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9" r:id="rId1"/>
  </p:sld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87"/>
  </p:normalViewPr>
  <p:slideViewPr>
    <p:cSldViewPr snapToGrid="0">
      <p:cViewPr varScale="1">
        <p:scale>
          <a:sx n="81" d="100"/>
          <a:sy n="81" d="100"/>
        </p:scale>
        <p:origin x="725" y="5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GB"/>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066582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273824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154723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342195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GB"/>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5DBDDF98-C922-483F-97E9-3E76B0201B42}" type="datetimeFigureOut">
              <a:rPr lang="en-US" smtClean="0"/>
              <a:pPr/>
              <a:t>11/15/2023</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247058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1243375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8B3671-A306-4A69-8480-FA9BE839245D}" type="slidenum">
              <a:rPr lang="en-US" smtClean="0"/>
              <a:pPr/>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221157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B3671-A306-4A69-8480-FA9BE839245D}" type="slidenum">
              <a:rPr lang="en-US" smtClean="0"/>
              <a:pPr/>
              <a:t>‹#›</a:t>
            </a:fld>
            <a:endParaRPr lang="en-US"/>
          </a:p>
        </p:txBody>
      </p:sp>
      <p:sp>
        <p:nvSpPr>
          <p:cNvPr id="6" name="Title 5"/>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83214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3605573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pPr/>
              <a:t>11/15/2023</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273223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GB"/>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5DBDDF98-C922-483F-97E9-3E76B0201B42}" type="datetimeFigureOut">
              <a:rPr lang="en-US" smtClean="0"/>
              <a:pPr/>
              <a:t>11/15/2023</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1B8B3671-A306-4A69-8480-FA9BE839245D}" type="slidenum">
              <a:rPr lang="en-US" smtClean="0"/>
              <a:pPr/>
              <a:t>‹#›</a:t>
            </a:fld>
            <a:endParaRPr lang="en-US"/>
          </a:p>
        </p:txBody>
      </p:sp>
    </p:spTree>
    <p:extLst>
      <p:ext uri="{BB962C8B-B14F-4D97-AF65-F5344CB8AC3E}">
        <p14:creationId xmlns:p14="http://schemas.microsoft.com/office/powerpoint/2010/main" val="224889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DBDDF98-C922-483F-97E9-3E76B0201B42}" type="datetimeFigureOut">
              <a:rPr lang="en-US" smtClean="0"/>
              <a:pPr/>
              <a:t>11/15/2023</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3950158324"/>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E578EB-F119-BA7D-60AE-F5C627344B75}"/>
              </a:ext>
            </a:extLst>
          </p:cNvPr>
          <p:cNvSpPr>
            <a:spLocks noGrp="1"/>
          </p:cNvSpPr>
          <p:nvPr>
            <p:ph type="ctrTitle"/>
          </p:nvPr>
        </p:nvSpPr>
        <p:spPr>
          <a:xfrm>
            <a:off x="1051560" y="1325879"/>
            <a:ext cx="9966960" cy="4242817"/>
          </a:xfrm>
        </p:spPr>
        <p:txBody>
          <a:bodyPr>
            <a:normAutofit fontScale="90000"/>
          </a:bodyPr>
          <a:lstStyle/>
          <a:p>
            <a:pPr algn="ctr"/>
            <a:r>
              <a:rPr lang="en-US" sz="5300" b="1" dirty="0"/>
              <a:t>Sales Promotional Activities During the Covid-19 Pandemic: A study</a:t>
            </a:r>
            <a:br>
              <a:rPr lang="en-US" dirty="0"/>
            </a:br>
            <a:br>
              <a:rPr lang="en-US" dirty="0"/>
            </a:br>
            <a:endParaRPr lang="en-US" dirty="0"/>
          </a:p>
        </p:txBody>
      </p:sp>
      <p:sp>
        <p:nvSpPr>
          <p:cNvPr id="2" name="Subtitle 1">
            <a:extLst>
              <a:ext uri="{FF2B5EF4-FFF2-40B4-BE49-F238E27FC236}">
                <a16:creationId xmlns:a16="http://schemas.microsoft.com/office/drawing/2014/main" id="{47696EC2-865D-42B0-81E9-2ABB2BB633FC}"/>
              </a:ext>
            </a:extLst>
          </p:cNvPr>
          <p:cNvSpPr>
            <a:spLocks noGrp="1"/>
          </p:cNvSpPr>
          <p:nvPr>
            <p:ph type="subTitle" idx="1"/>
          </p:nvPr>
        </p:nvSpPr>
        <p:spPr>
          <a:xfrm>
            <a:off x="1051559" y="3721608"/>
            <a:ext cx="8258695" cy="3011701"/>
          </a:xfrm>
        </p:spPr>
        <p:txBody>
          <a:bodyPr>
            <a:normAutofit/>
          </a:bodyPr>
          <a:lstStyle/>
          <a:p>
            <a:r>
              <a:rPr lang="en-US" sz="1600" dirty="0"/>
              <a:t>Authors:</a:t>
            </a:r>
          </a:p>
          <a:p>
            <a:r>
              <a:rPr lang="en-US" sz="1600" b="1" i="1" dirty="0"/>
              <a:t>-Dr. ABDAL AHMED</a:t>
            </a:r>
            <a:endParaRPr lang="en-US" sz="1600" dirty="0"/>
          </a:p>
          <a:p>
            <a:r>
              <a:rPr lang="en-US" sz="1600" b="1" i="1" dirty="0"/>
              <a:t>-MILI GUPTA</a:t>
            </a:r>
            <a:endParaRPr lang="en-US" sz="1600" dirty="0"/>
          </a:p>
          <a:p>
            <a:r>
              <a:rPr lang="en-US" sz="1600" b="1" i="1" dirty="0"/>
              <a:t>-Dr. SUMERA QURESHI</a:t>
            </a:r>
          </a:p>
          <a:p>
            <a:r>
              <a:rPr lang="en-US" sz="1600" b="1" i="1" dirty="0"/>
              <a:t>-SHAMA NARGIS</a:t>
            </a:r>
          </a:p>
          <a:p>
            <a:r>
              <a:rPr lang="en-US" sz="1600" b="1" i="1" dirty="0"/>
              <a:t>(India)</a:t>
            </a:r>
            <a:endParaRPr lang="en-US" sz="1600" dirty="0"/>
          </a:p>
          <a:p>
            <a:r>
              <a:rPr lang="en-US" sz="1600" b="1" i="1" dirty="0"/>
              <a:t>-</a:t>
            </a:r>
            <a:r>
              <a:rPr lang="en-US" sz="1600" b="1" i="1" dirty="0" err="1"/>
              <a:t>Chems</a:t>
            </a:r>
            <a:r>
              <a:rPr lang="en-US" sz="1600" b="1" i="1" dirty="0"/>
              <a:t> EDDINE </a:t>
            </a:r>
            <a:r>
              <a:rPr lang="en-US" sz="1600" b="1" i="1" dirty="0" err="1"/>
              <a:t>Boukhedimi</a:t>
            </a:r>
            <a:endParaRPr lang="en-US" sz="1600" b="1" i="1" dirty="0"/>
          </a:p>
          <a:p>
            <a:r>
              <a:rPr lang="en-US" sz="1600" b="1" i="1" dirty="0"/>
              <a:t>(Algeria)</a:t>
            </a:r>
            <a:endParaRPr lang="en-US" sz="1600" dirty="0"/>
          </a:p>
          <a:p>
            <a:endParaRPr lang="en-US" sz="1600" dirty="0"/>
          </a:p>
          <a:p>
            <a:endParaRPr lang="en-US" dirty="0"/>
          </a:p>
        </p:txBody>
      </p:sp>
    </p:spTree>
    <p:extLst>
      <p:ext uri="{BB962C8B-B14F-4D97-AF65-F5344CB8AC3E}">
        <p14:creationId xmlns:p14="http://schemas.microsoft.com/office/powerpoint/2010/main" val="378905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81A0D-A3FA-1F0E-7B21-F380244AADAA}"/>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52CDB82D-635E-6F62-FC18-2E97CF3E18A5}"/>
              </a:ext>
            </a:extLst>
          </p:cNvPr>
          <p:cNvSpPr>
            <a:spLocks noGrp="1"/>
          </p:cNvSpPr>
          <p:nvPr>
            <p:ph idx="1"/>
          </p:nvPr>
        </p:nvSpPr>
        <p:spPr/>
        <p:txBody>
          <a:bodyPr>
            <a:normAutofit fontScale="85000" lnSpcReduction="10000"/>
          </a:bodyPr>
          <a:lstStyle/>
          <a:p>
            <a:pPr algn="just">
              <a:lnSpc>
                <a:spcPct val="150000"/>
              </a:lnSpc>
            </a:pPr>
            <a:r>
              <a:rPr lang="en-US" b="1" i="1" dirty="0"/>
              <a:t>Internet Sales Reached New Highs</a:t>
            </a:r>
          </a:p>
          <a:p>
            <a:pPr marL="0" indent="0" algn="just">
              <a:lnSpc>
                <a:spcPct val="150000"/>
              </a:lnSpc>
              <a:buNone/>
            </a:pPr>
            <a:r>
              <a:rPr lang="en-US" dirty="0"/>
              <a:t>Online sales surged during the pandemic as a result of nationwide instructions to stay at home. The biggest online sales are made by B2C and larger businesses.</a:t>
            </a:r>
          </a:p>
          <a:p>
            <a:pPr marL="0" indent="0" algn="just">
              <a:lnSpc>
                <a:spcPct val="150000"/>
              </a:lnSpc>
              <a:buNone/>
            </a:pPr>
            <a:endParaRPr lang="en-US" dirty="0"/>
          </a:p>
          <a:p>
            <a:pPr algn="just">
              <a:lnSpc>
                <a:spcPct val="150000"/>
              </a:lnSpc>
            </a:pPr>
            <a:r>
              <a:rPr lang="en-US" b="1" i="1" dirty="0"/>
              <a:t>The effectiveness of marketing regains its footing.</a:t>
            </a:r>
          </a:p>
          <a:p>
            <a:pPr marL="0" indent="0" algn="just">
              <a:lnSpc>
                <a:spcPct val="150000"/>
              </a:lnSpc>
              <a:buNone/>
            </a:pPr>
            <a:r>
              <a:rPr lang="en-US" dirty="0"/>
              <a:t>In June 2020, marketers reported a 17.8% decrease in sales income due to the early months of the pandemic. Advertisers report a 0.3 percent increase in the first year of the outbreak, essentially staying the same. Marketers saw a 14.7 percent decline in earnings in June 2020, although they are currently up 2.6 percent year over year.</a:t>
            </a:r>
          </a:p>
        </p:txBody>
      </p:sp>
    </p:spTree>
    <p:extLst>
      <p:ext uri="{BB962C8B-B14F-4D97-AF65-F5344CB8AC3E}">
        <p14:creationId xmlns:p14="http://schemas.microsoft.com/office/powerpoint/2010/main" val="613469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AF4A7-A1E0-DA26-E4AC-A903950C0D36}"/>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4C04EBD7-025C-96F5-80B5-198CA0F86C10}"/>
              </a:ext>
            </a:extLst>
          </p:cNvPr>
          <p:cNvSpPr>
            <a:spLocks noGrp="1"/>
          </p:cNvSpPr>
          <p:nvPr>
            <p:ph idx="1"/>
          </p:nvPr>
        </p:nvSpPr>
        <p:spPr>
          <a:xfrm>
            <a:off x="1069848" y="1847088"/>
            <a:ext cx="10058400" cy="4325112"/>
          </a:xfrm>
        </p:spPr>
        <p:txBody>
          <a:bodyPr>
            <a:normAutofit lnSpcReduction="10000"/>
          </a:bodyPr>
          <a:lstStyle/>
          <a:p>
            <a:pPr algn="just">
              <a:lnSpc>
                <a:spcPct val="100000"/>
              </a:lnSpc>
            </a:pPr>
            <a:r>
              <a:rPr lang="en-US" b="1" i="1" dirty="0"/>
              <a:t>Digital events</a:t>
            </a:r>
          </a:p>
          <a:p>
            <a:pPr marL="0" indent="0" algn="just">
              <a:lnSpc>
                <a:spcPct val="100000"/>
              </a:lnSpc>
              <a:buNone/>
            </a:pPr>
            <a:r>
              <a:rPr lang="en-US" dirty="0"/>
              <a:t>A significant portion of the rise in webinars and virtual events that we have seen is due to the coronavirus pandemic. Conversely, because of a change in customer behavior, virtual events are here to stay.</a:t>
            </a:r>
          </a:p>
          <a:p>
            <a:pPr marL="0" indent="0" algn="just">
              <a:lnSpc>
                <a:spcPct val="100000"/>
              </a:lnSpc>
              <a:buNone/>
            </a:pPr>
            <a:r>
              <a:rPr lang="en-US" dirty="0"/>
              <a:t>Marketers are leveraging digital event platforms such as Microsoft Teams, Zoom, Go To Webinar, Google Meet, and Google Meet in order to be resilient throughout the pandemic. With solutions like these, they might be able to deliver value to their customers even in situations when a large portion of their target market isn't making purchases because of economic constraints.</a:t>
            </a:r>
          </a:p>
          <a:p>
            <a:pPr algn="just">
              <a:lnSpc>
                <a:spcPct val="100000"/>
              </a:lnSpc>
            </a:pPr>
            <a:r>
              <a:rPr lang="en-US" b="1" i="1" dirty="0"/>
              <a:t>Video Marketing</a:t>
            </a:r>
          </a:p>
          <a:p>
            <a:pPr marL="0" indent="0" algn="just">
              <a:lnSpc>
                <a:spcPct val="100000"/>
              </a:lnSpc>
              <a:buNone/>
            </a:pPr>
            <a:r>
              <a:rPr lang="en-US" dirty="0"/>
              <a:t>Even before Covid, a growing number of individuals preferred video to all other forms of media. Video marketing is still growing at a breakneck speed today.</a:t>
            </a:r>
          </a:p>
        </p:txBody>
      </p:sp>
    </p:spTree>
    <p:extLst>
      <p:ext uri="{BB962C8B-B14F-4D97-AF65-F5344CB8AC3E}">
        <p14:creationId xmlns:p14="http://schemas.microsoft.com/office/powerpoint/2010/main" val="1179750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6D1D6-FF5E-4F4C-A7F6-44C2083966A8}"/>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A5A3B672-0A4D-3464-E755-2832236F409C}"/>
              </a:ext>
            </a:extLst>
          </p:cNvPr>
          <p:cNvSpPr>
            <a:spLocks noGrp="1"/>
          </p:cNvSpPr>
          <p:nvPr>
            <p:ph idx="1"/>
          </p:nvPr>
        </p:nvSpPr>
        <p:spPr/>
        <p:txBody>
          <a:bodyPr/>
          <a:lstStyle/>
          <a:p>
            <a:pPr algn="just">
              <a:lnSpc>
                <a:spcPct val="150000"/>
              </a:lnSpc>
            </a:pPr>
            <a:r>
              <a:rPr lang="en-US" b="1" i="1" dirty="0"/>
              <a:t>Loss of jobs</a:t>
            </a:r>
          </a:p>
          <a:p>
            <a:pPr marL="0" indent="0" algn="just">
              <a:lnSpc>
                <a:spcPct val="150000"/>
              </a:lnSpc>
              <a:buNone/>
            </a:pPr>
            <a:r>
              <a:rPr lang="en-US" dirty="0"/>
              <a:t>In the marketing sector, enterprises reported job losses between February 2020 and February 2021. In June 2020, the majority of marketers (24.0%) believed that these positions would "never return." However, by February 2021, only 13.1% of marketers still held this belief. Just 19.9% of respondents predicted that jobs will return "1-2 years from now" in June 2020; by February 2021, that percentage had climbed to 40.2%.</a:t>
            </a:r>
          </a:p>
        </p:txBody>
      </p:sp>
    </p:spTree>
    <p:extLst>
      <p:ext uri="{BB962C8B-B14F-4D97-AF65-F5344CB8AC3E}">
        <p14:creationId xmlns:p14="http://schemas.microsoft.com/office/powerpoint/2010/main" val="295050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30DF9-64A4-0F1F-71DC-F908088661B0}"/>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2B19684E-C69F-9F55-4A78-041B9487D346}"/>
              </a:ext>
            </a:extLst>
          </p:cNvPr>
          <p:cNvSpPr>
            <a:spLocks noGrp="1"/>
          </p:cNvSpPr>
          <p:nvPr>
            <p:ph idx="1"/>
          </p:nvPr>
        </p:nvSpPr>
        <p:spPr/>
        <p:txBody>
          <a:bodyPr>
            <a:normAutofit fontScale="92500" lnSpcReduction="20000"/>
          </a:bodyPr>
          <a:lstStyle/>
          <a:p>
            <a:pPr algn="just">
              <a:lnSpc>
                <a:spcPct val="150000"/>
              </a:lnSpc>
            </a:pPr>
            <a:r>
              <a:rPr lang="en-US" b="1" i="1" dirty="0"/>
              <a:t>Marketers Settle In With Low-Risk Penetration Techniques</a:t>
            </a:r>
          </a:p>
          <a:p>
            <a:pPr marL="0" indent="0" algn="just">
              <a:lnSpc>
                <a:spcPct val="150000"/>
              </a:lnSpc>
              <a:buNone/>
            </a:pPr>
            <a:r>
              <a:rPr lang="en-US" dirty="0"/>
              <a:t>Prior to the pandemic, marketers gave market penetration (current products/services for existing markets) 54.0 out of 100 points, with product and service development, market development, and diversification given less emphasis.</a:t>
            </a:r>
          </a:p>
          <a:p>
            <a:pPr marL="0" indent="0" algn="just">
              <a:lnSpc>
                <a:spcPct val="150000"/>
              </a:lnSpc>
              <a:buNone/>
            </a:pPr>
            <a:endParaRPr lang="en-US" dirty="0"/>
          </a:p>
          <a:p>
            <a:pPr marL="0" indent="0" algn="just">
              <a:lnSpc>
                <a:spcPct val="150000"/>
              </a:lnSpc>
              <a:buNone/>
            </a:pPr>
            <a:r>
              <a:rPr lang="en-US" dirty="0"/>
              <a:t>In February 2021, market penetration increased to 56.8 points, a significant departure from diversification, which was only 8.7 points. Businesses that sell B2B products were the most in line with this shift, with 43.7 percent fewer marketers considering diversification as a possibility and 26 percent more marketers citing penetration as a growth strategy.</a:t>
            </a:r>
          </a:p>
        </p:txBody>
      </p:sp>
    </p:spTree>
    <p:extLst>
      <p:ext uri="{BB962C8B-B14F-4D97-AF65-F5344CB8AC3E}">
        <p14:creationId xmlns:p14="http://schemas.microsoft.com/office/powerpoint/2010/main" val="2754439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5D9AF-50D1-F2C4-682E-49861A53EAEA}"/>
              </a:ext>
            </a:extLst>
          </p:cNvPr>
          <p:cNvSpPr>
            <a:spLocks noGrp="1"/>
          </p:cNvSpPr>
          <p:nvPr>
            <p:ph type="title"/>
          </p:nvPr>
        </p:nvSpPr>
        <p:spPr>
          <a:xfrm>
            <a:off x="3504438" y="2930652"/>
            <a:ext cx="10058400" cy="1609344"/>
          </a:xfrm>
        </p:spPr>
        <p:txBody>
          <a:bodyPr/>
          <a:lstStyle/>
          <a:p>
            <a:r>
              <a:rPr lang="en-US" dirty="0"/>
              <a:t>Thank you!</a:t>
            </a:r>
            <a:br>
              <a:rPr lang="en-US" dirty="0"/>
            </a:br>
            <a:endParaRPr lang="en-US" dirty="0"/>
          </a:p>
        </p:txBody>
      </p:sp>
    </p:spTree>
    <p:extLst>
      <p:ext uri="{BB962C8B-B14F-4D97-AF65-F5344CB8AC3E}">
        <p14:creationId xmlns:p14="http://schemas.microsoft.com/office/powerpoint/2010/main" val="2555396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AECA2-B750-FB52-E2E5-59E38382A4D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95C3391-E611-A111-81C0-3B165593FAC0}"/>
              </a:ext>
            </a:extLst>
          </p:cNvPr>
          <p:cNvSpPr>
            <a:spLocks noGrp="1"/>
          </p:cNvSpPr>
          <p:nvPr>
            <p:ph idx="1"/>
          </p:nvPr>
        </p:nvSpPr>
        <p:spPr/>
        <p:txBody>
          <a:bodyPr>
            <a:normAutofit/>
          </a:bodyPr>
          <a:lstStyle/>
          <a:p>
            <a:pPr algn="just"/>
            <a:r>
              <a:rPr lang="en-US" dirty="0"/>
              <a:t>The issues facing the modern world are among the biggest since World War II. The COVID-19 crisis is having an impact on every aspect of our lives. People who have been directly affected by the coronavirus are a worry to all of us. The economy and society have essentially collapsed, and nearly every nation is going through a recession.</a:t>
            </a:r>
          </a:p>
          <a:p>
            <a:pPr marL="0" indent="0" algn="just">
              <a:buNone/>
            </a:pPr>
            <a:endParaRPr lang="en-US" dirty="0"/>
          </a:p>
          <a:p>
            <a:pPr algn="just"/>
            <a:r>
              <a:rPr lang="en-US" dirty="0"/>
              <a:t>Despite a spike in marketing and promotion in the second half of 2020, businesses are unsure if the preceding year's trends—the quick transition to streaming video, online shopping, curbside pickup, and casual apparel—will last or fade.</a:t>
            </a:r>
          </a:p>
          <a:p>
            <a:endParaRPr lang="en-US" dirty="0"/>
          </a:p>
        </p:txBody>
      </p:sp>
    </p:spTree>
    <p:extLst>
      <p:ext uri="{BB962C8B-B14F-4D97-AF65-F5344CB8AC3E}">
        <p14:creationId xmlns:p14="http://schemas.microsoft.com/office/powerpoint/2010/main" val="237076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 </a:t>
            </a:r>
          </a:p>
        </p:txBody>
      </p:sp>
      <p:sp>
        <p:nvSpPr>
          <p:cNvPr id="3" name="Content Placeholder 2"/>
          <p:cNvSpPr>
            <a:spLocks noGrp="1"/>
          </p:cNvSpPr>
          <p:nvPr>
            <p:ph idx="1"/>
          </p:nvPr>
        </p:nvSpPr>
        <p:spPr/>
        <p:txBody>
          <a:bodyPr/>
          <a:lstStyle/>
          <a:p>
            <a:pPr lvl="0" algn="just"/>
            <a:r>
              <a:rPr lang="en-US" sz="3200" dirty="0"/>
              <a:t>To analysis the impact of COVID-19 on consumer behaviour</a:t>
            </a:r>
          </a:p>
          <a:p>
            <a:pPr lvl="0" algn="just"/>
            <a:r>
              <a:rPr lang="en-US" sz="3200" dirty="0"/>
              <a:t>To workout the change in marketing strategies due to pandemic.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88130-F060-1075-F2AA-86EBEC5FDE8D}"/>
              </a:ext>
            </a:extLst>
          </p:cNvPr>
          <p:cNvSpPr>
            <a:spLocks noGrp="1"/>
          </p:cNvSpPr>
          <p:nvPr>
            <p:ph type="title"/>
          </p:nvPr>
        </p:nvSpPr>
        <p:spPr>
          <a:xfrm>
            <a:off x="576072" y="484632"/>
            <a:ext cx="10954512" cy="1609344"/>
          </a:xfrm>
        </p:spPr>
        <p:txBody>
          <a:bodyPr/>
          <a:lstStyle/>
          <a:p>
            <a:r>
              <a:rPr lang="en-US" dirty="0"/>
              <a:t>Impact of COVID-19 on consumer behavior</a:t>
            </a:r>
          </a:p>
        </p:txBody>
      </p:sp>
      <p:sp>
        <p:nvSpPr>
          <p:cNvPr id="3" name="Content Placeholder 2">
            <a:extLst>
              <a:ext uri="{FF2B5EF4-FFF2-40B4-BE49-F238E27FC236}">
                <a16:creationId xmlns:a16="http://schemas.microsoft.com/office/drawing/2014/main" id="{3EDF7140-D7F1-BFBF-1954-EE214B29A167}"/>
              </a:ext>
            </a:extLst>
          </p:cNvPr>
          <p:cNvSpPr>
            <a:spLocks noGrp="1"/>
          </p:cNvSpPr>
          <p:nvPr>
            <p:ph idx="1"/>
          </p:nvPr>
        </p:nvSpPr>
        <p:spPr/>
        <p:txBody>
          <a:bodyPr>
            <a:normAutofit/>
          </a:bodyPr>
          <a:lstStyle/>
          <a:p>
            <a:pPr algn="just"/>
            <a:r>
              <a:rPr lang="en-US" dirty="0"/>
              <a:t>The COVID-19 conundrum is affecting consumer behavior and, consequently, marketing tactics.</a:t>
            </a:r>
          </a:p>
          <a:p>
            <a:pPr algn="just"/>
            <a:r>
              <a:rPr lang="en-US" dirty="0"/>
              <a:t>• At the beginning of the pandemic, product shortages were the most frequent issue that shoppers encountered; 79% of them reported experiencing shortages of some kind, usually around March 2021.</a:t>
            </a:r>
          </a:p>
          <a:p>
            <a:pPr algn="just"/>
            <a:r>
              <a:rPr lang="en-US" dirty="0"/>
              <a:t>Although supply chain improvements, adapting to new demand levels, and a decline in panic buying have significantly lessened the impact, consumers are still having outages, with 42% reporting them in the last few months.</a:t>
            </a:r>
          </a:p>
          <a:p>
            <a:pPr algn="just"/>
            <a:r>
              <a:rPr lang="en-US" dirty="0"/>
              <a:t>The COVID-19 pandemic has caused people to become more aloof, and the significance of the Internet has increased beyond measure. This channel is now the main means of communication for people. Businesses are communicating with customers and promoting content on social media more and more.</a:t>
            </a:r>
          </a:p>
        </p:txBody>
      </p:sp>
    </p:spTree>
    <p:extLst>
      <p:ext uri="{BB962C8B-B14F-4D97-AF65-F5344CB8AC3E}">
        <p14:creationId xmlns:p14="http://schemas.microsoft.com/office/powerpoint/2010/main" val="238370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A890C-AA90-ADBC-4286-2EAA22092D10}"/>
              </a:ext>
            </a:extLst>
          </p:cNvPr>
          <p:cNvSpPr>
            <a:spLocks noGrp="1"/>
          </p:cNvSpPr>
          <p:nvPr>
            <p:ph type="title"/>
          </p:nvPr>
        </p:nvSpPr>
        <p:spPr/>
        <p:txBody>
          <a:bodyPr/>
          <a:lstStyle/>
          <a:p>
            <a:r>
              <a:rPr lang="en-US" dirty="0"/>
              <a:t>Influence on marketing</a:t>
            </a:r>
            <a:br>
              <a:rPr lang="en-US" dirty="0"/>
            </a:br>
            <a:endParaRPr lang="en-US" dirty="0"/>
          </a:p>
        </p:txBody>
      </p:sp>
      <p:sp>
        <p:nvSpPr>
          <p:cNvPr id="3" name="Content Placeholder 2">
            <a:extLst>
              <a:ext uri="{FF2B5EF4-FFF2-40B4-BE49-F238E27FC236}">
                <a16:creationId xmlns:a16="http://schemas.microsoft.com/office/drawing/2014/main" id="{840B37B4-1AFD-16BE-F29A-8DEF79146496}"/>
              </a:ext>
            </a:extLst>
          </p:cNvPr>
          <p:cNvSpPr>
            <a:spLocks noGrp="1"/>
          </p:cNvSpPr>
          <p:nvPr>
            <p:ph idx="1"/>
          </p:nvPr>
        </p:nvSpPr>
        <p:spPr>
          <a:xfrm>
            <a:off x="1069848" y="1673352"/>
            <a:ext cx="10058400" cy="4498848"/>
          </a:xfrm>
        </p:spPr>
        <p:txBody>
          <a:bodyPr>
            <a:normAutofit/>
          </a:bodyPr>
          <a:lstStyle/>
          <a:p>
            <a:pPr marL="0" indent="0" algn="just">
              <a:buNone/>
            </a:pPr>
            <a:r>
              <a:rPr lang="en-US" dirty="0"/>
              <a:t>The future of marketing has been significantly impacted by the coronavirus epidemic, especially in the areas of sponsored search and SEO. Since search engine optimization, with a small initial setup cost, essentially provides free web traffic, it has always been important. SEO is more important than ever in light of the coronavirus and changes in consumer behavior.</a:t>
            </a:r>
          </a:p>
          <a:p>
            <a:pPr marL="0" indent="0" algn="just">
              <a:buNone/>
            </a:pPr>
            <a:endParaRPr lang="en-US" dirty="0"/>
          </a:p>
          <a:p>
            <a:pPr marL="0" indent="0" algn="just">
              <a:buNone/>
            </a:pPr>
            <a:r>
              <a:rPr lang="en-US" dirty="0"/>
              <a:t> While many businesses won't be able to withstand the outbreak, those that do should make sure they're still open online before going into the public. There will be a lot of new businesses opening, and people will want to find out which ones are worthwhile visiting in person. This will highlight the importance of sponsored search, local SEO, and SEO.</a:t>
            </a:r>
          </a:p>
          <a:p>
            <a:pPr marL="0" indent="0">
              <a:buNone/>
            </a:pPr>
            <a:endParaRPr lang="en-US" dirty="0"/>
          </a:p>
        </p:txBody>
      </p:sp>
    </p:spTree>
    <p:extLst>
      <p:ext uri="{BB962C8B-B14F-4D97-AF65-F5344CB8AC3E}">
        <p14:creationId xmlns:p14="http://schemas.microsoft.com/office/powerpoint/2010/main" val="3403531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71C72-71D6-E33E-3F0E-BC428F98F906}"/>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0C52E46F-2272-8EA1-8386-B20947632E44}"/>
              </a:ext>
            </a:extLst>
          </p:cNvPr>
          <p:cNvSpPr>
            <a:spLocks noGrp="1"/>
          </p:cNvSpPr>
          <p:nvPr>
            <p:ph idx="1"/>
          </p:nvPr>
        </p:nvSpPr>
        <p:spPr/>
        <p:txBody>
          <a:bodyPr>
            <a:normAutofit/>
          </a:bodyPr>
          <a:lstStyle/>
          <a:p>
            <a:r>
              <a:rPr lang="en-US" b="1" i="1" dirty="0"/>
              <a:t>Digital advertising</a:t>
            </a:r>
          </a:p>
          <a:p>
            <a:pPr marL="0" indent="0">
              <a:buNone/>
            </a:pPr>
            <a:r>
              <a:rPr lang="en-US" dirty="0"/>
              <a:t>The shift in consumer behavior has resulted in a change in the amount of money spent on advertising. When worldwide confinement measures were put into place, there was an immediate decline in print, cinema, and out-of-home advertising.</a:t>
            </a:r>
          </a:p>
          <a:p>
            <a:pPr marL="0" indent="0">
              <a:buNone/>
            </a:pPr>
            <a:r>
              <a:rPr lang="en-US" dirty="0"/>
              <a:t>Meanwhile, more people were using in-home media, such as streaming services and TV viewing.</a:t>
            </a:r>
          </a:p>
          <a:p>
            <a:pPr marL="0" indent="0">
              <a:buNone/>
            </a:pPr>
            <a:r>
              <a:rPr lang="en-US" dirty="0"/>
              <a:t>• Gaming • Social media</a:t>
            </a:r>
          </a:p>
          <a:p>
            <a:pPr marL="0" indent="0">
              <a:buNone/>
            </a:pPr>
            <a:r>
              <a:rPr lang="en-US" dirty="0"/>
              <a:t>With the expectation that post-COVID customer behavior will continue to alter, marketers now need to concentrate more on delivering the right messages through the right channels.</a:t>
            </a:r>
          </a:p>
        </p:txBody>
      </p:sp>
    </p:spTree>
    <p:extLst>
      <p:ext uri="{BB962C8B-B14F-4D97-AF65-F5344CB8AC3E}">
        <p14:creationId xmlns:p14="http://schemas.microsoft.com/office/powerpoint/2010/main" val="2479148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E703-22E9-BF19-FE99-95BD1FB8665E}"/>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70D060C6-7DE9-9159-89D5-A92C8D39CF43}"/>
              </a:ext>
            </a:extLst>
          </p:cNvPr>
          <p:cNvSpPr>
            <a:spLocks noGrp="1"/>
          </p:cNvSpPr>
          <p:nvPr>
            <p:ph idx="1"/>
          </p:nvPr>
        </p:nvSpPr>
        <p:spPr/>
        <p:txBody>
          <a:bodyPr>
            <a:normAutofit/>
          </a:bodyPr>
          <a:lstStyle/>
          <a:p>
            <a:pPr marL="0" indent="0" algn="just">
              <a:buNone/>
            </a:pPr>
            <a:r>
              <a:rPr lang="en-US" dirty="0"/>
              <a:t>Social distance has immensely benefited both organic and paid social media marketing. Since a lot of people have started depending on social media for social interaction, they are now more familiar with the many social media platforms—Facebook, Instagram, TikTok, and others—that have all witnessed a notable increase in usage.</a:t>
            </a:r>
          </a:p>
          <a:p>
            <a:pPr marL="0" indent="0" algn="just">
              <a:buNone/>
            </a:pPr>
            <a:endParaRPr lang="en-US" dirty="0"/>
          </a:p>
          <a:p>
            <a:pPr marL="0" indent="0" algn="just">
              <a:buNone/>
            </a:pPr>
            <a:r>
              <a:rPr lang="en-US" dirty="0"/>
              <a:t>Because of all of this, creating and maintaining strong customer relationships is now more important, and marketers are looking for ways to reach their target audiences more effectively and </a:t>
            </a:r>
            <a:r>
              <a:rPr lang="en-US" dirty="0" err="1"/>
              <a:t>efficiently.The</a:t>
            </a:r>
            <a:r>
              <a:rPr lang="en-US" dirty="0"/>
              <a:t> company's mission, vision, and culture are also given more weight. By staying at home to protect society, everyone is sacrificing something for the benefit of society as a whole. There's little doubt that the remainder of the corporation will adopt that mentality.</a:t>
            </a:r>
          </a:p>
        </p:txBody>
      </p:sp>
    </p:spTree>
    <p:extLst>
      <p:ext uri="{BB962C8B-B14F-4D97-AF65-F5344CB8AC3E}">
        <p14:creationId xmlns:p14="http://schemas.microsoft.com/office/powerpoint/2010/main" val="1180827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CFAA-94EC-C176-BBD5-B70F394313CA}"/>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83F05548-E5D1-0912-3CD8-D7CB73391354}"/>
              </a:ext>
            </a:extLst>
          </p:cNvPr>
          <p:cNvSpPr>
            <a:spLocks noGrp="1"/>
          </p:cNvSpPr>
          <p:nvPr>
            <p:ph idx="1"/>
          </p:nvPr>
        </p:nvSpPr>
        <p:spPr/>
        <p:txBody>
          <a:bodyPr/>
          <a:lstStyle/>
          <a:p>
            <a:r>
              <a:rPr lang="en-US" b="1" i="1" dirty="0"/>
              <a:t>Doing more with less</a:t>
            </a:r>
          </a:p>
          <a:p>
            <a:pPr marL="0" indent="0" algn="just">
              <a:lnSpc>
                <a:spcPct val="150000"/>
              </a:lnSpc>
              <a:buNone/>
            </a:pPr>
            <a:r>
              <a:rPr lang="en-US" dirty="0"/>
              <a:t>The coronavirus has forced marketers to come up with innovative ways to do more with less. When it comes to promoting their goods or services, marketers have to be merciless about priorities and choose low-cost methods. They must look for technical solutions that will allow them to move more quickly and efficiently with less, consolidate, and free up marketing funds for other uses.</a:t>
            </a:r>
          </a:p>
        </p:txBody>
      </p:sp>
    </p:spTree>
    <p:extLst>
      <p:ext uri="{BB962C8B-B14F-4D97-AF65-F5344CB8AC3E}">
        <p14:creationId xmlns:p14="http://schemas.microsoft.com/office/powerpoint/2010/main" val="3965389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841F9-F89F-F177-C77F-542D52916480}"/>
              </a:ext>
            </a:extLst>
          </p:cNvPr>
          <p:cNvSpPr>
            <a:spLocks noGrp="1"/>
          </p:cNvSpPr>
          <p:nvPr>
            <p:ph type="title"/>
          </p:nvPr>
        </p:nvSpPr>
        <p:spPr/>
        <p:txBody>
          <a:bodyPr/>
          <a:lstStyle/>
          <a:p>
            <a:r>
              <a:rPr lang="en-US" dirty="0"/>
              <a:t>influence on marketing</a:t>
            </a:r>
          </a:p>
        </p:txBody>
      </p:sp>
      <p:sp>
        <p:nvSpPr>
          <p:cNvPr id="3" name="Content Placeholder 2">
            <a:extLst>
              <a:ext uri="{FF2B5EF4-FFF2-40B4-BE49-F238E27FC236}">
                <a16:creationId xmlns:a16="http://schemas.microsoft.com/office/drawing/2014/main" id="{D56C3F4D-BB7B-AAE0-7A24-D0FAB7F1F26D}"/>
              </a:ext>
            </a:extLst>
          </p:cNvPr>
          <p:cNvSpPr>
            <a:spLocks noGrp="1"/>
          </p:cNvSpPr>
          <p:nvPr>
            <p:ph idx="1"/>
          </p:nvPr>
        </p:nvSpPr>
        <p:spPr/>
        <p:txBody>
          <a:bodyPr>
            <a:normAutofit/>
          </a:bodyPr>
          <a:lstStyle/>
          <a:p>
            <a:r>
              <a:rPr lang="en-US" b="1" i="1" dirty="0"/>
              <a:t>From Digital Build to Back-End Infrastructure</a:t>
            </a:r>
          </a:p>
          <a:p>
            <a:pPr marL="0" indent="0" algn="just">
              <a:lnSpc>
                <a:spcPct val="150000"/>
              </a:lnSpc>
              <a:buNone/>
            </a:pPr>
            <a:r>
              <a:rPr lang="en-US" dirty="0"/>
              <a:t>The outbreak resulted in a rapid digital transformation for many firms.</a:t>
            </a:r>
          </a:p>
          <a:p>
            <a:pPr marL="0" indent="0" algn="just">
              <a:lnSpc>
                <a:spcPct val="150000"/>
              </a:lnSpc>
              <a:buNone/>
            </a:pPr>
            <a:r>
              <a:rPr lang="en-US" dirty="0"/>
              <a:t>Based on this criterion, the top two marketing opportunities in June 2020 and February 2021, respectively, were "building better digital interfaces" and "transforming go-to-market business models". As the epidemic and the digital construct have progressed, two choices for back-end infrastructure have emerged. In order to improve consumer relations, 42.8 percent of marketers stated in February 2021 that they were investing in automated solutions.</a:t>
            </a:r>
          </a:p>
        </p:txBody>
      </p:sp>
    </p:spTree>
    <p:extLst>
      <p:ext uri="{BB962C8B-B14F-4D97-AF65-F5344CB8AC3E}">
        <p14:creationId xmlns:p14="http://schemas.microsoft.com/office/powerpoint/2010/main" val="41778918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104</TotalTime>
  <Words>1314</Words>
  <Application>Microsoft Office PowerPoint</Application>
  <PresentationFormat>Widescreen</PresentationFormat>
  <Paragraphs>63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Rockwell</vt:lpstr>
      <vt:lpstr>Rockwell Condensed</vt:lpstr>
      <vt:lpstr>Rockwell Extra Bold</vt:lpstr>
      <vt:lpstr>Wingdings</vt:lpstr>
      <vt:lpstr>Wood Type</vt:lpstr>
      <vt:lpstr>Sales Promotional Activities During the Covid-19 Pandemic: A study  </vt:lpstr>
      <vt:lpstr>Introduction</vt:lpstr>
      <vt:lpstr>Objectives </vt:lpstr>
      <vt:lpstr>Impact of COVID-19 on consumer behavior</vt:lpstr>
      <vt:lpstr>Influence on marketing </vt:lpstr>
      <vt:lpstr>Influence on marketing</vt:lpstr>
      <vt:lpstr>influence on marketing</vt:lpstr>
      <vt:lpstr>influence on marketing</vt:lpstr>
      <vt:lpstr>influence on marketing</vt:lpstr>
      <vt:lpstr>influence on marketing</vt:lpstr>
      <vt:lpstr>influence on marketing</vt:lpstr>
      <vt:lpstr>influence on marketing</vt:lpstr>
      <vt:lpstr>influence on marketing</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covid-19 has influenced the field of marketing</dc:title>
  <dc:creator>AKSHIT RAJ</dc:creator>
  <cp:lastModifiedBy>Advocate Dr Kazi Abdul Mannan</cp:lastModifiedBy>
  <cp:revision>9</cp:revision>
  <dcterms:created xsi:type="dcterms:W3CDTF">2023-11-09T13:35:50Z</dcterms:created>
  <dcterms:modified xsi:type="dcterms:W3CDTF">2023-11-15T10:12:08Z</dcterms:modified>
</cp:coreProperties>
</file>