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51" r:id="rId1"/>
  </p:sldMasterIdLst>
  <p:notesMasterIdLst>
    <p:notesMasterId r:id="rId21"/>
  </p:notesMasterIdLst>
  <p:sldIdLst>
    <p:sldId id="257" r:id="rId2"/>
    <p:sldId id="259" r:id="rId3"/>
    <p:sldId id="260" r:id="rId4"/>
    <p:sldId id="261" r:id="rId5"/>
    <p:sldId id="274" r:id="rId6"/>
    <p:sldId id="258" r:id="rId7"/>
    <p:sldId id="262" r:id="rId8"/>
    <p:sldId id="268" r:id="rId9"/>
    <p:sldId id="275" r:id="rId10"/>
    <p:sldId id="276" r:id="rId11"/>
    <p:sldId id="277" r:id="rId12"/>
    <p:sldId id="278" r:id="rId13"/>
    <p:sldId id="279" r:id="rId14"/>
    <p:sldId id="280" r:id="rId15"/>
    <p:sldId id="281" r:id="rId16"/>
    <p:sldId id="282" r:id="rId17"/>
    <p:sldId id="283" r:id="rId18"/>
    <p:sldId id="284" r:id="rId19"/>
    <p:sldId id="2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BA4178-35DA-4FCB-B6A8-B6E6445242B8}" type="datetimeFigureOut">
              <a:rPr lang="en-GB" smtClean="0"/>
              <a:t>18/11/2023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C6E482-1134-4DA8-A6A4-5938397B1E41}" type="slidenum">
              <a:rPr lang="en-GB" smtClean="0"/>
              <a:t>‹#›</a:t>
            </a:fld>
            <a:endParaRPr lang="en-GB"/>
          </a:p>
        </p:txBody>
      </p:sp>
    </p:spTree>
    <p:extLst>
      <p:ext uri="{BB962C8B-B14F-4D97-AF65-F5344CB8AC3E}">
        <p14:creationId xmlns:p14="http://schemas.microsoft.com/office/powerpoint/2010/main" val="4260655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F71720-921D-49A3-AF7F-BBF1BC0E7264}" type="datetime1">
              <a:rPr lang="en-IN" smtClean="0"/>
              <a:t>18-11-2023</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36FAD33-A63E-44E8-80E1-AA9818216E61}" type="slidenum">
              <a:rPr lang="en-IN" smtClean="0"/>
              <a:t>‹#›</a:t>
            </a:fld>
            <a:endParaRPr lang="en-IN"/>
          </a:p>
        </p:txBody>
      </p:sp>
    </p:spTree>
    <p:extLst>
      <p:ext uri="{BB962C8B-B14F-4D97-AF65-F5344CB8AC3E}">
        <p14:creationId xmlns:p14="http://schemas.microsoft.com/office/powerpoint/2010/main" val="454101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D482D2-BB95-4FF3-811C-2C653C84F9E7}" type="datetime1">
              <a:rPr lang="en-IN" smtClean="0"/>
              <a:t>18-11-2023</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36FAD33-A63E-44E8-80E1-AA9818216E61}" type="slidenum">
              <a:rPr lang="en-IN" smtClean="0"/>
              <a:t>‹#›</a:t>
            </a:fld>
            <a:endParaRPr lang="en-IN"/>
          </a:p>
        </p:txBody>
      </p:sp>
    </p:spTree>
    <p:extLst>
      <p:ext uri="{BB962C8B-B14F-4D97-AF65-F5344CB8AC3E}">
        <p14:creationId xmlns:p14="http://schemas.microsoft.com/office/powerpoint/2010/main" val="559956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1A252E-CD8C-4D4A-8CDD-397937DB6FF2}" type="datetime1">
              <a:rPr lang="en-IN" smtClean="0"/>
              <a:t>18-11-2023</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36FAD33-A63E-44E8-80E1-AA9818216E61}"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2690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9EA94D3-D1A0-4DE0-86D9-741A0418A2C6}" type="datetime1">
              <a:rPr lang="en-IN" smtClean="0"/>
              <a:t>18-11-2023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6FAD33-A63E-44E8-80E1-AA9818216E61}" type="slidenum">
              <a:rPr lang="en-IN" smtClean="0"/>
              <a:t>‹#›</a:t>
            </a:fld>
            <a:endParaRPr lang="en-IN"/>
          </a:p>
        </p:txBody>
      </p:sp>
    </p:spTree>
    <p:extLst>
      <p:ext uri="{BB962C8B-B14F-4D97-AF65-F5344CB8AC3E}">
        <p14:creationId xmlns:p14="http://schemas.microsoft.com/office/powerpoint/2010/main" val="3836575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74C1204-146E-4CF5-BE6D-C861B6E350A1}" type="datetime1">
              <a:rPr lang="en-IN" smtClean="0"/>
              <a:t>18-11-2023</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6FAD33-A63E-44E8-80E1-AA9818216E61}"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54790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EC1B81F-F029-4E4B-A94D-7AC16D9439E6}" type="datetime1">
              <a:rPr lang="en-IN" smtClean="0"/>
              <a:t>18-11-2023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6FAD33-A63E-44E8-80E1-AA9818216E61}" type="slidenum">
              <a:rPr lang="en-IN" smtClean="0"/>
              <a:t>‹#›</a:t>
            </a:fld>
            <a:endParaRPr lang="en-IN"/>
          </a:p>
        </p:txBody>
      </p:sp>
    </p:spTree>
    <p:extLst>
      <p:ext uri="{BB962C8B-B14F-4D97-AF65-F5344CB8AC3E}">
        <p14:creationId xmlns:p14="http://schemas.microsoft.com/office/powerpoint/2010/main" val="35819648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3CFB0F-27E4-44F6-A5F8-C023278A9245}" type="datetime1">
              <a:rPr lang="en-IN" smtClean="0"/>
              <a:t>18-11-2023</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36FAD33-A63E-44E8-80E1-AA9818216E61}" type="slidenum">
              <a:rPr lang="en-IN" smtClean="0"/>
              <a:t>‹#›</a:t>
            </a:fld>
            <a:endParaRPr lang="en-IN"/>
          </a:p>
        </p:txBody>
      </p:sp>
    </p:spTree>
    <p:extLst>
      <p:ext uri="{BB962C8B-B14F-4D97-AF65-F5344CB8AC3E}">
        <p14:creationId xmlns:p14="http://schemas.microsoft.com/office/powerpoint/2010/main" val="3442794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2EBD0C-A8A8-402A-84E0-B8F0027A890E}" type="datetime1">
              <a:rPr lang="en-IN" smtClean="0"/>
              <a:t>18-11-2023</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36FAD33-A63E-44E8-80E1-AA9818216E61}" type="slidenum">
              <a:rPr lang="en-IN" smtClean="0"/>
              <a:t>‹#›</a:t>
            </a:fld>
            <a:endParaRPr lang="en-IN"/>
          </a:p>
        </p:txBody>
      </p:sp>
    </p:spTree>
    <p:extLst>
      <p:ext uri="{BB962C8B-B14F-4D97-AF65-F5344CB8AC3E}">
        <p14:creationId xmlns:p14="http://schemas.microsoft.com/office/powerpoint/2010/main" val="59243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AB77E9-CDBD-4218-A4BC-CF0615906205}" type="datetime1">
              <a:rPr lang="en-IN" smtClean="0"/>
              <a:t>18-11-2023</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36FAD33-A63E-44E8-80E1-AA9818216E61}" type="slidenum">
              <a:rPr lang="en-IN" smtClean="0"/>
              <a:t>‹#›</a:t>
            </a:fld>
            <a:endParaRPr lang="en-IN"/>
          </a:p>
        </p:txBody>
      </p:sp>
    </p:spTree>
    <p:extLst>
      <p:ext uri="{BB962C8B-B14F-4D97-AF65-F5344CB8AC3E}">
        <p14:creationId xmlns:p14="http://schemas.microsoft.com/office/powerpoint/2010/main" val="3278279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FA3571-8F0E-47F2-BC78-B7D353433BB1}" type="datetime1">
              <a:rPr lang="en-IN" smtClean="0"/>
              <a:t>18-11-2023</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36FAD33-A63E-44E8-80E1-AA9818216E61}" type="slidenum">
              <a:rPr lang="en-IN" smtClean="0"/>
              <a:t>‹#›</a:t>
            </a:fld>
            <a:endParaRPr lang="en-IN"/>
          </a:p>
        </p:txBody>
      </p:sp>
    </p:spTree>
    <p:extLst>
      <p:ext uri="{BB962C8B-B14F-4D97-AF65-F5344CB8AC3E}">
        <p14:creationId xmlns:p14="http://schemas.microsoft.com/office/powerpoint/2010/main" val="2890853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B77BF2-D221-4AA1-A575-7E6B37157439}" type="datetime1">
              <a:rPr lang="en-IN" smtClean="0"/>
              <a:t>18-11-2023</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36FAD33-A63E-44E8-80E1-AA9818216E61}" type="slidenum">
              <a:rPr lang="en-IN" smtClean="0"/>
              <a:t>‹#›</a:t>
            </a:fld>
            <a:endParaRPr lang="en-IN"/>
          </a:p>
        </p:txBody>
      </p:sp>
    </p:spTree>
    <p:extLst>
      <p:ext uri="{BB962C8B-B14F-4D97-AF65-F5344CB8AC3E}">
        <p14:creationId xmlns:p14="http://schemas.microsoft.com/office/powerpoint/2010/main" val="1712507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852EAB-5A93-4DFA-AFC2-3803A2F662A2}" type="datetime1">
              <a:rPr lang="en-IN" smtClean="0"/>
              <a:t>18-11-2023</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36FAD33-A63E-44E8-80E1-AA9818216E61}" type="slidenum">
              <a:rPr lang="en-IN" smtClean="0"/>
              <a:t>‹#›</a:t>
            </a:fld>
            <a:endParaRPr lang="en-IN"/>
          </a:p>
        </p:txBody>
      </p:sp>
    </p:spTree>
    <p:extLst>
      <p:ext uri="{BB962C8B-B14F-4D97-AF65-F5344CB8AC3E}">
        <p14:creationId xmlns:p14="http://schemas.microsoft.com/office/powerpoint/2010/main" val="2867356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0D98C3-DE28-402E-B4EC-6A097F39FC4B}" type="datetime1">
              <a:rPr lang="en-IN" smtClean="0"/>
              <a:t>18-11-2023</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36FAD33-A63E-44E8-80E1-AA9818216E61}" type="slidenum">
              <a:rPr lang="en-IN" smtClean="0"/>
              <a:t>‹#›</a:t>
            </a:fld>
            <a:endParaRPr lang="en-IN"/>
          </a:p>
        </p:txBody>
      </p:sp>
    </p:spTree>
    <p:extLst>
      <p:ext uri="{BB962C8B-B14F-4D97-AF65-F5344CB8AC3E}">
        <p14:creationId xmlns:p14="http://schemas.microsoft.com/office/powerpoint/2010/main" val="1628884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CC3AEC-642E-4736-A24A-C16537ECB0A0}" type="datetime1">
              <a:rPr lang="en-IN" smtClean="0"/>
              <a:t>18-11-2023</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36FAD33-A63E-44E8-80E1-AA9818216E61}" type="slidenum">
              <a:rPr lang="en-IN" smtClean="0"/>
              <a:t>‹#›</a:t>
            </a:fld>
            <a:endParaRPr lang="en-IN"/>
          </a:p>
        </p:txBody>
      </p:sp>
    </p:spTree>
    <p:extLst>
      <p:ext uri="{BB962C8B-B14F-4D97-AF65-F5344CB8AC3E}">
        <p14:creationId xmlns:p14="http://schemas.microsoft.com/office/powerpoint/2010/main" val="2168257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CEF0893-8D95-4433-9B55-7C52451E5446}" type="datetime1">
              <a:rPr lang="en-IN" smtClean="0"/>
              <a:t>18-11-2023</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36FAD33-A63E-44E8-80E1-AA9818216E61}" type="slidenum">
              <a:rPr lang="en-IN" smtClean="0"/>
              <a:t>‹#›</a:t>
            </a:fld>
            <a:endParaRPr lang="en-IN"/>
          </a:p>
        </p:txBody>
      </p:sp>
    </p:spTree>
    <p:extLst>
      <p:ext uri="{BB962C8B-B14F-4D97-AF65-F5344CB8AC3E}">
        <p14:creationId xmlns:p14="http://schemas.microsoft.com/office/powerpoint/2010/main" val="168405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95CA2B-BF27-41D7-B0DC-C804E9C8F5C0}" type="datetime1">
              <a:rPr lang="en-IN" smtClean="0"/>
              <a:t>18-11-2023</a:t>
            </a:fld>
            <a:endParaRPr lang="en-IN"/>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6FAD33-A63E-44E8-80E1-AA9818216E61}" type="slidenum">
              <a:rPr lang="en-IN" smtClean="0"/>
              <a:t>‹#›</a:t>
            </a:fld>
            <a:endParaRPr lang="en-IN"/>
          </a:p>
        </p:txBody>
      </p:sp>
    </p:spTree>
    <p:extLst>
      <p:ext uri="{BB962C8B-B14F-4D97-AF65-F5344CB8AC3E}">
        <p14:creationId xmlns:p14="http://schemas.microsoft.com/office/powerpoint/2010/main" val="1553797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A925982-7CC3-453E-8441-F9B3803E41CF}" type="datetime1">
              <a:rPr lang="en-IN" smtClean="0"/>
              <a:t>18-11-2023</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36FAD33-A63E-44E8-80E1-AA9818216E61}" type="slidenum">
              <a:rPr lang="en-IN" smtClean="0"/>
              <a:t>‹#›</a:t>
            </a:fld>
            <a:endParaRPr lang="en-IN"/>
          </a:p>
        </p:txBody>
      </p:sp>
    </p:spTree>
    <p:extLst>
      <p:ext uri="{BB962C8B-B14F-4D97-AF65-F5344CB8AC3E}">
        <p14:creationId xmlns:p14="http://schemas.microsoft.com/office/powerpoint/2010/main" val="3532249417"/>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 id="2147483863" r:id="rId12"/>
    <p:sldLayoutId id="2147483864" r:id="rId13"/>
    <p:sldLayoutId id="2147483865" r:id="rId14"/>
    <p:sldLayoutId id="2147483866" r:id="rId15"/>
    <p:sldLayoutId id="2147483867"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0B220-E8AE-9E48-F622-8E7CEA2DFF6B}"/>
              </a:ext>
            </a:extLst>
          </p:cNvPr>
          <p:cNvSpPr>
            <a:spLocks noGrp="1"/>
          </p:cNvSpPr>
          <p:nvPr>
            <p:ph type="ctrTitle"/>
          </p:nvPr>
        </p:nvSpPr>
        <p:spPr>
          <a:xfrm>
            <a:off x="896644" y="206188"/>
            <a:ext cx="10164933" cy="1987456"/>
          </a:xfrm>
        </p:spPr>
        <p:txBody>
          <a:bodyPr>
            <a:noAutofit/>
          </a:bodyPr>
          <a:lstStyle/>
          <a:p>
            <a:pPr marL="342900" indent="-342900" algn="just">
              <a:buFont typeface="Wingdings" panose="05000000000000000000" pitchFamily="2" charset="2"/>
              <a:buChar char="v"/>
            </a:pPr>
            <a:r>
              <a:rPr lang="en-US" sz="2800" b="1" dirty="0">
                <a:effectLst/>
                <a:latin typeface="Times New Roman" panose="02020603050405020304" pitchFamily="18" charset="0"/>
                <a:ea typeface="Calibri" panose="020F0502020204030204" pitchFamily="34" charset="0"/>
                <a:cs typeface="Shruti" panose="020B0502040204020203" pitchFamily="34" charset="0"/>
              </a:rPr>
              <a:t>AN ANALYSIS OF FACTORS AFFECTING TO INVESTOR’S DECISION FOR VARIOUS INVESTMENT AVENUES -A CASE STUDY OF INVESTORS OF BARDOLI CITY OF GUJARAT</a:t>
            </a:r>
            <a:endParaRPr lang="en-IN" sz="32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A861E8AF-A570-99E4-499F-3EA969CC180F}"/>
              </a:ext>
            </a:extLst>
          </p:cNvPr>
          <p:cNvSpPr>
            <a:spLocks noGrp="1"/>
          </p:cNvSpPr>
          <p:nvPr>
            <p:ph type="subTitle" idx="1"/>
          </p:nvPr>
        </p:nvSpPr>
        <p:spPr/>
        <p:txBody>
          <a:bodyPr>
            <a:normAutofit fontScale="92500" lnSpcReduction="20000"/>
          </a:bodyPr>
          <a:lstStyle/>
          <a:p>
            <a:r>
              <a:rPr lang="en-IN" sz="2200" dirty="0">
                <a:latin typeface="Times New Roman" panose="02020603050405020304" pitchFamily="18" charset="0"/>
                <a:cs typeface="Times New Roman" panose="02020603050405020304" pitchFamily="18" charset="0"/>
              </a:rPr>
              <a:t>                                                                                  </a:t>
            </a:r>
          </a:p>
          <a:p>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Dr.</a:t>
            </a:r>
            <a:r>
              <a:rPr lang="en-IN" sz="2200" dirty="0">
                <a:latin typeface="Times New Roman" panose="02020603050405020304" pitchFamily="18" charset="0"/>
                <a:cs typeface="Times New Roman" panose="02020603050405020304" pitchFamily="18" charset="0"/>
              </a:rPr>
              <a:t> Vijay S. Jariwala</a:t>
            </a:r>
          </a:p>
          <a:p>
            <a:r>
              <a:rPr lang="en-IN" sz="2200" dirty="0">
                <a:latin typeface="Times New Roman" panose="02020603050405020304" pitchFamily="18" charset="0"/>
                <a:cs typeface="Times New Roman" panose="02020603050405020304" pitchFamily="18" charset="0"/>
              </a:rPr>
              <a:t>                                                                                 </a:t>
            </a:r>
            <a:r>
              <a:rPr lang="en-IN" sz="2200" dirty="0" err="1">
                <a:latin typeface="Times New Roman" panose="02020603050405020304" pitchFamily="18" charset="0"/>
                <a:cs typeface="Times New Roman" panose="02020603050405020304" pitchFamily="18" charset="0"/>
              </a:rPr>
              <a:t>Dr.</a:t>
            </a:r>
            <a:r>
              <a:rPr lang="en-IN" sz="2200" dirty="0">
                <a:latin typeface="Times New Roman" panose="02020603050405020304" pitchFamily="18" charset="0"/>
                <a:cs typeface="Times New Roman" panose="02020603050405020304" pitchFamily="18" charset="0"/>
              </a:rPr>
              <a:t> Pankaj Gandhi</a:t>
            </a:r>
          </a:p>
        </p:txBody>
      </p:sp>
      <p:sp>
        <p:nvSpPr>
          <p:cNvPr id="4" name="Slide Number Placeholder 3">
            <a:extLst>
              <a:ext uri="{FF2B5EF4-FFF2-40B4-BE49-F238E27FC236}">
                <a16:creationId xmlns:a16="http://schemas.microsoft.com/office/drawing/2014/main" id="{9E0043BC-A10E-41D8-0F56-B09F345A44FA}"/>
              </a:ext>
            </a:extLst>
          </p:cNvPr>
          <p:cNvSpPr>
            <a:spLocks noGrp="1"/>
          </p:cNvSpPr>
          <p:nvPr>
            <p:ph type="sldNum" sz="quarter" idx="12"/>
          </p:nvPr>
        </p:nvSpPr>
        <p:spPr>
          <a:xfrm>
            <a:off x="10354733" y="5138928"/>
            <a:ext cx="1193868" cy="640080"/>
          </a:xfrm>
        </p:spPr>
        <p:txBody>
          <a:bodyPr/>
          <a:lstStyle/>
          <a:p>
            <a:fld id="{696FE563-DFBC-4D02-9E20-0805F4F5E503}" type="slidenum">
              <a:rPr lang="en-IN" smtClean="0"/>
              <a:t>1</a:t>
            </a:fld>
            <a:endParaRPr lang="en-IN" dirty="0"/>
          </a:p>
        </p:txBody>
      </p:sp>
      <p:sp>
        <p:nvSpPr>
          <p:cNvPr id="5" name="TextBox 4">
            <a:extLst>
              <a:ext uri="{FF2B5EF4-FFF2-40B4-BE49-F238E27FC236}">
                <a16:creationId xmlns:a16="http://schemas.microsoft.com/office/drawing/2014/main" id="{502B335A-DAA7-8A49-EFB8-52BB4ECBBCC5}"/>
              </a:ext>
            </a:extLst>
          </p:cNvPr>
          <p:cNvSpPr txBox="1"/>
          <p:nvPr/>
        </p:nvSpPr>
        <p:spPr>
          <a:xfrm>
            <a:off x="494647" y="4494911"/>
            <a:ext cx="385482" cy="369332"/>
          </a:xfrm>
          <a:prstGeom prst="rect">
            <a:avLst/>
          </a:prstGeom>
          <a:noFill/>
        </p:spPr>
        <p:txBody>
          <a:bodyPr wrap="square" rtlCol="0">
            <a:spAutoFit/>
          </a:bodyPr>
          <a:lstStyle/>
          <a:p>
            <a:r>
              <a:rPr lang="en-GB" dirty="0">
                <a:solidFill>
                  <a:schemeClr val="bg1">
                    <a:lumMod val="95000"/>
                  </a:schemeClr>
                </a:solidFill>
                <a:latin typeface="Times New Roman" panose="02020603050405020304" pitchFamily="18" charset="0"/>
                <a:cs typeface="Times New Roman" panose="02020603050405020304" pitchFamily="18" charset="0"/>
              </a:rPr>
              <a:t>1</a:t>
            </a:r>
          </a:p>
        </p:txBody>
      </p:sp>
    </p:spTree>
    <p:extLst>
      <p:ext uri="{BB962C8B-B14F-4D97-AF65-F5344CB8AC3E}">
        <p14:creationId xmlns:p14="http://schemas.microsoft.com/office/powerpoint/2010/main" val="2830269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1911E-C59F-D0DA-A3B2-44A45AD3F477}"/>
              </a:ext>
            </a:extLst>
          </p:cNvPr>
          <p:cNvSpPr>
            <a:spLocks noGrp="1"/>
          </p:cNvSpPr>
          <p:nvPr>
            <p:ph type="title"/>
          </p:nvPr>
        </p:nvSpPr>
        <p:spPr>
          <a:xfrm>
            <a:off x="1636058" y="685447"/>
            <a:ext cx="8278907" cy="937166"/>
          </a:xfrm>
        </p:spPr>
        <p:txBody>
          <a:bodyPr>
            <a:normAutofit/>
          </a:bodyPr>
          <a:lstStyle/>
          <a:p>
            <a:pPr marL="342900" indent="-342900">
              <a:buFont typeface="Wingdings" panose="05000000000000000000" pitchFamily="2" charset="2"/>
              <a:buChar char="v"/>
            </a:pPr>
            <a:r>
              <a:rPr lang="en-GB" sz="2800" dirty="0">
                <a:solidFill>
                  <a:srgbClr val="000000"/>
                </a:solidFill>
                <a:effectLst/>
                <a:latin typeface="Times New Roman" panose="02020603050405020304" pitchFamily="18" charset="0"/>
                <a:ea typeface="Calibri" panose="020F0502020204030204" pitchFamily="34" charset="0"/>
              </a:rPr>
              <a:t> </a:t>
            </a:r>
            <a:r>
              <a:rPr lang="en-GB" sz="2800" b="1" dirty="0">
                <a:solidFill>
                  <a:srgbClr val="000000"/>
                </a:solidFill>
                <a:effectLst/>
                <a:latin typeface="Times New Roman" panose="02020603050405020304" pitchFamily="18" charset="0"/>
                <a:ea typeface="Calibri" panose="020F0502020204030204" pitchFamily="34" charset="0"/>
              </a:rPr>
              <a:t>Analysis of Findings</a:t>
            </a:r>
            <a:endParaRPr lang="en-GB" sz="2800" b="1" dirty="0"/>
          </a:p>
        </p:txBody>
      </p:sp>
      <p:sp>
        <p:nvSpPr>
          <p:cNvPr id="9" name="Slide Number Placeholder 8">
            <a:extLst>
              <a:ext uri="{FF2B5EF4-FFF2-40B4-BE49-F238E27FC236}">
                <a16:creationId xmlns:a16="http://schemas.microsoft.com/office/drawing/2014/main" id="{E948DD97-5A44-D319-50C6-7F4CE2728322}"/>
              </a:ext>
            </a:extLst>
          </p:cNvPr>
          <p:cNvSpPr>
            <a:spLocks noGrp="1"/>
          </p:cNvSpPr>
          <p:nvPr>
            <p:ph type="sldNum" sz="quarter" idx="12"/>
          </p:nvPr>
        </p:nvSpPr>
        <p:spPr/>
        <p:txBody>
          <a:bodyPr/>
          <a:lstStyle/>
          <a:p>
            <a:fld id="{836FAD33-A63E-44E8-80E1-AA9818216E61}" type="slidenum">
              <a:rPr lang="en-IN" smtClean="0">
                <a:latin typeface="Times New Roman" panose="02020603050405020304" pitchFamily="18" charset="0"/>
                <a:cs typeface="Times New Roman" panose="02020603050405020304" pitchFamily="18" charset="0"/>
              </a:rPr>
              <a:t>10</a:t>
            </a:fld>
            <a:endParaRPr lang="en-IN"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B49265D2-87D2-13CB-43F4-1368FA492F4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36058" y="2080295"/>
            <a:ext cx="8717279" cy="4092258"/>
          </a:xfrm>
          <a:prstGeom prst="rect">
            <a:avLst/>
          </a:prstGeom>
          <a:noFill/>
          <a:ln>
            <a:noFill/>
          </a:ln>
        </p:spPr>
      </p:pic>
      <p:sp>
        <p:nvSpPr>
          <p:cNvPr id="6" name="TextBox 5">
            <a:extLst>
              <a:ext uri="{FF2B5EF4-FFF2-40B4-BE49-F238E27FC236}">
                <a16:creationId xmlns:a16="http://schemas.microsoft.com/office/drawing/2014/main" id="{17904366-8685-F6A5-5FBC-E97CD368BCCD}"/>
              </a:ext>
            </a:extLst>
          </p:cNvPr>
          <p:cNvSpPr txBox="1"/>
          <p:nvPr/>
        </p:nvSpPr>
        <p:spPr>
          <a:xfrm>
            <a:off x="3048000" y="1388057"/>
            <a:ext cx="6096000" cy="463397"/>
          </a:xfrm>
          <a:prstGeom prst="rect">
            <a:avLst/>
          </a:prstGeom>
          <a:noFill/>
        </p:spPr>
        <p:txBody>
          <a:bodyPr wrap="square">
            <a:spAutoFit/>
          </a:bodyPr>
          <a:lstStyle/>
          <a:p>
            <a:pPr marL="0" marR="0" algn="ctr">
              <a:lnSpc>
                <a:spcPct val="150000"/>
              </a:lnSpc>
              <a:spcBef>
                <a:spcPts val="0"/>
              </a:spcBef>
              <a:spcAft>
                <a:spcPts val="1000"/>
              </a:spcAft>
            </a:pPr>
            <a:r>
              <a:rPr lang="en-IN" sz="1800" b="1" dirty="0">
                <a:solidFill>
                  <a:srgbClr val="4472C4"/>
                </a:solidFill>
                <a:effectLst/>
                <a:latin typeface="Times New Roman" panose="02020603050405020304" pitchFamily="18" charset="0"/>
                <a:ea typeface="Calibri" panose="020F0502020204030204" pitchFamily="34" charset="0"/>
                <a:cs typeface="Shruti" panose="020B0502040204020203" pitchFamily="34" charset="0"/>
              </a:rPr>
              <a:t>Figure 1 which of the following avenues have you opted for?</a:t>
            </a:r>
            <a:endParaRPr lang="en-IN" sz="1100" b="1" dirty="0">
              <a:solidFill>
                <a:srgbClr val="4472C4"/>
              </a:solidFill>
              <a:effectLst/>
              <a:latin typeface="Calibri" panose="020F0502020204030204" pitchFamily="34" charset="0"/>
              <a:ea typeface="Calibri" panose="020F0502020204030204" pitchFamily="34" charset="0"/>
              <a:cs typeface="Shruti" panose="020B0502040204020203" pitchFamily="34" charset="0"/>
            </a:endParaRPr>
          </a:p>
        </p:txBody>
      </p:sp>
    </p:spTree>
    <p:extLst>
      <p:ext uri="{BB962C8B-B14F-4D97-AF65-F5344CB8AC3E}">
        <p14:creationId xmlns:p14="http://schemas.microsoft.com/office/powerpoint/2010/main" val="1190584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1911E-C59F-D0DA-A3B2-44A45AD3F477}"/>
              </a:ext>
            </a:extLst>
          </p:cNvPr>
          <p:cNvSpPr>
            <a:spLocks noGrp="1"/>
          </p:cNvSpPr>
          <p:nvPr>
            <p:ph type="title"/>
          </p:nvPr>
        </p:nvSpPr>
        <p:spPr>
          <a:xfrm>
            <a:off x="1636058" y="685447"/>
            <a:ext cx="8278907" cy="937166"/>
          </a:xfrm>
        </p:spPr>
        <p:txBody>
          <a:bodyPr>
            <a:normAutofit/>
          </a:bodyPr>
          <a:lstStyle/>
          <a:p>
            <a:pPr marL="342900" indent="-342900">
              <a:buFont typeface="Wingdings" panose="05000000000000000000" pitchFamily="2" charset="2"/>
              <a:buChar char="v"/>
            </a:pPr>
            <a:r>
              <a:rPr lang="en-GB" sz="2800" dirty="0">
                <a:solidFill>
                  <a:srgbClr val="000000"/>
                </a:solidFill>
                <a:effectLst/>
                <a:latin typeface="Times New Roman" panose="02020603050405020304" pitchFamily="18" charset="0"/>
                <a:ea typeface="Calibri" panose="020F0502020204030204" pitchFamily="34" charset="0"/>
              </a:rPr>
              <a:t> </a:t>
            </a:r>
            <a:r>
              <a:rPr lang="en-GB" sz="2800" b="1" dirty="0">
                <a:solidFill>
                  <a:srgbClr val="000000"/>
                </a:solidFill>
                <a:effectLst/>
                <a:latin typeface="Times New Roman" panose="02020603050405020304" pitchFamily="18" charset="0"/>
                <a:ea typeface="Calibri" panose="020F0502020204030204" pitchFamily="34" charset="0"/>
              </a:rPr>
              <a:t>Analysis of Findings</a:t>
            </a:r>
            <a:endParaRPr lang="en-GB" sz="2800" b="1" dirty="0"/>
          </a:p>
        </p:txBody>
      </p:sp>
      <p:sp>
        <p:nvSpPr>
          <p:cNvPr id="9" name="Slide Number Placeholder 8">
            <a:extLst>
              <a:ext uri="{FF2B5EF4-FFF2-40B4-BE49-F238E27FC236}">
                <a16:creationId xmlns:a16="http://schemas.microsoft.com/office/drawing/2014/main" id="{E948DD97-5A44-D319-50C6-7F4CE2728322}"/>
              </a:ext>
            </a:extLst>
          </p:cNvPr>
          <p:cNvSpPr>
            <a:spLocks noGrp="1"/>
          </p:cNvSpPr>
          <p:nvPr>
            <p:ph type="sldNum" sz="quarter" idx="12"/>
          </p:nvPr>
        </p:nvSpPr>
        <p:spPr/>
        <p:txBody>
          <a:bodyPr/>
          <a:lstStyle/>
          <a:p>
            <a:fld id="{836FAD33-A63E-44E8-80E1-AA9818216E61}" type="slidenum">
              <a:rPr lang="en-IN" smtClean="0">
                <a:latin typeface="Times New Roman" panose="02020603050405020304" pitchFamily="18" charset="0"/>
                <a:cs typeface="Times New Roman" panose="02020603050405020304" pitchFamily="18" charset="0"/>
              </a:rPr>
              <a:t>11</a:t>
            </a:fld>
            <a:endParaRPr lang="en-IN" dirty="0">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5951CC14-2E8E-6C95-8B8C-C7D6986A109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11579" y="2061904"/>
            <a:ext cx="9188781" cy="4014470"/>
          </a:xfrm>
          <a:prstGeom prst="rect">
            <a:avLst/>
          </a:prstGeom>
          <a:noFill/>
          <a:ln>
            <a:noFill/>
          </a:ln>
        </p:spPr>
      </p:pic>
      <p:sp>
        <p:nvSpPr>
          <p:cNvPr id="7" name="TextBox 6">
            <a:extLst>
              <a:ext uri="{FF2B5EF4-FFF2-40B4-BE49-F238E27FC236}">
                <a16:creationId xmlns:a16="http://schemas.microsoft.com/office/drawing/2014/main" id="{3B02C3D4-A340-43DB-DE0D-E75CAA0D61A1}"/>
              </a:ext>
            </a:extLst>
          </p:cNvPr>
          <p:cNvSpPr txBox="1"/>
          <p:nvPr/>
        </p:nvSpPr>
        <p:spPr>
          <a:xfrm>
            <a:off x="2181784" y="1390914"/>
            <a:ext cx="7187453" cy="463397"/>
          </a:xfrm>
          <a:prstGeom prst="rect">
            <a:avLst/>
          </a:prstGeom>
          <a:noFill/>
        </p:spPr>
        <p:txBody>
          <a:bodyPr wrap="square">
            <a:spAutoFit/>
          </a:bodyPr>
          <a:lstStyle/>
          <a:p>
            <a:pPr marL="0" marR="0" algn="ctr">
              <a:lnSpc>
                <a:spcPct val="150000"/>
              </a:lnSpc>
              <a:spcBef>
                <a:spcPts val="0"/>
              </a:spcBef>
              <a:spcAft>
                <a:spcPts val="1000"/>
              </a:spcAft>
            </a:pPr>
            <a:r>
              <a:rPr lang="en-IN" sz="1800" b="1" dirty="0">
                <a:solidFill>
                  <a:srgbClr val="4472C4"/>
                </a:solidFill>
                <a:effectLst/>
                <a:latin typeface="Times New Roman" panose="02020603050405020304" pitchFamily="18" charset="0"/>
                <a:ea typeface="Calibri" panose="020F0502020204030204" pitchFamily="34" charset="0"/>
                <a:cs typeface="Shruti" panose="020B0502040204020203" pitchFamily="34" charset="0"/>
              </a:rPr>
              <a:t>Figure 2 how often do you invest in particular Investment Avenue?</a:t>
            </a:r>
            <a:endParaRPr lang="en-IN" sz="1100" b="1" dirty="0">
              <a:solidFill>
                <a:srgbClr val="4472C4"/>
              </a:solidFill>
              <a:effectLst/>
              <a:latin typeface="Calibri" panose="020F0502020204030204" pitchFamily="34" charset="0"/>
              <a:ea typeface="Calibri" panose="020F0502020204030204" pitchFamily="34" charset="0"/>
              <a:cs typeface="Shruti" panose="020B0502040204020203" pitchFamily="34" charset="0"/>
            </a:endParaRPr>
          </a:p>
        </p:txBody>
      </p:sp>
    </p:spTree>
    <p:extLst>
      <p:ext uri="{BB962C8B-B14F-4D97-AF65-F5344CB8AC3E}">
        <p14:creationId xmlns:p14="http://schemas.microsoft.com/office/powerpoint/2010/main" val="272828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1911E-C59F-D0DA-A3B2-44A45AD3F477}"/>
              </a:ext>
            </a:extLst>
          </p:cNvPr>
          <p:cNvSpPr>
            <a:spLocks noGrp="1"/>
          </p:cNvSpPr>
          <p:nvPr>
            <p:ph type="title"/>
          </p:nvPr>
        </p:nvSpPr>
        <p:spPr>
          <a:xfrm>
            <a:off x="1636058" y="685447"/>
            <a:ext cx="8278907" cy="937166"/>
          </a:xfrm>
        </p:spPr>
        <p:txBody>
          <a:bodyPr>
            <a:normAutofit/>
          </a:bodyPr>
          <a:lstStyle/>
          <a:p>
            <a:pPr marL="342900" indent="-342900">
              <a:buFont typeface="Wingdings" panose="05000000000000000000" pitchFamily="2" charset="2"/>
              <a:buChar char="v"/>
            </a:pPr>
            <a:r>
              <a:rPr lang="en-GB" sz="2800" dirty="0">
                <a:solidFill>
                  <a:srgbClr val="000000"/>
                </a:solidFill>
                <a:effectLst/>
                <a:latin typeface="Times New Roman" panose="02020603050405020304" pitchFamily="18" charset="0"/>
                <a:ea typeface="Calibri" panose="020F0502020204030204" pitchFamily="34" charset="0"/>
              </a:rPr>
              <a:t> </a:t>
            </a:r>
            <a:r>
              <a:rPr lang="en-GB" sz="2800" b="1" dirty="0">
                <a:solidFill>
                  <a:srgbClr val="000000"/>
                </a:solidFill>
                <a:effectLst/>
                <a:latin typeface="Times New Roman" panose="02020603050405020304" pitchFamily="18" charset="0"/>
                <a:ea typeface="Calibri" panose="020F0502020204030204" pitchFamily="34" charset="0"/>
              </a:rPr>
              <a:t>Analysis of Findings</a:t>
            </a:r>
            <a:endParaRPr lang="en-GB" sz="2800" b="1" dirty="0"/>
          </a:p>
        </p:txBody>
      </p:sp>
      <p:sp>
        <p:nvSpPr>
          <p:cNvPr id="9" name="Slide Number Placeholder 8">
            <a:extLst>
              <a:ext uri="{FF2B5EF4-FFF2-40B4-BE49-F238E27FC236}">
                <a16:creationId xmlns:a16="http://schemas.microsoft.com/office/drawing/2014/main" id="{E948DD97-5A44-D319-50C6-7F4CE2728322}"/>
              </a:ext>
            </a:extLst>
          </p:cNvPr>
          <p:cNvSpPr>
            <a:spLocks noGrp="1"/>
          </p:cNvSpPr>
          <p:nvPr>
            <p:ph type="sldNum" sz="quarter" idx="12"/>
          </p:nvPr>
        </p:nvSpPr>
        <p:spPr/>
        <p:txBody>
          <a:bodyPr/>
          <a:lstStyle/>
          <a:p>
            <a:fld id="{836FAD33-A63E-44E8-80E1-AA9818216E61}" type="slidenum">
              <a:rPr lang="en-IN" smtClean="0">
                <a:latin typeface="Times New Roman" panose="02020603050405020304" pitchFamily="18" charset="0"/>
                <a:cs typeface="Times New Roman" panose="02020603050405020304" pitchFamily="18" charset="0"/>
              </a:rPr>
              <a:t>12</a:t>
            </a:fld>
            <a:endParaRPr lang="en-IN" dirty="0">
              <a:latin typeface="Times New Roman" panose="02020603050405020304" pitchFamily="18"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FA2940F8-A0F2-EB97-F843-8862D9A9509D}"/>
              </a:ext>
            </a:extLst>
          </p:cNvPr>
          <p:cNvGraphicFramePr>
            <a:graphicFrameLocks noGrp="1"/>
          </p:cNvGraphicFramePr>
          <p:nvPr>
            <p:extLst>
              <p:ext uri="{D42A27DB-BD31-4B8C-83A1-F6EECF244321}">
                <p14:modId xmlns:p14="http://schemas.microsoft.com/office/powerpoint/2010/main" val="3381607715"/>
              </p:ext>
            </p:extLst>
          </p:nvPr>
        </p:nvGraphicFramePr>
        <p:xfrm>
          <a:off x="2362200" y="2057400"/>
          <a:ext cx="8278907" cy="4404363"/>
        </p:xfrm>
        <a:graphic>
          <a:graphicData uri="http://schemas.openxmlformats.org/drawingml/2006/table">
            <a:tbl>
              <a:tblPr>
                <a:tableStyleId>{5C22544A-7EE6-4342-B048-85BDC9FD1C3A}</a:tableStyleId>
              </a:tblPr>
              <a:tblGrid>
                <a:gridCol w="2382185">
                  <a:extLst>
                    <a:ext uri="{9D8B030D-6E8A-4147-A177-3AD203B41FA5}">
                      <a16:colId xmlns:a16="http://schemas.microsoft.com/office/drawing/2014/main" val="155744778"/>
                    </a:ext>
                  </a:extLst>
                </a:gridCol>
                <a:gridCol w="993239">
                  <a:extLst>
                    <a:ext uri="{9D8B030D-6E8A-4147-A177-3AD203B41FA5}">
                      <a16:colId xmlns:a16="http://schemas.microsoft.com/office/drawing/2014/main" val="3893416761"/>
                    </a:ext>
                  </a:extLst>
                </a:gridCol>
                <a:gridCol w="1179201">
                  <a:extLst>
                    <a:ext uri="{9D8B030D-6E8A-4147-A177-3AD203B41FA5}">
                      <a16:colId xmlns:a16="http://schemas.microsoft.com/office/drawing/2014/main" val="3424500580"/>
                    </a:ext>
                  </a:extLst>
                </a:gridCol>
                <a:gridCol w="1342097">
                  <a:extLst>
                    <a:ext uri="{9D8B030D-6E8A-4147-A177-3AD203B41FA5}">
                      <a16:colId xmlns:a16="http://schemas.microsoft.com/office/drawing/2014/main" val="2785958429"/>
                    </a:ext>
                  </a:extLst>
                </a:gridCol>
                <a:gridCol w="2382185">
                  <a:extLst>
                    <a:ext uri="{9D8B030D-6E8A-4147-A177-3AD203B41FA5}">
                      <a16:colId xmlns:a16="http://schemas.microsoft.com/office/drawing/2014/main" val="3775056505"/>
                    </a:ext>
                  </a:extLst>
                </a:gridCol>
              </a:tblGrid>
              <a:tr h="993116">
                <a:tc>
                  <a:txBody>
                    <a:bodyPr/>
                    <a:lstStyle/>
                    <a:p>
                      <a:pPr marL="0" marR="0">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 </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N</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b"/>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Mean</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b"/>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Std. Deviation</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b"/>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Std. Error Mean</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b"/>
                </a:tc>
                <a:extLst>
                  <a:ext uri="{0D108BD9-81ED-4DB2-BD59-A6C34878D82A}">
                    <a16:rowId xmlns:a16="http://schemas.microsoft.com/office/drawing/2014/main" val="552686108"/>
                  </a:ext>
                </a:extLst>
              </a:tr>
              <a:tr h="487321">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Return Rate</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100</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1.84</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1.170</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.117</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923888607"/>
                  </a:ext>
                </a:extLst>
              </a:tr>
              <a:tr h="487321">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Risk Level</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100</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2.28</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.922</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.092</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3814330953"/>
                  </a:ext>
                </a:extLst>
              </a:tr>
              <a:tr h="487321">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Diversification</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100</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2.37</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.971</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.097</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2795209678"/>
                  </a:ext>
                </a:extLst>
              </a:tr>
              <a:tr h="487321">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Ease of Access</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100</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2.46</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.947</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.095</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381195095"/>
                  </a:ext>
                </a:extLst>
              </a:tr>
              <a:tr h="487321">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Economic Growth</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100</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2.42</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1.017</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.102</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4125951805"/>
                  </a:ext>
                </a:extLst>
              </a:tr>
              <a:tr h="487321">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Awareness</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100</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2.27</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.993</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.099</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424054245"/>
                  </a:ext>
                </a:extLst>
              </a:tr>
              <a:tr h="487321">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Availability of Finance</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100</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2.17</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1.129</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.113</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4054294167"/>
                  </a:ext>
                </a:extLst>
              </a:tr>
            </a:tbl>
          </a:graphicData>
        </a:graphic>
      </p:graphicFrame>
      <p:sp>
        <p:nvSpPr>
          <p:cNvPr id="6" name="TextBox 5">
            <a:extLst>
              <a:ext uri="{FF2B5EF4-FFF2-40B4-BE49-F238E27FC236}">
                <a16:creationId xmlns:a16="http://schemas.microsoft.com/office/drawing/2014/main" id="{2ADA1579-51BF-789E-7163-535F7BEF3B3A}"/>
              </a:ext>
            </a:extLst>
          </p:cNvPr>
          <p:cNvSpPr txBox="1"/>
          <p:nvPr/>
        </p:nvSpPr>
        <p:spPr>
          <a:xfrm>
            <a:off x="3291840" y="1376609"/>
            <a:ext cx="6096000" cy="587148"/>
          </a:xfrm>
          <a:prstGeom prst="rect">
            <a:avLst/>
          </a:prstGeom>
          <a:noFill/>
        </p:spPr>
        <p:txBody>
          <a:bodyPr wrap="square">
            <a:spAutoFit/>
          </a:bodyPr>
          <a:lstStyle/>
          <a:p>
            <a:pPr marL="0" marR="0" algn="ctr">
              <a:lnSpc>
                <a:spcPct val="150000"/>
              </a:lnSpc>
              <a:spcBef>
                <a:spcPts val="0"/>
              </a:spcBef>
              <a:spcAft>
                <a:spcPts val="1000"/>
              </a:spcAft>
            </a:pPr>
            <a:r>
              <a:rPr lang="en-IN" sz="2400" b="1" dirty="0">
                <a:solidFill>
                  <a:srgbClr val="4472C4"/>
                </a:solidFill>
                <a:effectLst/>
                <a:latin typeface="Times New Roman" panose="02020603050405020304" pitchFamily="18" charset="0"/>
                <a:ea typeface="Calibri" panose="020F0502020204030204" pitchFamily="34" charset="0"/>
                <a:cs typeface="Shruti" panose="020B0502040204020203" pitchFamily="34" charset="0"/>
              </a:rPr>
              <a:t>Table 4 One-Sample Statistics</a:t>
            </a:r>
            <a:endParaRPr lang="en-IN" sz="1400" b="1" dirty="0">
              <a:solidFill>
                <a:srgbClr val="4472C4"/>
              </a:solidFill>
              <a:effectLst/>
              <a:latin typeface="Calibri" panose="020F0502020204030204" pitchFamily="34" charset="0"/>
              <a:ea typeface="Calibri" panose="020F0502020204030204" pitchFamily="34" charset="0"/>
              <a:cs typeface="Shruti" panose="020B0502040204020203" pitchFamily="34" charset="0"/>
            </a:endParaRPr>
          </a:p>
        </p:txBody>
      </p:sp>
    </p:spTree>
    <p:extLst>
      <p:ext uri="{BB962C8B-B14F-4D97-AF65-F5344CB8AC3E}">
        <p14:creationId xmlns:p14="http://schemas.microsoft.com/office/powerpoint/2010/main" val="2153555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1911E-C59F-D0DA-A3B2-44A45AD3F477}"/>
              </a:ext>
            </a:extLst>
          </p:cNvPr>
          <p:cNvSpPr>
            <a:spLocks noGrp="1"/>
          </p:cNvSpPr>
          <p:nvPr>
            <p:ph type="title"/>
          </p:nvPr>
        </p:nvSpPr>
        <p:spPr>
          <a:xfrm>
            <a:off x="1636058" y="685447"/>
            <a:ext cx="8278907" cy="937166"/>
          </a:xfrm>
        </p:spPr>
        <p:txBody>
          <a:bodyPr>
            <a:normAutofit/>
          </a:bodyPr>
          <a:lstStyle/>
          <a:p>
            <a:pPr marL="342900" indent="-342900">
              <a:buFont typeface="Wingdings" panose="05000000000000000000" pitchFamily="2" charset="2"/>
              <a:buChar char="v"/>
            </a:pPr>
            <a:r>
              <a:rPr lang="en-GB" sz="2800" dirty="0">
                <a:solidFill>
                  <a:srgbClr val="000000"/>
                </a:solidFill>
                <a:effectLst/>
                <a:latin typeface="Times New Roman" panose="02020603050405020304" pitchFamily="18" charset="0"/>
                <a:ea typeface="Calibri" panose="020F0502020204030204" pitchFamily="34" charset="0"/>
              </a:rPr>
              <a:t> </a:t>
            </a:r>
            <a:r>
              <a:rPr lang="en-GB" sz="2800" b="1" dirty="0">
                <a:solidFill>
                  <a:srgbClr val="000000"/>
                </a:solidFill>
                <a:effectLst/>
                <a:latin typeface="Times New Roman" panose="02020603050405020304" pitchFamily="18" charset="0"/>
                <a:ea typeface="Calibri" panose="020F0502020204030204" pitchFamily="34" charset="0"/>
              </a:rPr>
              <a:t>Analysis of Findings</a:t>
            </a:r>
            <a:endParaRPr lang="en-GB" sz="2800" b="1" dirty="0"/>
          </a:p>
        </p:txBody>
      </p:sp>
      <p:sp>
        <p:nvSpPr>
          <p:cNvPr id="9" name="Slide Number Placeholder 8">
            <a:extLst>
              <a:ext uri="{FF2B5EF4-FFF2-40B4-BE49-F238E27FC236}">
                <a16:creationId xmlns:a16="http://schemas.microsoft.com/office/drawing/2014/main" id="{E948DD97-5A44-D319-50C6-7F4CE2728322}"/>
              </a:ext>
            </a:extLst>
          </p:cNvPr>
          <p:cNvSpPr>
            <a:spLocks noGrp="1"/>
          </p:cNvSpPr>
          <p:nvPr>
            <p:ph type="sldNum" sz="quarter" idx="12"/>
          </p:nvPr>
        </p:nvSpPr>
        <p:spPr/>
        <p:txBody>
          <a:bodyPr/>
          <a:lstStyle/>
          <a:p>
            <a:fld id="{836FAD33-A63E-44E8-80E1-AA9818216E61}" type="slidenum">
              <a:rPr lang="en-IN" smtClean="0">
                <a:latin typeface="Times New Roman" panose="02020603050405020304" pitchFamily="18" charset="0"/>
                <a:cs typeface="Times New Roman" panose="02020603050405020304" pitchFamily="18" charset="0"/>
              </a:rPr>
              <a:t>13</a:t>
            </a:fld>
            <a:endParaRPr lang="en-IN" dirty="0">
              <a:latin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1A0876C1-8FD6-8DB7-F032-59FC3B022594}"/>
              </a:ext>
            </a:extLst>
          </p:cNvPr>
          <p:cNvGraphicFramePr>
            <a:graphicFrameLocks noGrp="1"/>
          </p:cNvGraphicFramePr>
          <p:nvPr>
            <p:extLst>
              <p:ext uri="{D42A27DB-BD31-4B8C-83A1-F6EECF244321}">
                <p14:modId xmlns:p14="http://schemas.microsoft.com/office/powerpoint/2010/main" val="1232892144"/>
              </p:ext>
            </p:extLst>
          </p:nvPr>
        </p:nvGraphicFramePr>
        <p:xfrm>
          <a:off x="455612" y="1844461"/>
          <a:ext cx="11604606" cy="4878900"/>
        </p:xfrm>
        <a:graphic>
          <a:graphicData uri="http://schemas.openxmlformats.org/drawingml/2006/table">
            <a:tbl>
              <a:tblPr>
                <a:tableStyleId>{5C22544A-7EE6-4342-B048-85BDC9FD1C3A}</a:tableStyleId>
              </a:tblPr>
              <a:tblGrid>
                <a:gridCol w="2183605">
                  <a:extLst>
                    <a:ext uri="{9D8B030D-6E8A-4147-A177-3AD203B41FA5}">
                      <a16:colId xmlns:a16="http://schemas.microsoft.com/office/drawing/2014/main" val="2735492374"/>
                    </a:ext>
                  </a:extLst>
                </a:gridCol>
                <a:gridCol w="1040155">
                  <a:extLst>
                    <a:ext uri="{9D8B030D-6E8A-4147-A177-3AD203B41FA5}">
                      <a16:colId xmlns:a16="http://schemas.microsoft.com/office/drawing/2014/main" val="4067859054"/>
                    </a:ext>
                  </a:extLst>
                </a:gridCol>
                <a:gridCol w="846225">
                  <a:extLst>
                    <a:ext uri="{9D8B030D-6E8A-4147-A177-3AD203B41FA5}">
                      <a16:colId xmlns:a16="http://schemas.microsoft.com/office/drawing/2014/main" val="1197424752"/>
                    </a:ext>
                  </a:extLst>
                </a:gridCol>
                <a:gridCol w="1045327">
                  <a:extLst>
                    <a:ext uri="{9D8B030D-6E8A-4147-A177-3AD203B41FA5}">
                      <a16:colId xmlns:a16="http://schemas.microsoft.com/office/drawing/2014/main" val="3852275280"/>
                    </a:ext>
                  </a:extLst>
                </a:gridCol>
                <a:gridCol w="1877625">
                  <a:extLst>
                    <a:ext uri="{9D8B030D-6E8A-4147-A177-3AD203B41FA5}">
                      <a16:colId xmlns:a16="http://schemas.microsoft.com/office/drawing/2014/main" val="3187517359"/>
                    </a:ext>
                  </a:extLst>
                </a:gridCol>
                <a:gridCol w="2304674">
                  <a:extLst>
                    <a:ext uri="{9D8B030D-6E8A-4147-A177-3AD203B41FA5}">
                      <a16:colId xmlns:a16="http://schemas.microsoft.com/office/drawing/2014/main" val="2259981054"/>
                    </a:ext>
                  </a:extLst>
                </a:gridCol>
                <a:gridCol w="2306995">
                  <a:extLst>
                    <a:ext uri="{9D8B030D-6E8A-4147-A177-3AD203B41FA5}">
                      <a16:colId xmlns:a16="http://schemas.microsoft.com/office/drawing/2014/main" val="1925884439"/>
                    </a:ext>
                  </a:extLst>
                </a:gridCol>
              </a:tblGrid>
              <a:tr h="435864">
                <a:tc>
                  <a:txBody>
                    <a:bodyPr/>
                    <a:lstStyle/>
                    <a:p>
                      <a:pPr marL="0" marR="0">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 </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tc>
                <a:tc gridSpan="6">
                  <a:txBody>
                    <a:bodyPr/>
                    <a:lstStyle/>
                    <a:p>
                      <a:pPr marL="0" marR="0" algn="ctr">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Test Value = 2</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b"/>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3466118862"/>
                  </a:ext>
                </a:extLst>
              </a:tr>
              <a:tr h="435864">
                <a:tc>
                  <a:txBody>
                    <a:bodyPr/>
                    <a:lstStyle/>
                    <a:p>
                      <a:pPr marL="0" marR="0">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 </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tc>
                <a:tc rowSpan="2">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t</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b"/>
                </a:tc>
                <a:tc rowSpan="2">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df</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b"/>
                </a:tc>
                <a:tc rowSpan="2">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Sig. (2-tailed)</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b"/>
                </a:tc>
                <a:tc rowSpan="2">
                  <a:txBody>
                    <a:bodyPr/>
                    <a:lstStyle/>
                    <a:p>
                      <a:pPr marL="0" marR="0" algn="ctr">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Mean Difference</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b"/>
                </a:tc>
                <a:tc gridSpan="2">
                  <a:txBody>
                    <a:bodyPr/>
                    <a:lstStyle/>
                    <a:p>
                      <a:pPr marL="0" marR="0" algn="ctr">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95% Confidence Interval of the Difference</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b"/>
                </a:tc>
                <a:tc hMerge="1">
                  <a:txBody>
                    <a:bodyPr/>
                    <a:lstStyle/>
                    <a:p>
                      <a:endParaRPr lang="en-IN"/>
                    </a:p>
                  </a:txBody>
                  <a:tcPr/>
                </a:tc>
                <a:extLst>
                  <a:ext uri="{0D108BD9-81ED-4DB2-BD59-A6C34878D82A}">
                    <a16:rowId xmlns:a16="http://schemas.microsoft.com/office/drawing/2014/main" val="2776431101"/>
                  </a:ext>
                </a:extLst>
              </a:tr>
              <a:tr h="435864">
                <a:tc>
                  <a:txBody>
                    <a:bodyPr/>
                    <a:lstStyle/>
                    <a:p>
                      <a:pPr marL="0" marR="0">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 </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marL="0" marR="0" algn="ctr">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Lower</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b"/>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Upper</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b"/>
                </a:tc>
                <a:extLst>
                  <a:ext uri="{0D108BD9-81ED-4DB2-BD59-A6C34878D82A}">
                    <a16:rowId xmlns:a16="http://schemas.microsoft.com/office/drawing/2014/main" val="730086167"/>
                  </a:ext>
                </a:extLst>
              </a:tr>
              <a:tr h="435864">
                <a:tc>
                  <a:txBody>
                    <a:bodyPr/>
                    <a:lstStyle/>
                    <a:p>
                      <a:pPr marL="0" marR="0" algn="l">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Return Rate</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-1.368</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99</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.174</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-.160</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-.39</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.07</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2367439868"/>
                  </a:ext>
                </a:extLst>
              </a:tr>
              <a:tr h="435864">
                <a:tc>
                  <a:txBody>
                    <a:bodyPr/>
                    <a:lstStyle/>
                    <a:p>
                      <a:pPr marL="0" marR="0" algn="l">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Risk Level</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3.037</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99</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.003</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.280</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.10</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.46</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3350063106"/>
                  </a:ext>
                </a:extLst>
              </a:tr>
              <a:tr h="435864">
                <a:tc>
                  <a:txBody>
                    <a:bodyPr/>
                    <a:lstStyle/>
                    <a:p>
                      <a:pPr marL="0" marR="0" algn="l">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Diversification</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3.811</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99</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.000</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.370</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.18</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.56</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2773036263"/>
                  </a:ext>
                </a:extLst>
              </a:tr>
              <a:tr h="435864">
                <a:tc>
                  <a:txBody>
                    <a:bodyPr/>
                    <a:lstStyle/>
                    <a:p>
                      <a:pPr marL="0" marR="0" algn="l">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Ease of Access</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4.856</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99</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.000</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.460</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.27</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.65</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3880889253"/>
                  </a:ext>
                </a:extLst>
              </a:tr>
              <a:tr h="435864">
                <a:tc>
                  <a:txBody>
                    <a:bodyPr/>
                    <a:lstStyle/>
                    <a:p>
                      <a:pPr marL="0" marR="0" algn="l">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Economic Growth</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4.130</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99</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.000</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.420</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.22</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.62</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2443392848"/>
                  </a:ext>
                </a:extLst>
              </a:tr>
              <a:tr h="435864">
                <a:tc>
                  <a:txBody>
                    <a:bodyPr/>
                    <a:lstStyle/>
                    <a:p>
                      <a:pPr marL="0" marR="0" algn="l">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Awareness</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2.718</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99</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.008</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.270</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.07</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.47</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421838119"/>
                  </a:ext>
                </a:extLst>
              </a:tr>
              <a:tr h="435864">
                <a:tc>
                  <a:txBody>
                    <a:bodyPr/>
                    <a:lstStyle/>
                    <a:p>
                      <a:pPr marL="0" marR="0" algn="l">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Availability of Finance</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1.506</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99</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.135</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.170</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-.05</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.39</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2949553226"/>
                  </a:ext>
                </a:extLst>
              </a:tr>
            </a:tbl>
          </a:graphicData>
        </a:graphic>
      </p:graphicFrame>
      <p:sp>
        <p:nvSpPr>
          <p:cNvPr id="7" name="TextBox 6">
            <a:extLst>
              <a:ext uri="{FF2B5EF4-FFF2-40B4-BE49-F238E27FC236}">
                <a16:creationId xmlns:a16="http://schemas.microsoft.com/office/drawing/2014/main" id="{1F35D505-6CC8-D4C7-0F1F-0ACB0ED83AA5}"/>
              </a:ext>
            </a:extLst>
          </p:cNvPr>
          <p:cNvSpPr txBox="1"/>
          <p:nvPr/>
        </p:nvSpPr>
        <p:spPr>
          <a:xfrm>
            <a:off x="2727511" y="1035465"/>
            <a:ext cx="6096000" cy="587148"/>
          </a:xfrm>
          <a:prstGeom prst="rect">
            <a:avLst/>
          </a:prstGeom>
          <a:noFill/>
        </p:spPr>
        <p:txBody>
          <a:bodyPr wrap="square">
            <a:spAutoFit/>
          </a:bodyPr>
          <a:lstStyle/>
          <a:p>
            <a:pPr marL="0" marR="0" algn="ctr">
              <a:lnSpc>
                <a:spcPct val="150000"/>
              </a:lnSpc>
              <a:spcBef>
                <a:spcPts val="0"/>
              </a:spcBef>
              <a:spcAft>
                <a:spcPts val="1000"/>
              </a:spcAft>
            </a:pPr>
            <a:r>
              <a:rPr lang="en-IN" sz="2400" b="1" dirty="0">
                <a:solidFill>
                  <a:srgbClr val="4472C4"/>
                </a:solidFill>
                <a:effectLst/>
                <a:latin typeface="Times New Roman" panose="02020603050405020304" pitchFamily="18" charset="0"/>
                <a:ea typeface="Calibri" panose="020F0502020204030204" pitchFamily="34" charset="0"/>
                <a:cs typeface="Shruti" panose="020B0502040204020203" pitchFamily="34" charset="0"/>
              </a:rPr>
              <a:t>Table 5 One-Sample Test</a:t>
            </a:r>
            <a:endParaRPr lang="en-IN" sz="1400" b="1" dirty="0">
              <a:solidFill>
                <a:srgbClr val="4472C4"/>
              </a:solidFill>
              <a:effectLst/>
              <a:latin typeface="Calibri" panose="020F0502020204030204" pitchFamily="34" charset="0"/>
              <a:ea typeface="Calibri" panose="020F0502020204030204" pitchFamily="34" charset="0"/>
              <a:cs typeface="Shruti" panose="020B0502040204020203" pitchFamily="34" charset="0"/>
            </a:endParaRPr>
          </a:p>
        </p:txBody>
      </p:sp>
    </p:spTree>
    <p:extLst>
      <p:ext uri="{BB962C8B-B14F-4D97-AF65-F5344CB8AC3E}">
        <p14:creationId xmlns:p14="http://schemas.microsoft.com/office/powerpoint/2010/main" val="3490574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BA84D-28D5-E7D1-6C70-50FB5B225E56}"/>
              </a:ext>
            </a:extLst>
          </p:cNvPr>
          <p:cNvSpPr>
            <a:spLocks noGrp="1"/>
          </p:cNvSpPr>
          <p:nvPr>
            <p:ph type="title"/>
          </p:nvPr>
        </p:nvSpPr>
        <p:spPr>
          <a:xfrm>
            <a:off x="1640156" y="615145"/>
            <a:ext cx="8911687" cy="738525"/>
          </a:xfrm>
        </p:spPr>
        <p:txBody>
          <a:bodyPr>
            <a:normAutofit/>
          </a:bodyPr>
          <a:lstStyle/>
          <a:p>
            <a:pPr marL="457200" indent="-457200">
              <a:buFont typeface="Wingdings" panose="05000000000000000000" pitchFamily="2" charset="2"/>
              <a:buChar char="v"/>
            </a:pPr>
            <a:r>
              <a:rPr lang="en-GB" sz="2800" b="1" dirty="0">
                <a:latin typeface="Times New Roman" panose="02020603050405020304" pitchFamily="18" charset="0"/>
                <a:cs typeface="Times New Roman" panose="02020603050405020304" pitchFamily="18" charset="0"/>
              </a:rPr>
              <a:t>Research Hypothesis</a:t>
            </a:r>
          </a:p>
        </p:txBody>
      </p:sp>
      <p:sp>
        <p:nvSpPr>
          <p:cNvPr id="3" name="Content Placeholder 2">
            <a:extLst>
              <a:ext uri="{FF2B5EF4-FFF2-40B4-BE49-F238E27FC236}">
                <a16:creationId xmlns:a16="http://schemas.microsoft.com/office/drawing/2014/main" id="{BBBE05F1-19CE-5DD1-58E8-1858451ECB54}"/>
              </a:ext>
            </a:extLst>
          </p:cNvPr>
          <p:cNvSpPr>
            <a:spLocks noGrp="1"/>
          </p:cNvSpPr>
          <p:nvPr>
            <p:ph idx="1"/>
          </p:nvPr>
        </p:nvSpPr>
        <p:spPr>
          <a:xfrm>
            <a:off x="1640156" y="1443318"/>
            <a:ext cx="9462247" cy="4981015"/>
          </a:xfrm>
        </p:spPr>
        <p:txBody>
          <a:bodyPr>
            <a:normAutofit fontScale="92500" lnSpcReduction="10000"/>
          </a:bodyPr>
          <a:lstStyle/>
          <a:p>
            <a:pPr algn="just">
              <a:lnSpc>
                <a:spcPct val="150000"/>
              </a:lnSpc>
              <a:spcBef>
                <a:spcPts val="0"/>
              </a:spcBef>
              <a:spcAft>
                <a:spcPts val="1000"/>
              </a:spcAft>
              <a:tabLst>
                <a:tab pos="2971800" algn="ctr"/>
                <a:tab pos="5943600" algn="r"/>
              </a:tabLst>
            </a:pPr>
            <a:r>
              <a:rPr lang="en-IN" sz="1800" dirty="0">
                <a:effectLst/>
                <a:latin typeface="Times New Roman" panose="02020603050405020304" pitchFamily="18" charset="0"/>
                <a:ea typeface="Calibri" panose="020F0502020204030204" pitchFamily="34" charset="0"/>
                <a:cs typeface="Shruti" panose="020B0502040204020203" pitchFamily="34" charset="0"/>
              </a:rPr>
              <a:t>  H0: Factor affected in different investment avenues respondent are not agreed for return rate.</a:t>
            </a:r>
            <a:endParaRPr lang="en-IN" sz="1800" dirty="0">
              <a:effectLst/>
              <a:latin typeface="Calibri" panose="020F0502020204030204" pitchFamily="34" charset="0"/>
              <a:ea typeface="Calibri" panose="020F0502020204030204" pitchFamily="34" charset="0"/>
              <a:cs typeface="Shruti" panose="020B0502040204020203" pitchFamily="34" charset="0"/>
            </a:endParaRPr>
          </a:p>
          <a:p>
            <a:pPr marL="457200" marR="0" algn="just">
              <a:lnSpc>
                <a:spcPct val="150000"/>
              </a:lnSpc>
              <a:spcBef>
                <a:spcPts val="0"/>
              </a:spcBef>
              <a:spcAft>
                <a:spcPts val="1000"/>
              </a:spcAft>
              <a:tabLst>
                <a:tab pos="2971800" algn="ctr"/>
                <a:tab pos="5943600" algn="r"/>
              </a:tabLst>
            </a:pPr>
            <a:r>
              <a:rPr lang="en-IN" sz="1800" dirty="0">
                <a:effectLst/>
                <a:latin typeface="Times New Roman" panose="02020603050405020304" pitchFamily="18" charset="0"/>
                <a:ea typeface="Calibri" panose="020F0502020204030204" pitchFamily="34" charset="0"/>
                <a:cs typeface="Shruti" panose="020B0502040204020203" pitchFamily="34" charset="0"/>
              </a:rPr>
              <a:t>H1: Factor affected in different investment avenues respondent are agreed for return rate.</a:t>
            </a:r>
            <a:endParaRPr lang="en-IN" sz="1800" dirty="0">
              <a:effectLst/>
              <a:latin typeface="Calibri" panose="020F0502020204030204" pitchFamily="34" charset="0"/>
              <a:ea typeface="Calibri" panose="020F0502020204030204" pitchFamily="34" charset="0"/>
              <a:cs typeface="Shruti" panose="020B0502040204020203" pitchFamily="34" charset="0"/>
            </a:endParaRPr>
          </a:p>
          <a:p>
            <a:pPr marL="457200" marR="0" algn="just">
              <a:lnSpc>
                <a:spcPct val="150000"/>
              </a:lnSpc>
              <a:spcBef>
                <a:spcPts val="0"/>
              </a:spcBef>
              <a:spcAft>
                <a:spcPts val="1000"/>
              </a:spcAft>
              <a:tabLst>
                <a:tab pos="2971800" algn="ctr"/>
                <a:tab pos="5943600" algn="r"/>
              </a:tabLst>
            </a:pPr>
            <a:r>
              <a:rPr lang="en-IN" sz="1800" dirty="0">
                <a:effectLst/>
                <a:latin typeface="Times New Roman" panose="02020603050405020304" pitchFamily="18" charset="0"/>
                <a:ea typeface="Calibri" panose="020F0502020204030204" pitchFamily="34" charset="0"/>
                <a:cs typeface="Shruti" panose="020B0502040204020203" pitchFamily="34" charset="0"/>
              </a:rPr>
              <a:t>From the preceding table, it can be determined that a significant value of 0.174, which is greater than 0.05, indicates that the null hypothesis (H0), which states that factors that affect return rates on various investment avenues, is accepted.</a:t>
            </a:r>
          </a:p>
          <a:p>
            <a:pPr algn="just">
              <a:lnSpc>
                <a:spcPct val="150000"/>
              </a:lnSpc>
              <a:spcBef>
                <a:spcPts val="0"/>
              </a:spcBef>
              <a:spcAft>
                <a:spcPts val="1000"/>
              </a:spcAft>
              <a:tabLst>
                <a:tab pos="2971800" algn="ctr"/>
                <a:tab pos="5943600" algn="r"/>
              </a:tabLst>
            </a:pPr>
            <a:r>
              <a:rPr lang="en-IN" sz="1800" dirty="0">
                <a:effectLst/>
                <a:latin typeface="Times New Roman" panose="02020603050405020304" pitchFamily="18" charset="0"/>
                <a:ea typeface="Calibri" panose="020F0502020204030204" pitchFamily="34" charset="0"/>
                <a:cs typeface="Shruti" panose="020B0502040204020203" pitchFamily="34" charset="0"/>
              </a:rPr>
              <a:t>H0: Factor affected in different investment avenues respondent are not agreed for risk level.</a:t>
            </a:r>
            <a:endParaRPr lang="en-IN" sz="1800" dirty="0">
              <a:effectLst/>
              <a:latin typeface="Calibri" panose="020F0502020204030204" pitchFamily="34" charset="0"/>
              <a:ea typeface="Calibri" panose="020F0502020204030204" pitchFamily="34" charset="0"/>
              <a:cs typeface="Shruti" panose="020B0502040204020203" pitchFamily="34" charset="0"/>
            </a:endParaRPr>
          </a:p>
          <a:p>
            <a:pPr marL="457200" marR="0" algn="just">
              <a:lnSpc>
                <a:spcPct val="150000"/>
              </a:lnSpc>
              <a:spcBef>
                <a:spcPts val="0"/>
              </a:spcBef>
              <a:spcAft>
                <a:spcPts val="1000"/>
              </a:spcAft>
              <a:tabLst>
                <a:tab pos="2971800" algn="ctr"/>
                <a:tab pos="5943600" algn="r"/>
              </a:tabLst>
            </a:pPr>
            <a:r>
              <a:rPr lang="en-IN" sz="1800" dirty="0">
                <a:effectLst/>
                <a:latin typeface="Times New Roman" panose="02020603050405020304" pitchFamily="18" charset="0"/>
                <a:ea typeface="Calibri" panose="020F0502020204030204" pitchFamily="34" charset="0"/>
                <a:cs typeface="Shruti" panose="020B0502040204020203" pitchFamily="34" charset="0"/>
              </a:rPr>
              <a:t>H1: Factor affected in different investment avenues respondent are agreed for risk level.</a:t>
            </a:r>
            <a:endParaRPr lang="en-IN" sz="1800" dirty="0">
              <a:effectLst/>
              <a:latin typeface="Calibri" panose="020F0502020204030204" pitchFamily="34" charset="0"/>
              <a:ea typeface="Calibri" panose="020F0502020204030204" pitchFamily="34" charset="0"/>
              <a:cs typeface="Shruti" panose="020B0502040204020203" pitchFamily="34" charset="0"/>
            </a:endParaRPr>
          </a:p>
          <a:p>
            <a:pPr marL="457200" marR="0" algn="just">
              <a:lnSpc>
                <a:spcPct val="150000"/>
              </a:lnSpc>
              <a:spcBef>
                <a:spcPts val="0"/>
              </a:spcBef>
              <a:spcAft>
                <a:spcPts val="1000"/>
              </a:spcAft>
              <a:tabLst>
                <a:tab pos="2971800" algn="ctr"/>
                <a:tab pos="5943600" algn="r"/>
              </a:tabLst>
            </a:pPr>
            <a:r>
              <a:rPr lang="en-IN" sz="1800" dirty="0">
                <a:effectLst/>
                <a:latin typeface="Times New Roman" panose="02020603050405020304" pitchFamily="18" charset="0"/>
                <a:ea typeface="Calibri" panose="020F0502020204030204" pitchFamily="34" charset="0"/>
                <a:cs typeface="Shruti" panose="020B0502040204020203" pitchFamily="34" charset="0"/>
              </a:rPr>
              <a:t>From the preceding table, it can be concluded that a significant value of 0.003, which is less than 0.05, indicates that the null hypothesis (H0) is rejected, the alternative hypothesis (H1) is accepted, and the factors influencing the various investment avenues that respondents have chosen to pursue are not all agreed upon as to the appropriate level of risk.</a:t>
            </a:r>
            <a:endParaRPr lang="en-IN" sz="1800" dirty="0">
              <a:effectLst/>
              <a:latin typeface="Calibri" panose="020F0502020204030204" pitchFamily="34" charset="0"/>
              <a:ea typeface="Calibri" panose="020F0502020204030204" pitchFamily="34" charset="0"/>
              <a:cs typeface="Shruti" panose="020B0502040204020203" pitchFamily="34" charset="0"/>
            </a:endParaRPr>
          </a:p>
          <a:p>
            <a:pPr marL="457200" marR="0" algn="just">
              <a:lnSpc>
                <a:spcPct val="150000"/>
              </a:lnSpc>
              <a:spcBef>
                <a:spcPts val="0"/>
              </a:spcBef>
              <a:spcAft>
                <a:spcPts val="1000"/>
              </a:spcAft>
              <a:tabLst>
                <a:tab pos="2971800" algn="ctr"/>
                <a:tab pos="5943600" algn="r"/>
              </a:tabLst>
            </a:pPr>
            <a:endParaRPr lang="en-IN" sz="1800" dirty="0">
              <a:effectLst/>
              <a:latin typeface="Calibri" panose="020F0502020204030204" pitchFamily="34" charset="0"/>
              <a:ea typeface="Calibri" panose="020F0502020204030204" pitchFamily="34" charset="0"/>
              <a:cs typeface="Shruti" panose="020B0502040204020203" pitchFamily="34" charset="0"/>
            </a:endParaRPr>
          </a:p>
        </p:txBody>
      </p:sp>
      <p:sp>
        <p:nvSpPr>
          <p:cNvPr id="4" name="Slide Number Placeholder 3">
            <a:extLst>
              <a:ext uri="{FF2B5EF4-FFF2-40B4-BE49-F238E27FC236}">
                <a16:creationId xmlns:a16="http://schemas.microsoft.com/office/drawing/2014/main" id="{B23EE634-EE70-441E-168E-DC5634BDB4D4}"/>
              </a:ext>
            </a:extLst>
          </p:cNvPr>
          <p:cNvSpPr>
            <a:spLocks noGrp="1"/>
          </p:cNvSpPr>
          <p:nvPr>
            <p:ph type="sldNum" sz="quarter" idx="12"/>
          </p:nvPr>
        </p:nvSpPr>
        <p:spPr/>
        <p:txBody>
          <a:bodyPr/>
          <a:lstStyle/>
          <a:p>
            <a:fld id="{836FAD33-A63E-44E8-80E1-AA9818216E61}" type="slidenum">
              <a:rPr lang="en-IN" smtClean="0">
                <a:latin typeface="Times New Roman" panose="02020603050405020304" pitchFamily="18" charset="0"/>
                <a:cs typeface="Times New Roman" panose="02020603050405020304" pitchFamily="18" charset="0"/>
              </a:rPr>
              <a:t>14</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4716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BA84D-28D5-E7D1-6C70-50FB5B225E56}"/>
              </a:ext>
            </a:extLst>
          </p:cNvPr>
          <p:cNvSpPr>
            <a:spLocks noGrp="1"/>
          </p:cNvSpPr>
          <p:nvPr>
            <p:ph type="title"/>
          </p:nvPr>
        </p:nvSpPr>
        <p:spPr>
          <a:xfrm>
            <a:off x="1640156" y="615145"/>
            <a:ext cx="8911687" cy="738525"/>
          </a:xfrm>
        </p:spPr>
        <p:txBody>
          <a:bodyPr>
            <a:normAutofit/>
          </a:bodyPr>
          <a:lstStyle/>
          <a:p>
            <a:pPr marL="457200" indent="-457200">
              <a:buFont typeface="Wingdings" panose="05000000000000000000" pitchFamily="2" charset="2"/>
              <a:buChar char="v"/>
            </a:pPr>
            <a:r>
              <a:rPr lang="en-GB" sz="2800" b="1" dirty="0">
                <a:latin typeface="Times New Roman" panose="02020603050405020304" pitchFamily="18" charset="0"/>
                <a:cs typeface="Times New Roman" panose="02020603050405020304" pitchFamily="18" charset="0"/>
              </a:rPr>
              <a:t>Research Hypothesis</a:t>
            </a:r>
          </a:p>
        </p:txBody>
      </p:sp>
      <p:sp>
        <p:nvSpPr>
          <p:cNvPr id="3" name="Content Placeholder 2">
            <a:extLst>
              <a:ext uri="{FF2B5EF4-FFF2-40B4-BE49-F238E27FC236}">
                <a16:creationId xmlns:a16="http://schemas.microsoft.com/office/drawing/2014/main" id="{BBBE05F1-19CE-5DD1-58E8-1858451ECB54}"/>
              </a:ext>
            </a:extLst>
          </p:cNvPr>
          <p:cNvSpPr>
            <a:spLocks noGrp="1"/>
          </p:cNvSpPr>
          <p:nvPr>
            <p:ph idx="1"/>
          </p:nvPr>
        </p:nvSpPr>
        <p:spPr>
          <a:xfrm>
            <a:off x="1640156" y="1443318"/>
            <a:ext cx="9462247" cy="4981015"/>
          </a:xfrm>
        </p:spPr>
        <p:txBody>
          <a:bodyPr>
            <a:normAutofit fontScale="92500" lnSpcReduction="10000"/>
          </a:bodyPr>
          <a:lstStyle/>
          <a:p>
            <a:pPr algn="just">
              <a:lnSpc>
                <a:spcPct val="150000"/>
              </a:lnSpc>
              <a:spcBef>
                <a:spcPts val="0"/>
              </a:spcBef>
              <a:spcAft>
                <a:spcPts val="1000"/>
              </a:spcAft>
              <a:tabLst>
                <a:tab pos="2971800" algn="ctr"/>
                <a:tab pos="5943600" algn="r"/>
              </a:tabLst>
            </a:pPr>
            <a:r>
              <a:rPr lang="en-IN" sz="1800" dirty="0">
                <a:effectLst/>
                <a:latin typeface="Times New Roman" panose="02020603050405020304" pitchFamily="18" charset="0"/>
                <a:ea typeface="Calibri" panose="020F0502020204030204" pitchFamily="34" charset="0"/>
                <a:cs typeface="Shruti" panose="020B0502040204020203" pitchFamily="34" charset="0"/>
              </a:rPr>
              <a:t>   H0: Factor affected in different investment avenues respondent are not agreed for diversification.</a:t>
            </a:r>
            <a:endParaRPr lang="en-IN" sz="1800" dirty="0">
              <a:effectLst/>
              <a:latin typeface="Calibri" panose="020F0502020204030204" pitchFamily="34" charset="0"/>
              <a:ea typeface="Calibri" panose="020F0502020204030204" pitchFamily="34" charset="0"/>
              <a:cs typeface="Shruti" panose="020B0502040204020203" pitchFamily="34" charset="0"/>
            </a:endParaRPr>
          </a:p>
          <a:p>
            <a:pPr marL="457200" marR="0" algn="just">
              <a:lnSpc>
                <a:spcPct val="150000"/>
              </a:lnSpc>
              <a:spcBef>
                <a:spcPts val="0"/>
              </a:spcBef>
              <a:spcAft>
                <a:spcPts val="1000"/>
              </a:spcAft>
              <a:tabLst>
                <a:tab pos="2971800" algn="ctr"/>
                <a:tab pos="5943600" algn="r"/>
              </a:tabLst>
            </a:pPr>
            <a:r>
              <a:rPr lang="en-IN" sz="1800" dirty="0">
                <a:effectLst/>
                <a:latin typeface="Times New Roman" panose="02020603050405020304" pitchFamily="18" charset="0"/>
                <a:ea typeface="Calibri" panose="020F0502020204030204" pitchFamily="34" charset="0"/>
                <a:cs typeface="Shruti" panose="020B0502040204020203" pitchFamily="34" charset="0"/>
              </a:rPr>
              <a:t>H1: Factor affected in different investment avenues respondent are agreed for diversification.</a:t>
            </a:r>
            <a:endParaRPr lang="en-IN" sz="1800" dirty="0">
              <a:effectLst/>
              <a:latin typeface="Calibri" panose="020F0502020204030204" pitchFamily="34" charset="0"/>
              <a:ea typeface="Calibri" panose="020F0502020204030204" pitchFamily="34" charset="0"/>
              <a:cs typeface="Shruti" panose="020B0502040204020203" pitchFamily="34" charset="0"/>
            </a:endParaRPr>
          </a:p>
          <a:p>
            <a:pPr marL="457200" marR="0" algn="just">
              <a:lnSpc>
                <a:spcPct val="150000"/>
              </a:lnSpc>
              <a:spcBef>
                <a:spcPts val="0"/>
              </a:spcBef>
              <a:spcAft>
                <a:spcPts val="0"/>
              </a:spcAft>
              <a:tabLst>
                <a:tab pos="2971800" algn="ctr"/>
                <a:tab pos="5943600" algn="r"/>
              </a:tabLst>
            </a:pPr>
            <a:r>
              <a:rPr lang="en-IN" sz="1800" dirty="0">
                <a:effectLst/>
                <a:latin typeface="Times New Roman" panose="02020603050405020304" pitchFamily="18" charset="0"/>
                <a:ea typeface="Calibri" panose="020F0502020204030204" pitchFamily="34" charset="0"/>
                <a:cs typeface="Shruti" panose="020B0502040204020203" pitchFamily="34" charset="0"/>
              </a:rPr>
              <a:t>With the help of the above table, it can be inferred that a significant value of 0.00, or less than 0.05, indicates that the null hypothesis (H0) is rejected, the alternative hypothesis (H1) is accepted, and the factors affecting the respondents' agreement to diversify their investments are not significant.</a:t>
            </a:r>
          </a:p>
          <a:p>
            <a:pPr marL="114300" marR="0" indent="0" algn="just">
              <a:lnSpc>
                <a:spcPct val="150000"/>
              </a:lnSpc>
              <a:spcBef>
                <a:spcPts val="0"/>
              </a:spcBef>
              <a:spcAft>
                <a:spcPts val="0"/>
              </a:spcAft>
              <a:buNone/>
              <a:tabLst>
                <a:tab pos="2971800" algn="ctr"/>
                <a:tab pos="5943600" algn="r"/>
              </a:tabLst>
            </a:pPr>
            <a:endParaRPr lang="en-IN" sz="1800" dirty="0">
              <a:effectLst/>
              <a:latin typeface="Calibri" panose="020F0502020204030204" pitchFamily="34" charset="0"/>
              <a:ea typeface="Calibri" panose="020F0502020204030204" pitchFamily="34" charset="0"/>
              <a:cs typeface="Shruti" panose="020B0502040204020203" pitchFamily="34" charset="0"/>
            </a:endParaRPr>
          </a:p>
          <a:p>
            <a:pPr algn="just">
              <a:lnSpc>
                <a:spcPct val="150000"/>
              </a:lnSpc>
              <a:spcBef>
                <a:spcPts val="0"/>
              </a:spcBef>
              <a:spcAft>
                <a:spcPts val="1000"/>
              </a:spcAft>
              <a:tabLst>
                <a:tab pos="2971800" algn="ctr"/>
                <a:tab pos="5943600" algn="r"/>
              </a:tabLst>
            </a:pPr>
            <a:r>
              <a:rPr lang="en-IN" sz="1800" dirty="0">
                <a:effectLst/>
                <a:latin typeface="Times New Roman" panose="02020603050405020304" pitchFamily="18" charset="0"/>
                <a:ea typeface="Calibri" panose="020F0502020204030204" pitchFamily="34" charset="0"/>
                <a:cs typeface="Shruti" panose="020B0502040204020203" pitchFamily="34" charset="0"/>
              </a:rPr>
              <a:t>H0: Factor affected in different investment avenues respondent are not agreed for ease of access.</a:t>
            </a:r>
            <a:endParaRPr lang="en-IN" sz="1800" dirty="0">
              <a:effectLst/>
              <a:latin typeface="Calibri" panose="020F0502020204030204" pitchFamily="34" charset="0"/>
              <a:ea typeface="Calibri" panose="020F0502020204030204" pitchFamily="34" charset="0"/>
              <a:cs typeface="Shruti" panose="020B0502040204020203" pitchFamily="34" charset="0"/>
            </a:endParaRPr>
          </a:p>
          <a:p>
            <a:pPr marL="457200" marR="0" algn="just">
              <a:lnSpc>
                <a:spcPct val="150000"/>
              </a:lnSpc>
              <a:spcBef>
                <a:spcPts val="0"/>
              </a:spcBef>
              <a:spcAft>
                <a:spcPts val="1000"/>
              </a:spcAft>
              <a:tabLst>
                <a:tab pos="2971800" algn="ctr"/>
                <a:tab pos="5943600" algn="r"/>
              </a:tabLst>
            </a:pPr>
            <a:r>
              <a:rPr lang="en-IN" sz="1800" dirty="0">
                <a:effectLst/>
                <a:latin typeface="Times New Roman" panose="02020603050405020304" pitchFamily="18" charset="0"/>
                <a:ea typeface="Calibri" panose="020F0502020204030204" pitchFamily="34" charset="0"/>
                <a:cs typeface="Shruti" panose="020B0502040204020203" pitchFamily="34" charset="0"/>
              </a:rPr>
              <a:t>H1: Factor affected in different investment avenues respondent are agreed for ease of access.</a:t>
            </a:r>
            <a:endParaRPr lang="en-IN" sz="1800" dirty="0">
              <a:effectLst/>
              <a:latin typeface="Calibri" panose="020F0502020204030204" pitchFamily="34" charset="0"/>
              <a:ea typeface="Calibri" panose="020F0502020204030204" pitchFamily="34" charset="0"/>
              <a:cs typeface="Shruti" panose="020B0502040204020203" pitchFamily="34" charset="0"/>
            </a:endParaRPr>
          </a:p>
          <a:p>
            <a:pPr marL="457200" marR="0" algn="just">
              <a:lnSpc>
                <a:spcPct val="150000"/>
              </a:lnSpc>
              <a:spcBef>
                <a:spcPts val="0"/>
              </a:spcBef>
              <a:spcAft>
                <a:spcPts val="1000"/>
              </a:spcAft>
              <a:tabLst>
                <a:tab pos="2971800" algn="ctr"/>
                <a:tab pos="5943600" algn="r"/>
              </a:tabLst>
            </a:pPr>
            <a:r>
              <a:rPr lang="en-IN" sz="1800" dirty="0">
                <a:effectLst/>
                <a:latin typeface="Times New Roman" panose="02020603050405020304" pitchFamily="18" charset="0"/>
                <a:ea typeface="Calibri" panose="020F0502020204030204" pitchFamily="34" charset="0"/>
                <a:cs typeface="Shruti" panose="020B0502040204020203" pitchFamily="34" charset="0"/>
              </a:rPr>
              <a:t>As shown in the preceding table, a significant value of 0.00, or less than 0.05, indicates that the null hypothesis (H0) is rejected, the alternative hypothesis (H1) is accepted, and the factors affecting the respondents' various investment options are not all agreed upon for the sake of accessibility.</a:t>
            </a:r>
            <a:endParaRPr lang="en-IN" sz="1800" dirty="0">
              <a:effectLst/>
              <a:latin typeface="Calibri" panose="020F0502020204030204" pitchFamily="34" charset="0"/>
              <a:ea typeface="Calibri" panose="020F0502020204030204" pitchFamily="34" charset="0"/>
              <a:cs typeface="Shruti" panose="020B0502040204020203" pitchFamily="34" charset="0"/>
            </a:endParaRPr>
          </a:p>
          <a:p>
            <a:pPr marL="457200" marR="0" algn="just">
              <a:lnSpc>
                <a:spcPct val="150000"/>
              </a:lnSpc>
              <a:spcBef>
                <a:spcPts val="0"/>
              </a:spcBef>
              <a:spcAft>
                <a:spcPts val="1000"/>
              </a:spcAft>
              <a:tabLst>
                <a:tab pos="2971800" algn="ctr"/>
                <a:tab pos="5943600" algn="r"/>
              </a:tabLst>
            </a:pPr>
            <a:endParaRPr lang="en-IN" sz="1800" dirty="0">
              <a:effectLst/>
              <a:latin typeface="Calibri" panose="020F0502020204030204" pitchFamily="34" charset="0"/>
              <a:ea typeface="Calibri" panose="020F0502020204030204" pitchFamily="34" charset="0"/>
              <a:cs typeface="Shruti" panose="020B0502040204020203" pitchFamily="34" charset="0"/>
            </a:endParaRPr>
          </a:p>
        </p:txBody>
      </p:sp>
      <p:sp>
        <p:nvSpPr>
          <p:cNvPr id="4" name="Slide Number Placeholder 3">
            <a:extLst>
              <a:ext uri="{FF2B5EF4-FFF2-40B4-BE49-F238E27FC236}">
                <a16:creationId xmlns:a16="http://schemas.microsoft.com/office/drawing/2014/main" id="{B23EE634-EE70-441E-168E-DC5634BDB4D4}"/>
              </a:ext>
            </a:extLst>
          </p:cNvPr>
          <p:cNvSpPr>
            <a:spLocks noGrp="1"/>
          </p:cNvSpPr>
          <p:nvPr>
            <p:ph type="sldNum" sz="quarter" idx="12"/>
          </p:nvPr>
        </p:nvSpPr>
        <p:spPr/>
        <p:txBody>
          <a:bodyPr/>
          <a:lstStyle/>
          <a:p>
            <a:fld id="{836FAD33-A63E-44E8-80E1-AA9818216E61}" type="slidenum">
              <a:rPr lang="en-IN" smtClean="0">
                <a:latin typeface="Times New Roman" panose="02020603050405020304" pitchFamily="18" charset="0"/>
                <a:cs typeface="Times New Roman" panose="02020603050405020304" pitchFamily="18" charset="0"/>
              </a:rPr>
              <a:t>15</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0586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BA84D-28D5-E7D1-6C70-50FB5B225E56}"/>
              </a:ext>
            </a:extLst>
          </p:cNvPr>
          <p:cNvSpPr>
            <a:spLocks noGrp="1"/>
          </p:cNvSpPr>
          <p:nvPr>
            <p:ph type="title"/>
          </p:nvPr>
        </p:nvSpPr>
        <p:spPr>
          <a:xfrm>
            <a:off x="1640156" y="615145"/>
            <a:ext cx="8911687" cy="738525"/>
          </a:xfrm>
        </p:spPr>
        <p:txBody>
          <a:bodyPr>
            <a:normAutofit/>
          </a:bodyPr>
          <a:lstStyle/>
          <a:p>
            <a:pPr marL="457200" indent="-457200">
              <a:buFont typeface="Wingdings" panose="05000000000000000000" pitchFamily="2" charset="2"/>
              <a:buChar char="v"/>
            </a:pPr>
            <a:r>
              <a:rPr lang="en-GB" sz="2800" b="1" dirty="0">
                <a:latin typeface="Times New Roman" panose="02020603050405020304" pitchFamily="18" charset="0"/>
                <a:cs typeface="Times New Roman" panose="02020603050405020304" pitchFamily="18" charset="0"/>
              </a:rPr>
              <a:t>Research Hypothesis</a:t>
            </a:r>
          </a:p>
        </p:txBody>
      </p:sp>
      <p:sp>
        <p:nvSpPr>
          <p:cNvPr id="3" name="Content Placeholder 2">
            <a:extLst>
              <a:ext uri="{FF2B5EF4-FFF2-40B4-BE49-F238E27FC236}">
                <a16:creationId xmlns:a16="http://schemas.microsoft.com/office/drawing/2014/main" id="{BBBE05F1-19CE-5DD1-58E8-1858451ECB54}"/>
              </a:ext>
            </a:extLst>
          </p:cNvPr>
          <p:cNvSpPr>
            <a:spLocks noGrp="1"/>
          </p:cNvSpPr>
          <p:nvPr>
            <p:ph idx="1"/>
          </p:nvPr>
        </p:nvSpPr>
        <p:spPr>
          <a:xfrm>
            <a:off x="1640156" y="1443318"/>
            <a:ext cx="9462247" cy="4981015"/>
          </a:xfrm>
        </p:spPr>
        <p:txBody>
          <a:bodyPr>
            <a:normAutofit/>
          </a:bodyPr>
          <a:lstStyle/>
          <a:p>
            <a:pPr algn="just">
              <a:lnSpc>
                <a:spcPct val="150000"/>
              </a:lnSpc>
              <a:spcBef>
                <a:spcPts val="0"/>
              </a:spcBef>
              <a:spcAft>
                <a:spcPts val="1000"/>
              </a:spcAft>
              <a:tabLst>
                <a:tab pos="2971800" algn="ctr"/>
                <a:tab pos="5943600" algn="r"/>
              </a:tabLst>
            </a:pPr>
            <a:r>
              <a:rPr lang="en-IN" sz="1800" dirty="0">
                <a:effectLst/>
                <a:latin typeface="Times New Roman" panose="02020603050405020304" pitchFamily="18" charset="0"/>
                <a:ea typeface="Calibri" panose="020F0502020204030204" pitchFamily="34" charset="0"/>
                <a:cs typeface="Shruti" panose="020B0502040204020203" pitchFamily="34" charset="0"/>
              </a:rPr>
              <a:t>H0: Factor affected in different investment avenues respondent are not agreed for economic of growth.</a:t>
            </a:r>
            <a:endParaRPr lang="en-IN" sz="1800" dirty="0">
              <a:effectLst/>
              <a:latin typeface="Calibri" panose="020F0502020204030204" pitchFamily="34" charset="0"/>
              <a:ea typeface="Calibri" panose="020F0502020204030204" pitchFamily="34" charset="0"/>
              <a:cs typeface="Shruti" panose="020B0502040204020203" pitchFamily="34" charset="0"/>
            </a:endParaRPr>
          </a:p>
          <a:p>
            <a:pPr marL="457200" marR="0" algn="just">
              <a:lnSpc>
                <a:spcPct val="150000"/>
              </a:lnSpc>
              <a:spcBef>
                <a:spcPts val="0"/>
              </a:spcBef>
              <a:spcAft>
                <a:spcPts val="1000"/>
              </a:spcAft>
              <a:tabLst>
                <a:tab pos="2971800" algn="ctr"/>
                <a:tab pos="5943600" algn="r"/>
              </a:tabLst>
            </a:pPr>
            <a:r>
              <a:rPr lang="en-IN" sz="1800" dirty="0">
                <a:effectLst/>
                <a:latin typeface="Times New Roman" panose="02020603050405020304" pitchFamily="18" charset="0"/>
                <a:ea typeface="Calibri" panose="020F0502020204030204" pitchFamily="34" charset="0"/>
                <a:cs typeface="Shruti" panose="020B0502040204020203" pitchFamily="34" charset="0"/>
              </a:rPr>
              <a:t>H1: Factor affected in different investment avenues respondent are agreed for economic of growth.</a:t>
            </a:r>
            <a:endParaRPr lang="en-IN" sz="1800" dirty="0">
              <a:effectLst/>
              <a:latin typeface="Calibri" panose="020F0502020204030204" pitchFamily="34" charset="0"/>
              <a:ea typeface="Calibri" panose="020F0502020204030204" pitchFamily="34" charset="0"/>
              <a:cs typeface="Shruti" panose="020B0502040204020203" pitchFamily="34" charset="0"/>
            </a:endParaRPr>
          </a:p>
          <a:p>
            <a:pPr marL="457200" marR="0" algn="just">
              <a:lnSpc>
                <a:spcPct val="150000"/>
              </a:lnSpc>
              <a:spcBef>
                <a:spcPts val="0"/>
              </a:spcBef>
              <a:spcAft>
                <a:spcPts val="1000"/>
              </a:spcAft>
              <a:tabLst>
                <a:tab pos="2971800" algn="ctr"/>
                <a:tab pos="5943600" algn="r"/>
              </a:tabLst>
            </a:pPr>
            <a:r>
              <a:rPr lang="en-IN" sz="1800" dirty="0">
                <a:effectLst/>
                <a:latin typeface="Times New Roman" panose="02020603050405020304" pitchFamily="18" charset="0"/>
                <a:ea typeface="Calibri" panose="020F0502020204030204" pitchFamily="34" charset="0"/>
                <a:cs typeface="Shruti" panose="020B0502040204020203" pitchFamily="34" charset="0"/>
              </a:rPr>
              <a:t>From the above table, it can be determined that a significant value of 0.00, which is less than 0.05, indicates that the null hypothesis (H0) is rejected and that alternative hypothesis (H1) and Factor affecting different investment channels respondents are not agreed upon for economic growth.</a:t>
            </a:r>
          </a:p>
          <a:p>
            <a:pPr marL="114300" marR="0" indent="0" algn="just">
              <a:lnSpc>
                <a:spcPct val="150000"/>
              </a:lnSpc>
              <a:spcBef>
                <a:spcPts val="0"/>
              </a:spcBef>
              <a:spcAft>
                <a:spcPts val="1000"/>
              </a:spcAft>
              <a:buNone/>
              <a:tabLst>
                <a:tab pos="2971800" algn="ctr"/>
                <a:tab pos="5943600" algn="r"/>
              </a:tabLst>
            </a:pPr>
            <a:endParaRPr lang="en-IN" sz="1800" dirty="0">
              <a:effectLst/>
              <a:latin typeface="Calibri" panose="020F0502020204030204" pitchFamily="34" charset="0"/>
              <a:ea typeface="Calibri" panose="020F0502020204030204" pitchFamily="34" charset="0"/>
              <a:cs typeface="Shruti" panose="020B0502040204020203" pitchFamily="34" charset="0"/>
            </a:endParaRPr>
          </a:p>
          <a:p>
            <a:pPr marL="114300" marR="0" indent="0" algn="just">
              <a:lnSpc>
                <a:spcPct val="150000"/>
              </a:lnSpc>
              <a:spcBef>
                <a:spcPts val="0"/>
              </a:spcBef>
              <a:spcAft>
                <a:spcPts val="1000"/>
              </a:spcAft>
              <a:buNone/>
              <a:tabLst>
                <a:tab pos="2971800" algn="ctr"/>
                <a:tab pos="5943600" algn="r"/>
              </a:tabLst>
            </a:pPr>
            <a:endParaRPr lang="en-IN" sz="1800" dirty="0">
              <a:effectLst/>
              <a:latin typeface="Calibri" panose="020F0502020204030204" pitchFamily="34" charset="0"/>
              <a:ea typeface="Calibri" panose="020F0502020204030204" pitchFamily="34" charset="0"/>
              <a:cs typeface="Shruti" panose="020B0502040204020203" pitchFamily="34" charset="0"/>
            </a:endParaRPr>
          </a:p>
          <a:p>
            <a:pPr marL="457200" marR="0" algn="just">
              <a:lnSpc>
                <a:spcPct val="150000"/>
              </a:lnSpc>
              <a:spcBef>
                <a:spcPts val="0"/>
              </a:spcBef>
              <a:spcAft>
                <a:spcPts val="1000"/>
              </a:spcAft>
              <a:tabLst>
                <a:tab pos="2971800" algn="ctr"/>
                <a:tab pos="5943600" algn="r"/>
              </a:tabLst>
            </a:pPr>
            <a:endParaRPr lang="en-IN" sz="1800" dirty="0">
              <a:effectLst/>
              <a:latin typeface="Calibri" panose="020F0502020204030204" pitchFamily="34" charset="0"/>
              <a:ea typeface="Calibri" panose="020F0502020204030204" pitchFamily="34" charset="0"/>
              <a:cs typeface="Shruti" panose="020B0502040204020203" pitchFamily="34" charset="0"/>
            </a:endParaRPr>
          </a:p>
        </p:txBody>
      </p:sp>
      <p:sp>
        <p:nvSpPr>
          <p:cNvPr id="4" name="Slide Number Placeholder 3">
            <a:extLst>
              <a:ext uri="{FF2B5EF4-FFF2-40B4-BE49-F238E27FC236}">
                <a16:creationId xmlns:a16="http://schemas.microsoft.com/office/drawing/2014/main" id="{B23EE634-EE70-441E-168E-DC5634BDB4D4}"/>
              </a:ext>
            </a:extLst>
          </p:cNvPr>
          <p:cNvSpPr>
            <a:spLocks noGrp="1"/>
          </p:cNvSpPr>
          <p:nvPr>
            <p:ph type="sldNum" sz="quarter" idx="12"/>
          </p:nvPr>
        </p:nvSpPr>
        <p:spPr/>
        <p:txBody>
          <a:bodyPr/>
          <a:lstStyle/>
          <a:p>
            <a:fld id="{836FAD33-A63E-44E8-80E1-AA9818216E61}" type="slidenum">
              <a:rPr lang="en-IN" smtClean="0">
                <a:latin typeface="Times New Roman" panose="02020603050405020304" pitchFamily="18" charset="0"/>
                <a:cs typeface="Times New Roman" panose="02020603050405020304" pitchFamily="18" charset="0"/>
              </a:rPr>
              <a:t>16</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5221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BA84D-28D5-E7D1-6C70-50FB5B225E56}"/>
              </a:ext>
            </a:extLst>
          </p:cNvPr>
          <p:cNvSpPr>
            <a:spLocks noGrp="1"/>
          </p:cNvSpPr>
          <p:nvPr>
            <p:ph type="title"/>
          </p:nvPr>
        </p:nvSpPr>
        <p:spPr>
          <a:xfrm>
            <a:off x="1640156" y="615145"/>
            <a:ext cx="8911687" cy="738525"/>
          </a:xfrm>
        </p:spPr>
        <p:txBody>
          <a:bodyPr>
            <a:normAutofit/>
          </a:bodyPr>
          <a:lstStyle/>
          <a:p>
            <a:pPr marL="457200" indent="-457200">
              <a:buFont typeface="Wingdings" panose="05000000000000000000" pitchFamily="2" charset="2"/>
              <a:buChar char="v"/>
            </a:pPr>
            <a:r>
              <a:rPr lang="en-GB" sz="2800" b="1" dirty="0">
                <a:latin typeface="Times New Roman" panose="02020603050405020304" pitchFamily="18" charset="0"/>
                <a:cs typeface="Times New Roman" panose="02020603050405020304" pitchFamily="18" charset="0"/>
              </a:rPr>
              <a:t>Research Hypothesis</a:t>
            </a:r>
          </a:p>
        </p:txBody>
      </p:sp>
      <p:sp>
        <p:nvSpPr>
          <p:cNvPr id="3" name="Content Placeholder 2">
            <a:extLst>
              <a:ext uri="{FF2B5EF4-FFF2-40B4-BE49-F238E27FC236}">
                <a16:creationId xmlns:a16="http://schemas.microsoft.com/office/drawing/2014/main" id="{BBBE05F1-19CE-5DD1-58E8-1858451ECB54}"/>
              </a:ext>
            </a:extLst>
          </p:cNvPr>
          <p:cNvSpPr>
            <a:spLocks noGrp="1"/>
          </p:cNvSpPr>
          <p:nvPr>
            <p:ph idx="1"/>
          </p:nvPr>
        </p:nvSpPr>
        <p:spPr>
          <a:xfrm>
            <a:off x="1640156" y="1443318"/>
            <a:ext cx="9462247" cy="4981015"/>
          </a:xfrm>
        </p:spPr>
        <p:txBody>
          <a:bodyPr>
            <a:normAutofit fontScale="92500" lnSpcReduction="10000"/>
          </a:bodyPr>
          <a:lstStyle/>
          <a:p>
            <a:pPr algn="just">
              <a:lnSpc>
                <a:spcPct val="150000"/>
              </a:lnSpc>
              <a:spcBef>
                <a:spcPts val="0"/>
              </a:spcBef>
              <a:spcAft>
                <a:spcPts val="1000"/>
              </a:spcAft>
              <a:tabLst>
                <a:tab pos="2971800" algn="ctr"/>
                <a:tab pos="5943600" algn="r"/>
              </a:tabLst>
            </a:pPr>
            <a:r>
              <a:rPr lang="en-IN" sz="1800" dirty="0">
                <a:effectLst/>
                <a:latin typeface="Times New Roman" panose="02020603050405020304" pitchFamily="18" charset="0"/>
                <a:ea typeface="Calibri" panose="020F0502020204030204" pitchFamily="34" charset="0"/>
                <a:cs typeface="Shruti" panose="020B0502040204020203" pitchFamily="34" charset="0"/>
              </a:rPr>
              <a:t>H0: Factor affected in different investment avenues respondent are not agreed for awareness.</a:t>
            </a:r>
            <a:endParaRPr lang="en-IN" sz="1800" dirty="0">
              <a:effectLst/>
              <a:latin typeface="Calibri" panose="020F0502020204030204" pitchFamily="34" charset="0"/>
              <a:ea typeface="Calibri" panose="020F0502020204030204" pitchFamily="34" charset="0"/>
              <a:cs typeface="Shruti" panose="020B0502040204020203" pitchFamily="34" charset="0"/>
            </a:endParaRPr>
          </a:p>
          <a:p>
            <a:pPr marL="457200" marR="0" algn="just">
              <a:lnSpc>
                <a:spcPct val="150000"/>
              </a:lnSpc>
              <a:spcBef>
                <a:spcPts val="0"/>
              </a:spcBef>
              <a:spcAft>
                <a:spcPts val="0"/>
              </a:spcAft>
              <a:tabLst>
                <a:tab pos="2971800" algn="ctr"/>
                <a:tab pos="5943600" algn="r"/>
              </a:tabLst>
            </a:pPr>
            <a:r>
              <a:rPr lang="en-IN" sz="1800" dirty="0">
                <a:effectLst/>
                <a:latin typeface="Times New Roman" panose="02020603050405020304" pitchFamily="18" charset="0"/>
                <a:ea typeface="Calibri" panose="020F0502020204030204" pitchFamily="34" charset="0"/>
                <a:cs typeface="Shruti" panose="020B0502040204020203" pitchFamily="34" charset="0"/>
              </a:rPr>
              <a:t>H1: Factor affected in different investment avenues respondent are agreed for awareness.</a:t>
            </a:r>
            <a:endParaRPr lang="en-IN" sz="1800" dirty="0">
              <a:effectLst/>
              <a:latin typeface="Calibri" panose="020F0502020204030204" pitchFamily="34" charset="0"/>
              <a:ea typeface="Calibri" panose="020F0502020204030204" pitchFamily="34" charset="0"/>
              <a:cs typeface="Shruti" panose="020B0502040204020203" pitchFamily="34" charset="0"/>
            </a:endParaRPr>
          </a:p>
          <a:p>
            <a:pPr marL="457200" marR="0" algn="just">
              <a:lnSpc>
                <a:spcPct val="150000"/>
              </a:lnSpc>
              <a:spcBef>
                <a:spcPts val="0"/>
              </a:spcBef>
              <a:spcAft>
                <a:spcPts val="0"/>
              </a:spcAft>
              <a:tabLst>
                <a:tab pos="2971800" algn="ctr"/>
                <a:tab pos="5943600" algn="r"/>
              </a:tabLst>
            </a:pPr>
            <a:r>
              <a:rPr lang="en-IN" sz="1800" dirty="0">
                <a:effectLst/>
                <a:latin typeface="Times New Roman" panose="02020603050405020304" pitchFamily="18" charset="0"/>
                <a:ea typeface="Calibri" panose="020F0502020204030204" pitchFamily="34" charset="0"/>
                <a:cs typeface="Shruti" panose="020B0502040204020203" pitchFamily="34" charset="0"/>
              </a:rPr>
              <a:t>The significant value of 0.008 in the preceding table, which is less than 0.05, indicates that the null hypothesis (H0) is rejected, the alternative hypothesis (H1) is accepted, and the factors affecting the respondents' awareness of various investment avenues are not all agreed upon.</a:t>
            </a:r>
            <a:endParaRPr lang="en-IN" sz="1800" dirty="0">
              <a:effectLst/>
              <a:latin typeface="Calibri" panose="020F0502020204030204" pitchFamily="34" charset="0"/>
              <a:ea typeface="Calibri" panose="020F0502020204030204" pitchFamily="34" charset="0"/>
              <a:cs typeface="Shruti" panose="020B0502040204020203" pitchFamily="34" charset="0"/>
            </a:endParaRPr>
          </a:p>
          <a:p>
            <a:pPr algn="just">
              <a:lnSpc>
                <a:spcPct val="150000"/>
              </a:lnSpc>
              <a:spcBef>
                <a:spcPts val="0"/>
              </a:spcBef>
              <a:spcAft>
                <a:spcPts val="1000"/>
              </a:spcAft>
              <a:tabLst>
                <a:tab pos="2971800" algn="ctr"/>
                <a:tab pos="5943600" algn="r"/>
              </a:tabLst>
            </a:pPr>
            <a:r>
              <a:rPr lang="en-IN" sz="1800" dirty="0">
                <a:effectLst/>
                <a:latin typeface="Times New Roman" panose="02020603050405020304" pitchFamily="18" charset="0"/>
                <a:ea typeface="Calibri" panose="020F0502020204030204" pitchFamily="34" charset="0"/>
                <a:cs typeface="Shruti" panose="020B0502040204020203" pitchFamily="34" charset="0"/>
              </a:rPr>
              <a:t>H0: Factor affected in different investment avenues respondent are not agreed for availability of finance. </a:t>
            </a:r>
            <a:endParaRPr lang="en-IN" sz="1800" dirty="0">
              <a:effectLst/>
              <a:latin typeface="Calibri" panose="020F0502020204030204" pitchFamily="34" charset="0"/>
              <a:ea typeface="Calibri" panose="020F0502020204030204" pitchFamily="34" charset="0"/>
              <a:cs typeface="Shruti" panose="020B0502040204020203" pitchFamily="34" charset="0"/>
            </a:endParaRPr>
          </a:p>
          <a:p>
            <a:pPr marL="457200" marR="0" algn="just">
              <a:lnSpc>
                <a:spcPct val="150000"/>
              </a:lnSpc>
              <a:spcBef>
                <a:spcPts val="0"/>
              </a:spcBef>
              <a:spcAft>
                <a:spcPts val="1000"/>
              </a:spcAft>
              <a:tabLst>
                <a:tab pos="2971800" algn="ctr"/>
                <a:tab pos="5943600" algn="r"/>
              </a:tabLst>
            </a:pPr>
            <a:r>
              <a:rPr lang="en-IN" sz="1800" dirty="0">
                <a:effectLst/>
                <a:latin typeface="Times New Roman" panose="02020603050405020304" pitchFamily="18" charset="0"/>
                <a:ea typeface="Calibri" panose="020F0502020204030204" pitchFamily="34" charset="0"/>
                <a:cs typeface="Shruti" panose="020B0502040204020203" pitchFamily="34" charset="0"/>
              </a:rPr>
              <a:t>H1: Factor affected in different investment avenues respondent are agreed for availability of finance.</a:t>
            </a:r>
            <a:endParaRPr lang="en-IN" sz="1800" dirty="0">
              <a:effectLst/>
              <a:latin typeface="Calibri" panose="020F0502020204030204" pitchFamily="34" charset="0"/>
              <a:ea typeface="Calibri" panose="020F0502020204030204" pitchFamily="34" charset="0"/>
              <a:cs typeface="Shruti" panose="020B0502040204020203" pitchFamily="34" charset="0"/>
            </a:endParaRPr>
          </a:p>
          <a:p>
            <a:pPr marL="457200" marR="0" algn="just">
              <a:lnSpc>
                <a:spcPct val="150000"/>
              </a:lnSpc>
              <a:spcBef>
                <a:spcPts val="1200"/>
              </a:spcBef>
              <a:spcAft>
                <a:spcPts val="1000"/>
              </a:spcAft>
              <a:tabLst>
                <a:tab pos="2971800" algn="ctr"/>
                <a:tab pos="5943600" algn="r"/>
              </a:tabLst>
            </a:pPr>
            <a:r>
              <a:rPr lang="en-IN" sz="1800" dirty="0">
                <a:effectLst/>
                <a:latin typeface="Times New Roman" panose="02020603050405020304" pitchFamily="18" charset="0"/>
                <a:ea typeface="Calibri" panose="020F0502020204030204" pitchFamily="34" charset="0"/>
                <a:cs typeface="Shruti" panose="020B0502040204020203" pitchFamily="34" charset="0"/>
              </a:rPr>
              <a:t>From the preceding table, can be deduced that a significant value of 0.135, which is greater than 0.05, indicates that the null hypothesis (H0), which states that factors affecting various investment avenues affect respondents' financial availability, is accepted.</a:t>
            </a:r>
            <a:endParaRPr lang="en-IN" sz="1800" dirty="0">
              <a:effectLst/>
              <a:latin typeface="Calibri" panose="020F0502020204030204" pitchFamily="34" charset="0"/>
              <a:ea typeface="Calibri" panose="020F0502020204030204" pitchFamily="34" charset="0"/>
              <a:cs typeface="Shruti" panose="020B0502040204020203" pitchFamily="34" charset="0"/>
            </a:endParaRPr>
          </a:p>
          <a:p>
            <a:pPr marL="114300" marR="0" indent="0" algn="just">
              <a:lnSpc>
                <a:spcPct val="150000"/>
              </a:lnSpc>
              <a:spcBef>
                <a:spcPts val="0"/>
              </a:spcBef>
              <a:spcAft>
                <a:spcPts val="1000"/>
              </a:spcAft>
              <a:buNone/>
              <a:tabLst>
                <a:tab pos="2971800" algn="ctr"/>
                <a:tab pos="5943600" algn="r"/>
              </a:tabLst>
            </a:pPr>
            <a:endParaRPr lang="en-IN" sz="1800" dirty="0">
              <a:effectLst/>
              <a:latin typeface="Calibri" panose="020F0502020204030204" pitchFamily="34" charset="0"/>
              <a:ea typeface="Calibri" panose="020F0502020204030204" pitchFamily="34" charset="0"/>
              <a:cs typeface="Shruti" panose="020B0502040204020203" pitchFamily="34" charset="0"/>
            </a:endParaRPr>
          </a:p>
          <a:p>
            <a:pPr marL="457200" marR="0" algn="just">
              <a:lnSpc>
                <a:spcPct val="150000"/>
              </a:lnSpc>
              <a:spcBef>
                <a:spcPts val="0"/>
              </a:spcBef>
              <a:spcAft>
                <a:spcPts val="1000"/>
              </a:spcAft>
              <a:tabLst>
                <a:tab pos="2971800" algn="ctr"/>
                <a:tab pos="5943600" algn="r"/>
              </a:tabLst>
            </a:pPr>
            <a:endParaRPr lang="en-IN" sz="1800" dirty="0">
              <a:effectLst/>
              <a:latin typeface="Calibri" panose="020F0502020204030204" pitchFamily="34" charset="0"/>
              <a:ea typeface="Calibri" panose="020F0502020204030204" pitchFamily="34" charset="0"/>
              <a:cs typeface="Shruti" panose="020B0502040204020203" pitchFamily="34" charset="0"/>
            </a:endParaRPr>
          </a:p>
        </p:txBody>
      </p:sp>
      <p:sp>
        <p:nvSpPr>
          <p:cNvPr id="4" name="Slide Number Placeholder 3">
            <a:extLst>
              <a:ext uri="{FF2B5EF4-FFF2-40B4-BE49-F238E27FC236}">
                <a16:creationId xmlns:a16="http://schemas.microsoft.com/office/drawing/2014/main" id="{B23EE634-EE70-441E-168E-DC5634BDB4D4}"/>
              </a:ext>
            </a:extLst>
          </p:cNvPr>
          <p:cNvSpPr>
            <a:spLocks noGrp="1"/>
          </p:cNvSpPr>
          <p:nvPr>
            <p:ph type="sldNum" sz="quarter" idx="12"/>
          </p:nvPr>
        </p:nvSpPr>
        <p:spPr/>
        <p:txBody>
          <a:bodyPr/>
          <a:lstStyle/>
          <a:p>
            <a:fld id="{836FAD33-A63E-44E8-80E1-AA9818216E61}" type="slidenum">
              <a:rPr lang="en-IN" smtClean="0">
                <a:latin typeface="Times New Roman" panose="02020603050405020304" pitchFamily="18" charset="0"/>
                <a:cs typeface="Times New Roman" panose="02020603050405020304" pitchFamily="18" charset="0"/>
              </a:rPr>
              <a:t>17</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3083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BA84D-28D5-E7D1-6C70-50FB5B225E56}"/>
              </a:ext>
            </a:extLst>
          </p:cNvPr>
          <p:cNvSpPr>
            <a:spLocks noGrp="1"/>
          </p:cNvSpPr>
          <p:nvPr>
            <p:ph type="title"/>
          </p:nvPr>
        </p:nvSpPr>
        <p:spPr>
          <a:xfrm>
            <a:off x="1640156" y="615145"/>
            <a:ext cx="8911687" cy="738525"/>
          </a:xfrm>
        </p:spPr>
        <p:txBody>
          <a:bodyPr>
            <a:normAutofit/>
          </a:bodyPr>
          <a:lstStyle/>
          <a:p>
            <a:pPr marL="457200" indent="-457200">
              <a:buFont typeface="Wingdings" panose="05000000000000000000" pitchFamily="2" charset="2"/>
              <a:buChar char="v"/>
            </a:pPr>
            <a:r>
              <a:rPr lang="en-GB" sz="2800" b="1" dirty="0">
                <a:latin typeface="Times New Roman" panose="02020603050405020304" pitchFamily="18" charset="0"/>
                <a:cs typeface="Times New Roman" panose="02020603050405020304" pitchFamily="18" charset="0"/>
              </a:rPr>
              <a:t>Conclusion</a:t>
            </a:r>
          </a:p>
        </p:txBody>
      </p:sp>
      <p:sp>
        <p:nvSpPr>
          <p:cNvPr id="3" name="Content Placeholder 2">
            <a:extLst>
              <a:ext uri="{FF2B5EF4-FFF2-40B4-BE49-F238E27FC236}">
                <a16:creationId xmlns:a16="http://schemas.microsoft.com/office/drawing/2014/main" id="{BBBE05F1-19CE-5DD1-58E8-1858451ECB54}"/>
              </a:ext>
            </a:extLst>
          </p:cNvPr>
          <p:cNvSpPr>
            <a:spLocks noGrp="1"/>
          </p:cNvSpPr>
          <p:nvPr>
            <p:ph idx="1"/>
          </p:nvPr>
        </p:nvSpPr>
        <p:spPr>
          <a:xfrm>
            <a:off x="1640156" y="1443318"/>
            <a:ext cx="9844273" cy="4981015"/>
          </a:xfrm>
        </p:spPr>
        <p:txBody>
          <a:bodyPr>
            <a:normAutofit lnSpcReduction="10000"/>
          </a:bodyPr>
          <a:lstStyle/>
          <a:p>
            <a:pPr marL="0" marR="0" algn="just">
              <a:lnSpc>
                <a:spcPct val="150000"/>
              </a:lnSpc>
              <a:spcBef>
                <a:spcPts val="0"/>
              </a:spcBef>
              <a:spcAft>
                <a:spcPts val="800"/>
              </a:spcAft>
            </a:pPr>
            <a:r>
              <a:rPr lang="en-IN" sz="1800" kern="100" dirty="0">
                <a:effectLst/>
                <a:latin typeface="Times New Roman" panose="02020603050405020304" pitchFamily="18" charset="0"/>
                <a:ea typeface="Calibri" panose="020F0502020204030204" pitchFamily="34" charset="0"/>
                <a:cs typeface="Shruti" panose="020B0502040204020203" pitchFamily="34" charset="0"/>
              </a:rPr>
              <a:t>This study concentrated on the elements influencing the </a:t>
            </a:r>
            <a:r>
              <a:rPr lang="en-IN" sz="1800" kern="100" dirty="0" err="1">
                <a:effectLst/>
                <a:latin typeface="Times New Roman" panose="02020603050405020304" pitchFamily="18" charset="0"/>
                <a:ea typeface="Calibri" panose="020F0502020204030204" pitchFamily="34" charset="0"/>
                <a:cs typeface="Shruti" panose="020B0502040204020203" pitchFamily="34" charset="0"/>
              </a:rPr>
              <a:t>behavior</a:t>
            </a:r>
            <a:r>
              <a:rPr lang="en-IN" sz="1800" kern="100" dirty="0">
                <a:effectLst/>
                <a:latin typeface="Times New Roman" panose="02020603050405020304" pitchFamily="18" charset="0"/>
                <a:ea typeface="Calibri" panose="020F0502020204030204" pitchFamily="34" charset="0"/>
                <a:cs typeface="Shruti" panose="020B0502040204020203" pitchFamily="34" charset="0"/>
              </a:rPr>
              <a:t> and portfolio of individual investors. It bolsters the widely held belief regarding the impact of the independent variables of investing purpose and risk profile. </a:t>
            </a:r>
          </a:p>
          <a:p>
            <a:pPr marL="0" marR="0" algn="just">
              <a:lnSpc>
                <a:spcPct val="150000"/>
              </a:lnSpc>
              <a:spcBef>
                <a:spcPts val="0"/>
              </a:spcBef>
              <a:spcAft>
                <a:spcPts val="800"/>
              </a:spcAft>
            </a:pPr>
            <a:r>
              <a:rPr lang="en-IN" sz="1800" kern="100" dirty="0">
                <a:effectLst/>
                <a:latin typeface="Times New Roman" panose="02020603050405020304" pitchFamily="18" charset="0"/>
                <a:ea typeface="Calibri" panose="020F0502020204030204" pitchFamily="34" charset="0"/>
                <a:cs typeface="Shruti" panose="020B0502040204020203" pitchFamily="34" charset="0"/>
              </a:rPr>
              <a:t>It also looked at how the performance of a person's portfolio and the perceived extent of investor </a:t>
            </a:r>
            <a:r>
              <a:rPr lang="en-IN" sz="1800" kern="100" dirty="0" err="1">
                <a:effectLst/>
                <a:latin typeface="Times New Roman" panose="02020603050405020304" pitchFamily="18" charset="0"/>
                <a:ea typeface="Calibri" panose="020F0502020204030204" pitchFamily="34" charset="0"/>
                <a:cs typeface="Shruti" panose="020B0502040204020203" pitchFamily="34" charset="0"/>
              </a:rPr>
              <a:t>behavior</a:t>
            </a:r>
            <a:r>
              <a:rPr lang="en-IN" sz="1800" kern="100" dirty="0">
                <a:effectLst/>
                <a:latin typeface="Times New Roman" panose="02020603050405020304" pitchFamily="18" charset="0"/>
                <a:ea typeface="Calibri" panose="020F0502020204030204" pitchFamily="34" charset="0"/>
                <a:cs typeface="Shruti" panose="020B0502040204020203" pitchFamily="34" charset="0"/>
              </a:rPr>
              <a:t> can affect one another. Risk is one of several topics associated with investing in different investment avenues that have been investigated in terms of investor attitudes and perceptions. </a:t>
            </a:r>
          </a:p>
          <a:p>
            <a:pPr marL="0" marR="0" algn="just">
              <a:lnSpc>
                <a:spcPct val="150000"/>
              </a:lnSpc>
              <a:spcBef>
                <a:spcPts val="0"/>
              </a:spcBef>
              <a:spcAft>
                <a:spcPts val="800"/>
              </a:spcAft>
            </a:pPr>
            <a:r>
              <a:rPr lang="en-IN" sz="1800" kern="100" dirty="0">
                <a:effectLst/>
                <a:latin typeface="Times New Roman" panose="02020603050405020304" pitchFamily="18" charset="0"/>
                <a:ea typeface="Calibri" panose="020F0502020204030204" pitchFamily="34" charset="0"/>
                <a:cs typeface="Shruti" panose="020B0502040204020203" pitchFamily="34" charset="0"/>
              </a:rPr>
              <a:t>Men are more likely than women to invest. Those with lower salaries are more inclined to put their money into different investment options than those with higher income levels. </a:t>
            </a:r>
          </a:p>
          <a:p>
            <a:pPr marL="0" marR="0" algn="just">
              <a:lnSpc>
                <a:spcPct val="150000"/>
              </a:lnSpc>
              <a:spcBef>
                <a:spcPts val="0"/>
              </a:spcBef>
              <a:spcAft>
                <a:spcPts val="800"/>
              </a:spcAft>
            </a:pPr>
            <a:r>
              <a:rPr lang="en-IN" sz="1800" kern="100" dirty="0">
                <a:effectLst/>
                <a:latin typeface="Times New Roman" panose="02020603050405020304" pitchFamily="18" charset="0"/>
                <a:ea typeface="Calibri" panose="020F0502020204030204" pitchFamily="34" charset="0"/>
                <a:cs typeface="Shruti" panose="020B0502040204020203" pitchFamily="34" charset="0"/>
              </a:rPr>
              <a:t>Since tax rates are always rising, the majority of individuals invest in order to save money on taxes.</a:t>
            </a:r>
          </a:p>
          <a:p>
            <a:pPr marL="0" marR="0" algn="just">
              <a:lnSpc>
                <a:spcPct val="150000"/>
              </a:lnSpc>
              <a:spcBef>
                <a:spcPts val="0"/>
              </a:spcBef>
              <a:spcAft>
                <a:spcPts val="800"/>
              </a:spcAft>
            </a:pPr>
            <a:r>
              <a:rPr lang="en-IN" sz="1800" kern="100" dirty="0">
                <a:effectLst/>
                <a:latin typeface="Times New Roman" panose="02020603050405020304" pitchFamily="18" charset="0"/>
                <a:ea typeface="Calibri" panose="020F0502020204030204" pitchFamily="34" charset="0"/>
                <a:cs typeface="Shruti" panose="020B0502040204020203" pitchFamily="34" charset="0"/>
              </a:rPr>
              <a:t> More participants in this survey put their money in banks. In order to keep investors' faith, more advertisements should occasionally be released. Growth and income are people's key investing goals.</a:t>
            </a:r>
            <a:endParaRPr lang="en-IN" sz="1800" kern="100" dirty="0">
              <a:effectLst/>
              <a:latin typeface="Calibri" panose="020F0502020204030204" pitchFamily="34" charset="0"/>
              <a:ea typeface="Calibri" panose="020F0502020204030204" pitchFamily="34" charset="0"/>
              <a:cs typeface="Shruti" panose="020B0502040204020203" pitchFamily="34" charset="0"/>
            </a:endParaRPr>
          </a:p>
          <a:p>
            <a:pPr marL="114300" marR="0" indent="0" algn="just">
              <a:lnSpc>
                <a:spcPct val="150000"/>
              </a:lnSpc>
              <a:spcBef>
                <a:spcPts val="0"/>
              </a:spcBef>
              <a:spcAft>
                <a:spcPts val="1000"/>
              </a:spcAft>
              <a:buNone/>
              <a:tabLst>
                <a:tab pos="2971800" algn="ctr"/>
                <a:tab pos="5943600" algn="r"/>
              </a:tabLst>
            </a:pPr>
            <a:endParaRPr lang="en-IN" sz="1800" dirty="0">
              <a:effectLst/>
              <a:latin typeface="Calibri" panose="020F0502020204030204" pitchFamily="34" charset="0"/>
              <a:ea typeface="Calibri" panose="020F0502020204030204" pitchFamily="34" charset="0"/>
              <a:cs typeface="Shruti" panose="020B0502040204020203" pitchFamily="34" charset="0"/>
            </a:endParaRPr>
          </a:p>
          <a:p>
            <a:pPr marL="457200" marR="0" algn="just">
              <a:lnSpc>
                <a:spcPct val="150000"/>
              </a:lnSpc>
              <a:spcBef>
                <a:spcPts val="0"/>
              </a:spcBef>
              <a:spcAft>
                <a:spcPts val="1000"/>
              </a:spcAft>
              <a:tabLst>
                <a:tab pos="2971800" algn="ctr"/>
                <a:tab pos="5943600" algn="r"/>
              </a:tabLst>
            </a:pPr>
            <a:endParaRPr lang="en-IN" sz="1800" dirty="0">
              <a:effectLst/>
              <a:latin typeface="Calibri" panose="020F0502020204030204" pitchFamily="34" charset="0"/>
              <a:ea typeface="Calibri" panose="020F0502020204030204" pitchFamily="34" charset="0"/>
              <a:cs typeface="Shruti" panose="020B0502040204020203" pitchFamily="34" charset="0"/>
            </a:endParaRPr>
          </a:p>
        </p:txBody>
      </p:sp>
      <p:sp>
        <p:nvSpPr>
          <p:cNvPr id="4" name="Slide Number Placeholder 3">
            <a:extLst>
              <a:ext uri="{FF2B5EF4-FFF2-40B4-BE49-F238E27FC236}">
                <a16:creationId xmlns:a16="http://schemas.microsoft.com/office/drawing/2014/main" id="{B23EE634-EE70-441E-168E-DC5634BDB4D4}"/>
              </a:ext>
            </a:extLst>
          </p:cNvPr>
          <p:cNvSpPr>
            <a:spLocks noGrp="1"/>
          </p:cNvSpPr>
          <p:nvPr>
            <p:ph type="sldNum" sz="quarter" idx="12"/>
          </p:nvPr>
        </p:nvSpPr>
        <p:spPr/>
        <p:txBody>
          <a:bodyPr/>
          <a:lstStyle/>
          <a:p>
            <a:fld id="{836FAD33-A63E-44E8-80E1-AA9818216E61}" type="slidenum">
              <a:rPr lang="en-IN" smtClean="0">
                <a:latin typeface="Times New Roman" panose="02020603050405020304" pitchFamily="18" charset="0"/>
                <a:cs typeface="Times New Roman" panose="02020603050405020304" pitchFamily="18" charset="0"/>
              </a:rPr>
              <a:t>18</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8423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B62535-1570-4A34-A1A2-BCA45F27FCEC}"/>
              </a:ext>
            </a:extLst>
          </p:cNvPr>
          <p:cNvSpPr/>
          <p:nvPr/>
        </p:nvSpPr>
        <p:spPr>
          <a:xfrm>
            <a:off x="1819922" y="2121763"/>
            <a:ext cx="8043169" cy="2787587"/>
          </a:xfrm>
          <a:prstGeom prst="rect">
            <a:avLst/>
          </a:prstGeom>
          <a:solidFill>
            <a:schemeClr val="tx1">
              <a:alpha val="50000"/>
            </a:schemeClr>
          </a:solidFill>
          <a:ln>
            <a:solidFill>
              <a:schemeClr val="tx1"/>
            </a:solidFill>
          </a:ln>
        </p:spPr>
        <p:style>
          <a:lnRef idx="0">
            <a:scrgbClr r="0" g="0" b="0"/>
          </a:lnRef>
          <a:fillRef idx="0">
            <a:scrgbClr r="0" g="0" b="0"/>
          </a:fillRef>
          <a:effectRef idx="0">
            <a:scrgbClr r="0" g="0" b="0"/>
          </a:effectRef>
          <a:fontRef idx="minor">
            <a:schemeClr val="lt1"/>
          </a:fontRef>
        </p:style>
        <p:txBody>
          <a:bodyPr wrap="none" lIns="91440" tIns="45720" rIns="91440" bIns="45720">
            <a:prstTxWarp prst="textPlain">
              <a:avLst>
                <a:gd name="adj" fmla="val 48969"/>
              </a:avLst>
            </a:prstTxWarp>
            <a:spAutoFit/>
          </a:bodyPr>
          <a:lstStyle/>
          <a:p>
            <a:pPr algn="ctr"/>
            <a:r>
              <a:rPr lang="en-US" sz="5400" b="1" i="1" u="sng" dirty="0">
                <a:ln w="12700">
                  <a:solidFill>
                    <a:schemeClr val="tx2">
                      <a:lumMod val="75000"/>
                    </a:schemeClr>
                  </a:solidFill>
                  <a:prstDash val="solid"/>
                </a:ln>
                <a:solidFill>
                  <a:schemeClr val="tx1"/>
                </a:solidFill>
                <a:effectLst>
                  <a:outerShdw dist="38100" dir="2640000" algn="bl" rotWithShape="0">
                    <a:schemeClr val="tx2">
                      <a:lumMod val="75000"/>
                    </a:schemeClr>
                  </a:outerShdw>
                </a:effectLst>
                <a:highlight>
                  <a:srgbClr val="C0C0C0"/>
                </a:highlight>
                <a:latin typeface="Times New Roman" panose="02020603050405020304" pitchFamily="18" charset="0"/>
                <a:cs typeface="Times New Roman" panose="02020603050405020304" pitchFamily="18" charset="0"/>
              </a:rPr>
              <a:t>Thank you</a:t>
            </a:r>
            <a:endParaRPr lang="en-US" sz="5400" b="1" i="1" u="sng" cap="none" spc="0" dirty="0">
              <a:ln w="12700">
                <a:solidFill>
                  <a:schemeClr val="tx2">
                    <a:lumMod val="75000"/>
                  </a:schemeClr>
                </a:solidFill>
                <a:prstDash val="solid"/>
              </a:ln>
              <a:solidFill>
                <a:schemeClr val="tx1"/>
              </a:solidFill>
              <a:effectLst>
                <a:outerShdw dist="38100" dir="2640000" algn="bl" rotWithShape="0">
                  <a:schemeClr val="tx2">
                    <a:lumMod val="75000"/>
                  </a:schemeClr>
                </a:outerShdw>
              </a:effectLst>
              <a:highlight>
                <a:srgbClr val="C0C0C0"/>
              </a:highlight>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D611ABED-6B45-7CBB-61E2-1A44513614B1}"/>
              </a:ext>
            </a:extLst>
          </p:cNvPr>
          <p:cNvSpPr>
            <a:spLocks noGrp="1"/>
          </p:cNvSpPr>
          <p:nvPr>
            <p:ph type="sldNum" sz="quarter" idx="12"/>
          </p:nvPr>
        </p:nvSpPr>
        <p:spPr/>
        <p:txBody>
          <a:bodyPr/>
          <a:lstStyle/>
          <a:p>
            <a:fld id="{696FE563-DFBC-4D02-9E20-0805F4F5E503}" type="slidenum">
              <a:rPr lang="en-IN" smtClean="0">
                <a:latin typeface="Times New Roman" panose="02020603050405020304" pitchFamily="18" charset="0"/>
                <a:cs typeface="Times New Roman" panose="02020603050405020304" pitchFamily="18" charset="0"/>
              </a:rPr>
              <a:t>19</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0095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B4628-5D51-428A-82FB-5DD888B7E383}"/>
              </a:ext>
            </a:extLst>
          </p:cNvPr>
          <p:cNvSpPr>
            <a:spLocks noGrp="1"/>
          </p:cNvSpPr>
          <p:nvPr>
            <p:ph type="title"/>
          </p:nvPr>
        </p:nvSpPr>
        <p:spPr/>
        <p:txBody>
          <a:bodyPr>
            <a:normAutofit/>
          </a:bodyPr>
          <a:lstStyle/>
          <a:p>
            <a:pPr marL="457200" indent="-457200">
              <a:buFont typeface="Wingdings" panose="05000000000000000000" pitchFamily="2" charset="2"/>
              <a:buChar char="v"/>
            </a:pPr>
            <a:r>
              <a:rPr lang="en-GB" sz="2800" b="1" dirty="0">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id="{0A0963C2-F0B8-5AE7-6151-E5C168B42960}"/>
              </a:ext>
            </a:extLst>
          </p:cNvPr>
          <p:cNvSpPr>
            <a:spLocks noGrp="1"/>
          </p:cNvSpPr>
          <p:nvPr>
            <p:ph idx="1"/>
          </p:nvPr>
        </p:nvSpPr>
        <p:spPr/>
        <p:txBody>
          <a:bodyPr>
            <a:normAutofit/>
          </a:bodyPr>
          <a:lstStyle/>
          <a:p>
            <a:pPr>
              <a:lnSpc>
                <a:spcPct val="150000"/>
              </a:lnSpc>
            </a:pPr>
            <a:r>
              <a:rPr lang="en-GB" sz="2200" dirty="0">
                <a:latin typeface="Times New Roman" panose="02020603050405020304" pitchFamily="18" charset="0"/>
                <a:cs typeface="Times New Roman" panose="02020603050405020304" pitchFamily="18" charset="0"/>
              </a:rPr>
              <a:t>Indian scenario of Investment</a:t>
            </a:r>
          </a:p>
          <a:p>
            <a:pPr>
              <a:lnSpc>
                <a:spcPct val="150000"/>
              </a:lnSpc>
            </a:pPr>
            <a:r>
              <a:rPr lang="en-GB" sz="2200" dirty="0">
                <a:latin typeface="Times New Roman" panose="02020603050405020304" pitchFamily="18" charset="0"/>
                <a:cs typeface="Times New Roman" panose="02020603050405020304" pitchFamily="18" charset="0"/>
              </a:rPr>
              <a:t>Types of investment</a:t>
            </a:r>
          </a:p>
        </p:txBody>
      </p:sp>
      <p:sp>
        <p:nvSpPr>
          <p:cNvPr id="4" name="Slide Number Placeholder 3">
            <a:extLst>
              <a:ext uri="{FF2B5EF4-FFF2-40B4-BE49-F238E27FC236}">
                <a16:creationId xmlns:a16="http://schemas.microsoft.com/office/drawing/2014/main" id="{13CC50DB-4A20-362F-3536-77D5489E9B42}"/>
              </a:ext>
            </a:extLst>
          </p:cNvPr>
          <p:cNvSpPr>
            <a:spLocks noGrp="1"/>
          </p:cNvSpPr>
          <p:nvPr>
            <p:ph type="sldNum" sz="quarter" idx="12"/>
          </p:nvPr>
        </p:nvSpPr>
        <p:spPr/>
        <p:txBody>
          <a:bodyPr/>
          <a:lstStyle/>
          <a:p>
            <a:fld id="{836FAD33-A63E-44E8-80E1-AA9818216E61}" type="slidenum">
              <a:rPr lang="en-IN" smtClean="0">
                <a:latin typeface="Times New Roman" panose="02020603050405020304" pitchFamily="18" charset="0"/>
                <a:cs typeface="Times New Roman" panose="02020603050405020304" pitchFamily="18" charset="0"/>
              </a:rPr>
              <a:t>2</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6562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96671-BBEC-9521-66A5-CBF783477A5A}"/>
              </a:ext>
            </a:extLst>
          </p:cNvPr>
          <p:cNvSpPr>
            <a:spLocks noGrp="1"/>
          </p:cNvSpPr>
          <p:nvPr>
            <p:ph type="title"/>
          </p:nvPr>
        </p:nvSpPr>
        <p:spPr>
          <a:xfrm>
            <a:off x="1676400" y="598207"/>
            <a:ext cx="9717741" cy="773393"/>
          </a:xfrm>
        </p:spPr>
        <p:txBody>
          <a:bodyPr>
            <a:normAutofit/>
          </a:bodyPr>
          <a:lstStyle/>
          <a:p>
            <a:pPr marL="514350" indent="-514350">
              <a:buFont typeface="Wingdings" panose="05000000000000000000" pitchFamily="2" charset="2"/>
              <a:buChar char="v"/>
            </a:pPr>
            <a:r>
              <a:rPr lang="en-GB" sz="2800" b="1" dirty="0">
                <a:latin typeface="Times New Roman" panose="02020603050405020304" pitchFamily="18" charset="0"/>
                <a:cs typeface="Times New Roman" panose="02020603050405020304" pitchFamily="18" charset="0"/>
              </a:rPr>
              <a:t>Literature review</a:t>
            </a:r>
          </a:p>
        </p:txBody>
      </p:sp>
      <p:sp>
        <p:nvSpPr>
          <p:cNvPr id="3" name="Content Placeholder 2">
            <a:extLst>
              <a:ext uri="{FF2B5EF4-FFF2-40B4-BE49-F238E27FC236}">
                <a16:creationId xmlns:a16="http://schemas.microsoft.com/office/drawing/2014/main" id="{17F504CC-60BE-135E-D386-FD7F98873CFD}"/>
              </a:ext>
            </a:extLst>
          </p:cNvPr>
          <p:cNvSpPr>
            <a:spLocks noGrp="1"/>
          </p:cNvSpPr>
          <p:nvPr>
            <p:ph idx="1"/>
          </p:nvPr>
        </p:nvSpPr>
        <p:spPr>
          <a:xfrm>
            <a:off x="972671" y="1675653"/>
            <a:ext cx="10515600" cy="4895477"/>
          </a:xfrm>
        </p:spPr>
        <p:txBody>
          <a:bodyPr>
            <a:normAutofit/>
          </a:bodyPr>
          <a:lstStyle/>
          <a:p>
            <a:pPr algn="just">
              <a:lnSpc>
                <a:spcPct val="100000"/>
              </a:lnSpc>
            </a:pPr>
            <a:r>
              <a:rPr lang="en-US" sz="2200" b="1" dirty="0">
                <a:effectLst/>
                <a:latin typeface="Times New Roman" panose="02020603050405020304" pitchFamily="18" charset="0"/>
                <a:ea typeface="Calibri" panose="020F0502020204030204" pitchFamily="34" charset="0"/>
              </a:rPr>
              <a:t>(Hu, 2017) </a:t>
            </a:r>
            <a:r>
              <a:rPr lang="en-US" sz="2200" dirty="0">
                <a:effectLst/>
                <a:latin typeface="Times New Roman" panose="02020603050405020304" pitchFamily="18" charset="0"/>
                <a:ea typeface="Calibri" panose="020F0502020204030204" pitchFamily="34" charset="0"/>
              </a:rPr>
              <a:t>Have conducted research on “Investors' perceptions towards potential investment avenues”. The study's goal is to understand why an investor chooses a particular investment strategy. It has been discovered that the motivations behind investing preferences vary depending on the type of investment. The investment objectives, such as risk, return, safety, and liquidity of the investment, are what determine the investor's preference on Investment Avenue.</a:t>
            </a:r>
          </a:p>
          <a:p>
            <a:pPr algn="just">
              <a:lnSpc>
                <a:spcPct val="100000"/>
              </a:lnSpc>
            </a:pP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200" b="1" dirty="0" err="1">
                <a:effectLst/>
                <a:latin typeface="Times New Roman" panose="02020603050405020304" pitchFamily="18" charset="0"/>
                <a:ea typeface="Calibri" panose="020F0502020204030204" pitchFamily="34" charset="0"/>
                <a:cs typeface="Times New Roman" panose="02020603050405020304" pitchFamily="18" charset="0"/>
              </a:rPr>
              <a:t>S.Hemalatha</a:t>
            </a:r>
            <a:r>
              <a:rPr lang="en-US" sz="2200" b="1" dirty="0">
                <a:effectLst/>
                <a:latin typeface="Times New Roman" panose="02020603050405020304" pitchFamily="18" charset="0"/>
                <a:ea typeface="Calibri" panose="020F0502020204030204" pitchFamily="34" charset="0"/>
                <a:cs typeface="Times New Roman" panose="02020603050405020304" pitchFamily="18" charset="0"/>
              </a:rPr>
              <a:t>, April 2019) </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Have conducted research on “Factors Affecting Individual Investors' Investing Decisions in Relation to Selected Individual Investors”. The study's goal was to identify factors that affected investment choices. The elements impacting investment decision-making have been found to vary by gender, age, occupation, internet use, level of computer literacy, and use of online trading.</a:t>
            </a:r>
            <a:endParaRPr lang="en-IN" sz="2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EBA4169-904F-E6D5-22CD-F448DFA80F04}"/>
              </a:ext>
            </a:extLst>
          </p:cNvPr>
          <p:cNvSpPr>
            <a:spLocks noGrp="1"/>
          </p:cNvSpPr>
          <p:nvPr>
            <p:ph type="sldNum" sz="quarter" idx="12"/>
          </p:nvPr>
        </p:nvSpPr>
        <p:spPr/>
        <p:txBody>
          <a:bodyPr/>
          <a:lstStyle/>
          <a:p>
            <a:fld id="{836FAD33-A63E-44E8-80E1-AA9818216E61}" type="slidenum">
              <a:rPr lang="en-IN" smtClean="0">
                <a:latin typeface="Times New Roman" panose="02020603050405020304" pitchFamily="18" charset="0"/>
                <a:cs typeface="Times New Roman" panose="02020603050405020304" pitchFamily="18" charset="0"/>
              </a:rPr>
              <a:t>3</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6756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CE1796-6D14-F528-B3C5-1E9D7CACD311}"/>
              </a:ext>
            </a:extLst>
          </p:cNvPr>
          <p:cNvSpPr>
            <a:spLocks noGrp="1"/>
          </p:cNvSpPr>
          <p:nvPr>
            <p:ph idx="1"/>
          </p:nvPr>
        </p:nvSpPr>
        <p:spPr>
          <a:xfrm>
            <a:off x="1577789" y="251012"/>
            <a:ext cx="10282516" cy="5936428"/>
          </a:xfrm>
        </p:spPr>
        <p:txBody>
          <a:bodyPr>
            <a:normAutofit fontScale="92500" lnSpcReduction="10000"/>
          </a:bodyPr>
          <a:lstStyle/>
          <a:p>
            <a:pPr marL="0" marR="0" algn="just">
              <a:lnSpc>
                <a:spcPct val="150000"/>
              </a:lnSpc>
              <a:spcBef>
                <a:spcPts val="0"/>
              </a:spcBef>
              <a:spcAft>
                <a:spcPts val="0"/>
              </a:spcAft>
            </a:pPr>
            <a:r>
              <a:rPr lang="en-IN" sz="2000" b="1" kern="100" dirty="0">
                <a:effectLst/>
                <a:latin typeface="Times New Roman" panose="02020603050405020304" pitchFamily="18" charset="0"/>
                <a:ea typeface="Calibri" panose="020F0502020204030204" pitchFamily="34" charset="0"/>
                <a:cs typeface="Shruti" panose="020B0502040204020203" pitchFamily="34" charset="0"/>
              </a:rPr>
              <a:t>(Elizabeth, September 2018) </a:t>
            </a:r>
            <a:r>
              <a:rPr lang="en-IN" sz="2000" kern="100" dirty="0">
                <a:effectLst/>
                <a:latin typeface="Times New Roman" panose="02020603050405020304" pitchFamily="18" charset="0"/>
                <a:ea typeface="Calibri" panose="020F0502020204030204" pitchFamily="34" charset="0"/>
                <a:cs typeface="Shruti" panose="020B0502040204020203" pitchFamily="34" charset="0"/>
              </a:rPr>
              <a:t>Have conducted research on “A Conceptual Framework for Emerging Investment Avenues”. The goal of the study is to comprehend the variables influencing various investment decisions and the many avenues for investment that are available on the capital market. According to research, Warren Buffet has said that "success in investing doesn't connect with I.O. after you are above the 25 level, what you need is the temperament to restrict the impulse that brings individuals into difficulty in investing." Thus, an investor shouldn't put all of his or her eggs in one basket.</a:t>
            </a:r>
          </a:p>
          <a:p>
            <a:pPr marL="0" algn="just">
              <a:lnSpc>
                <a:spcPct val="150000"/>
              </a:lnSpc>
              <a:spcBef>
                <a:spcPts val="0"/>
              </a:spcBef>
            </a:pPr>
            <a:r>
              <a:rPr lang="en-IN" sz="2000" b="1" kern="100" dirty="0">
                <a:effectLst/>
                <a:latin typeface="Times New Roman" panose="02020603050405020304" pitchFamily="18" charset="0"/>
                <a:ea typeface="Calibri" panose="020F0502020204030204" pitchFamily="34" charset="0"/>
                <a:cs typeface="Shruti" panose="020B0502040204020203" pitchFamily="34" charset="0"/>
              </a:rPr>
              <a:t>(Disha, April, 2018)</a:t>
            </a:r>
            <a:r>
              <a:rPr lang="en-IN" sz="2000" kern="100" dirty="0">
                <a:effectLst/>
                <a:latin typeface="Times New Roman" panose="02020603050405020304" pitchFamily="18" charset="0"/>
                <a:ea typeface="Calibri" panose="020F0502020204030204" pitchFamily="34" charset="0"/>
                <a:cs typeface="Shruti" panose="020B0502040204020203" pitchFamily="34" charset="0"/>
              </a:rPr>
              <a:t> Have conducted research on “A Comparative Analysis of Investor Perceptions of Stocks and Derivatives. The purpose of the research is to compare and </a:t>
            </a:r>
            <a:r>
              <a:rPr lang="en-IN" sz="2000" kern="100" dirty="0" err="1">
                <a:effectLst/>
                <a:latin typeface="Times New Roman" panose="02020603050405020304" pitchFamily="18" charset="0"/>
                <a:ea typeface="Calibri" panose="020F0502020204030204" pitchFamily="34" charset="0"/>
                <a:cs typeface="Shruti" panose="020B0502040204020203" pitchFamily="34" charset="0"/>
              </a:rPr>
              <a:t>analyze</a:t>
            </a:r>
            <a:r>
              <a:rPr lang="en-IN" sz="2000" kern="100" dirty="0">
                <a:effectLst/>
                <a:latin typeface="Times New Roman" panose="02020603050405020304" pitchFamily="18" charset="0"/>
                <a:ea typeface="Calibri" panose="020F0502020204030204" pitchFamily="34" charset="0"/>
                <a:cs typeface="Shruti" panose="020B0502040204020203" pitchFamily="34" charset="0"/>
              </a:rPr>
              <a:t> the variables that influence investors' decisions when choosing stocks and derivatives. It has been discovered that there are a number of beneficial features that make equity investments simpler for investors, and as a result, investors prefer to make stock investments. It is also stated that investors perceived derivatives to be riskier than stock. Identified the investors' perceptions of equity and derivatives. It has been determined that investors' perceptions of stocks and derivatives are identical.</a:t>
            </a:r>
            <a:endParaRPr lang="en-IN" sz="2000" kern="100" dirty="0">
              <a:effectLst/>
              <a:latin typeface="Calibri" panose="020F0502020204030204" pitchFamily="34" charset="0"/>
              <a:ea typeface="Calibri" panose="020F0502020204030204" pitchFamily="34" charset="0"/>
              <a:cs typeface="Shruti" panose="020B0502040204020203" pitchFamily="34" charset="0"/>
            </a:endParaRPr>
          </a:p>
          <a:p>
            <a:pPr marL="0" indent="0" algn="just">
              <a:buNone/>
            </a:pPr>
            <a:endParaRPr lang="en-GB" sz="2400" dirty="0"/>
          </a:p>
        </p:txBody>
      </p:sp>
      <p:sp>
        <p:nvSpPr>
          <p:cNvPr id="2" name="Slide Number Placeholder 1">
            <a:extLst>
              <a:ext uri="{FF2B5EF4-FFF2-40B4-BE49-F238E27FC236}">
                <a16:creationId xmlns:a16="http://schemas.microsoft.com/office/drawing/2014/main" id="{62304DDD-D691-902F-CE70-E5A546C10244}"/>
              </a:ext>
            </a:extLst>
          </p:cNvPr>
          <p:cNvSpPr>
            <a:spLocks noGrp="1"/>
          </p:cNvSpPr>
          <p:nvPr>
            <p:ph type="sldNum" sz="quarter" idx="12"/>
          </p:nvPr>
        </p:nvSpPr>
        <p:spPr>
          <a:xfrm>
            <a:off x="406306" y="778818"/>
            <a:ext cx="779767" cy="365125"/>
          </a:xfrm>
        </p:spPr>
        <p:txBody>
          <a:bodyPr/>
          <a:lstStyle/>
          <a:p>
            <a:fld id="{836FAD33-A63E-44E8-80E1-AA9818216E61}" type="slidenum">
              <a:rPr lang="en-IN" smtClean="0">
                <a:latin typeface="Times New Roman" panose="02020603050405020304" pitchFamily="18" charset="0"/>
                <a:cs typeface="Times New Roman" panose="02020603050405020304" pitchFamily="18" charset="0"/>
              </a:rPr>
              <a:t>4</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1841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F01BE-8888-B6CE-570A-C0C6506FF72C}"/>
              </a:ext>
            </a:extLst>
          </p:cNvPr>
          <p:cNvSpPr>
            <a:spLocks noGrp="1"/>
          </p:cNvSpPr>
          <p:nvPr>
            <p:ph type="title"/>
          </p:nvPr>
        </p:nvSpPr>
        <p:spPr>
          <a:xfrm>
            <a:off x="1622612" y="741643"/>
            <a:ext cx="9731188" cy="1325563"/>
          </a:xfrm>
        </p:spPr>
        <p:txBody>
          <a:bodyPr>
            <a:normAutofit/>
          </a:bodyPr>
          <a:lstStyle/>
          <a:p>
            <a:pPr marL="457200" indent="-457200">
              <a:buFont typeface="Wingdings" panose="05000000000000000000" pitchFamily="2" charset="2"/>
              <a:buChar char="v"/>
            </a:pPr>
            <a:r>
              <a:rPr lang="en-IN" sz="2800" b="1" dirty="0">
                <a:latin typeface="Times New Roman" panose="02020603050405020304" pitchFamily="18" charset="0"/>
                <a:cs typeface="Times New Roman" panose="02020603050405020304" pitchFamily="18" charset="0"/>
              </a:rPr>
              <a:t>Research Gap</a:t>
            </a:r>
          </a:p>
        </p:txBody>
      </p:sp>
      <p:sp>
        <p:nvSpPr>
          <p:cNvPr id="3" name="Content Placeholder 2">
            <a:extLst>
              <a:ext uri="{FF2B5EF4-FFF2-40B4-BE49-F238E27FC236}">
                <a16:creationId xmlns:a16="http://schemas.microsoft.com/office/drawing/2014/main" id="{4FF6D9E1-A3AD-AD23-2A46-3C3AAF3B8C66}"/>
              </a:ext>
            </a:extLst>
          </p:cNvPr>
          <p:cNvSpPr>
            <a:spLocks noGrp="1"/>
          </p:cNvSpPr>
          <p:nvPr>
            <p:ph idx="1"/>
          </p:nvPr>
        </p:nvSpPr>
        <p:spPr>
          <a:xfrm>
            <a:off x="1622612" y="2255465"/>
            <a:ext cx="9731188" cy="4351338"/>
          </a:xfrm>
        </p:spPr>
        <p:txBody>
          <a:bodyPr/>
          <a:lstStyle/>
          <a:p>
            <a:pPr marL="342900" marR="0" lvl="0" indent="-342900" algn="just">
              <a:lnSpc>
                <a:spcPct val="150000"/>
              </a:lnSpc>
              <a:spcBef>
                <a:spcPts val="0"/>
              </a:spcBef>
              <a:spcAft>
                <a:spcPts val="0"/>
              </a:spcAft>
              <a:buFont typeface="Symbol" panose="05050102010706020507" pitchFamily="18" charset="2"/>
              <a:buChar char=""/>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The main barrier to the expansion of India's economic development is the disregard for how the common people of India behave towards investment, particularly in various investment avenues. It is important to determine the causes of this kind of human behavior in order to channel idle savings into various investment avenues and spark investor interest in those avenues. This paper seeks to establish a connection between investors and the various investment avenues that will ultimately be advantageous for the prosperity of our nation.</a:t>
            </a:r>
            <a:endParaRPr lang="en-IN" dirty="0"/>
          </a:p>
        </p:txBody>
      </p:sp>
      <p:sp>
        <p:nvSpPr>
          <p:cNvPr id="4" name="Slide Number Placeholder 3">
            <a:extLst>
              <a:ext uri="{FF2B5EF4-FFF2-40B4-BE49-F238E27FC236}">
                <a16:creationId xmlns:a16="http://schemas.microsoft.com/office/drawing/2014/main" id="{FCF3ADEE-FD58-E06A-E939-095253E72265}"/>
              </a:ext>
            </a:extLst>
          </p:cNvPr>
          <p:cNvSpPr>
            <a:spLocks noGrp="1"/>
          </p:cNvSpPr>
          <p:nvPr>
            <p:ph type="sldNum" sz="quarter" idx="12"/>
          </p:nvPr>
        </p:nvSpPr>
        <p:spPr/>
        <p:txBody>
          <a:bodyPr/>
          <a:lstStyle/>
          <a:p>
            <a:fld id="{836FAD33-A63E-44E8-80E1-AA9818216E61}" type="slidenum">
              <a:rPr lang="en-IN" smtClean="0">
                <a:latin typeface="Times New Roman" panose="02020603050405020304" pitchFamily="18" charset="0"/>
                <a:cs typeface="Times New Roman" panose="02020603050405020304" pitchFamily="18" charset="0"/>
              </a:rPr>
              <a:t>5</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8757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F01BE-8888-B6CE-570A-C0C6506FF72C}"/>
              </a:ext>
            </a:extLst>
          </p:cNvPr>
          <p:cNvSpPr>
            <a:spLocks noGrp="1"/>
          </p:cNvSpPr>
          <p:nvPr>
            <p:ph type="title"/>
          </p:nvPr>
        </p:nvSpPr>
        <p:spPr>
          <a:xfrm>
            <a:off x="1622612" y="741643"/>
            <a:ext cx="9731188" cy="1325563"/>
          </a:xfrm>
        </p:spPr>
        <p:txBody>
          <a:bodyPr>
            <a:normAutofit/>
          </a:bodyPr>
          <a:lstStyle/>
          <a:p>
            <a:pPr marL="457200" indent="-457200">
              <a:buFont typeface="Wingdings" panose="05000000000000000000" pitchFamily="2" charset="2"/>
              <a:buChar char="v"/>
            </a:pPr>
            <a:r>
              <a:rPr lang="en-IN" sz="2800" b="1" dirty="0">
                <a:latin typeface="Times New Roman" panose="02020603050405020304" pitchFamily="18" charset="0"/>
                <a:cs typeface="Times New Roman" panose="02020603050405020304" pitchFamily="18" charset="0"/>
              </a:rPr>
              <a:t>Research Objectives</a:t>
            </a:r>
          </a:p>
        </p:txBody>
      </p:sp>
      <p:sp>
        <p:nvSpPr>
          <p:cNvPr id="3" name="Content Placeholder 2">
            <a:extLst>
              <a:ext uri="{FF2B5EF4-FFF2-40B4-BE49-F238E27FC236}">
                <a16:creationId xmlns:a16="http://schemas.microsoft.com/office/drawing/2014/main" id="{4FF6D9E1-A3AD-AD23-2A46-3C3AAF3B8C66}"/>
              </a:ext>
            </a:extLst>
          </p:cNvPr>
          <p:cNvSpPr>
            <a:spLocks noGrp="1"/>
          </p:cNvSpPr>
          <p:nvPr>
            <p:ph idx="1"/>
          </p:nvPr>
        </p:nvSpPr>
        <p:spPr>
          <a:xfrm>
            <a:off x="1622612" y="2255465"/>
            <a:ext cx="9731188" cy="4351338"/>
          </a:xfrm>
        </p:spPr>
        <p:txBody>
          <a:bodyPr/>
          <a:lstStyle/>
          <a:p>
            <a:pPr marL="0" marR="0" algn="just">
              <a:lnSpc>
                <a:spcPct val="150000"/>
              </a:lnSpc>
              <a:spcBef>
                <a:spcPts val="0"/>
              </a:spcBef>
              <a:spcAft>
                <a:spcPts val="800"/>
              </a:spcAft>
            </a:pPr>
            <a:r>
              <a:rPr lang="en-IN" sz="2800" kern="100" dirty="0">
                <a:effectLst/>
                <a:latin typeface="Times New Roman" panose="02020603050405020304" pitchFamily="18" charset="0"/>
                <a:ea typeface="Calibri" panose="020F0502020204030204" pitchFamily="34" charset="0"/>
                <a:cs typeface="Shruti" panose="020B0502040204020203" pitchFamily="34" charset="0"/>
              </a:rPr>
              <a:t>The main objectives of this study are to identify the factors that influence investors in various financial market investment outlets. The secondary objectives include:</a:t>
            </a:r>
            <a:endParaRPr lang="en-IN" sz="2800" kern="100" dirty="0">
              <a:effectLst/>
              <a:latin typeface="Calibri" panose="020F0502020204030204" pitchFamily="34" charset="0"/>
              <a:ea typeface="Calibri" panose="020F0502020204030204" pitchFamily="34" charset="0"/>
              <a:cs typeface="Shruti" panose="020B0502040204020203" pitchFamily="34" charset="0"/>
            </a:endParaRPr>
          </a:p>
          <a:p>
            <a:pPr marL="342900" marR="0" lvl="0" indent="-342900" algn="just">
              <a:lnSpc>
                <a:spcPct val="150000"/>
              </a:lnSpc>
              <a:spcBef>
                <a:spcPts val="0"/>
              </a:spcBef>
              <a:spcAft>
                <a:spcPts val="0"/>
              </a:spcAft>
              <a:buFont typeface="Wingdings" panose="05000000000000000000" pitchFamily="2" charset="2"/>
              <a:buChar char=""/>
            </a:pPr>
            <a:r>
              <a:rPr lang="en-IN" sz="2800" dirty="0">
                <a:effectLst/>
                <a:latin typeface="Times New Roman" panose="02020603050405020304" pitchFamily="18" charset="0"/>
                <a:ea typeface="Calibri" panose="020F0502020204030204" pitchFamily="34" charset="0"/>
                <a:cs typeface="Shruti" panose="020B0502040204020203" pitchFamily="34" charset="0"/>
              </a:rPr>
              <a:t>To understand the investors' demographics</a:t>
            </a:r>
            <a:endParaRPr lang="en-IN" sz="2800" dirty="0">
              <a:effectLst/>
              <a:latin typeface="Calibri" panose="020F0502020204030204" pitchFamily="34" charset="0"/>
              <a:ea typeface="Calibri" panose="020F0502020204030204" pitchFamily="34" charset="0"/>
              <a:cs typeface="Shruti" panose="020B0502040204020203" pitchFamily="34" charset="0"/>
            </a:endParaRPr>
          </a:p>
          <a:p>
            <a:pPr marL="342900" marR="0" lvl="0" indent="-342900" algn="just">
              <a:lnSpc>
                <a:spcPct val="150000"/>
              </a:lnSpc>
              <a:spcBef>
                <a:spcPts val="0"/>
              </a:spcBef>
              <a:spcAft>
                <a:spcPts val="800"/>
              </a:spcAft>
              <a:buFont typeface="Wingdings" panose="05000000000000000000" pitchFamily="2" charset="2"/>
              <a:buChar char=""/>
            </a:pPr>
            <a:r>
              <a:rPr lang="en-IN" sz="2800" dirty="0">
                <a:effectLst/>
                <a:latin typeface="Times New Roman" panose="02020603050405020304" pitchFamily="18" charset="0"/>
                <a:ea typeface="Calibri" panose="020F0502020204030204" pitchFamily="34" charset="0"/>
                <a:cs typeface="Shruti" panose="020B0502040204020203" pitchFamily="34" charset="0"/>
              </a:rPr>
              <a:t>To ascertain the effects of a demographic profile on several aspects those affect an investment opportunity.</a:t>
            </a:r>
            <a:endParaRPr lang="en-IN" sz="2800" dirty="0">
              <a:effectLst/>
              <a:latin typeface="Calibri" panose="020F0502020204030204" pitchFamily="34" charset="0"/>
              <a:ea typeface="Calibri" panose="020F0502020204030204" pitchFamily="34" charset="0"/>
              <a:cs typeface="Shruti" panose="020B0502040204020203" pitchFamily="34" charset="0"/>
            </a:endParaRPr>
          </a:p>
          <a:p>
            <a:endParaRPr lang="en-IN" dirty="0"/>
          </a:p>
        </p:txBody>
      </p:sp>
      <p:sp>
        <p:nvSpPr>
          <p:cNvPr id="4" name="Slide Number Placeholder 3">
            <a:extLst>
              <a:ext uri="{FF2B5EF4-FFF2-40B4-BE49-F238E27FC236}">
                <a16:creationId xmlns:a16="http://schemas.microsoft.com/office/drawing/2014/main" id="{FCF3ADEE-FD58-E06A-E939-095253E72265}"/>
              </a:ext>
            </a:extLst>
          </p:cNvPr>
          <p:cNvSpPr>
            <a:spLocks noGrp="1"/>
          </p:cNvSpPr>
          <p:nvPr>
            <p:ph type="sldNum" sz="quarter" idx="12"/>
          </p:nvPr>
        </p:nvSpPr>
        <p:spPr/>
        <p:txBody>
          <a:bodyPr/>
          <a:lstStyle/>
          <a:p>
            <a:fld id="{836FAD33-A63E-44E8-80E1-AA9818216E61}" type="slidenum">
              <a:rPr lang="en-IN" smtClean="0">
                <a:latin typeface="Times New Roman" panose="02020603050405020304" pitchFamily="18" charset="0"/>
                <a:cs typeface="Times New Roman" panose="02020603050405020304" pitchFamily="18" charset="0"/>
              </a:rPr>
              <a:t>6</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1371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BA84D-28D5-E7D1-6C70-50FB5B225E56}"/>
              </a:ext>
            </a:extLst>
          </p:cNvPr>
          <p:cNvSpPr>
            <a:spLocks noGrp="1"/>
          </p:cNvSpPr>
          <p:nvPr>
            <p:ph type="title"/>
          </p:nvPr>
        </p:nvSpPr>
        <p:spPr>
          <a:xfrm>
            <a:off x="1640156" y="615145"/>
            <a:ext cx="8911687" cy="738525"/>
          </a:xfrm>
        </p:spPr>
        <p:txBody>
          <a:bodyPr>
            <a:normAutofit/>
          </a:bodyPr>
          <a:lstStyle/>
          <a:p>
            <a:pPr marL="457200" indent="-457200">
              <a:buFont typeface="Wingdings" panose="05000000000000000000" pitchFamily="2" charset="2"/>
              <a:buChar char="v"/>
            </a:pPr>
            <a:r>
              <a:rPr lang="en-GB" sz="2800" b="1" dirty="0">
                <a:latin typeface="Times New Roman" panose="02020603050405020304" pitchFamily="18" charset="0"/>
                <a:cs typeface="Times New Roman" panose="02020603050405020304" pitchFamily="18" charset="0"/>
              </a:rPr>
              <a:t>Research Methodology</a:t>
            </a:r>
          </a:p>
        </p:txBody>
      </p:sp>
      <p:sp>
        <p:nvSpPr>
          <p:cNvPr id="3" name="Content Placeholder 2">
            <a:extLst>
              <a:ext uri="{FF2B5EF4-FFF2-40B4-BE49-F238E27FC236}">
                <a16:creationId xmlns:a16="http://schemas.microsoft.com/office/drawing/2014/main" id="{BBBE05F1-19CE-5DD1-58E8-1858451ECB54}"/>
              </a:ext>
            </a:extLst>
          </p:cNvPr>
          <p:cNvSpPr>
            <a:spLocks noGrp="1"/>
          </p:cNvSpPr>
          <p:nvPr>
            <p:ph idx="1"/>
          </p:nvPr>
        </p:nvSpPr>
        <p:spPr>
          <a:xfrm>
            <a:off x="1640156" y="1443318"/>
            <a:ext cx="9462247" cy="4981015"/>
          </a:xfrm>
        </p:spPr>
        <p:txBody>
          <a:bodyPr/>
          <a:lstStyle/>
          <a:p>
            <a:pPr algn="just">
              <a:lnSpc>
                <a:spcPct val="100000"/>
              </a:lnSpc>
            </a:pPr>
            <a:r>
              <a:rPr lang="en-US" sz="2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The purpose of the current research is to identify the factors that influence investors in various financial market investment outlets. </a:t>
            </a:r>
          </a:p>
          <a:p>
            <a:pPr algn="just">
              <a:lnSpc>
                <a:spcPct val="100000"/>
              </a:lnSpc>
            </a:pPr>
            <a:r>
              <a:rPr lang="en-US" sz="2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The descriptive research design was used in this paper. The data was acquired using a standard questionnaire, and only primary data was used. </a:t>
            </a:r>
          </a:p>
          <a:p>
            <a:pPr algn="just">
              <a:lnSpc>
                <a:spcPct val="100000"/>
              </a:lnSpc>
            </a:pPr>
            <a:r>
              <a:rPr lang="en-US" sz="2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The researcher used the non probability convenience sampling method. The sample was collected from 100 individual retail investors from </a:t>
            </a:r>
            <a:r>
              <a:rPr lang="en-US" sz="2200" dirty="0" err="1">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Bardoli</a:t>
            </a:r>
            <a:r>
              <a:rPr lang="en-US" sz="2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 city. </a:t>
            </a:r>
          </a:p>
          <a:p>
            <a:pPr algn="just">
              <a:lnSpc>
                <a:spcPct val="100000"/>
              </a:lnSpc>
            </a:pPr>
            <a:r>
              <a:rPr lang="en-US" sz="2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A variety of statistical approaches, including the one-sample t-test, have been used for the testing of hypotheses in order to measure various phenomena and analyze the acquired data effectively and efficiently to reach reasonable conclusions. </a:t>
            </a:r>
          </a:p>
          <a:p>
            <a:pPr algn="just">
              <a:lnSpc>
                <a:spcPct val="100000"/>
              </a:lnSpc>
            </a:pPr>
            <a:r>
              <a:rPr lang="en-US" sz="2200" dirty="0">
                <a:solidFill>
                  <a:srgbClr val="252525"/>
                </a:solidFill>
                <a:effectLst/>
                <a:latin typeface="Times New Roman" panose="02020603050405020304" pitchFamily="18" charset="0"/>
                <a:ea typeface="Times New Roman" panose="02020603050405020304" pitchFamily="18" charset="0"/>
                <a:cs typeface="Times New Roman" panose="02020603050405020304" pitchFamily="18" charset="0"/>
              </a:rPr>
              <a:t>The collected data was analyzed using statistical tools such as SPSS for tabulation and data modification.</a:t>
            </a:r>
            <a:endParaRPr lang="en-GB" dirty="0"/>
          </a:p>
        </p:txBody>
      </p:sp>
      <p:sp>
        <p:nvSpPr>
          <p:cNvPr id="4" name="Slide Number Placeholder 3">
            <a:extLst>
              <a:ext uri="{FF2B5EF4-FFF2-40B4-BE49-F238E27FC236}">
                <a16:creationId xmlns:a16="http://schemas.microsoft.com/office/drawing/2014/main" id="{B23EE634-EE70-441E-168E-DC5634BDB4D4}"/>
              </a:ext>
            </a:extLst>
          </p:cNvPr>
          <p:cNvSpPr>
            <a:spLocks noGrp="1"/>
          </p:cNvSpPr>
          <p:nvPr>
            <p:ph type="sldNum" sz="quarter" idx="12"/>
          </p:nvPr>
        </p:nvSpPr>
        <p:spPr/>
        <p:txBody>
          <a:bodyPr/>
          <a:lstStyle/>
          <a:p>
            <a:fld id="{836FAD33-A63E-44E8-80E1-AA9818216E61}" type="slidenum">
              <a:rPr lang="en-IN" smtClean="0">
                <a:latin typeface="Times New Roman" panose="02020603050405020304" pitchFamily="18" charset="0"/>
                <a:cs typeface="Times New Roman" panose="02020603050405020304" pitchFamily="18" charset="0"/>
              </a:rPr>
              <a:t>7</a:t>
            </a:fld>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4092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1911E-C59F-D0DA-A3B2-44A45AD3F477}"/>
              </a:ext>
            </a:extLst>
          </p:cNvPr>
          <p:cNvSpPr>
            <a:spLocks noGrp="1"/>
          </p:cNvSpPr>
          <p:nvPr>
            <p:ph type="title"/>
          </p:nvPr>
        </p:nvSpPr>
        <p:spPr>
          <a:xfrm>
            <a:off x="1636058" y="685447"/>
            <a:ext cx="8278907" cy="937166"/>
          </a:xfrm>
        </p:spPr>
        <p:txBody>
          <a:bodyPr>
            <a:normAutofit/>
          </a:bodyPr>
          <a:lstStyle/>
          <a:p>
            <a:pPr marL="342900" indent="-342900">
              <a:buFont typeface="Wingdings" panose="05000000000000000000" pitchFamily="2" charset="2"/>
              <a:buChar char="v"/>
            </a:pPr>
            <a:r>
              <a:rPr lang="en-GB" sz="2800" dirty="0">
                <a:solidFill>
                  <a:srgbClr val="000000"/>
                </a:solidFill>
                <a:effectLst/>
                <a:latin typeface="Times New Roman" panose="02020603050405020304" pitchFamily="18" charset="0"/>
                <a:ea typeface="Calibri" panose="020F0502020204030204" pitchFamily="34" charset="0"/>
              </a:rPr>
              <a:t> </a:t>
            </a:r>
            <a:r>
              <a:rPr lang="en-GB" sz="2800" b="1" dirty="0">
                <a:solidFill>
                  <a:srgbClr val="000000"/>
                </a:solidFill>
                <a:effectLst/>
                <a:latin typeface="Times New Roman" panose="02020603050405020304" pitchFamily="18" charset="0"/>
                <a:ea typeface="Calibri" panose="020F0502020204030204" pitchFamily="34" charset="0"/>
              </a:rPr>
              <a:t>Analysis of Findings</a:t>
            </a:r>
            <a:endParaRPr lang="en-GB" sz="2800" b="1" dirty="0"/>
          </a:p>
        </p:txBody>
      </p:sp>
      <p:sp>
        <p:nvSpPr>
          <p:cNvPr id="9" name="Slide Number Placeholder 8">
            <a:extLst>
              <a:ext uri="{FF2B5EF4-FFF2-40B4-BE49-F238E27FC236}">
                <a16:creationId xmlns:a16="http://schemas.microsoft.com/office/drawing/2014/main" id="{E948DD97-5A44-D319-50C6-7F4CE2728322}"/>
              </a:ext>
            </a:extLst>
          </p:cNvPr>
          <p:cNvSpPr>
            <a:spLocks noGrp="1"/>
          </p:cNvSpPr>
          <p:nvPr>
            <p:ph type="sldNum" sz="quarter" idx="12"/>
          </p:nvPr>
        </p:nvSpPr>
        <p:spPr/>
        <p:txBody>
          <a:bodyPr/>
          <a:lstStyle/>
          <a:p>
            <a:fld id="{836FAD33-A63E-44E8-80E1-AA9818216E61}" type="slidenum">
              <a:rPr lang="en-IN" smtClean="0">
                <a:latin typeface="Times New Roman" panose="02020603050405020304" pitchFamily="18" charset="0"/>
                <a:cs typeface="Times New Roman" panose="02020603050405020304" pitchFamily="18" charset="0"/>
              </a:rPr>
              <a:t>8</a:t>
            </a:fld>
            <a:endParaRPr lang="en-IN" dirty="0">
              <a:latin typeface="Times New Roman" panose="02020603050405020304" pitchFamily="18" charset="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1B79521A-34FA-CBC6-5C51-08FB728252B3}"/>
              </a:ext>
            </a:extLst>
          </p:cNvPr>
          <p:cNvGraphicFramePr>
            <a:graphicFrameLocks noGrp="1"/>
          </p:cNvGraphicFramePr>
          <p:nvPr>
            <p:extLst>
              <p:ext uri="{D42A27DB-BD31-4B8C-83A1-F6EECF244321}">
                <p14:modId xmlns:p14="http://schemas.microsoft.com/office/powerpoint/2010/main" val="2515586504"/>
              </p:ext>
            </p:extLst>
          </p:nvPr>
        </p:nvGraphicFramePr>
        <p:xfrm>
          <a:off x="1478280" y="2057400"/>
          <a:ext cx="3810000" cy="2868263"/>
        </p:xfrm>
        <a:graphic>
          <a:graphicData uri="http://schemas.openxmlformats.org/drawingml/2006/table">
            <a:tbl>
              <a:tblPr>
                <a:tableStyleId>{5C22544A-7EE6-4342-B048-85BDC9FD1C3A}</a:tableStyleId>
              </a:tblPr>
              <a:tblGrid>
                <a:gridCol w="1078549">
                  <a:extLst>
                    <a:ext uri="{9D8B030D-6E8A-4147-A177-3AD203B41FA5}">
                      <a16:colId xmlns:a16="http://schemas.microsoft.com/office/drawing/2014/main" val="1750610062"/>
                    </a:ext>
                  </a:extLst>
                </a:gridCol>
                <a:gridCol w="1493968">
                  <a:extLst>
                    <a:ext uri="{9D8B030D-6E8A-4147-A177-3AD203B41FA5}">
                      <a16:colId xmlns:a16="http://schemas.microsoft.com/office/drawing/2014/main" val="898320115"/>
                    </a:ext>
                  </a:extLst>
                </a:gridCol>
                <a:gridCol w="1237483">
                  <a:extLst>
                    <a:ext uri="{9D8B030D-6E8A-4147-A177-3AD203B41FA5}">
                      <a16:colId xmlns:a16="http://schemas.microsoft.com/office/drawing/2014/main" val="2083064292"/>
                    </a:ext>
                  </a:extLst>
                </a:gridCol>
              </a:tblGrid>
              <a:tr h="1165361">
                <a:tc>
                  <a:txBody>
                    <a:bodyPr/>
                    <a:lstStyle/>
                    <a:p>
                      <a:pPr marL="0" marR="0" algn="ctr">
                        <a:lnSpc>
                          <a:spcPct val="150000"/>
                        </a:lnSpc>
                        <a:spcBef>
                          <a:spcPts val="0"/>
                        </a:spcBef>
                        <a:spcAft>
                          <a:spcPts val="0"/>
                        </a:spcAft>
                      </a:pPr>
                      <a:r>
                        <a:rPr lang="en-IN" sz="2400" kern="100" dirty="0">
                          <a:effectLst/>
                          <a:latin typeface="Times New Roman" panose="02020603050405020304" pitchFamily="18" charset="0"/>
                          <a:cs typeface="Times New Roman" panose="02020603050405020304" pitchFamily="18" charset="0"/>
                        </a:rPr>
                        <a:t> </a:t>
                      </a:r>
                      <a:endParaRPr lang="en-IN" sz="2000" kern="100" dirty="0">
                        <a:effectLst/>
                        <a:latin typeface="Times New Roman" panose="02020603050405020304" pitchFamily="18" charset="0"/>
                        <a:cs typeface="Times New Roman" panose="02020603050405020304" pitchFamily="18" charset="0"/>
                      </a:endParaRPr>
                    </a:p>
                    <a:p>
                      <a:pPr marL="0" marR="0" algn="ctr">
                        <a:lnSpc>
                          <a:spcPct val="150000"/>
                        </a:lnSpc>
                        <a:spcBef>
                          <a:spcPts val="0"/>
                        </a:spcBef>
                        <a:spcAft>
                          <a:spcPts val="0"/>
                        </a:spcAft>
                      </a:pPr>
                      <a:r>
                        <a:rPr lang="en-IN" sz="2400" kern="100" dirty="0">
                          <a:effectLst/>
                          <a:latin typeface="Times New Roman" panose="02020603050405020304" pitchFamily="18" charset="0"/>
                          <a:cs typeface="Times New Roman" panose="02020603050405020304" pitchFamily="18" charset="0"/>
                        </a:rPr>
                        <a:t>Gender</a:t>
                      </a:r>
                      <a:endParaRPr lang="en-IN"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l">
                        <a:lnSpc>
                          <a:spcPct val="150000"/>
                        </a:lnSpc>
                        <a:spcBef>
                          <a:spcPts val="0"/>
                        </a:spcBef>
                        <a:spcAft>
                          <a:spcPts val="0"/>
                        </a:spcAft>
                      </a:pPr>
                      <a:r>
                        <a:rPr lang="en-IN" sz="2400" kern="100">
                          <a:effectLst/>
                          <a:latin typeface="Times New Roman" panose="02020603050405020304" pitchFamily="18" charset="0"/>
                          <a:cs typeface="Times New Roman" panose="02020603050405020304" pitchFamily="18" charset="0"/>
                        </a:rPr>
                        <a:t>Frequency</a:t>
                      </a:r>
                      <a:endParaRPr lang="en-IN"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b"/>
                </a:tc>
                <a:tc>
                  <a:txBody>
                    <a:bodyPr/>
                    <a:lstStyle/>
                    <a:p>
                      <a:pPr marL="0" marR="0" algn="ctr">
                        <a:lnSpc>
                          <a:spcPct val="150000"/>
                        </a:lnSpc>
                        <a:spcBef>
                          <a:spcPts val="0"/>
                        </a:spcBef>
                        <a:spcAft>
                          <a:spcPts val="0"/>
                        </a:spcAft>
                      </a:pPr>
                      <a:r>
                        <a:rPr lang="en-IN" sz="2400" kern="100">
                          <a:effectLst/>
                          <a:latin typeface="Times New Roman" panose="02020603050405020304" pitchFamily="18" charset="0"/>
                          <a:cs typeface="Times New Roman" panose="02020603050405020304" pitchFamily="18" charset="0"/>
                        </a:rPr>
                        <a:t>Percent</a:t>
                      </a:r>
                      <a:endParaRPr lang="en-IN"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b"/>
                </a:tc>
                <a:extLst>
                  <a:ext uri="{0D108BD9-81ED-4DB2-BD59-A6C34878D82A}">
                    <a16:rowId xmlns:a16="http://schemas.microsoft.com/office/drawing/2014/main" val="2585548959"/>
                  </a:ext>
                </a:extLst>
              </a:tr>
              <a:tr h="567634">
                <a:tc>
                  <a:txBody>
                    <a:bodyPr/>
                    <a:lstStyle/>
                    <a:p>
                      <a:pPr marL="0" marR="0" algn="ctr">
                        <a:lnSpc>
                          <a:spcPct val="150000"/>
                        </a:lnSpc>
                        <a:spcBef>
                          <a:spcPts val="0"/>
                        </a:spcBef>
                        <a:spcAft>
                          <a:spcPts val="0"/>
                        </a:spcAft>
                      </a:pPr>
                      <a:r>
                        <a:rPr lang="en-IN" sz="2400" kern="100">
                          <a:effectLst/>
                          <a:latin typeface="Times New Roman" panose="02020603050405020304" pitchFamily="18" charset="0"/>
                          <a:cs typeface="Times New Roman" panose="02020603050405020304" pitchFamily="18" charset="0"/>
                        </a:rPr>
                        <a:t>Female</a:t>
                      </a:r>
                      <a:endParaRPr lang="en-IN"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ct val="150000"/>
                        </a:lnSpc>
                        <a:spcBef>
                          <a:spcPts val="0"/>
                        </a:spcBef>
                        <a:spcAft>
                          <a:spcPts val="0"/>
                        </a:spcAft>
                      </a:pPr>
                      <a:r>
                        <a:rPr lang="en-IN" sz="2400" kern="100" dirty="0">
                          <a:effectLst/>
                          <a:latin typeface="Times New Roman" panose="02020603050405020304" pitchFamily="18" charset="0"/>
                          <a:cs typeface="Times New Roman" panose="02020603050405020304" pitchFamily="18" charset="0"/>
                        </a:rPr>
                        <a:t>67</a:t>
                      </a:r>
                      <a:endParaRPr lang="en-IN"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400" kern="100" dirty="0">
                          <a:effectLst/>
                          <a:latin typeface="Times New Roman" panose="02020603050405020304" pitchFamily="18" charset="0"/>
                          <a:cs typeface="Times New Roman" panose="02020603050405020304" pitchFamily="18" charset="0"/>
                        </a:rPr>
                        <a:t>67.0</a:t>
                      </a:r>
                      <a:endParaRPr lang="en-IN"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1542759770"/>
                  </a:ext>
                </a:extLst>
              </a:tr>
              <a:tr h="567634">
                <a:tc>
                  <a:txBody>
                    <a:bodyPr/>
                    <a:lstStyle/>
                    <a:p>
                      <a:pPr marL="0" marR="0" algn="ctr">
                        <a:lnSpc>
                          <a:spcPct val="150000"/>
                        </a:lnSpc>
                        <a:spcBef>
                          <a:spcPts val="0"/>
                        </a:spcBef>
                        <a:spcAft>
                          <a:spcPts val="0"/>
                        </a:spcAft>
                      </a:pPr>
                      <a:r>
                        <a:rPr lang="en-IN" sz="2400" kern="100">
                          <a:effectLst/>
                          <a:latin typeface="Times New Roman" panose="02020603050405020304" pitchFamily="18" charset="0"/>
                          <a:cs typeface="Times New Roman" panose="02020603050405020304" pitchFamily="18" charset="0"/>
                        </a:rPr>
                        <a:t>Male</a:t>
                      </a:r>
                      <a:endParaRPr lang="en-IN"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ct val="150000"/>
                        </a:lnSpc>
                        <a:spcBef>
                          <a:spcPts val="0"/>
                        </a:spcBef>
                        <a:spcAft>
                          <a:spcPts val="0"/>
                        </a:spcAft>
                      </a:pPr>
                      <a:r>
                        <a:rPr lang="en-IN" sz="2400" kern="100">
                          <a:effectLst/>
                          <a:latin typeface="Times New Roman" panose="02020603050405020304" pitchFamily="18" charset="0"/>
                          <a:cs typeface="Times New Roman" panose="02020603050405020304" pitchFamily="18" charset="0"/>
                        </a:rPr>
                        <a:t>33</a:t>
                      </a:r>
                      <a:endParaRPr lang="en-IN"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400" kern="100" dirty="0">
                          <a:effectLst/>
                          <a:latin typeface="Times New Roman" panose="02020603050405020304" pitchFamily="18" charset="0"/>
                          <a:cs typeface="Times New Roman" panose="02020603050405020304" pitchFamily="18" charset="0"/>
                        </a:rPr>
                        <a:t>33.0</a:t>
                      </a:r>
                      <a:endParaRPr lang="en-IN"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929071736"/>
                  </a:ext>
                </a:extLst>
              </a:tr>
              <a:tr h="567634">
                <a:tc>
                  <a:txBody>
                    <a:bodyPr/>
                    <a:lstStyle/>
                    <a:p>
                      <a:pPr marL="0" marR="0" algn="ctr">
                        <a:lnSpc>
                          <a:spcPct val="150000"/>
                        </a:lnSpc>
                        <a:spcBef>
                          <a:spcPts val="0"/>
                        </a:spcBef>
                        <a:spcAft>
                          <a:spcPts val="0"/>
                        </a:spcAft>
                      </a:pPr>
                      <a:r>
                        <a:rPr lang="en-IN" sz="2400" kern="100">
                          <a:effectLst/>
                          <a:latin typeface="Times New Roman" panose="02020603050405020304" pitchFamily="18" charset="0"/>
                          <a:cs typeface="Times New Roman" panose="02020603050405020304" pitchFamily="18" charset="0"/>
                        </a:rPr>
                        <a:t>Total</a:t>
                      </a:r>
                      <a:endParaRPr lang="en-IN"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ct val="150000"/>
                        </a:lnSpc>
                        <a:spcBef>
                          <a:spcPts val="0"/>
                        </a:spcBef>
                        <a:spcAft>
                          <a:spcPts val="0"/>
                        </a:spcAft>
                      </a:pPr>
                      <a:r>
                        <a:rPr lang="en-IN" sz="2400" kern="100">
                          <a:effectLst/>
                          <a:latin typeface="Times New Roman" panose="02020603050405020304" pitchFamily="18" charset="0"/>
                          <a:cs typeface="Times New Roman" panose="02020603050405020304" pitchFamily="18" charset="0"/>
                        </a:rPr>
                        <a:t>100</a:t>
                      </a:r>
                      <a:endParaRPr lang="en-IN"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400" kern="100" dirty="0">
                          <a:effectLst/>
                          <a:latin typeface="Times New Roman" panose="02020603050405020304" pitchFamily="18" charset="0"/>
                          <a:cs typeface="Times New Roman" panose="02020603050405020304" pitchFamily="18" charset="0"/>
                        </a:rPr>
                        <a:t>100.0</a:t>
                      </a:r>
                      <a:endParaRPr lang="en-IN"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2730430517"/>
                  </a:ext>
                </a:extLst>
              </a:tr>
            </a:tbl>
          </a:graphicData>
        </a:graphic>
      </p:graphicFrame>
      <p:sp>
        <p:nvSpPr>
          <p:cNvPr id="11" name="TextBox 10">
            <a:extLst>
              <a:ext uri="{FF2B5EF4-FFF2-40B4-BE49-F238E27FC236}">
                <a16:creationId xmlns:a16="http://schemas.microsoft.com/office/drawing/2014/main" id="{4572FB12-6019-B86F-1C2B-52BAD17EEB3D}"/>
              </a:ext>
            </a:extLst>
          </p:cNvPr>
          <p:cNvSpPr txBox="1"/>
          <p:nvPr/>
        </p:nvSpPr>
        <p:spPr>
          <a:xfrm>
            <a:off x="2277035" y="1470674"/>
            <a:ext cx="2508325" cy="461665"/>
          </a:xfrm>
          <a:prstGeom prst="rect">
            <a:avLst/>
          </a:prstGeom>
          <a:noFill/>
        </p:spPr>
        <p:txBody>
          <a:bodyPr wrap="square">
            <a:spAutoFit/>
          </a:bodyPr>
          <a:lstStyle/>
          <a:p>
            <a:r>
              <a:rPr lang="en-IN" sz="2400" dirty="0">
                <a:effectLst/>
                <a:latin typeface="Times New Roman" panose="02020603050405020304" pitchFamily="18" charset="0"/>
                <a:ea typeface="Calibri" panose="020F0502020204030204" pitchFamily="34" charset="0"/>
              </a:rPr>
              <a:t>Table 1 Gender </a:t>
            </a:r>
            <a:endParaRPr lang="en-IN" sz="2400" dirty="0"/>
          </a:p>
        </p:txBody>
      </p:sp>
      <p:graphicFrame>
        <p:nvGraphicFramePr>
          <p:cNvPr id="12" name="Table 11">
            <a:extLst>
              <a:ext uri="{FF2B5EF4-FFF2-40B4-BE49-F238E27FC236}">
                <a16:creationId xmlns:a16="http://schemas.microsoft.com/office/drawing/2014/main" id="{B4E3308E-1405-567A-4359-05E4EFC50B2C}"/>
              </a:ext>
            </a:extLst>
          </p:cNvPr>
          <p:cNvGraphicFramePr>
            <a:graphicFrameLocks noGrp="1"/>
          </p:cNvGraphicFramePr>
          <p:nvPr>
            <p:extLst>
              <p:ext uri="{D42A27DB-BD31-4B8C-83A1-F6EECF244321}">
                <p14:modId xmlns:p14="http://schemas.microsoft.com/office/powerpoint/2010/main" val="3538296072"/>
              </p:ext>
            </p:extLst>
          </p:nvPr>
        </p:nvGraphicFramePr>
        <p:xfrm>
          <a:off x="5915342" y="2170555"/>
          <a:ext cx="4798376" cy="2755110"/>
        </p:xfrm>
        <a:graphic>
          <a:graphicData uri="http://schemas.openxmlformats.org/drawingml/2006/table">
            <a:tbl>
              <a:tblPr>
                <a:tableStyleId>{5C22544A-7EE6-4342-B048-85BDC9FD1C3A}</a:tableStyleId>
              </a:tblPr>
              <a:tblGrid>
                <a:gridCol w="1560370">
                  <a:extLst>
                    <a:ext uri="{9D8B030D-6E8A-4147-A177-3AD203B41FA5}">
                      <a16:colId xmlns:a16="http://schemas.microsoft.com/office/drawing/2014/main" val="1290034057"/>
                    </a:ext>
                  </a:extLst>
                </a:gridCol>
                <a:gridCol w="1966017">
                  <a:extLst>
                    <a:ext uri="{9D8B030D-6E8A-4147-A177-3AD203B41FA5}">
                      <a16:colId xmlns:a16="http://schemas.microsoft.com/office/drawing/2014/main" val="1071747750"/>
                    </a:ext>
                  </a:extLst>
                </a:gridCol>
                <a:gridCol w="1271989">
                  <a:extLst>
                    <a:ext uri="{9D8B030D-6E8A-4147-A177-3AD203B41FA5}">
                      <a16:colId xmlns:a16="http://schemas.microsoft.com/office/drawing/2014/main" val="2891770728"/>
                    </a:ext>
                  </a:extLst>
                </a:gridCol>
              </a:tblGrid>
              <a:tr h="459185">
                <a:tc>
                  <a:txBody>
                    <a:bodyPr/>
                    <a:lstStyle/>
                    <a:p>
                      <a:pPr marL="0" marR="0" algn="ctr">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Age</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Frequency</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b"/>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Percent</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b"/>
                </a:tc>
                <a:extLst>
                  <a:ext uri="{0D108BD9-81ED-4DB2-BD59-A6C34878D82A}">
                    <a16:rowId xmlns:a16="http://schemas.microsoft.com/office/drawing/2014/main" val="292870785"/>
                  </a:ext>
                </a:extLst>
              </a:tr>
              <a:tr h="459185">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Below 25</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26</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26.0</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1553201443"/>
                  </a:ext>
                </a:extLst>
              </a:tr>
              <a:tr h="459185">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26-35</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35</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35.0</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3911106931"/>
                  </a:ext>
                </a:extLst>
              </a:tr>
              <a:tr h="459185">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36-45</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31</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31.0</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4076015547"/>
                  </a:ext>
                </a:extLst>
              </a:tr>
              <a:tr h="459185">
                <a:tc>
                  <a:txBody>
                    <a:bodyPr/>
                    <a:lstStyle/>
                    <a:p>
                      <a:pPr marL="0" marR="0" algn="ctr">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Above 45</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8</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8.0</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3914936223"/>
                  </a:ext>
                </a:extLst>
              </a:tr>
              <a:tr h="459185">
                <a:tc>
                  <a:txBody>
                    <a:bodyPr/>
                    <a:lstStyle/>
                    <a:p>
                      <a:pPr marL="0" marR="0" algn="ctr">
                        <a:lnSpc>
                          <a:spcPct val="150000"/>
                        </a:lnSpc>
                        <a:spcBef>
                          <a:spcPts val="0"/>
                        </a:spcBef>
                        <a:spcAft>
                          <a:spcPts val="0"/>
                        </a:spcAft>
                      </a:pPr>
                      <a:r>
                        <a:rPr lang="en-IN" sz="2000" kern="100">
                          <a:effectLst/>
                          <a:latin typeface="Times New Roman" panose="02020603050405020304" pitchFamily="18" charset="0"/>
                          <a:cs typeface="Times New Roman" panose="02020603050405020304" pitchFamily="18" charset="0"/>
                        </a:rPr>
                        <a:t>Total</a:t>
                      </a:r>
                      <a:endParaRPr lang="en-IN" sz="18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100</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2000" kern="100" dirty="0">
                          <a:effectLst/>
                          <a:latin typeface="Times New Roman" panose="02020603050405020304" pitchFamily="18" charset="0"/>
                          <a:cs typeface="Times New Roman" panose="02020603050405020304" pitchFamily="18" charset="0"/>
                        </a:rPr>
                        <a:t>100.0</a:t>
                      </a:r>
                      <a:endParaRPr lang="en-IN" sz="1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499556517"/>
                  </a:ext>
                </a:extLst>
              </a:tr>
            </a:tbl>
          </a:graphicData>
        </a:graphic>
      </p:graphicFrame>
      <p:sp>
        <p:nvSpPr>
          <p:cNvPr id="16" name="TextBox 15">
            <a:extLst>
              <a:ext uri="{FF2B5EF4-FFF2-40B4-BE49-F238E27FC236}">
                <a16:creationId xmlns:a16="http://schemas.microsoft.com/office/drawing/2014/main" id="{6BFF25DA-CD53-BFE2-05C2-7468D74B6884}"/>
              </a:ext>
            </a:extLst>
          </p:cNvPr>
          <p:cNvSpPr txBox="1"/>
          <p:nvPr/>
        </p:nvSpPr>
        <p:spPr>
          <a:xfrm>
            <a:off x="7284720" y="1250253"/>
            <a:ext cx="3779520" cy="830997"/>
          </a:xfrm>
          <a:prstGeom prst="rect">
            <a:avLst/>
          </a:prstGeom>
          <a:noFill/>
        </p:spPr>
        <p:txBody>
          <a:bodyPr wrap="square">
            <a:spAutoFit/>
          </a:bodyPr>
          <a:lstStyle/>
          <a:p>
            <a:r>
              <a:rPr lang="en-IN" sz="2400" dirty="0">
                <a:latin typeface="Times New Roman" panose="02020603050405020304" pitchFamily="18" charset="0"/>
                <a:cs typeface="Times New Roman" panose="02020603050405020304" pitchFamily="18" charset="0"/>
              </a:rPr>
              <a:t>                                                            Table 2 Age</a:t>
            </a:r>
          </a:p>
        </p:txBody>
      </p:sp>
    </p:spTree>
    <p:extLst>
      <p:ext uri="{BB962C8B-B14F-4D97-AF65-F5344CB8AC3E}">
        <p14:creationId xmlns:p14="http://schemas.microsoft.com/office/powerpoint/2010/main" val="3195335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1911E-C59F-D0DA-A3B2-44A45AD3F477}"/>
              </a:ext>
            </a:extLst>
          </p:cNvPr>
          <p:cNvSpPr>
            <a:spLocks noGrp="1"/>
          </p:cNvSpPr>
          <p:nvPr>
            <p:ph type="title"/>
          </p:nvPr>
        </p:nvSpPr>
        <p:spPr>
          <a:xfrm>
            <a:off x="1636058" y="685447"/>
            <a:ext cx="8278907" cy="937166"/>
          </a:xfrm>
        </p:spPr>
        <p:txBody>
          <a:bodyPr>
            <a:normAutofit/>
          </a:bodyPr>
          <a:lstStyle/>
          <a:p>
            <a:pPr marL="342900" indent="-342900">
              <a:buFont typeface="Wingdings" panose="05000000000000000000" pitchFamily="2" charset="2"/>
              <a:buChar char="v"/>
            </a:pPr>
            <a:r>
              <a:rPr lang="en-GB" sz="2800" dirty="0">
                <a:solidFill>
                  <a:srgbClr val="000000"/>
                </a:solidFill>
                <a:effectLst/>
                <a:latin typeface="Times New Roman" panose="02020603050405020304" pitchFamily="18" charset="0"/>
                <a:ea typeface="Calibri" panose="020F0502020204030204" pitchFamily="34" charset="0"/>
              </a:rPr>
              <a:t> </a:t>
            </a:r>
            <a:r>
              <a:rPr lang="en-GB" sz="2800" b="1" dirty="0">
                <a:solidFill>
                  <a:srgbClr val="000000"/>
                </a:solidFill>
                <a:effectLst/>
                <a:latin typeface="Times New Roman" panose="02020603050405020304" pitchFamily="18" charset="0"/>
                <a:ea typeface="Calibri" panose="020F0502020204030204" pitchFamily="34" charset="0"/>
              </a:rPr>
              <a:t>Analysis of Findings</a:t>
            </a:r>
            <a:endParaRPr lang="en-GB" sz="2800" b="1" dirty="0"/>
          </a:p>
        </p:txBody>
      </p:sp>
      <p:sp>
        <p:nvSpPr>
          <p:cNvPr id="9" name="Slide Number Placeholder 8">
            <a:extLst>
              <a:ext uri="{FF2B5EF4-FFF2-40B4-BE49-F238E27FC236}">
                <a16:creationId xmlns:a16="http://schemas.microsoft.com/office/drawing/2014/main" id="{E948DD97-5A44-D319-50C6-7F4CE2728322}"/>
              </a:ext>
            </a:extLst>
          </p:cNvPr>
          <p:cNvSpPr>
            <a:spLocks noGrp="1"/>
          </p:cNvSpPr>
          <p:nvPr>
            <p:ph type="sldNum" sz="quarter" idx="12"/>
          </p:nvPr>
        </p:nvSpPr>
        <p:spPr/>
        <p:txBody>
          <a:bodyPr/>
          <a:lstStyle/>
          <a:p>
            <a:fld id="{836FAD33-A63E-44E8-80E1-AA9818216E61}" type="slidenum">
              <a:rPr lang="en-IN" smtClean="0">
                <a:latin typeface="Times New Roman" panose="02020603050405020304" pitchFamily="18" charset="0"/>
                <a:cs typeface="Times New Roman" panose="02020603050405020304" pitchFamily="18" charset="0"/>
              </a:rPr>
              <a:t>9</a:t>
            </a:fld>
            <a:endParaRPr lang="en-IN" dirty="0">
              <a:latin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1F9407CC-D092-41B5-CF67-377B676CC177}"/>
              </a:ext>
            </a:extLst>
          </p:cNvPr>
          <p:cNvGraphicFramePr>
            <a:graphicFrameLocks noGrp="1"/>
          </p:cNvGraphicFramePr>
          <p:nvPr>
            <p:extLst>
              <p:ext uri="{D42A27DB-BD31-4B8C-83A1-F6EECF244321}">
                <p14:modId xmlns:p14="http://schemas.microsoft.com/office/powerpoint/2010/main" val="1298610357"/>
              </p:ext>
            </p:extLst>
          </p:nvPr>
        </p:nvGraphicFramePr>
        <p:xfrm>
          <a:off x="2296309" y="2076638"/>
          <a:ext cx="6958404" cy="4095915"/>
        </p:xfrm>
        <a:graphic>
          <a:graphicData uri="http://schemas.openxmlformats.org/drawingml/2006/table">
            <a:tbl>
              <a:tblPr>
                <a:tableStyleId>{5C22544A-7EE6-4342-B048-85BDC9FD1C3A}</a:tableStyleId>
              </a:tblPr>
              <a:tblGrid>
                <a:gridCol w="2457992">
                  <a:extLst>
                    <a:ext uri="{9D8B030D-6E8A-4147-A177-3AD203B41FA5}">
                      <a16:colId xmlns:a16="http://schemas.microsoft.com/office/drawing/2014/main" val="2279375142"/>
                    </a:ext>
                  </a:extLst>
                </a:gridCol>
                <a:gridCol w="2402846">
                  <a:extLst>
                    <a:ext uri="{9D8B030D-6E8A-4147-A177-3AD203B41FA5}">
                      <a16:colId xmlns:a16="http://schemas.microsoft.com/office/drawing/2014/main" val="1627350439"/>
                    </a:ext>
                  </a:extLst>
                </a:gridCol>
                <a:gridCol w="2097566">
                  <a:extLst>
                    <a:ext uri="{9D8B030D-6E8A-4147-A177-3AD203B41FA5}">
                      <a16:colId xmlns:a16="http://schemas.microsoft.com/office/drawing/2014/main" val="707971647"/>
                    </a:ext>
                  </a:extLst>
                </a:gridCol>
              </a:tblGrid>
              <a:tr h="970380">
                <a:tc>
                  <a:txBody>
                    <a:bodyPr/>
                    <a:lstStyle/>
                    <a:p>
                      <a:pPr marL="0" marR="0" algn="ctr">
                        <a:lnSpc>
                          <a:spcPct val="150000"/>
                        </a:lnSpc>
                        <a:spcBef>
                          <a:spcPts val="0"/>
                        </a:spcBef>
                        <a:spcAft>
                          <a:spcPts val="0"/>
                        </a:spcAft>
                      </a:pPr>
                      <a:r>
                        <a:rPr lang="en-IN" sz="3600" kern="100" dirty="0">
                          <a:effectLst/>
                          <a:latin typeface="Times New Roman" panose="02020603050405020304" pitchFamily="18" charset="0"/>
                          <a:cs typeface="Times New Roman" panose="02020603050405020304" pitchFamily="18" charset="0"/>
                        </a:rPr>
                        <a:t>Marital status</a:t>
                      </a:r>
                      <a:endParaRPr lang="en-IN" sz="3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ct val="150000"/>
                        </a:lnSpc>
                        <a:spcBef>
                          <a:spcPts val="0"/>
                        </a:spcBef>
                        <a:spcAft>
                          <a:spcPts val="0"/>
                        </a:spcAft>
                      </a:pPr>
                      <a:r>
                        <a:rPr lang="en-IN" sz="3600" kern="100" dirty="0">
                          <a:effectLst/>
                          <a:latin typeface="Times New Roman" panose="02020603050405020304" pitchFamily="18" charset="0"/>
                          <a:cs typeface="Times New Roman" panose="02020603050405020304" pitchFamily="18" charset="0"/>
                        </a:rPr>
                        <a:t>Frequency</a:t>
                      </a:r>
                      <a:endParaRPr lang="en-IN" sz="3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b"/>
                </a:tc>
                <a:tc>
                  <a:txBody>
                    <a:bodyPr/>
                    <a:lstStyle/>
                    <a:p>
                      <a:pPr marL="0" marR="0" algn="ctr">
                        <a:lnSpc>
                          <a:spcPct val="150000"/>
                        </a:lnSpc>
                        <a:spcBef>
                          <a:spcPts val="0"/>
                        </a:spcBef>
                        <a:spcAft>
                          <a:spcPts val="0"/>
                        </a:spcAft>
                      </a:pPr>
                      <a:r>
                        <a:rPr lang="en-IN" sz="3600" kern="100">
                          <a:effectLst/>
                          <a:latin typeface="Times New Roman" panose="02020603050405020304" pitchFamily="18" charset="0"/>
                          <a:cs typeface="Times New Roman" panose="02020603050405020304" pitchFamily="18" charset="0"/>
                        </a:rPr>
                        <a:t>Percent</a:t>
                      </a:r>
                      <a:endParaRPr lang="en-IN" sz="3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b"/>
                </a:tc>
                <a:extLst>
                  <a:ext uri="{0D108BD9-81ED-4DB2-BD59-A6C34878D82A}">
                    <a16:rowId xmlns:a16="http://schemas.microsoft.com/office/drawing/2014/main" val="1861167278"/>
                  </a:ext>
                </a:extLst>
              </a:tr>
              <a:tr h="500280">
                <a:tc>
                  <a:txBody>
                    <a:bodyPr/>
                    <a:lstStyle/>
                    <a:p>
                      <a:pPr marL="0" marR="0" algn="ctr">
                        <a:lnSpc>
                          <a:spcPct val="150000"/>
                        </a:lnSpc>
                        <a:spcBef>
                          <a:spcPts val="0"/>
                        </a:spcBef>
                        <a:spcAft>
                          <a:spcPts val="0"/>
                        </a:spcAft>
                      </a:pPr>
                      <a:r>
                        <a:rPr lang="en-IN" sz="3600" kern="100">
                          <a:effectLst/>
                          <a:latin typeface="Times New Roman" panose="02020603050405020304" pitchFamily="18" charset="0"/>
                          <a:cs typeface="Times New Roman" panose="02020603050405020304" pitchFamily="18" charset="0"/>
                        </a:rPr>
                        <a:t>Married</a:t>
                      </a:r>
                      <a:endParaRPr lang="en-IN" sz="3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ct val="150000"/>
                        </a:lnSpc>
                        <a:spcBef>
                          <a:spcPts val="0"/>
                        </a:spcBef>
                        <a:spcAft>
                          <a:spcPts val="0"/>
                        </a:spcAft>
                      </a:pPr>
                      <a:r>
                        <a:rPr lang="en-IN" sz="3600" kern="100" dirty="0">
                          <a:effectLst/>
                          <a:latin typeface="Times New Roman" panose="02020603050405020304" pitchFamily="18" charset="0"/>
                          <a:cs typeface="Times New Roman" panose="02020603050405020304" pitchFamily="18" charset="0"/>
                        </a:rPr>
                        <a:t>18</a:t>
                      </a:r>
                      <a:endParaRPr lang="en-IN" sz="3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3600" kern="100">
                          <a:effectLst/>
                          <a:latin typeface="Times New Roman" panose="02020603050405020304" pitchFamily="18" charset="0"/>
                          <a:cs typeface="Times New Roman" panose="02020603050405020304" pitchFamily="18" charset="0"/>
                        </a:rPr>
                        <a:t>18.0</a:t>
                      </a:r>
                      <a:endParaRPr lang="en-IN" sz="3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2122920124"/>
                  </a:ext>
                </a:extLst>
              </a:tr>
              <a:tr h="985620">
                <a:tc>
                  <a:txBody>
                    <a:bodyPr/>
                    <a:lstStyle/>
                    <a:p>
                      <a:pPr marL="0" marR="0" algn="ctr">
                        <a:lnSpc>
                          <a:spcPct val="150000"/>
                        </a:lnSpc>
                        <a:spcBef>
                          <a:spcPts val="0"/>
                        </a:spcBef>
                        <a:spcAft>
                          <a:spcPts val="0"/>
                        </a:spcAft>
                      </a:pPr>
                      <a:r>
                        <a:rPr lang="en-IN" sz="3600" kern="100">
                          <a:effectLst/>
                          <a:latin typeface="Times New Roman" panose="02020603050405020304" pitchFamily="18" charset="0"/>
                          <a:cs typeface="Times New Roman" panose="02020603050405020304" pitchFamily="18" charset="0"/>
                        </a:rPr>
                        <a:t>Unmarried</a:t>
                      </a:r>
                      <a:endParaRPr lang="en-IN" sz="3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ct val="150000"/>
                        </a:lnSpc>
                        <a:spcBef>
                          <a:spcPts val="0"/>
                        </a:spcBef>
                        <a:spcAft>
                          <a:spcPts val="0"/>
                        </a:spcAft>
                      </a:pPr>
                      <a:r>
                        <a:rPr lang="en-IN" sz="3600" kern="100" dirty="0">
                          <a:effectLst/>
                          <a:latin typeface="Times New Roman" panose="02020603050405020304" pitchFamily="18" charset="0"/>
                          <a:cs typeface="Times New Roman" panose="02020603050405020304" pitchFamily="18" charset="0"/>
                        </a:rPr>
                        <a:t>82</a:t>
                      </a:r>
                      <a:endParaRPr lang="en-IN" sz="3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3600" kern="100" dirty="0">
                          <a:effectLst/>
                          <a:latin typeface="Times New Roman" panose="02020603050405020304" pitchFamily="18" charset="0"/>
                          <a:cs typeface="Times New Roman" panose="02020603050405020304" pitchFamily="18" charset="0"/>
                        </a:rPr>
                        <a:t>82.0</a:t>
                      </a:r>
                      <a:endParaRPr lang="en-IN" sz="3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432020843"/>
                  </a:ext>
                </a:extLst>
              </a:tr>
              <a:tr h="500280">
                <a:tc>
                  <a:txBody>
                    <a:bodyPr/>
                    <a:lstStyle/>
                    <a:p>
                      <a:pPr marL="0" marR="0" algn="ctr">
                        <a:lnSpc>
                          <a:spcPct val="150000"/>
                        </a:lnSpc>
                        <a:spcBef>
                          <a:spcPts val="0"/>
                        </a:spcBef>
                        <a:spcAft>
                          <a:spcPts val="0"/>
                        </a:spcAft>
                      </a:pPr>
                      <a:r>
                        <a:rPr lang="en-IN" sz="3600" kern="100">
                          <a:effectLst/>
                          <a:latin typeface="Times New Roman" panose="02020603050405020304" pitchFamily="18" charset="0"/>
                          <a:cs typeface="Times New Roman" panose="02020603050405020304" pitchFamily="18" charset="0"/>
                        </a:rPr>
                        <a:t>Total</a:t>
                      </a:r>
                      <a:endParaRPr lang="en-IN" sz="3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tc>
                <a:tc>
                  <a:txBody>
                    <a:bodyPr/>
                    <a:lstStyle/>
                    <a:p>
                      <a:pPr marL="0" marR="0" algn="ctr">
                        <a:lnSpc>
                          <a:spcPct val="150000"/>
                        </a:lnSpc>
                        <a:spcBef>
                          <a:spcPts val="0"/>
                        </a:spcBef>
                        <a:spcAft>
                          <a:spcPts val="0"/>
                        </a:spcAft>
                      </a:pPr>
                      <a:r>
                        <a:rPr lang="en-IN" sz="3600" kern="100">
                          <a:effectLst/>
                          <a:latin typeface="Times New Roman" panose="02020603050405020304" pitchFamily="18" charset="0"/>
                          <a:cs typeface="Times New Roman" panose="02020603050405020304" pitchFamily="18" charset="0"/>
                        </a:rPr>
                        <a:t>100</a:t>
                      </a:r>
                      <a:endParaRPr lang="en-IN" sz="32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tc>
                  <a:txBody>
                    <a:bodyPr/>
                    <a:lstStyle/>
                    <a:p>
                      <a:pPr marL="0" marR="0" algn="ctr">
                        <a:lnSpc>
                          <a:spcPct val="150000"/>
                        </a:lnSpc>
                        <a:spcBef>
                          <a:spcPts val="0"/>
                        </a:spcBef>
                        <a:spcAft>
                          <a:spcPts val="0"/>
                        </a:spcAft>
                      </a:pPr>
                      <a:r>
                        <a:rPr lang="en-IN" sz="3600" kern="100" dirty="0">
                          <a:effectLst/>
                          <a:latin typeface="Times New Roman" panose="02020603050405020304" pitchFamily="18" charset="0"/>
                          <a:cs typeface="Times New Roman" panose="02020603050405020304" pitchFamily="18" charset="0"/>
                        </a:rPr>
                        <a:t>100.0</a:t>
                      </a:r>
                      <a:endParaRPr lang="en-IN" sz="32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050" marR="19050" marT="19050" marB="19050" anchor="ctr"/>
                </a:tc>
                <a:extLst>
                  <a:ext uri="{0D108BD9-81ED-4DB2-BD59-A6C34878D82A}">
                    <a16:rowId xmlns:a16="http://schemas.microsoft.com/office/drawing/2014/main" val="1476061053"/>
                  </a:ext>
                </a:extLst>
              </a:tr>
            </a:tbl>
          </a:graphicData>
        </a:graphic>
      </p:graphicFrame>
      <p:sp>
        <p:nvSpPr>
          <p:cNvPr id="8" name="TextBox 7">
            <a:extLst>
              <a:ext uri="{FF2B5EF4-FFF2-40B4-BE49-F238E27FC236}">
                <a16:creationId xmlns:a16="http://schemas.microsoft.com/office/drawing/2014/main" id="{6E8E24F0-50AD-17A3-04E0-53488CBCE8BE}"/>
              </a:ext>
            </a:extLst>
          </p:cNvPr>
          <p:cNvSpPr txBox="1"/>
          <p:nvPr/>
        </p:nvSpPr>
        <p:spPr>
          <a:xfrm>
            <a:off x="4459942" y="1480293"/>
            <a:ext cx="6096000" cy="523220"/>
          </a:xfrm>
          <a:prstGeom prst="rect">
            <a:avLst/>
          </a:prstGeom>
          <a:noFill/>
        </p:spPr>
        <p:txBody>
          <a:bodyPr wrap="square">
            <a:spAutoFit/>
          </a:bodyPr>
          <a:lstStyle/>
          <a:p>
            <a:r>
              <a:rPr lang="en-IN" sz="2800" dirty="0">
                <a:latin typeface="Times New Roman" panose="02020603050405020304" pitchFamily="18" charset="0"/>
                <a:cs typeface="Times New Roman" panose="02020603050405020304" pitchFamily="18" charset="0"/>
              </a:rPr>
              <a:t>Table 3 Marital Status</a:t>
            </a:r>
          </a:p>
        </p:txBody>
      </p:sp>
    </p:spTree>
    <p:extLst>
      <p:ext uri="{BB962C8B-B14F-4D97-AF65-F5344CB8AC3E}">
        <p14:creationId xmlns:p14="http://schemas.microsoft.com/office/powerpoint/2010/main" val="66964826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263</TotalTime>
  <Words>1784</Words>
  <Application>Microsoft Office PowerPoint</Application>
  <PresentationFormat>Widescreen</PresentationFormat>
  <Paragraphs>234</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Century Gothic</vt:lpstr>
      <vt:lpstr>Symbol</vt:lpstr>
      <vt:lpstr>Times New Roman</vt:lpstr>
      <vt:lpstr>Wingdings</vt:lpstr>
      <vt:lpstr>Wingdings 3</vt:lpstr>
      <vt:lpstr>Wisp</vt:lpstr>
      <vt:lpstr>AN ANALYSIS OF FACTORS AFFECTING TO INVESTOR’S DECISION FOR VARIOUS INVESTMENT AVENUES -A CASE STUDY OF INVESTORS OF BARDOLI CITY OF GUJARAT</vt:lpstr>
      <vt:lpstr>Introduction</vt:lpstr>
      <vt:lpstr>Literature review</vt:lpstr>
      <vt:lpstr>PowerPoint Presentation</vt:lpstr>
      <vt:lpstr>Research Gap</vt:lpstr>
      <vt:lpstr>Research Objectives</vt:lpstr>
      <vt:lpstr>Research Methodology</vt:lpstr>
      <vt:lpstr> Analysis of Findings</vt:lpstr>
      <vt:lpstr> Analysis of Findings</vt:lpstr>
      <vt:lpstr> Analysis of Findings</vt:lpstr>
      <vt:lpstr> Analysis of Findings</vt:lpstr>
      <vt:lpstr> Analysis of Findings</vt:lpstr>
      <vt:lpstr> Analysis of Findings</vt:lpstr>
      <vt:lpstr>Research Hypothesis</vt:lpstr>
      <vt:lpstr>Research Hypothesis</vt:lpstr>
      <vt:lpstr>Research Hypothesis</vt:lpstr>
      <vt:lpstr>Research Hypothesis</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ANALYTICAL STUDY OF COMPARISON BETWEEN STATE NUTRITIONAL INDEX (SNI) AND HDI FOR INDIAN STATES</dc:title>
  <dc:creator>Urvisha mataliya</dc:creator>
  <cp:lastModifiedBy>Advocate Dr Kazi Abdul Mannan</cp:lastModifiedBy>
  <cp:revision>17</cp:revision>
  <dcterms:created xsi:type="dcterms:W3CDTF">2023-11-11T06:57:28Z</dcterms:created>
  <dcterms:modified xsi:type="dcterms:W3CDTF">2023-11-18T14:50:24Z</dcterms:modified>
</cp:coreProperties>
</file>