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1378" y="-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DC88310-82B8-A613-D6F3-24C71DD55A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4A96B7-233A-BD7E-75B5-6A0D52FA803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34B8B5-146A-4D29-8329-9889190E7B21}" type="datetimeFigureOut">
              <a:rPr lang="en-US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FDC1FC1-11B3-9B6A-F770-25D010F9689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7460AFB-F14A-E27D-11ED-A34C277949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FB4B0-E89B-A957-145B-94426E2808E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9D005-65DC-CB7D-FC7C-B117CE2B17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3D27219-6E1A-4286-8BF3-C1A77FFCE6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CACFA85F-833F-C655-A72E-9D21FC79EE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D64757E-1396-B8E5-FEF3-AB67BB717B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DFD82719-A160-3C6A-1065-342C1708A2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D4F6CE6-6A02-421C-85E8-C0200599988D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14C74-E800-E53B-1685-2A78912FD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8360E-32B1-413E-A377-EE45A3E29203}" type="datetimeFigureOut">
              <a:rPr lang="en-US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C9E8B-EFBE-55A3-97FD-A97438398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A879F-35A4-7B8A-2124-2EF85BBC9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71A80-4719-4D5E-98E9-35D133A193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0722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B6C46-6EA3-9AAA-D334-FCED3FDC4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318A-583D-4FFB-B26E-3D81340D468E}" type="datetimeFigureOut">
              <a:rPr lang="en-US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05D57-74E7-4659-56B2-8B015278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6317D-B583-52BB-6F96-A90076FEE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ED44C-412A-4689-8AC0-BB360E2A3F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53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25FB4-6087-D222-6A7C-D93FE215D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98DDA-C497-44DD-A49C-61E3979FA60E}" type="datetimeFigureOut">
              <a:rPr lang="en-US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76F03-1D79-8420-8621-A9B5CC8C7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45796-EB0B-CB5E-EFB4-A4333362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FBE91-0A62-422C-9264-7E10A7DC89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09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C06FF-86F0-511C-9CC9-52771D42F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028C9-B534-4CC6-8F5F-1CEB8ED40000}" type="datetimeFigureOut">
              <a:rPr lang="en-US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DF9C3-A94F-AE29-C456-5A6C2C8C5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EA860-3783-EF08-DE9C-665F1A47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CF05C-C1AB-45DC-89A7-EB93F8B6C5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032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B892B-AA39-64F5-3F9D-7F83004A3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63474-94C2-42F5-9283-F4C658841393}" type="datetimeFigureOut">
              <a:rPr lang="en-US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24AA4-779B-F384-0C96-EC41050C9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9438A-76C7-E5D6-CDC4-CAE05AF7E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1698C-5754-4835-ADC6-810E292C16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732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3357FD-C12E-1C8D-F3E2-D9E369366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7B5FC-B6CF-4958-A241-761581E5E01F}" type="datetimeFigureOut">
              <a:rPr lang="en-US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E5DE1D-516E-0107-28FE-701354BC4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F52270-4EFB-08A9-93EB-36D27CDFC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9316-3ED4-4E53-966D-A97C31FC7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27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C5B162A-99F8-4382-B3D9-4FA4C59E1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8F594-BA65-499D-8367-9F5CF3615BF0}" type="datetimeFigureOut">
              <a:rPr lang="en-US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F35AA90-CE6D-7C97-F584-B04314E0C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E3F341-4B9B-A005-5B8B-E32C5DEF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893B6-CDC0-4EB6-8CFF-5E419AB3D3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105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05E3822-855D-AB55-C6DA-782D7D72A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2A150-9A7C-40F5-80D2-23DEA0CDAD38}" type="datetimeFigureOut">
              <a:rPr lang="en-US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44615B9-D934-736A-3393-A8F1FBD5E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246AF6A-8130-F809-517B-0A434B15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EE11B-E3CD-4578-8548-21D0163FD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340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7E0515B-D6A0-0EDC-0850-80C6FBBA2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486D7-22A4-4BC9-A6BD-CCCBD5A6FF0F}" type="datetimeFigureOut">
              <a:rPr lang="en-US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3A17D3A-8CC1-1E0B-1920-82F77D91D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EA8366F-49DF-D9D4-CB92-765DD9761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8D4C3-FB3E-460B-B2F6-466CA59F0C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904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7861DCD-D6EB-D217-7104-9AD9071A0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A08A1-7340-4943-8416-E3A920EF25AB}" type="datetimeFigureOut">
              <a:rPr lang="en-US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3AD2B2D-45D4-09E1-CE4C-7B9086300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DECA76E-555B-2DAC-4964-276BA00F1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529FF-B949-4469-BE37-53DAA9026D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5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D18A88D-CA1D-EAE7-5DF7-737168CA0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24AD3-E362-4A7D-9310-750C7F8CFF78}" type="datetimeFigureOut">
              <a:rPr lang="en-US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9329EF-B1FE-40B3-E502-BC8EE1A85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D19F254-18C9-E52A-DAF6-D7D3E54A4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CF1E0-4C41-49B7-B5A4-2A3DDFC1D9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84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E89832E-627E-02E9-D023-236E41DBE16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0ADBC689-8E96-C328-0652-734E0F068C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F7EA5-FF10-F905-8307-0C81539F6D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F11815-806A-4B02-82DD-A8A519BA037F}" type="datetimeFigureOut">
              <a:rPr lang="en-US"/>
              <a:pPr>
                <a:defRPr/>
              </a:pPr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B10A6-4EE0-903E-8F00-594806C84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14D66-E8BA-14E7-7468-AF4EE715FD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0BB23AF-C518-416F-9AE5-096C0BB86A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7596207C-B9F5-96BE-2C1F-71FB27D07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altLang="en-US" b="1">
                <a:solidFill>
                  <a:srgbClr val="00B050"/>
                </a:solidFill>
              </a:rPr>
              <a:t>ROLE OF DIGITAL ECONOMY IN INDIAN ECONOMIC GROWTH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4C8D9A-9AF6-0475-DD62-85E81568F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657600"/>
            <a:ext cx="6553200" cy="19812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0070C0"/>
                </a:solidFill>
              </a:rPr>
              <a:t>Dr. M.VADIVEL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Assistant Professor of Economics,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Erode College of Law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0070C0"/>
                </a:solidFill>
              </a:rPr>
              <a:t>Erode, </a:t>
            </a:r>
            <a:r>
              <a:rPr lang="en-US" dirty="0" err="1">
                <a:solidFill>
                  <a:srgbClr val="0070C0"/>
                </a:solidFill>
              </a:rPr>
              <a:t>Tamilnadu</a:t>
            </a:r>
            <a:r>
              <a:rPr lang="en-US" dirty="0">
                <a:solidFill>
                  <a:srgbClr val="0070C0"/>
                </a:solidFill>
              </a:rPr>
              <a:t>, India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E623EA2-4B94-900D-B2B5-B5C89C940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6200" y="2819400"/>
            <a:ext cx="4648200" cy="1143000"/>
          </a:xfrm>
        </p:spPr>
        <p:txBody>
          <a:bodyPr/>
          <a:lstStyle/>
          <a:p>
            <a:r>
              <a:rPr lang="en-US" altLang="en-US" sz="6600">
                <a:solidFill>
                  <a:srgbClr val="00B0F0"/>
                </a:solidFill>
              </a:rPr>
              <a:t>THANK YOU</a:t>
            </a:r>
          </a:p>
        </p:txBody>
      </p:sp>
      <p:pic>
        <p:nvPicPr>
          <p:cNvPr id="11267" name="Picture 3" descr="three-red-rose-flower-buds-and-petals-from-a-vase-TACMXH.jpg">
            <a:extLst>
              <a:ext uri="{FF2B5EF4-FFF2-40B4-BE49-F238E27FC236}">
                <a16:creationId xmlns:a16="http://schemas.microsoft.com/office/drawing/2014/main" id="{6CE31C3B-001F-2278-696D-304188CF0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2640013" cy="423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AFD14-60D7-982E-3612-B89A016FE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</a:rPr>
              <a:t>Abstract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16B09F0D-4D45-E3F4-B3F6-1AC9CEAAB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algn="just"/>
            <a:r>
              <a:rPr lang="en-US" altLang="en-US" sz="2300">
                <a:solidFill>
                  <a:srgbClr val="002060"/>
                </a:solidFill>
              </a:rPr>
              <a:t>Digital economy playing a major role in promoting India’s economic growth </a:t>
            </a:r>
          </a:p>
          <a:p>
            <a:pPr algn="just"/>
            <a:r>
              <a:rPr lang="en-US" altLang="en-US" sz="2300">
                <a:solidFill>
                  <a:srgbClr val="002060"/>
                </a:solidFill>
              </a:rPr>
              <a:t>Comfortable with the 6.5% real gross domestic product (GDP) growth projection for FY24. </a:t>
            </a:r>
          </a:p>
          <a:p>
            <a:pPr algn="just"/>
            <a:r>
              <a:rPr lang="en-US" altLang="en-US" sz="2300">
                <a:solidFill>
                  <a:srgbClr val="002060"/>
                </a:solidFill>
              </a:rPr>
              <a:t>According to the finance ministry, India’s growth story in the 21st century,” India’s GDP growth in the quarter ending June (Q1) was 7.8%. </a:t>
            </a:r>
          </a:p>
          <a:p>
            <a:pPr algn="just"/>
            <a:r>
              <a:rPr lang="en-US" altLang="en-US" sz="2300">
                <a:solidFill>
                  <a:srgbClr val="002060"/>
                </a:solidFill>
              </a:rPr>
              <a:t>The digital economy’s contribution to India’s GDP has increased from 4-4.5% of the GDP in 2014 to 11%, and is expected to cross 20% by 2026, the ministry said. </a:t>
            </a:r>
          </a:p>
          <a:p>
            <a:pPr algn="just"/>
            <a:r>
              <a:rPr lang="en-US" altLang="en-US" sz="2300">
                <a:solidFill>
                  <a:srgbClr val="002060"/>
                </a:solidFill>
              </a:rPr>
              <a:t>India’s unified payment interface (UPI), has revolutionized digital payments, leading to savings of about Rs 5.50 lakh crores in approximately seven years. </a:t>
            </a:r>
          </a:p>
          <a:p>
            <a:pPr algn="just"/>
            <a:r>
              <a:rPr lang="en-US" altLang="en-US" sz="2300">
                <a:solidFill>
                  <a:srgbClr val="002060"/>
                </a:solidFill>
              </a:rPr>
              <a:t>Digital economy will help to grow the Indian economy with tremendous changes in future.</a:t>
            </a:r>
          </a:p>
          <a:p>
            <a:pPr algn="just"/>
            <a:endParaRPr lang="en-US" altLang="en-US" sz="24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C35AA-1039-955C-F8E8-72D1EFD49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</a:rPr>
              <a:t>Contribution of Digital Economy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3C0CE99A-FC3C-09AB-9CAB-9AB844A0E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r>
              <a:rPr lang="en-US" altLang="en-US" sz="2400">
                <a:solidFill>
                  <a:srgbClr val="002060"/>
                </a:solidFill>
              </a:rPr>
              <a:t>The size of the global digital economy to be around US$11 trillion i.e., 15.5 % of GDP in 2016, expected to reach US$23 trillion that 24.3 % of global GDP by 2025 (</a:t>
            </a:r>
            <a:r>
              <a:rPr lang="en-US" altLang="en-US" sz="2400" b="1">
                <a:solidFill>
                  <a:srgbClr val="002060"/>
                </a:solidFill>
              </a:rPr>
              <a:t>Huawei and Oxford Economics (2017)</a:t>
            </a:r>
            <a:r>
              <a:rPr lang="en-US" altLang="en-US" sz="2400">
                <a:solidFill>
                  <a:srgbClr val="002060"/>
                </a:solidFill>
              </a:rPr>
              <a:t>. </a:t>
            </a:r>
          </a:p>
          <a:p>
            <a:r>
              <a:rPr lang="en-US" altLang="en-US" sz="2400">
                <a:solidFill>
                  <a:srgbClr val="002060"/>
                </a:solidFill>
              </a:rPr>
              <a:t>The pace of digitalization in India was the fastest among most major economies in the world during 2011 to 2019 </a:t>
            </a:r>
            <a:r>
              <a:rPr lang="en-US" altLang="en-US" sz="2400" b="1">
                <a:solidFill>
                  <a:srgbClr val="002060"/>
                </a:solidFill>
              </a:rPr>
              <a:t>(European Commission). </a:t>
            </a:r>
          </a:p>
          <a:p>
            <a:r>
              <a:rPr lang="en-US" altLang="en-US" sz="2400">
                <a:solidFill>
                  <a:srgbClr val="002060"/>
                </a:solidFill>
              </a:rPr>
              <a:t>Its growth in India ran neck to neck with China at 11 %. </a:t>
            </a:r>
          </a:p>
          <a:p>
            <a:r>
              <a:rPr lang="en-US" altLang="en-US" sz="2400">
                <a:solidFill>
                  <a:srgbClr val="002060"/>
                </a:solidFill>
              </a:rPr>
              <a:t>India’s GDP was 6.5 % and in the quarter ending June of the year it was 7.8 %. </a:t>
            </a:r>
          </a:p>
          <a:p>
            <a:r>
              <a:rPr lang="en-US" altLang="en-US" sz="2400">
                <a:solidFill>
                  <a:srgbClr val="002060"/>
                </a:solidFill>
              </a:rPr>
              <a:t>Contribution to India’s GDP has increased from 4-4.5 per cent of the GDP in 2014 to 11 %, and is expected to cross 20 % by 2026 </a:t>
            </a:r>
            <a:r>
              <a:rPr lang="en-US" altLang="en-US" sz="2400" b="1">
                <a:solidFill>
                  <a:srgbClr val="002060"/>
                </a:solidFill>
              </a:rPr>
              <a:t>(Union Finance ministry).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1AA8-DDE5-8BD2-D431-35E58E56D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solidFill>
                  <a:srgbClr val="C00000"/>
                </a:solidFill>
              </a:rPr>
              <a:t>Digitalization in India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739D57E3-80C7-3201-E17B-133BEDD23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 algn="just"/>
            <a:r>
              <a:rPr lang="en-US" altLang="en-US" sz="2400">
                <a:solidFill>
                  <a:srgbClr val="002060"/>
                </a:solidFill>
              </a:rPr>
              <a:t>Digitalization is by nature multidimensional. </a:t>
            </a:r>
          </a:p>
          <a:p>
            <a:pPr algn="just"/>
            <a:r>
              <a:rPr lang="en-US" altLang="en-US" sz="2400">
                <a:solidFill>
                  <a:srgbClr val="002060"/>
                </a:solidFill>
              </a:rPr>
              <a:t>It requires a broad definition to cover all activities that use digitized data as a part of the digital economy </a:t>
            </a:r>
            <a:r>
              <a:rPr lang="en-US" altLang="en-US" sz="2400" b="1">
                <a:solidFill>
                  <a:srgbClr val="002060"/>
                </a:solidFill>
              </a:rPr>
              <a:t>(IMF, 2018).</a:t>
            </a:r>
            <a:r>
              <a:rPr lang="en-US" altLang="en-US" sz="240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en-US" altLang="en-US" sz="2400">
                <a:solidFill>
                  <a:srgbClr val="002060"/>
                </a:solidFill>
              </a:rPr>
              <a:t>Digitalization is affecting both formal and informal sectors in India. </a:t>
            </a:r>
          </a:p>
          <a:p>
            <a:pPr algn="just"/>
            <a:r>
              <a:rPr lang="en-US" altLang="en-US" sz="2400">
                <a:solidFill>
                  <a:srgbClr val="002060"/>
                </a:solidFill>
              </a:rPr>
              <a:t>As more Indians come online; there are significant opportunities for continued growth in India's digital economy. </a:t>
            </a:r>
          </a:p>
          <a:p>
            <a:pPr algn="just"/>
            <a:r>
              <a:rPr lang="en-US" altLang="en-US" sz="2400">
                <a:solidFill>
                  <a:srgbClr val="002060"/>
                </a:solidFill>
              </a:rPr>
              <a:t>Improving internet connectivity in rural areas, ensuring people have the necessary digital skills to take advantage of digital opportunities. </a:t>
            </a:r>
          </a:p>
          <a:p>
            <a:pPr algn="just"/>
            <a:r>
              <a:rPr lang="en-US" altLang="en-US" sz="2400">
                <a:solidFill>
                  <a:srgbClr val="002060"/>
                </a:solidFill>
              </a:rPr>
              <a:t>Impact of digitalization on employment, particularly in traditional sectors such as agriculture and manufacturing.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1E6C57-35BD-BC13-6CEB-A2FE9D17A6A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6469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9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Sector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9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Construction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5.4</a:t>
                      </a:r>
                      <a:endParaRPr lang="en-US" sz="12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6.1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3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Renting of Machinery and Equipment and other business activities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2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4.2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9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Food, beverages, and tobacco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en-US" sz="12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3.8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9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Textiles and textile products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3.3</a:t>
                      </a:r>
                      <a:endParaRPr lang="en-US" sz="12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3.6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99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Electrical and optical equipment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3.6</a:t>
                      </a:r>
                      <a:endParaRPr lang="en-US" sz="12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9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Transport equipment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99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Financial intermediation</a:t>
                      </a:r>
                      <a:endParaRPr lang="en-US" sz="12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2.6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3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Retail trade, except of motor vehicles and motorcycles; repair of household goods </a:t>
                      </a:r>
                      <a:endParaRPr lang="en-US" sz="12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63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Other community, social, and personal services</a:t>
                      </a:r>
                      <a:endParaRPr lang="en-US" sz="12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2.2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9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Education</a:t>
                      </a:r>
                      <a:endParaRPr lang="en-US" sz="12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99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Machinery, not elsewhere classified (n. e. c.)</a:t>
                      </a:r>
                      <a:endParaRPr lang="en-US" sz="12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1.9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99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Manufacturing, n. e. c.; recycling</a:t>
                      </a:r>
                      <a:endParaRPr lang="en-US" sz="12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1.8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99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Real estate activities</a:t>
                      </a:r>
                      <a:endParaRPr lang="en-US" sz="12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2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1.7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199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Chemicals and chemical products</a:t>
                      </a:r>
                      <a:endParaRPr lang="en-US" sz="12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1.3</a:t>
                      </a:r>
                      <a:endParaRPr lang="en-US" sz="12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1.7</a:t>
                      </a:r>
                      <a:endParaRPr lang="en-US" sz="12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29F46E72-58CA-0029-F31E-B02878641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200" b="1">
                <a:solidFill>
                  <a:srgbClr val="C00000"/>
                </a:solidFill>
              </a:rPr>
              <a:t>CONTRIBUTION OF DIGITAL ECONOMY IN INDIA’S VARIOUS SECTORS  </a:t>
            </a:r>
            <a:endParaRPr lang="en-US" altLang="en-US" sz="3200">
              <a:solidFill>
                <a:srgbClr val="C00000"/>
              </a:solidFill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CC17BBEA-3499-0FBE-B965-2FD210EAC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 algn="just"/>
            <a:r>
              <a:rPr lang="en-US" altLang="en-US" sz="2300">
                <a:solidFill>
                  <a:srgbClr val="002060"/>
                </a:solidFill>
              </a:rPr>
              <a:t>Industries with the highest forward linkages in India from the aggregate core digital economy in 2019 </a:t>
            </a:r>
          </a:p>
          <a:p>
            <a:pPr algn="just"/>
            <a:r>
              <a:rPr lang="en-US" altLang="en-US" sz="2300">
                <a:solidFill>
                  <a:srgbClr val="002060"/>
                </a:solidFill>
              </a:rPr>
              <a:t>Construction, renting of machinery and equipment, food beverages and tobacco, textiles and textile products, and electrical and optical equipment. (RBI)</a:t>
            </a:r>
          </a:p>
          <a:p>
            <a:pPr algn="just"/>
            <a:r>
              <a:rPr lang="en-US" altLang="en-US" sz="2300">
                <a:solidFill>
                  <a:srgbClr val="002060"/>
                </a:solidFill>
              </a:rPr>
              <a:t>Renting Machinery and Equipment and other business activities were, Education (1.5 %) </a:t>
            </a:r>
          </a:p>
          <a:p>
            <a:pPr algn="just"/>
            <a:r>
              <a:rPr lang="en-US" altLang="en-US" sz="2300">
                <a:solidFill>
                  <a:srgbClr val="002060"/>
                </a:solidFill>
              </a:rPr>
              <a:t>The RBI estimates the size of India’s core digital economy at US$222.5 billion in 2019, exhibiting a growth rate of 15.6 per cent over the period 2014 to 2019. </a:t>
            </a:r>
          </a:p>
          <a:p>
            <a:pPr algn="just"/>
            <a:r>
              <a:rPr lang="en-US" altLang="en-US" sz="2300">
                <a:solidFill>
                  <a:srgbClr val="002060"/>
                </a:solidFill>
              </a:rPr>
              <a:t>Its share in overall GVA is estimated to have increased from 5.4 per cent in 2014 to 8.5 per cent in 2019. </a:t>
            </a:r>
          </a:p>
          <a:p>
            <a:pPr algn="just"/>
            <a:r>
              <a:rPr lang="en-US" altLang="en-US" sz="2300">
                <a:solidFill>
                  <a:srgbClr val="002060"/>
                </a:solidFill>
              </a:rPr>
              <a:t>The share of digitally dependent economy (digitally enabled sectors) is estimated at 22.4 per cent in 2019.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5FA49E90-B7AF-25A8-A482-B7C7C6697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altLang="en-US" sz="3200" b="1">
                <a:solidFill>
                  <a:srgbClr val="C00000"/>
                </a:solidFill>
              </a:rPr>
              <a:t>Impact of Digitalization on Economic Growth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5DDC579B-CC67-CFC9-BB84-4191B6E68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 algn="just"/>
            <a:r>
              <a:rPr lang="en-US" altLang="en-US" sz="2200">
                <a:solidFill>
                  <a:srgbClr val="002060"/>
                </a:solidFill>
              </a:rPr>
              <a:t>India's economy is through e-commerce; </a:t>
            </a:r>
          </a:p>
          <a:p>
            <a:pPr algn="just"/>
            <a:r>
              <a:rPr lang="en-US" altLang="en-US" sz="2200">
                <a:solidFill>
                  <a:srgbClr val="002060"/>
                </a:solidFill>
              </a:rPr>
              <a:t>Indian e-commerce market is expected to reach $200 billion by 2026, up from $38.5 billion in 2017. (Indian</a:t>
            </a:r>
            <a:r>
              <a:rPr lang="en-US" altLang="en-US" sz="2200" b="1">
                <a:solidFill>
                  <a:srgbClr val="002060"/>
                </a:solidFill>
              </a:rPr>
              <a:t> </a:t>
            </a:r>
            <a:r>
              <a:rPr lang="en-US" altLang="en-US" sz="2200">
                <a:solidFill>
                  <a:srgbClr val="002060"/>
                </a:solidFill>
              </a:rPr>
              <a:t>Brand Equity Foundation)</a:t>
            </a:r>
          </a:p>
          <a:p>
            <a:pPr algn="just"/>
            <a:r>
              <a:rPr lang="en-US" altLang="en-US" sz="2200">
                <a:solidFill>
                  <a:srgbClr val="002060"/>
                </a:solidFill>
              </a:rPr>
              <a:t> Increased internet access among Indians has driven this growth, which has led to more people shopping online and more businesses selling their products online. </a:t>
            </a:r>
          </a:p>
          <a:p>
            <a:pPr algn="just"/>
            <a:r>
              <a:rPr lang="en-US" altLang="en-US" sz="2200">
                <a:solidFill>
                  <a:srgbClr val="002060"/>
                </a:solidFill>
              </a:rPr>
              <a:t>Digital platforms like Amazon and Flipkart , JioMart, Milkbasket and bigbasket.com ,Blinkit and Dunzo provide quick delivery services.  </a:t>
            </a:r>
          </a:p>
          <a:p>
            <a:pPr algn="just"/>
            <a:r>
              <a:rPr lang="en-US" altLang="en-US" sz="2200">
                <a:solidFill>
                  <a:srgbClr val="002060"/>
                </a:solidFill>
              </a:rPr>
              <a:t>The increasing adoption of online payments has facilitated the growth of e-commerce in India. </a:t>
            </a:r>
          </a:p>
          <a:p>
            <a:pPr algn="just"/>
            <a:r>
              <a:rPr lang="en-US" altLang="en-US" sz="2200">
                <a:solidFill>
                  <a:srgbClr val="002060"/>
                </a:solidFill>
              </a:rPr>
              <a:t>The Indian government actively promoting digital payments, and these initiatives have led to a significant increase in use of digital payments in India, contributed to growth of e-commerce.</a:t>
            </a:r>
          </a:p>
          <a:p>
            <a:pPr algn="just"/>
            <a:endParaRPr lang="en-US" altLang="en-US" sz="22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83F75726-9F5C-84CC-7269-6F999AD28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sz="4000" b="1">
                <a:solidFill>
                  <a:srgbClr val="C00000"/>
                </a:solidFill>
              </a:rPr>
              <a:t>Role of Digital Economy on </a:t>
            </a:r>
            <a:br>
              <a:rPr lang="en-US" altLang="en-US" sz="4000" b="1">
                <a:solidFill>
                  <a:srgbClr val="C00000"/>
                </a:solidFill>
              </a:rPr>
            </a:br>
            <a:r>
              <a:rPr lang="en-US" altLang="en-US" sz="4000" b="1">
                <a:solidFill>
                  <a:srgbClr val="C00000"/>
                </a:solidFill>
              </a:rPr>
              <a:t>Indian Economic growth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BD13CC4-A7BC-BED7-DC59-82ABAC4845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en-US" sz="3000" b="1">
                <a:solidFill>
                  <a:srgbClr val="002060"/>
                </a:solidFill>
              </a:rPr>
              <a:t>1. Financial Services</a:t>
            </a:r>
            <a:endParaRPr lang="en-US" altLang="en-US" sz="300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en-US" sz="3000" b="1">
                <a:solidFill>
                  <a:srgbClr val="002060"/>
                </a:solidFill>
              </a:rPr>
              <a:t>2. Progress of digitalization in India</a:t>
            </a:r>
            <a:endParaRPr lang="en-US" altLang="en-US" sz="300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en-US" sz="3000" b="1">
                <a:solidFill>
                  <a:srgbClr val="002060"/>
                </a:solidFill>
              </a:rPr>
              <a:t>3. Measuring the size of India’s digital economy </a:t>
            </a:r>
            <a:endParaRPr lang="en-US" altLang="en-US" sz="300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en-US" sz="3000" b="1">
                <a:solidFill>
                  <a:srgbClr val="002060"/>
                </a:solidFill>
              </a:rPr>
              <a:t>4. Employment in the digital sector </a:t>
            </a:r>
            <a:endParaRPr lang="en-US" altLang="en-US" sz="300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altLang="en-US" sz="3000" b="1">
                <a:solidFill>
                  <a:srgbClr val="002060"/>
                </a:solidFill>
              </a:rPr>
              <a:t>5. Accelerating growth of digital economy </a:t>
            </a:r>
            <a:r>
              <a:rPr lang="en-US" altLang="en-US" sz="3000">
                <a:solidFill>
                  <a:srgbClr val="002060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altLang="en-US" sz="3000" b="1">
                <a:solidFill>
                  <a:srgbClr val="002060"/>
                </a:solidFill>
              </a:rPr>
              <a:t>6. Increased allocation in education </a:t>
            </a:r>
            <a:endParaRPr lang="en-US" altLang="en-US" sz="3000">
              <a:solidFill>
                <a:srgbClr val="002060"/>
              </a:solidFill>
            </a:endParaRPr>
          </a:p>
          <a:p>
            <a:pPr algn="just"/>
            <a:endParaRPr lang="en-US" altLang="en-US" sz="22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B09DF63B-31A2-64F9-B27D-73A55B6C9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/>
          <a:lstStyle/>
          <a:p>
            <a:r>
              <a:rPr lang="en-US" altLang="en-US" sz="4000" b="1">
                <a:solidFill>
                  <a:srgbClr val="C00000"/>
                </a:solidFill>
              </a:rPr>
              <a:t>Conclusion 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DA269D84-C123-D419-4E88-0183047AF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algn="just"/>
            <a:r>
              <a:rPr lang="en-US" altLang="en-US" sz="2400" b="1">
                <a:solidFill>
                  <a:srgbClr val="002060"/>
                </a:solidFill>
              </a:rPr>
              <a:t>Adopting digital technologies such as automation and robotics has helped increase manufacturing efficiency and productivity, </a:t>
            </a:r>
          </a:p>
          <a:p>
            <a:pPr algn="just"/>
            <a:r>
              <a:rPr lang="en-US" altLang="en-US" sz="2400" b="1">
                <a:solidFill>
                  <a:srgbClr val="002060"/>
                </a:solidFill>
              </a:rPr>
              <a:t>enabling Indian manufacturers to compete more effectively in global markets and banking sector, </a:t>
            </a:r>
          </a:p>
          <a:p>
            <a:pPr algn="just"/>
            <a:r>
              <a:rPr lang="en-US" altLang="en-US" sz="2400" b="1">
                <a:solidFill>
                  <a:srgbClr val="002060"/>
                </a:solidFill>
              </a:rPr>
              <a:t>improving financial inclusion and driving economic growth. </a:t>
            </a:r>
          </a:p>
          <a:p>
            <a:pPr algn="just"/>
            <a:r>
              <a:rPr lang="en-US" altLang="en-US" sz="2400" b="1">
                <a:solidFill>
                  <a:srgbClr val="002060"/>
                </a:solidFill>
              </a:rPr>
              <a:t>Data privacy and security issues to ensure people can trust and use digital technologies confidently. </a:t>
            </a:r>
          </a:p>
          <a:p>
            <a:pPr algn="just"/>
            <a:r>
              <a:rPr lang="en-US" altLang="en-US" sz="2400" b="1">
                <a:solidFill>
                  <a:srgbClr val="002060"/>
                </a:solidFill>
              </a:rPr>
              <a:t>Overall, the impact of digitalization on India's economic growth has been positive. </a:t>
            </a:r>
          </a:p>
          <a:p>
            <a:pPr algn="just"/>
            <a:r>
              <a:rPr lang="en-US" altLang="en-US" sz="2400" b="1">
                <a:solidFill>
                  <a:srgbClr val="002060"/>
                </a:solidFill>
              </a:rPr>
              <a:t>Even so, more work needs to be done so that everyone can benefit from digitalization opportunities. </a:t>
            </a:r>
          </a:p>
          <a:p>
            <a:pPr algn="just"/>
            <a:r>
              <a:rPr lang="en-US" altLang="en-US" sz="2400" b="1">
                <a:solidFill>
                  <a:srgbClr val="002060"/>
                </a:solidFill>
              </a:rPr>
              <a:t>Investing in digital technologies, India can continue to drive growth and improve citizen welfare.</a:t>
            </a:r>
          </a:p>
          <a:p>
            <a:pPr algn="just">
              <a:lnSpc>
                <a:spcPct val="150000"/>
              </a:lnSpc>
            </a:pPr>
            <a:endParaRPr lang="en-US" altLang="en-US" sz="2800">
              <a:solidFill>
                <a:srgbClr val="002060"/>
              </a:solidFill>
            </a:endParaRPr>
          </a:p>
          <a:p>
            <a:pPr algn="just"/>
            <a:endParaRPr lang="en-US" altLang="en-US" sz="20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M.VADIVEL ROLE OF DIGITAL ECONOMY IN INDIAN ECONOMIC GROWTH</Template>
  <TotalTime>0</TotalTime>
  <Words>939</Words>
  <Application>Microsoft Office PowerPoint</Application>
  <PresentationFormat>On-screen Show (4:3)</PresentationFormat>
  <Paragraphs>101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Arial</vt:lpstr>
      <vt:lpstr>Times New Roman</vt:lpstr>
      <vt:lpstr>Office Theme</vt:lpstr>
      <vt:lpstr>ROLE OF DIGITAL ECONOMY IN INDIAN ECONOMIC GROWTH</vt:lpstr>
      <vt:lpstr>Abstract </vt:lpstr>
      <vt:lpstr>Contribution of Digital Economy  </vt:lpstr>
      <vt:lpstr>Digitalization in India </vt:lpstr>
      <vt:lpstr>PowerPoint Presentation</vt:lpstr>
      <vt:lpstr>CONTRIBUTION OF DIGITAL ECONOMY IN INDIA’S VARIOUS SECTORS  </vt:lpstr>
      <vt:lpstr>Impact of Digitalization on Economic Growth</vt:lpstr>
      <vt:lpstr>Role of Digital Economy on  Indian Economic growth</vt:lpstr>
      <vt:lpstr>Conclusion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DIGITAL ECONOMY IN INDIAN ECONOMIC GROWTH</dc:title>
  <dc:creator>Advocate Dr Kazi Abdul Mannan</dc:creator>
  <cp:lastModifiedBy>Advocate Dr Kazi Abdul Mannan</cp:lastModifiedBy>
  <cp:revision>1</cp:revision>
  <dcterms:created xsi:type="dcterms:W3CDTF">2023-11-23T14:17:00Z</dcterms:created>
  <dcterms:modified xsi:type="dcterms:W3CDTF">2023-11-23T14:17:42Z</dcterms:modified>
</cp:coreProperties>
</file>