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CF-9EEE-4500-8BD3-756B11E2494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3553-7CDC-45BC-87A5-F53A8374D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76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CF-9EEE-4500-8BD3-756B11E2494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3553-7CDC-45BC-87A5-F53A8374D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429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CF-9EEE-4500-8BD3-756B11E2494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3553-7CDC-45BC-87A5-F53A8374D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1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CF-9EEE-4500-8BD3-756B11E2494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3553-7CDC-45BC-87A5-F53A8374D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58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CF-9EEE-4500-8BD3-756B11E2494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3553-7CDC-45BC-87A5-F53A8374D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CF-9EEE-4500-8BD3-756B11E2494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3553-7CDC-45BC-87A5-F53A8374D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27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CF-9EEE-4500-8BD3-756B11E2494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3553-7CDC-45BC-87A5-F53A8374D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CF-9EEE-4500-8BD3-756B11E2494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3553-7CDC-45BC-87A5-F53A8374D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27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CF-9EEE-4500-8BD3-756B11E2494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3553-7CDC-45BC-87A5-F53A8374D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43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CF-9EEE-4500-8BD3-756B11E2494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3553-7CDC-45BC-87A5-F53A8374D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43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CF-9EEE-4500-8BD3-756B11E2494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3553-7CDC-45BC-87A5-F53A8374D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1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F5FCF-9EEE-4500-8BD3-756B11E2494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83553-7CDC-45BC-87A5-F53A8374D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7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55" y="1122362"/>
            <a:ext cx="11568545" cy="2729201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/>
              <a:t>PERCEPTIONS AND ATTITUDES OF LECTURERS TOWARDS EMERGENCE OF ARTIFICIAL INTELLIGENCE IN ZIMBABWE STATE UNIVERSITIES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8655" y="5458547"/>
            <a:ext cx="5223163" cy="1108508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0070C0"/>
                </a:solidFill>
              </a:rPr>
              <a:t>Presenters: </a:t>
            </a:r>
          </a:p>
          <a:p>
            <a:pPr algn="l"/>
            <a:r>
              <a:rPr lang="en-US" dirty="0">
                <a:solidFill>
                  <a:srgbClr val="0070C0"/>
                </a:solidFill>
              </a:rPr>
              <a:t>Lloyd Chingwaro &amp; Regis M. </a:t>
            </a:r>
            <a:r>
              <a:rPr lang="en-US" dirty="0" err="1">
                <a:solidFill>
                  <a:srgbClr val="0070C0"/>
                </a:solidFill>
              </a:rPr>
              <a:t>Muchowe</a:t>
            </a:r>
            <a:r>
              <a:rPr lang="en-US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7917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180" y="240435"/>
            <a:ext cx="10515600" cy="909493"/>
          </a:xfrm>
        </p:spPr>
        <p:txBody>
          <a:bodyPr/>
          <a:lstStyle/>
          <a:p>
            <a:pPr algn="ctr"/>
            <a:r>
              <a:rPr lang="en-US" b="1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217" y="1149928"/>
            <a:ext cx="11665527" cy="5555671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Objective 1: Level of understanding and awareness of artificial intelligence (AI)</a:t>
            </a:r>
          </a:p>
          <a:p>
            <a:r>
              <a:rPr lang="en-US" dirty="0"/>
              <a:t>Younger lecturers demonstrated a higher understanding of artificial intelligence compared to older lecturers.</a:t>
            </a:r>
          </a:p>
          <a:p>
            <a:r>
              <a:rPr lang="en-US" dirty="0"/>
              <a:t>Lecturers in computer science departments showed greater knowledge of artificial intelligence.</a:t>
            </a:r>
          </a:p>
        </p:txBody>
      </p:sp>
    </p:spTree>
    <p:extLst>
      <p:ext uri="{BB962C8B-B14F-4D97-AF65-F5344CB8AC3E}">
        <p14:creationId xmlns:p14="http://schemas.microsoft.com/office/powerpoint/2010/main" val="1073054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162"/>
            <a:ext cx="10515600" cy="743239"/>
          </a:xfrm>
        </p:spPr>
        <p:txBody>
          <a:bodyPr/>
          <a:lstStyle/>
          <a:p>
            <a:pPr algn="ctr"/>
            <a:r>
              <a:rPr lang="en-US" b="1" dirty="0"/>
              <a:t>RESULTS…(CONT)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11734800" cy="530629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Objective 2: Lecturers attitudes and perceptions towards potential impact of AI on the teaching and learning process.</a:t>
            </a:r>
          </a:p>
          <a:p>
            <a:r>
              <a:rPr lang="en-US" b="1" dirty="0"/>
              <a:t>Theme 1: Plagiarism</a:t>
            </a:r>
          </a:p>
          <a:p>
            <a:r>
              <a:rPr lang="en-US" dirty="0"/>
              <a:t>Serious concern among lecturers due to students using AI, such as </a:t>
            </a:r>
            <a:r>
              <a:rPr lang="en-US" dirty="0" err="1"/>
              <a:t>chatgpt</a:t>
            </a:r>
            <a:r>
              <a:rPr lang="en-US" dirty="0"/>
              <a:t>, to write their assignments and engage in plagiarism.</a:t>
            </a:r>
          </a:p>
          <a:p>
            <a:r>
              <a:rPr lang="en-US" b="1" dirty="0"/>
              <a:t>Theme 2: Lack of Research Skills</a:t>
            </a:r>
          </a:p>
          <a:p>
            <a:r>
              <a:rPr lang="en-US" dirty="0"/>
              <a:t>Students no longer engage in comprehensive research as they rely on AI </a:t>
            </a:r>
            <a:r>
              <a:rPr lang="en-US" dirty="0" err="1"/>
              <a:t>chatbots</a:t>
            </a:r>
            <a:r>
              <a:rPr lang="en-US" dirty="0"/>
              <a:t> for assignment completion.</a:t>
            </a:r>
          </a:p>
          <a:p>
            <a:r>
              <a:rPr lang="en-US" b="1" dirty="0"/>
              <a:t>Theme 3: Half-Backed Graduates</a:t>
            </a:r>
          </a:p>
          <a:p>
            <a:r>
              <a:rPr lang="en-US" dirty="0"/>
              <a:t>Concern that AI reliance will lead to graduates lacking problem-solving skills and being ill-prepared for the workforce.</a:t>
            </a:r>
          </a:p>
          <a:p>
            <a:r>
              <a:rPr lang="en-US" b="1" dirty="0"/>
              <a:t>Theme 4: AI as a Source of Information</a:t>
            </a:r>
          </a:p>
          <a:p>
            <a:r>
              <a:rPr lang="en-US" dirty="0"/>
              <a:t>Lecturers perceive AI as a valuable source of information for research purposes.</a:t>
            </a:r>
          </a:p>
        </p:txBody>
      </p:sp>
    </p:spTree>
    <p:extLst>
      <p:ext uri="{BB962C8B-B14F-4D97-AF65-F5344CB8AC3E}">
        <p14:creationId xmlns:p14="http://schemas.microsoft.com/office/powerpoint/2010/main" val="1512012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5016"/>
            <a:ext cx="10515600" cy="1020330"/>
          </a:xfrm>
        </p:spPr>
        <p:txBody>
          <a:bodyPr/>
          <a:lstStyle/>
          <a:p>
            <a:pPr algn="ctr"/>
            <a:r>
              <a:rPr lang="en-US" b="1" dirty="0"/>
              <a:t>RESULTS…(CONT)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109" y="1205346"/>
            <a:ext cx="11790218" cy="5472545"/>
          </a:xfrm>
        </p:spPr>
        <p:txBody>
          <a:bodyPr>
            <a:normAutofit fontScale="925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Objective 3: Mechanisms used to ensure effective assessment in light of emergence of artificial intelligence</a:t>
            </a:r>
          </a:p>
          <a:p>
            <a:r>
              <a:rPr lang="en-US" b="1" dirty="0"/>
              <a:t>Mechanism 1: In-Class Tests</a:t>
            </a:r>
          </a:p>
          <a:p>
            <a:r>
              <a:rPr lang="en-US" dirty="0"/>
              <a:t>Some lecturers in state universities are beginning to utilize in-class tests to assess students' understanding of key concepts.</a:t>
            </a:r>
          </a:p>
          <a:p>
            <a:r>
              <a:rPr lang="en-US" b="1" dirty="0"/>
              <a:t>Mechanism 2: Class Presentations</a:t>
            </a:r>
          </a:p>
          <a:p>
            <a:r>
              <a:rPr lang="en-US" dirty="0"/>
              <a:t>Lecturers replace assignments with class presentations to mitigate AI reliance.</a:t>
            </a:r>
          </a:p>
          <a:p>
            <a:r>
              <a:rPr lang="en-US" b="1" dirty="0"/>
              <a:t>Mechanism 3: Reducing Coursework Assignment Percentage</a:t>
            </a:r>
          </a:p>
          <a:p>
            <a:r>
              <a:rPr lang="en-US" dirty="0"/>
              <a:t>Lecturers decrease the contribution of assignments to overall coursework grades.</a:t>
            </a:r>
          </a:p>
          <a:p>
            <a:r>
              <a:rPr lang="en-US" b="1" dirty="0"/>
              <a:t>Mechanism 4: Viva Voce</a:t>
            </a:r>
          </a:p>
          <a:p>
            <a:r>
              <a:rPr lang="en-US" dirty="0"/>
              <a:t>Viva voce, oral examinations, used to assess research projects and verify student involvement.</a:t>
            </a:r>
          </a:p>
        </p:txBody>
      </p:sp>
    </p:spTree>
    <p:extLst>
      <p:ext uri="{BB962C8B-B14F-4D97-AF65-F5344CB8AC3E}">
        <p14:creationId xmlns:p14="http://schemas.microsoft.com/office/powerpoint/2010/main" val="3563502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6581"/>
            <a:ext cx="10515600" cy="729384"/>
          </a:xfrm>
        </p:spPr>
        <p:txBody>
          <a:bodyPr/>
          <a:lstStyle/>
          <a:p>
            <a:pPr algn="ctr"/>
            <a:r>
              <a:rPr lang="en-US" b="1" dirty="0"/>
              <a:t>CONCLUSIONS AND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1136073"/>
            <a:ext cx="11693236" cy="5555672"/>
          </a:xfrm>
        </p:spPr>
        <p:txBody>
          <a:bodyPr/>
          <a:lstStyle/>
          <a:p>
            <a:r>
              <a:rPr lang="en-US" b="1" dirty="0"/>
              <a:t>Conclusion 1: Knowledge and Perceptions</a:t>
            </a:r>
          </a:p>
          <a:p>
            <a:r>
              <a:rPr lang="en-US" dirty="0"/>
              <a:t>Young lecturers and those in computer sciences display higher knowledge about artificial intelligence.</a:t>
            </a:r>
          </a:p>
          <a:p>
            <a:r>
              <a:rPr lang="en-US" dirty="0"/>
              <a:t>Study finds negative perceptions among Zimbabwe state university lecturers, as AI contributes to plagiarism, laziness, lack of research skills and production of graduates lacking critical thinking skills.</a:t>
            </a:r>
          </a:p>
          <a:p>
            <a:r>
              <a:rPr lang="en-US" b="1" dirty="0"/>
              <a:t>Conclusion 2: Assessment Strategies</a:t>
            </a:r>
          </a:p>
          <a:p>
            <a:r>
              <a:rPr lang="en-US" dirty="0"/>
              <a:t>In-class tests and presentations replace assignments for effective assessment in the presence of AI.</a:t>
            </a:r>
          </a:p>
          <a:p>
            <a:r>
              <a:rPr lang="en-US" dirty="0"/>
              <a:t>Coursework contribution of assignments is lowered, while viva voce is used for research projects.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424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6581"/>
            <a:ext cx="10515600" cy="72938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CONCLUSIONS AND RECOMMENDATIONS…(CONT)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1136073"/>
            <a:ext cx="11693236" cy="5555672"/>
          </a:xfrm>
        </p:spPr>
        <p:txBody>
          <a:bodyPr/>
          <a:lstStyle/>
          <a:p>
            <a:r>
              <a:rPr lang="en-US" b="1" dirty="0"/>
              <a:t>Recommendation 1: Embrace AI</a:t>
            </a:r>
          </a:p>
          <a:p>
            <a:r>
              <a:rPr lang="en-US" dirty="0"/>
              <a:t>Encourage lecturers to embrace the impact of AI in higher education because AI is here to stay and can enhance teaching and learning processes.</a:t>
            </a:r>
          </a:p>
          <a:p>
            <a:endParaRPr lang="en-US" dirty="0"/>
          </a:p>
          <a:p>
            <a:r>
              <a:rPr lang="en-US" b="1" dirty="0"/>
              <a:t>Recommendation 2: Anti-Plagiarism Measures</a:t>
            </a:r>
          </a:p>
          <a:p>
            <a:r>
              <a:rPr lang="en-US" dirty="0"/>
              <a:t>Zimbabwe state universities should develop or adopt anti-plagiarism tools capable of detecting AI usage in assignments, this will address the serious offense of plagiarism facilitated by AI.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18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6581"/>
            <a:ext cx="10515600" cy="72938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CONCLUSIONS AND RECOMMENDATIONS…(CONT)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1136073"/>
            <a:ext cx="11693236" cy="5555672"/>
          </a:xfrm>
        </p:spPr>
        <p:txBody>
          <a:bodyPr/>
          <a:lstStyle/>
          <a:p>
            <a:r>
              <a:rPr lang="en-US" b="1" dirty="0"/>
              <a:t>Recommendation 3: Balanced Assessment Approach</a:t>
            </a:r>
          </a:p>
          <a:p>
            <a:r>
              <a:rPr lang="en-US" dirty="0"/>
              <a:t>Advocate for the use of assignments alongside other face-to-face coursework activities, because maintaining a balanced assessment approach ensures comprehensive evaluation of student learning.</a:t>
            </a:r>
          </a:p>
          <a:p>
            <a:endParaRPr lang="en-US" dirty="0"/>
          </a:p>
          <a:p>
            <a:r>
              <a:rPr lang="en-US" b="1" dirty="0"/>
              <a:t>Recommendation 4: Focus on Student Perceptions</a:t>
            </a:r>
          </a:p>
          <a:p>
            <a:r>
              <a:rPr lang="en-US" dirty="0"/>
              <a:t>Future studies should explore university students' perceptions of AI integration in their learning experiences.</a:t>
            </a:r>
          </a:p>
          <a:p>
            <a:r>
              <a:rPr lang="en-US" dirty="0"/>
              <a:t>Understanding student perspectives will inform further improvements and adjustments in AI implementation.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499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2" y="249382"/>
            <a:ext cx="10515600" cy="706582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45" y="1191491"/>
            <a:ext cx="11901055" cy="5486400"/>
          </a:xfrm>
        </p:spPr>
        <p:txBody>
          <a:bodyPr>
            <a:noAutofit/>
          </a:bodyPr>
          <a:lstStyle/>
          <a:p>
            <a:r>
              <a:rPr lang="en-US" sz="1400" dirty="0" err="1"/>
              <a:t>Abdous</a:t>
            </a:r>
            <a:r>
              <a:rPr lang="en-US" sz="1400" dirty="0"/>
              <a:t>, M., 2023. How AI Is Shaping the Future of Higher Ed. [Online] Available at: https://www.insidehighered.com/views/2023/03/22/how-ai-shaping-future-higher-ed-opinion [Accessed 1 October 2023].</a:t>
            </a:r>
          </a:p>
          <a:p>
            <a:r>
              <a:rPr lang="en-US" sz="1400" dirty="0"/>
              <a:t>African-Center-for-Economic-Transformation, 2023. Artificial Intelligence for Economic Policy-making: The frontier of Africa's Economic Transformation, Accra: African Center for Economic Transformation.</a:t>
            </a:r>
          </a:p>
          <a:p>
            <a:r>
              <a:rPr lang="en-US" sz="1400" dirty="0"/>
              <a:t>Bali, M. M., </a:t>
            </a:r>
            <a:r>
              <a:rPr lang="en-US" sz="1400" dirty="0" err="1"/>
              <a:t>Kumalasani</a:t>
            </a:r>
            <a:r>
              <a:rPr lang="en-US" sz="1400" dirty="0"/>
              <a:t>, M. P. &amp; </a:t>
            </a:r>
            <a:r>
              <a:rPr lang="en-US" sz="1400" dirty="0" err="1"/>
              <a:t>Yunilasari</a:t>
            </a:r>
            <a:r>
              <a:rPr lang="en-US" sz="1400" dirty="0"/>
              <a:t>, D., 2022. Artificial Intelligence in Higher Education: Perspicacity Relation between Educators and Students.. Journal of Innovation in Educational and Cultural Research, 3(2), pp. 146-152.</a:t>
            </a:r>
          </a:p>
          <a:p>
            <a:r>
              <a:rPr lang="en-US" sz="1400" dirty="0"/>
              <a:t>Davis , D. F., 1989. Perceived usefulness, perceived ease of use, and user acceptance of information technology. Management Information Systems Research Center, University of Minnesota, 13(3), pp. 319-340.</a:t>
            </a:r>
          </a:p>
          <a:p>
            <a:r>
              <a:rPr lang="en-US" sz="1400" dirty="0"/>
              <a:t>Hodges, C. &amp; </a:t>
            </a:r>
            <a:r>
              <a:rPr lang="en-US" sz="1400" dirty="0" err="1"/>
              <a:t>Ocak</a:t>
            </a:r>
            <a:r>
              <a:rPr lang="en-US" sz="1400" dirty="0"/>
              <a:t>, C., 2023. Integrating Generative AI into Higher Education: Considerations. [Online] Available at: https://er.educause.edu/articles/2023/8/integrating-generative-ai-into-higher-education-considerations [Accessed 9 October 2020].</a:t>
            </a:r>
          </a:p>
          <a:p>
            <a:r>
              <a:rPr lang="en-US" sz="1400" dirty="0"/>
              <a:t>Huang, J., Saleh, S. &amp; Liu, Y., 2021. A Review on Artificial Intelligence in Education. Academic Journal of Interdisciplinary Studies, 10(3), pp. 206-217.</a:t>
            </a:r>
          </a:p>
          <a:p>
            <a:r>
              <a:rPr lang="en-US" sz="1400" dirty="0"/>
              <a:t>Nilsson, N., 2010. The quest for artificial intelligence: A history of ideas and achievements. Cambridge : Cambridge University Press .</a:t>
            </a:r>
          </a:p>
          <a:p>
            <a:r>
              <a:rPr lang="en-US" sz="1400" dirty="0"/>
              <a:t>Rogers , M. E., 1962. Diffusion of Innovations. New York: The Free Press.</a:t>
            </a:r>
          </a:p>
          <a:p>
            <a:r>
              <a:rPr lang="en-US" sz="1400" dirty="0"/>
              <a:t>Rogers , M. E., 1995. Diffusion of Innovations. 4th ed. New York : The Free Press.</a:t>
            </a:r>
          </a:p>
          <a:p>
            <a:r>
              <a:rPr lang="en-US" sz="1400" dirty="0"/>
              <a:t>Russell, J. S. &amp; </a:t>
            </a:r>
            <a:r>
              <a:rPr lang="en-US" sz="1400" dirty="0" err="1"/>
              <a:t>Norvig</a:t>
            </a:r>
            <a:r>
              <a:rPr lang="en-US" sz="1400" dirty="0"/>
              <a:t>, P., 2016. Artificial Intelligence: A Modern Approach. 3rd ed. Malaysia: Artificial Intelligence: A Modern Approach.</a:t>
            </a:r>
          </a:p>
          <a:p>
            <a:r>
              <a:rPr lang="en-US" sz="1400" dirty="0"/>
              <a:t>Schiller-International-University, 2023. The Impact of Artificial Intelligence on Higher Education: How It Is Transforming Learning. [Online] Available at: https://schiller.edu/blog/the-impact-of-artificial-intelligence-on-higher-education-how-it-is-transforming-learning [Accessed 3 November 2023].</a:t>
            </a:r>
          </a:p>
          <a:p>
            <a:r>
              <a:rPr lang="en-US" sz="1400" dirty="0" err="1"/>
              <a:t>Stachowicz-Stanusch</a:t>
            </a:r>
            <a:r>
              <a:rPr lang="en-US" sz="1400" dirty="0"/>
              <a:t>, A. &amp; </a:t>
            </a:r>
            <a:r>
              <a:rPr lang="en-US" sz="1400" dirty="0" err="1"/>
              <a:t>Amann</a:t>
            </a:r>
            <a:r>
              <a:rPr lang="en-US" sz="1400" dirty="0"/>
              <a:t>, W., 2018. Artificial intelligence at universities in Poland. </a:t>
            </a:r>
            <a:r>
              <a:rPr lang="en-US" sz="1400" dirty="0" err="1"/>
              <a:t>Organizacja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Zarządzanie</a:t>
            </a:r>
            <a:r>
              <a:rPr lang="en-US" sz="1400" dirty="0"/>
              <a:t>: </a:t>
            </a:r>
            <a:r>
              <a:rPr lang="en-US" sz="1400" dirty="0" err="1"/>
              <a:t>kwartalnik</a:t>
            </a:r>
            <a:r>
              <a:rPr lang="en-US" sz="1400" dirty="0"/>
              <a:t> </a:t>
            </a:r>
            <a:r>
              <a:rPr lang="en-US" sz="1400" dirty="0" err="1"/>
              <a:t>naukowy</a:t>
            </a:r>
            <a:r>
              <a:rPr lang="en-US" sz="1400" dirty="0"/>
              <a:t>, pp. 63-82.</a:t>
            </a:r>
          </a:p>
          <a:p>
            <a:r>
              <a:rPr lang="en-US" sz="1400" dirty="0"/>
              <a:t>Stanford-University, 2016. Artificial Intelligence and Life in 2030: One Hundred Year Study on Artificial Intelligence, Stanford: Stanford University.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37339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782" y="2845089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END </a:t>
            </a:r>
          </a:p>
        </p:txBody>
      </p:sp>
    </p:spTree>
    <p:extLst>
      <p:ext uri="{BB962C8B-B14F-4D97-AF65-F5344CB8AC3E}">
        <p14:creationId xmlns:p14="http://schemas.microsoft.com/office/powerpoint/2010/main" val="2420976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study aims to understand lecturers perceptions and attitudes towards the emergence of Artificial Intelligence (AI) in Zimbabwe State Universities. </a:t>
            </a:r>
          </a:p>
          <a:p>
            <a:pPr algn="just"/>
            <a:r>
              <a:rPr lang="en-US" dirty="0"/>
              <a:t>Studies and technological trends show that AI is transforming and revolutionizing various sectors worldwide and the education sector is not an exception. </a:t>
            </a:r>
          </a:p>
          <a:p>
            <a:pPr algn="just"/>
            <a:r>
              <a:rPr lang="en-US" dirty="0"/>
              <a:t>Teaching and learning processes are likely to be transformed. </a:t>
            </a:r>
          </a:p>
          <a:p>
            <a:pPr algn="just"/>
            <a:r>
              <a:rPr lang="en-US" dirty="0"/>
              <a:t>Lecturers are at the </a:t>
            </a:r>
            <a:r>
              <a:rPr lang="en-US" dirty="0" err="1"/>
              <a:t>centre</a:t>
            </a:r>
            <a:r>
              <a:rPr lang="en-US" dirty="0"/>
              <a:t> of the teaching and learning process, hence successful integration of AI tools in the teaching and learning process requires understanding their perceptions and attitudes. </a:t>
            </a:r>
          </a:p>
        </p:txBody>
      </p:sp>
    </p:spTree>
    <p:extLst>
      <p:ext uri="{BB962C8B-B14F-4D97-AF65-F5344CB8AC3E}">
        <p14:creationId xmlns:p14="http://schemas.microsoft.com/office/powerpoint/2010/main" val="3691133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INTRODUCTION…(CONT)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Through use of </a:t>
            </a:r>
            <a:r>
              <a:rPr lang="en-US" dirty="0" err="1"/>
              <a:t>chatbots</a:t>
            </a:r>
            <a:r>
              <a:rPr lang="en-US" dirty="0"/>
              <a:t> such as </a:t>
            </a:r>
            <a:r>
              <a:rPr lang="en-US" dirty="0" err="1"/>
              <a:t>ChatGPT</a:t>
            </a:r>
            <a:r>
              <a:rPr lang="en-US" dirty="0"/>
              <a:t>, Notion, Bard, Bing etc., students can now easily find answers and get their assignments done on their behalf by AI. </a:t>
            </a:r>
          </a:p>
          <a:p>
            <a:r>
              <a:rPr lang="en-US" dirty="0"/>
              <a:t>Lecturers can also use AI to customize some tasks such as repetitive administrative work, assignment grading, setting assignments, tests and exams. </a:t>
            </a:r>
          </a:p>
          <a:p>
            <a:r>
              <a:rPr lang="en-US" dirty="0"/>
              <a:t>Some researchers such as </a:t>
            </a:r>
            <a:r>
              <a:rPr lang="en-US" b="1" i="1" dirty="0"/>
              <a:t>(Huang, et al., 2021)</a:t>
            </a:r>
            <a:r>
              <a:rPr lang="en-US" dirty="0"/>
              <a:t> are worried with issues of fairness and ethics on AI adoption.</a:t>
            </a:r>
          </a:p>
          <a:p>
            <a:r>
              <a:rPr lang="en-US" dirty="0"/>
              <a:t>In Africa, AI adoption is increasing gradually and some universities are setting up institutes and centers on AI and emerging technologies as shown below: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047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4909" y="346365"/>
            <a:ext cx="11291455" cy="6289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896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/>
              <a:t>To assess the level of understanding and awareness of artificial intelligence (AI) use among lecturers in the context of teaching and learning in Zimbabwe state universities.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To examine lecturers attitudes and perceptions towards potential impact of AI on the teaching and learning process in Zimbabwe state universities.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To identify mechanisms used to ensure effective assessment in light of artificial intelligence in Zimbabwe state universities.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463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LITERATURE REVIEW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 involves the study of agents that perform actions on the percepts received from the environment </a:t>
            </a:r>
            <a:r>
              <a:rPr lang="en-US" b="1" i="1" dirty="0"/>
              <a:t>(Russell &amp; </a:t>
            </a:r>
            <a:r>
              <a:rPr lang="en-US" b="1" i="1" dirty="0" err="1"/>
              <a:t>Norvig</a:t>
            </a:r>
            <a:r>
              <a:rPr lang="en-US" b="1" i="1" dirty="0"/>
              <a:t>, 2016).</a:t>
            </a:r>
          </a:p>
          <a:p>
            <a:r>
              <a:rPr lang="en-US" dirty="0"/>
              <a:t>On the other hand </a:t>
            </a:r>
            <a:r>
              <a:rPr lang="en-US" b="1" i="1" dirty="0"/>
              <a:t>Nilsson (2010) </a:t>
            </a:r>
            <a:r>
              <a:rPr lang="en-US" dirty="0"/>
              <a:t>defined AI as an activity that involves creating machines with the capability to perform tasks that normally require human intelligence.</a:t>
            </a:r>
          </a:p>
          <a:p>
            <a:r>
              <a:rPr lang="en-US" dirty="0"/>
              <a:t>Technology Acceptance Model (TAM) developed by </a:t>
            </a:r>
            <a:r>
              <a:rPr lang="en-US" b="1" i="1" dirty="0"/>
              <a:t>Davis (1989)</a:t>
            </a:r>
          </a:p>
          <a:p>
            <a:r>
              <a:rPr lang="en-US" dirty="0"/>
              <a:t>Innovation Diffusion Theory (IDT)</a:t>
            </a:r>
            <a:r>
              <a:rPr lang="en-US" b="1" i="1" dirty="0"/>
              <a:t> (Rogers ,1962; 1995)</a:t>
            </a:r>
          </a:p>
        </p:txBody>
      </p:sp>
    </p:spTree>
    <p:extLst>
      <p:ext uri="{BB962C8B-B14F-4D97-AF65-F5344CB8AC3E}">
        <p14:creationId xmlns:p14="http://schemas.microsoft.com/office/powerpoint/2010/main" val="1608284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LITERATURE REVIEW…(CONT)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Analysis carried out in 2021 show that 67% of higher education institutions in Africa have AI researchers or experts and 54% at least have courses related to AI </a:t>
            </a:r>
            <a:r>
              <a:rPr lang="en-US" b="1" i="1" dirty="0"/>
              <a:t>(African Center for Economic Transformation, 2023). </a:t>
            </a:r>
            <a:r>
              <a:rPr lang="en-US" dirty="0"/>
              <a:t>Courses on offer were in the area of Computer Science, Information Technology and Statistical Modelling.</a:t>
            </a:r>
          </a:p>
          <a:p>
            <a:pPr algn="just"/>
            <a:r>
              <a:rPr lang="en-US" dirty="0"/>
              <a:t>Lecturers perceptions and attitudes towards emergence of AI are varied because of factors such as technological competency, training and support, institutional culture and policies, and perceived benefits and risks </a:t>
            </a:r>
            <a:r>
              <a:rPr lang="en-US" b="1" i="1" dirty="0"/>
              <a:t>(Hodges &amp; </a:t>
            </a:r>
            <a:r>
              <a:rPr lang="en-US" b="1" i="1" dirty="0" err="1"/>
              <a:t>Ocak</a:t>
            </a:r>
            <a:r>
              <a:rPr lang="en-US" b="1" i="1" dirty="0"/>
              <a:t>, 2023; </a:t>
            </a:r>
            <a:r>
              <a:rPr lang="en-US" b="1" i="1" dirty="0" err="1"/>
              <a:t>Abdous</a:t>
            </a:r>
            <a:r>
              <a:rPr lang="en-US" b="1" i="1" dirty="0"/>
              <a:t>, 2023; Schiller International University, 2023)</a:t>
            </a:r>
          </a:p>
        </p:txBody>
      </p:sp>
    </p:spTree>
    <p:extLst>
      <p:ext uri="{BB962C8B-B14F-4D97-AF65-F5344CB8AC3E}">
        <p14:creationId xmlns:p14="http://schemas.microsoft.com/office/powerpoint/2010/main" val="133084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LITERATURE REVIEW…(CONT)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236" y="1825625"/>
            <a:ext cx="11679382" cy="4852266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For students and lecturers to truly gain an understanding of AI systems they need to be trained on how to use these AI tools responsibly to their advantage </a:t>
            </a:r>
            <a:r>
              <a:rPr lang="en-US" b="1" i="1" dirty="0"/>
              <a:t>(</a:t>
            </a:r>
            <a:r>
              <a:rPr lang="en-US" b="1" i="1" dirty="0" err="1"/>
              <a:t>Stachowicz-Stanusch</a:t>
            </a:r>
            <a:r>
              <a:rPr lang="en-US" b="1" i="1" dirty="0"/>
              <a:t> &amp; </a:t>
            </a:r>
            <a:r>
              <a:rPr lang="en-US" b="1" i="1" dirty="0" err="1"/>
              <a:t>Amann</a:t>
            </a:r>
            <a:r>
              <a:rPr lang="en-US" b="1" i="1" dirty="0"/>
              <a:t>, 2018)</a:t>
            </a:r>
          </a:p>
          <a:p>
            <a:pPr algn="just"/>
            <a:r>
              <a:rPr lang="en-US" dirty="0"/>
              <a:t>A </a:t>
            </a:r>
            <a:r>
              <a:rPr lang="en-US" b="1" i="1" dirty="0"/>
              <a:t>2016 report by Stanford University </a:t>
            </a:r>
            <a:r>
              <a:rPr lang="en-US" dirty="0"/>
              <a:t>reveals that learning institutions have been adopting AI technologies at a slower rate due to lack of funding and lack of empirical evidence that these AI tools actually help students achieve learning objectives. </a:t>
            </a:r>
          </a:p>
          <a:p>
            <a:pPr algn="just"/>
            <a:r>
              <a:rPr lang="en-US" b="1" i="1" dirty="0"/>
              <a:t>Bali, et al (2022) </a:t>
            </a:r>
            <a:r>
              <a:rPr lang="en-US" dirty="0"/>
              <a:t>find that adopting AI technologies in universities bring with it both positive and negative impact on the learning outcomes for students, for example when AI is used in non-traditional settings it positively affected emotional quotient, spiritual quotient and intelligent quotient.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360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Qualitative methodologies were adopted. </a:t>
            </a:r>
          </a:p>
          <a:p>
            <a:pPr algn="just"/>
            <a:r>
              <a:rPr lang="en-US" dirty="0"/>
              <a:t>Target population was lecturers from state universities in Zimbabwe.</a:t>
            </a:r>
          </a:p>
          <a:p>
            <a:pPr algn="just"/>
            <a:r>
              <a:rPr lang="en-US" dirty="0"/>
              <a:t> Face to face and telephone interviews were conducted.</a:t>
            </a:r>
          </a:p>
          <a:p>
            <a:pPr algn="just"/>
            <a:r>
              <a:rPr lang="en-US" dirty="0"/>
              <a:t>Data saturation was reached after the 12</a:t>
            </a:r>
            <a:r>
              <a:rPr lang="en-US" baseline="30000" dirty="0"/>
              <a:t>th</a:t>
            </a:r>
            <a:r>
              <a:rPr lang="en-US" dirty="0"/>
              <a:t> interview, indicating that further interviews would not provide significant new insights therefore to save on resources the interviews were stopped.</a:t>
            </a:r>
          </a:p>
          <a:p>
            <a:pPr algn="just"/>
            <a:r>
              <a:rPr lang="en-US" dirty="0"/>
              <a:t>To establish data trustworthiness, the interviews were conducted twice after one month interval.</a:t>
            </a:r>
          </a:p>
          <a:p>
            <a:pPr algn="just"/>
            <a:r>
              <a:rPr lang="en-US" dirty="0"/>
              <a:t>  Thematic analysis was adopted for data analysis.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329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245</TotalTime>
  <Words>1608</Words>
  <Application>Microsoft Office PowerPoint</Application>
  <PresentationFormat>Widescreen</PresentationFormat>
  <Paragraphs>97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PERCEPTIONS AND ATTITUDES OF LECTURERS TOWARDS EMERGENCE OF ARTIFICIAL INTELLIGENCE IN ZIMBABWE STATE UNIVERSITIES</vt:lpstr>
      <vt:lpstr>INTRODUCTION </vt:lpstr>
      <vt:lpstr>INTRODUCTION…(CONT) </vt:lpstr>
      <vt:lpstr>PowerPoint Presentation</vt:lpstr>
      <vt:lpstr>OBJECTIVES </vt:lpstr>
      <vt:lpstr>LITERATURE REVIEW </vt:lpstr>
      <vt:lpstr>LITERATURE REVIEW…(CONT)</vt:lpstr>
      <vt:lpstr>LITERATURE REVIEW…(CONT)</vt:lpstr>
      <vt:lpstr>METHODOLOGY</vt:lpstr>
      <vt:lpstr>RESULTS</vt:lpstr>
      <vt:lpstr>RESULTS…(CONT)</vt:lpstr>
      <vt:lpstr>RESULTS…(CONT)</vt:lpstr>
      <vt:lpstr>CONCLUSIONS AND RECOMMENDATIONS</vt:lpstr>
      <vt:lpstr>CONCLUSIONS AND RECOMMENDATIONS…(CONT)</vt:lpstr>
      <vt:lpstr>CONCLUSIONS AND RECOMMENDATIONS…(CONT)</vt:lpstr>
      <vt:lpstr>REFERENCES</vt:lpstr>
      <vt:lpstr>END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PERCEPTIONS AND ATTITUDES OF LECTURERS TOWARDS EMERGENCE OF ARTIFICIAL INTELLIGENCE IN ZIMBABWE STATE UNIVERSITIES</dc:title>
  <dc:creator>Chingwaro</dc:creator>
  <cp:lastModifiedBy>Advocate Dr Kazi Abdul Mannan</cp:lastModifiedBy>
  <cp:revision>136</cp:revision>
  <dcterms:created xsi:type="dcterms:W3CDTF">2023-11-14T10:16:36Z</dcterms:created>
  <dcterms:modified xsi:type="dcterms:W3CDTF">2023-11-14T14:45:11Z</dcterms:modified>
</cp:coreProperties>
</file>