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5"/>
  </p:notesMasterIdLst>
  <p:sldIdLst>
    <p:sldId id="268" r:id="rId3"/>
    <p:sldId id="257" r:id="rId4"/>
    <p:sldId id="269" r:id="rId5"/>
    <p:sldId id="270" r:id="rId6"/>
    <p:sldId id="273" r:id="rId7"/>
    <p:sldId id="271" r:id="rId8"/>
    <p:sldId id="272" r:id="rId9"/>
    <p:sldId id="274" r:id="rId10"/>
    <p:sldId id="275" r:id="rId11"/>
    <p:sldId id="276" r:id="rId12"/>
    <p:sldId id="277" r:id="rId13"/>
    <p:sldId id="27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p:cViewPr varScale="1">
        <p:scale>
          <a:sx n="22" d="100"/>
          <a:sy n="22" d="100"/>
        </p:scale>
        <p:origin x="3715"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00041D-56EB-44B2-A761-0548A0F9AE6B}" type="datetimeFigureOut">
              <a:rPr lang="en-US" smtClean="0"/>
              <a:t>12/19/2023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C690FA-C5D9-467C-A86C-3D9AC31137CB}" type="slidenum">
              <a:rPr lang="en-US" smtClean="0"/>
              <a:t>‹#›</a:t>
            </a:fld>
            <a:endParaRPr lang="en-US"/>
          </a:p>
        </p:txBody>
      </p:sp>
    </p:spTree>
    <p:extLst>
      <p:ext uri="{BB962C8B-B14F-4D97-AF65-F5344CB8AC3E}">
        <p14:creationId xmlns:p14="http://schemas.microsoft.com/office/powerpoint/2010/main" val="3644061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2"/>
        <p:cNvGrpSpPr/>
        <p:nvPr/>
      </p:nvGrpSpPr>
      <p:grpSpPr>
        <a:xfrm>
          <a:off x="0" y="0"/>
          <a:ext cx="0" cy="0"/>
          <a:chOff x="0" y="0"/>
          <a:chExt cx="0" cy="0"/>
        </a:xfrm>
      </p:grpSpPr>
      <p:sp>
        <p:nvSpPr>
          <p:cNvPr id="923" name="Google Shape;923;g2432f82731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4" name="Google Shape;924;g2432f82731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a:t>Click to edit Master title style</a:t>
            </a:r>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9" name="Date Placeholder 18"/>
          <p:cNvSpPr>
            <a:spLocks noGrp="1"/>
          </p:cNvSpPr>
          <p:nvPr>
            <p:ph type="dt" sz="half" idx="10"/>
          </p:nvPr>
        </p:nvSpPr>
        <p:spPr/>
        <p:txBody>
          <a:bodyPr/>
          <a:lstStyle/>
          <a:p>
            <a:fld id="{1D8BD707-D9CF-40AE-B4C6-C98DA3205C09}" type="datetimeFigureOut">
              <a:rPr lang="en-US" smtClean="0"/>
              <a:pPr/>
              <a:t>12/19/2023</a:t>
            </a:fld>
            <a:endParaRPr lang="en-US"/>
          </a:p>
        </p:txBody>
      </p:sp>
      <p:sp>
        <p:nvSpPr>
          <p:cNvPr id="8" name="Footer Placeholder 7"/>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12/19/2023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6F15528-21DE-4FAA-801E-634DDDAF4B2B}"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12/19/2023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pPr/>
              <a:t>12/19/2023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12/19/2023</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a:t>Click to edit Master title style</a:t>
            </a:r>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1D8BD707-D9CF-40AE-B4C6-C98DA3205C09}" type="datetimeFigureOut">
              <a:rPr lang="en-US" smtClean="0"/>
              <a:pPr/>
              <a:t>12/19/2023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a:t>Click to edit Master title style</a:t>
            </a:r>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a:t>Click to edit Master title style</a:t>
            </a:r>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a:t>Click to edit Master title style</a:t>
            </a:r>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12/19/2023</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12/19/2023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25"/>
        <p:cNvGrpSpPr/>
        <p:nvPr/>
      </p:nvGrpSpPr>
      <p:grpSpPr>
        <a:xfrm>
          <a:off x="0" y="0"/>
          <a:ext cx="0" cy="0"/>
          <a:chOff x="0" y="0"/>
          <a:chExt cx="0" cy="0"/>
        </a:xfrm>
      </p:grpSpPr>
      <p:sp>
        <p:nvSpPr>
          <p:cNvPr id="984" name="Google Shape;984;p40"/>
          <p:cNvSpPr txBox="1">
            <a:spLocks noGrp="1"/>
          </p:cNvSpPr>
          <p:nvPr>
            <p:ph type="ctrTitle"/>
          </p:nvPr>
        </p:nvSpPr>
        <p:spPr>
          <a:xfrm>
            <a:off x="1524000" y="1828800"/>
            <a:ext cx="6096000" cy="1195300"/>
          </a:xfrm>
          <a:prstGeom prst="rect">
            <a:avLst/>
          </a:prstGeom>
        </p:spPr>
        <p:txBody>
          <a:bodyPr spcFirstLastPara="1" wrap="square" lIns="91425" tIns="91425" rIns="91425" bIns="91425" anchor="b" anchorCtr="0">
            <a:noAutofit/>
          </a:bodyPr>
          <a:lstStyle/>
          <a:p>
            <a:pPr lvl="0" algn="ctr"/>
            <a:r>
              <a:rPr lang="en-US" sz="2000" dirty="0">
                <a:solidFill>
                  <a:srgbClr val="FFC000"/>
                </a:solidFill>
                <a:effectLst/>
              </a:rPr>
              <a:t>Evaluating the Impact of Health Technology Assessment on Healthcare Decision-Making in Public Health Settings</a:t>
            </a:r>
            <a:endParaRPr sz="3600" dirty="0">
              <a:solidFill>
                <a:srgbClr val="FFC000"/>
              </a:solidFill>
            </a:endParaRPr>
          </a:p>
        </p:txBody>
      </p:sp>
      <p:sp>
        <p:nvSpPr>
          <p:cNvPr id="81" name="Subtitle 2"/>
          <p:cNvSpPr txBox="1">
            <a:spLocks/>
          </p:cNvSpPr>
          <p:nvPr/>
        </p:nvSpPr>
        <p:spPr>
          <a:xfrm>
            <a:off x="1219200" y="5105400"/>
            <a:ext cx="6557165" cy="993040"/>
          </a:xfrm>
          <a:prstGeom prst="rect">
            <a:avLst/>
          </a:prstGeom>
        </p:spPr>
        <p:txBody>
          <a:bodyPr vert="horz" lIns="91440" tIns="45720" rIns="91440" bIns="45720" rtlCol="0">
            <a:noAutofit/>
          </a:bodyPr>
          <a:lstStyle>
            <a:lvl1pPr marL="0" indent="0" algn="r" defTabSz="914377" rtl="0" eaLnBrk="1" latinLnBrk="0" hangingPunct="1">
              <a:spcBef>
                <a:spcPct val="20000"/>
              </a:spcBef>
              <a:buFont typeface="Arial" pitchFamily="34" charset="0"/>
              <a:buNone/>
              <a:defRPr sz="2800" b="0" i="0" kern="1200">
                <a:solidFill>
                  <a:schemeClr val="accent6">
                    <a:lumMod val="75000"/>
                  </a:schemeClr>
                </a:solidFill>
                <a:latin typeface="+mn-lt"/>
                <a:ea typeface="+mn-ea"/>
                <a:cs typeface="+mn-cs"/>
              </a:defRPr>
            </a:lvl1pPr>
            <a:lvl2pPr marL="457189" indent="0" algn="ctr" defTabSz="914377"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377" indent="0" algn="ctr" defTabSz="914377"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566" indent="0" algn="ctr" defTabSz="914377"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754" indent="0" algn="ctr" defTabSz="914377"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5943" indent="0" algn="ctr" defTabSz="914377"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131" indent="0" algn="ctr" defTabSz="914377"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320" indent="0" algn="ctr" defTabSz="914377"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509" indent="0" algn="ctr" defTabSz="914377"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000" i="1" dirty="0">
                <a:solidFill>
                  <a:srgbClr val="C00000"/>
                </a:solidFill>
                <a:latin typeface="Arial Black" panose="020B0A04020102020204" pitchFamily="34" charset="0"/>
              </a:rPr>
              <a:t>			By</a:t>
            </a:r>
          </a:p>
          <a:p>
            <a:pPr algn="l"/>
            <a:r>
              <a:rPr lang="en-US" sz="1400" dirty="0" err="1">
                <a:solidFill>
                  <a:srgbClr val="C00000"/>
                </a:solidFill>
                <a:latin typeface="Arial Black" panose="020B0A04020102020204" pitchFamily="34" charset="0"/>
              </a:rPr>
              <a:t>Dr.J.Suresh</a:t>
            </a:r>
            <a:r>
              <a:rPr lang="en-US" sz="1400" dirty="0">
                <a:solidFill>
                  <a:srgbClr val="C00000"/>
                </a:solidFill>
                <a:latin typeface="Arial Black" panose="020B0A04020102020204" pitchFamily="34" charset="0"/>
              </a:rPr>
              <a:t> Kumar		              </a:t>
            </a:r>
            <a:r>
              <a:rPr lang="en-US" sz="1400" dirty="0" err="1">
                <a:solidFill>
                  <a:srgbClr val="C00000"/>
                </a:solidFill>
                <a:latin typeface="Arial Black" panose="020B0A04020102020204" pitchFamily="34" charset="0"/>
              </a:rPr>
              <a:t>Mrs.D.Shobana</a:t>
            </a:r>
            <a:endParaRPr lang="en-US" sz="1400" dirty="0">
              <a:solidFill>
                <a:srgbClr val="C00000"/>
              </a:solidFill>
              <a:latin typeface="Arial Black" panose="020B0A04020102020204" pitchFamily="34" charset="0"/>
            </a:endParaRPr>
          </a:p>
          <a:p>
            <a:pPr algn="l"/>
            <a:r>
              <a:rPr lang="en-US" sz="1000" dirty="0">
                <a:solidFill>
                  <a:srgbClr val="C00000"/>
                </a:solidFill>
                <a:latin typeface="Arial Black" panose="020B0A04020102020204" pitchFamily="34" charset="0"/>
              </a:rPr>
              <a:t>Associate Professor		                   Assistant Professor</a:t>
            </a:r>
          </a:p>
          <a:p>
            <a:pPr algn="l"/>
            <a:r>
              <a:rPr lang="en-US" sz="1000" dirty="0">
                <a:solidFill>
                  <a:srgbClr val="C00000"/>
                </a:solidFill>
                <a:latin typeface="Arial Black" panose="020B0A04020102020204" pitchFamily="34" charset="0"/>
              </a:rPr>
              <a:t>Department of Economics		                   Department of Management Studies</a:t>
            </a:r>
          </a:p>
          <a:p>
            <a:pPr algn="l"/>
            <a:r>
              <a:rPr lang="en-US" sz="1000" dirty="0" err="1">
                <a:solidFill>
                  <a:srgbClr val="C00000"/>
                </a:solidFill>
                <a:latin typeface="Arial Black" panose="020B0A04020102020204" pitchFamily="34" charset="0"/>
              </a:rPr>
              <a:t>St.Joseph</a:t>
            </a:r>
            <a:r>
              <a:rPr lang="en-US" sz="1000" dirty="0">
                <a:solidFill>
                  <a:srgbClr val="C00000"/>
                </a:solidFill>
                <a:latin typeface="Arial Black" panose="020B0A04020102020204" pitchFamily="34" charset="0"/>
              </a:rPr>
              <a:t> University, Nagaland       	                   </a:t>
            </a:r>
            <a:r>
              <a:rPr lang="en-US" sz="1000" dirty="0" err="1">
                <a:solidFill>
                  <a:srgbClr val="C00000"/>
                </a:solidFill>
                <a:latin typeface="Arial Black" panose="020B0A04020102020204" pitchFamily="34" charset="0"/>
              </a:rPr>
              <a:t>St.Joseph</a:t>
            </a:r>
            <a:r>
              <a:rPr lang="en-US" sz="1000" dirty="0">
                <a:solidFill>
                  <a:srgbClr val="C00000"/>
                </a:solidFill>
                <a:latin typeface="Arial Black" panose="020B0A04020102020204" pitchFamily="34" charset="0"/>
              </a:rPr>
              <a:t> University, Nagaland</a:t>
            </a:r>
          </a:p>
        </p:txBody>
      </p:sp>
      <p:pic>
        <p:nvPicPr>
          <p:cNvPr id="83" name="Picture 5" descr="D:\Economics Department Webinar Details\ECO Dept.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981200"/>
            <a:ext cx="847725" cy="952500"/>
          </a:xfrm>
          <a:prstGeom prst="rect">
            <a:avLst/>
          </a:prstGeom>
          <a:noFill/>
          <a:extLst>
            <a:ext uri="{909E8E84-426E-40DD-AFC4-6F175D3DCCD1}">
              <a14:hiddenFill xmlns:a14="http://schemas.microsoft.com/office/drawing/2010/main">
                <a:solidFill>
                  <a:srgbClr val="FFFFFF"/>
                </a:solidFill>
              </a14:hiddenFill>
            </a:ext>
          </a:extLst>
        </p:spPr>
      </p:pic>
      <p:pic>
        <p:nvPicPr>
          <p:cNvPr id="84"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6200" y="1905000"/>
            <a:ext cx="840555" cy="9115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5" name="Picture 4" descr="D:\St.Joseph University Shobi\July 2021 Batch Odd Sem\Circulars and Formats July 2021\SJU MGT Webinar Plans 2021\Skill Development Program\SJU Log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67200" y="996950"/>
            <a:ext cx="838200" cy="908050"/>
          </a:xfrm>
          <a:prstGeom prst="rect">
            <a:avLst/>
          </a:prstGeom>
          <a:noFill/>
          <a:extLst>
            <a:ext uri="{909E8E84-426E-40DD-AFC4-6F175D3DCCD1}">
              <a14:hiddenFill xmlns:a14="http://schemas.microsoft.com/office/drawing/2010/main">
                <a:solidFill>
                  <a:srgbClr val="FFFFFF"/>
                </a:solidFill>
              </a14:hiddenFill>
            </a:ext>
          </a:extLst>
        </p:spPr>
      </p:pic>
      <p:sp>
        <p:nvSpPr>
          <p:cNvPr id="86" name="TextBox 85"/>
          <p:cNvSpPr txBox="1"/>
          <p:nvPr/>
        </p:nvSpPr>
        <p:spPr>
          <a:xfrm>
            <a:off x="457200" y="4001869"/>
            <a:ext cx="6999801" cy="646331"/>
          </a:xfrm>
          <a:prstGeom prst="rect">
            <a:avLst/>
          </a:prstGeom>
          <a:noFill/>
        </p:spPr>
        <p:txBody>
          <a:bodyPr wrap="none" rtlCol="0">
            <a:spAutoFit/>
          </a:bodyPr>
          <a:lstStyle/>
          <a:p>
            <a:r>
              <a:rPr lang="en-US" sz="1200" dirty="0">
                <a:solidFill>
                  <a:srgbClr val="C00000"/>
                </a:solidFill>
              </a:rPr>
              <a:t>Date: 25</a:t>
            </a:r>
            <a:r>
              <a:rPr lang="en-US" sz="1200" baseline="30000" dirty="0">
                <a:solidFill>
                  <a:srgbClr val="C00000"/>
                </a:solidFill>
              </a:rPr>
              <a:t>th</a:t>
            </a:r>
            <a:r>
              <a:rPr lang="en-US" sz="1200" dirty="0">
                <a:solidFill>
                  <a:srgbClr val="C00000"/>
                </a:solidFill>
              </a:rPr>
              <a:t> and 26</a:t>
            </a:r>
            <a:r>
              <a:rPr lang="en-US" sz="1200" baseline="30000" dirty="0">
                <a:solidFill>
                  <a:srgbClr val="C00000"/>
                </a:solidFill>
              </a:rPr>
              <a:t>th</a:t>
            </a:r>
            <a:r>
              <a:rPr lang="en-US" sz="1200" dirty="0">
                <a:solidFill>
                  <a:srgbClr val="C00000"/>
                </a:solidFill>
              </a:rPr>
              <a:t> December, 2023</a:t>
            </a:r>
          </a:p>
          <a:p>
            <a:r>
              <a:rPr lang="en-US" sz="1200" dirty="0">
                <a:solidFill>
                  <a:srgbClr val="C00000"/>
                </a:solidFill>
              </a:rPr>
              <a:t>Event: 7th CAPCDR International Conference on </a:t>
            </a:r>
            <a:r>
              <a:rPr lang="en-US" sz="1200" b="1" dirty="0">
                <a:solidFill>
                  <a:srgbClr val="C00000"/>
                </a:solidFill>
              </a:rPr>
              <a:t>"</a:t>
            </a:r>
            <a:r>
              <a:rPr lang="en-US" sz="1200" dirty="0">
                <a:solidFill>
                  <a:srgbClr val="C00000"/>
                </a:solidFill>
              </a:rPr>
              <a:t> </a:t>
            </a:r>
            <a:r>
              <a:rPr lang="en-US" sz="1200" b="1" dirty="0">
                <a:solidFill>
                  <a:srgbClr val="C00000"/>
                </a:solidFill>
              </a:rPr>
              <a:t>Public Health and Technology"</a:t>
            </a:r>
            <a:r>
              <a:rPr lang="en-US" sz="1200" dirty="0">
                <a:solidFill>
                  <a:srgbClr val="C00000"/>
                </a:solidFill>
              </a:rPr>
              <a:t>, December 25-26, 2023.</a:t>
            </a:r>
          </a:p>
          <a:p>
            <a:r>
              <a:rPr lang="en-US" sz="1200" dirty="0">
                <a:solidFill>
                  <a:srgbClr val="C00000"/>
                </a:solidFill>
              </a:rPr>
              <a:t>Organized by: Center for Academic &amp; Professional Career Development and Research (CAPCDR)</a:t>
            </a:r>
          </a:p>
        </p:txBody>
      </p:sp>
    </p:spTree>
    <p:extLst>
      <p:ext uri="{BB962C8B-B14F-4D97-AF65-F5344CB8AC3E}">
        <p14:creationId xmlns:p14="http://schemas.microsoft.com/office/powerpoint/2010/main" val="2848950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IMPACT OF HTA ON RESOURCE ALLOCATION AND CLINICAL PRACTICE</a:t>
            </a:r>
            <a:endParaRPr lang="en-US" sz="2400" dirty="0"/>
          </a:p>
        </p:txBody>
      </p:sp>
      <p:sp>
        <p:nvSpPr>
          <p:cNvPr id="3" name="Content Placeholder 2"/>
          <p:cNvSpPr>
            <a:spLocks noGrp="1"/>
          </p:cNvSpPr>
          <p:nvPr>
            <p:ph idx="1"/>
          </p:nvPr>
        </p:nvSpPr>
        <p:spPr/>
        <p:txBody>
          <a:bodyPr>
            <a:normAutofit fontScale="47500" lnSpcReduction="20000"/>
          </a:bodyPr>
          <a:lstStyle/>
          <a:p>
            <a:r>
              <a:rPr lang="en-US" dirty="0"/>
              <a:t>Health Technology Assessment (HTA) outcomes significantly impact resource allocation strategies and clinical practices within public health systems. </a:t>
            </a:r>
          </a:p>
          <a:p>
            <a:r>
              <a:rPr lang="en-US" b="1" dirty="0"/>
              <a:t>Resource Allocation Strategies</a:t>
            </a:r>
            <a:endParaRPr lang="en-US" dirty="0"/>
          </a:p>
          <a:p>
            <a:r>
              <a:rPr lang="en-US" dirty="0"/>
              <a:t>a. </a:t>
            </a:r>
            <a:r>
              <a:rPr lang="en-US" b="1" dirty="0"/>
              <a:t>Cost-Effectiveness Insights:</a:t>
            </a:r>
            <a:r>
              <a:rPr lang="en-US" dirty="0"/>
              <a:t> HTA provides evidence on the cost-effectiveness of healthcare technologies, aiding policymakers in allocating resources efficiently. Decision-makers prioritize interventions that offer better health outcomes per unit of expenditure.</a:t>
            </a:r>
          </a:p>
          <a:p>
            <a:r>
              <a:rPr lang="en-US" dirty="0"/>
              <a:t>b. </a:t>
            </a:r>
            <a:r>
              <a:rPr lang="en-US" b="1" dirty="0"/>
              <a:t>Budget Impact Assessments:</a:t>
            </a:r>
            <a:r>
              <a:rPr lang="en-US" dirty="0"/>
              <a:t> HTA assists in estimating the budgetary implications of adopting new technologies or interventions, allowing healthcare systems to plan and allocate resources effectively.</a:t>
            </a:r>
          </a:p>
          <a:p>
            <a:r>
              <a:rPr lang="en-US" b="1" dirty="0"/>
              <a:t>Clinical Practice Guidelines and Implementation</a:t>
            </a:r>
            <a:endParaRPr lang="en-US" dirty="0"/>
          </a:p>
          <a:p>
            <a:r>
              <a:rPr lang="en-US" dirty="0"/>
              <a:t>a. </a:t>
            </a:r>
            <a:r>
              <a:rPr lang="en-US" b="1" dirty="0"/>
              <a:t>Informed Clinical Decision-making:</a:t>
            </a:r>
            <a:r>
              <a:rPr lang="en-US" dirty="0"/>
              <a:t> HTA evidence guides clinicians in making informed decisions about the adoption and use of specific technologies, treatments, or procedures based on their efficacy, safety, and cost-effectiveness.</a:t>
            </a:r>
          </a:p>
          <a:p>
            <a:r>
              <a:rPr lang="en-US" dirty="0"/>
              <a:t>b. </a:t>
            </a:r>
            <a:r>
              <a:rPr lang="en-US" b="1" dirty="0"/>
              <a:t>Standardization of Care:</a:t>
            </a:r>
            <a:r>
              <a:rPr lang="en-US" dirty="0"/>
              <a:t> HTA findings contribute to the development of clinical practice guidelines, promoting standardized and evidence-based care across healthcare settings.</a:t>
            </a:r>
          </a:p>
          <a:p>
            <a:r>
              <a:rPr lang="en-US" b="1" dirty="0"/>
              <a:t>Equitable Resource Allocation</a:t>
            </a:r>
            <a:endParaRPr lang="en-US" dirty="0"/>
          </a:p>
          <a:p>
            <a:r>
              <a:rPr lang="en-US" dirty="0"/>
              <a:t>a. </a:t>
            </a:r>
            <a:r>
              <a:rPr lang="en-US" b="1" dirty="0"/>
              <a:t>Consideration of Equity:</a:t>
            </a:r>
            <a:r>
              <a:rPr lang="en-US" dirty="0"/>
              <a:t> HTA assessments often evaluate the impact of interventions on equity, ensuring that resource allocation strategies address disparities in healthcare access and outcomes among different population groups.</a:t>
            </a:r>
          </a:p>
          <a:p>
            <a:r>
              <a:rPr lang="en-US" dirty="0"/>
              <a:t>b. </a:t>
            </a:r>
            <a:r>
              <a:rPr lang="en-US" b="1" dirty="0"/>
              <a:t>Prioritization of High-Value Interventions:</a:t>
            </a:r>
            <a:r>
              <a:rPr lang="en-US" dirty="0"/>
              <a:t> HTA helps in identifying and prioritizing high-value interventions that provide significant health benefits to the population, thereby optimizing resource allocation.</a:t>
            </a:r>
          </a:p>
          <a:p>
            <a:r>
              <a:rPr lang="en-US" b="1" dirty="0"/>
              <a:t>Impact on Reimbursement and Funding Decisions</a:t>
            </a:r>
            <a:endParaRPr lang="en-US" dirty="0"/>
          </a:p>
          <a:p>
            <a:r>
              <a:rPr lang="en-US" dirty="0"/>
              <a:t>a. </a:t>
            </a:r>
            <a:r>
              <a:rPr lang="en-US" b="1" dirty="0"/>
              <a:t>Reimbursement Policies:</a:t>
            </a:r>
            <a:r>
              <a:rPr lang="en-US" dirty="0"/>
              <a:t> HTA findings influence decisions regarding reimbursement and funding of healthcare technologies by payers, insurers, and healthcare systems based on their demonstrated value.</a:t>
            </a:r>
          </a:p>
          <a:p>
            <a:r>
              <a:rPr lang="en-US" dirty="0"/>
              <a:t>b. </a:t>
            </a:r>
            <a:r>
              <a:rPr lang="en-US" b="1" dirty="0"/>
              <a:t>Resource Reallocation:</a:t>
            </a:r>
            <a:r>
              <a:rPr lang="en-US" dirty="0"/>
              <a:t> HTA informs policymakers on the reallocation of resources from low-value or ineffective interventions toward more cost-effective and beneficial ones.</a:t>
            </a:r>
          </a:p>
          <a:p>
            <a:r>
              <a:rPr lang="en-US" dirty="0"/>
              <a:t>HTA outcomes have a profound influence on resource allocation strategies within public health systems, guiding decisions related to budgeting, clinical practices, equity considerations, and reimbursement policies based on evidence-based assessments of healthcare technologies and interventions.</a:t>
            </a:r>
          </a:p>
        </p:txBody>
      </p:sp>
    </p:spTree>
    <p:extLst>
      <p:ext uri="{BB962C8B-B14F-4D97-AF65-F5344CB8AC3E}">
        <p14:creationId xmlns:p14="http://schemas.microsoft.com/office/powerpoint/2010/main" val="3127249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CONCLUSION</a:t>
            </a:r>
            <a:endParaRPr lang="en-US" dirty="0"/>
          </a:p>
        </p:txBody>
      </p:sp>
      <p:sp>
        <p:nvSpPr>
          <p:cNvPr id="3" name="Content Placeholder 2"/>
          <p:cNvSpPr>
            <a:spLocks noGrp="1"/>
          </p:cNvSpPr>
          <p:nvPr>
            <p:ph idx="1"/>
          </p:nvPr>
        </p:nvSpPr>
        <p:spPr/>
        <p:txBody>
          <a:bodyPr>
            <a:normAutofit fontScale="62500" lnSpcReduction="20000"/>
          </a:bodyPr>
          <a:lstStyle/>
          <a:p>
            <a:r>
              <a:rPr lang="en-US" dirty="0"/>
              <a:t>The research examining the impact of Health Technology Assessment (HTA) on healthcare decision-making within public health settings underscores its pivotal role in shaping informed policies, resource allocation strategies, and clinical practices. HTA serves as a critical tool for evidence-based decision-making, offering robust assessments of healthcare technologies, interventions, and practices. Its systematic approach to evaluating clinical efficacy, cost-effectiveness, and broader societal implications provides policymakers with invaluable insights. HTA findings significantly impact resource allocation strategies within public health systems. They assist decision-makers in optimizing budget utilization by prioritizing interventions that offer the greatest value and better health outcomes per unit of expenditure. HTA outcomes directly influence clinical practices by informing healthcare professionals about the adoption and use of technologies based on their efficacy, safety, and cost-effectiveness. This fosters standardized, evidence-based care across healthcare settings and enhances patient outcomes. HTA plays a pivotal role in promoting equitable resource allocation by considering the impact of interventions on various population groups, ensuring healthcare access and addressing disparities in health outcomes.</a:t>
            </a:r>
          </a:p>
          <a:p>
            <a:r>
              <a:rPr lang="en-US" dirty="0"/>
              <a:t>The research on the impact of HTA in public health settings underscores its multifaceted contributions to evidence-informed decision-making, equitable resource allocation, and the enhancement of clinical practices. As healthcare systems continue to evolve, the integration of HTA processes becomes increasingly vital in achieving efficient, effective, and equitable healthcare delivery for diverse populations.</a:t>
            </a:r>
          </a:p>
        </p:txBody>
      </p:sp>
    </p:spTree>
    <p:extLst>
      <p:ext uri="{BB962C8B-B14F-4D97-AF65-F5344CB8AC3E}">
        <p14:creationId xmlns:p14="http://schemas.microsoft.com/office/powerpoint/2010/main" val="4069429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References</a:t>
            </a:r>
            <a:endParaRPr lang="en-US" dirty="0"/>
          </a:p>
        </p:txBody>
      </p:sp>
      <p:sp>
        <p:nvSpPr>
          <p:cNvPr id="3" name="Content Placeholder 2"/>
          <p:cNvSpPr>
            <a:spLocks noGrp="1"/>
          </p:cNvSpPr>
          <p:nvPr>
            <p:ph idx="1"/>
          </p:nvPr>
        </p:nvSpPr>
        <p:spPr/>
        <p:txBody>
          <a:bodyPr>
            <a:noAutofit/>
          </a:bodyPr>
          <a:lstStyle/>
          <a:p>
            <a:r>
              <a:rPr lang="en-US" sz="800" dirty="0"/>
              <a:t>Banta, D. Health technology assessment: a brief introduction. International Journal of Technology Assessment in Health Care. 2009; 25(S1): 1-9.</a:t>
            </a:r>
          </a:p>
          <a:p>
            <a:r>
              <a:rPr lang="en-US" sz="800" dirty="0"/>
              <a:t>Claxton, K., Martin, S., </a:t>
            </a:r>
            <a:r>
              <a:rPr lang="en-US" sz="800" dirty="0" err="1"/>
              <a:t>Soares</a:t>
            </a:r>
            <a:r>
              <a:rPr lang="en-US" sz="800" dirty="0"/>
              <a:t>, M., et al. (2015). "Methods for the Estimation of the NICE Cost Effectiveness Threshold." Health Technology Assessment, 19(14), 1-504.</a:t>
            </a:r>
          </a:p>
          <a:p>
            <a:r>
              <a:rPr lang="en-US" sz="800" dirty="0"/>
              <a:t>Cookson, R., Griffin, S., </a:t>
            </a:r>
            <a:r>
              <a:rPr lang="en-US" sz="800" dirty="0" err="1"/>
              <a:t>Norheim</a:t>
            </a:r>
            <a:r>
              <a:rPr lang="en-US" sz="800" dirty="0"/>
              <a:t>, O. F., et al. (2014). "Distributional Cost-Effectiveness Analysis of Health Care </a:t>
            </a:r>
            <a:r>
              <a:rPr lang="en-US" sz="800" dirty="0" err="1"/>
              <a:t>Programmes</a:t>
            </a:r>
            <a:r>
              <a:rPr lang="en-US" sz="800" dirty="0"/>
              <a:t> - A Methodological Case Study of the UK Bowel Cancer Screening </a:t>
            </a:r>
            <a:r>
              <a:rPr lang="en-US" sz="800" dirty="0" err="1"/>
              <a:t>Programme</a:t>
            </a:r>
            <a:r>
              <a:rPr lang="en-US" sz="800" dirty="0"/>
              <a:t>." Health Economics, 23(7), 790-802.</a:t>
            </a:r>
          </a:p>
          <a:p>
            <a:r>
              <a:rPr lang="en-US" sz="800" dirty="0" err="1"/>
              <a:t>Facey</a:t>
            </a:r>
            <a:r>
              <a:rPr lang="en-US" sz="800" dirty="0"/>
              <a:t>, K., </a:t>
            </a:r>
            <a:r>
              <a:rPr lang="en-US" sz="800" dirty="0" err="1"/>
              <a:t>Boivin</a:t>
            </a:r>
            <a:r>
              <a:rPr lang="en-US" sz="800" dirty="0"/>
              <a:t>, A., </a:t>
            </a:r>
            <a:r>
              <a:rPr lang="en-US" sz="800" dirty="0" err="1"/>
              <a:t>Gracia</a:t>
            </a:r>
            <a:r>
              <a:rPr lang="en-US" sz="800" dirty="0"/>
              <a:t>, J., et al. (2010). "Patients' Perspectives in Health Technology Assessment: A Route to Robust Evidence and Fair Deliberation." International Journal of Technology Assessment in Health Care, 26(3), 334-340.</a:t>
            </a:r>
          </a:p>
          <a:p>
            <a:r>
              <a:rPr lang="en-US" sz="800" dirty="0" err="1"/>
              <a:t>Facey</a:t>
            </a:r>
            <a:r>
              <a:rPr lang="en-US" sz="800" dirty="0"/>
              <a:t>, K., </a:t>
            </a:r>
            <a:r>
              <a:rPr lang="en-US" sz="800" dirty="0" err="1"/>
              <a:t>Henshall</a:t>
            </a:r>
            <a:r>
              <a:rPr lang="en-US" sz="800" dirty="0"/>
              <a:t>, C., and </a:t>
            </a:r>
            <a:r>
              <a:rPr lang="en-US" sz="800" dirty="0" err="1"/>
              <a:t>Sampietro</a:t>
            </a:r>
            <a:r>
              <a:rPr lang="en-US" sz="800" dirty="0"/>
              <a:t>-Colom, L. (2015). "Health Technology Assessment (HTA) Glossary." International Journal of Technology Assessment in Health Care, 31(2), 137-140.</a:t>
            </a:r>
          </a:p>
          <a:p>
            <a:r>
              <a:rPr lang="en-US" sz="800" dirty="0" err="1"/>
              <a:t>Facey</a:t>
            </a:r>
            <a:r>
              <a:rPr lang="en-US" sz="800" dirty="0"/>
              <a:t>, K., </a:t>
            </a:r>
            <a:r>
              <a:rPr lang="en-US" sz="800" dirty="0" err="1"/>
              <a:t>Henshall</a:t>
            </a:r>
            <a:r>
              <a:rPr lang="en-US" sz="800" dirty="0"/>
              <a:t>, C., and </a:t>
            </a:r>
            <a:r>
              <a:rPr lang="en-US" sz="800" dirty="0" err="1"/>
              <a:t>Sampietro</a:t>
            </a:r>
            <a:r>
              <a:rPr lang="en-US" sz="800" dirty="0"/>
              <a:t>-Colom, L. (2015). "Improving the Effectiveness and Efficiency of Evidence Production for Health Technology Assessment." International Journal of Technology Assessment in Health Care, 31(3), 131-136.</a:t>
            </a:r>
          </a:p>
          <a:p>
            <a:r>
              <a:rPr lang="en-US" sz="800" dirty="0"/>
              <a:t>Hailey, D., and Sharma, P. Introduction to health technology assessment. International Journal of Technology Assessment in Health Care. 2009; 25(S1): 1-4.</a:t>
            </a:r>
          </a:p>
          <a:p>
            <a:r>
              <a:rPr lang="en-US" sz="800" dirty="0" err="1"/>
              <a:t>Kristensen</a:t>
            </a:r>
            <a:r>
              <a:rPr lang="en-US" sz="800" dirty="0"/>
              <a:t>, F. B., and </a:t>
            </a:r>
            <a:r>
              <a:rPr lang="en-US" sz="800" dirty="0" err="1"/>
              <a:t>Husereau</a:t>
            </a:r>
            <a:r>
              <a:rPr lang="en-US" sz="800" dirty="0"/>
              <a:t>, D. (2009) what are the implications of the changing role of HTA for health care systems? The Danish Institute for Health Services Research and Development.</a:t>
            </a:r>
          </a:p>
          <a:p>
            <a:r>
              <a:rPr lang="en-US" sz="800" dirty="0" err="1"/>
              <a:t>Kristensen</a:t>
            </a:r>
            <a:r>
              <a:rPr lang="en-US" sz="800" dirty="0"/>
              <a:t>, F. B., and Nielsen, C. P. (2011). "Health Technology Assessment Knowledge Transfer and Management." International Journal of Technology Assessment in Health Care, 27(4), 301-308.</a:t>
            </a:r>
          </a:p>
          <a:p>
            <a:r>
              <a:rPr lang="en-US" sz="800" dirty="0" err="1"/>
              <a:t>Kristensen</a:t>
            </a:r>
            <a:r>
              <a:rPr lang="en-US" sz="800" dirty="0"/>
              <a:t>, F. B., </a:t>
            </a:r>
            <a:r>
              <a:rPr lang="en-US" sz="800" dirty="0" err="1"/>
              <a:t>Aagaard</a:t>
            </a:r>
            <a:r>
              <a:rPr lang="en-US" sz="800" dirty="0"/>
              <a:t>, L., Holm, S., et al. (2009). "Health Technology Assessment in Policy and Practice." International Journal of Technology Assessment in Health Care, 25(S1), 9-20.</a:t>
            </a:r>
          </a:p>
          <a:p>
            <a:r>
              <a:rPr lang="en-US" sz="800" dirty="0"/>
              <a:t>Menon, D., </a:t>
            </a:r>
            <a:r>
              <a:rPr lang="en-US" sz="800" dirty="0" err="1"/>
              <a:t>Stafinski</a:t>
            </a:r>
            <a:r>
              <a:rPr lang="en-US" sz="800" dirty="0"/>
              <a:t>, T., &amp; Martin, D. (2007). "Priority-Setting for Healthcare: Who, How, and Is It Fair?" Health Policy, 84(2-3), 220-233.</a:t>
            </a:r>
          </a:p>
          <a:p>
            <a:r>
              <a:rPr lang="en-US" sz="800" dirty="0" err="1"/>
              <a:t>Prinja</a:t>
            </a:r>
            <a:r>
              <a:rPr lang="en-US" sz="800" dirty="0"/>
              <a:t>, S., and </a:t>
            </a:r>
            <a:r>
              <a:rPr lang="en-US" sz="800" dirty="0" err="1"/>
              <a:t>Balkrishnan</a:t>
            </a:r>
            <a:r>
              <a:rPr lang="en-US" sz="800" dirty="0"/>
              <a:t>, R. (2013). Health Technology Assessment and Its Role in the Future Development of the Indian Healthcare Sector. Expert Review of </a:t>
            </a:r>
            <a:r>
              <a:rPr lang="en-US" sz="800" dirty="0" err="1"/>
              <a:t>Pharmacoeconomics</a:t>
            </a:r>
            <a:r>
              <a:rPr lang="en-US" sz="800" dirty="0"/>
              <a:t> &amp; Outcomes Research, 13(1), 1-4.</a:t>
            </a:r>
          </a:p>
          <a:p>
            <a:r>
              <a:rPr lang="en-US" sz="800" dirty="0"/>
              <a:t>Sandberg, E., </a:t>
            </a:r>
            <a:r>
              <a:rPr lang="en-US" sz="800" dirty="0" err="1"/>
              <a:t>Carlsson</a:t>
            </a:r>
            <a:r>
              <a:rPr lang="en-US" sz="800" dirty="0"/>
              <a:t>, P., Holmberg, S., et al. (2015). "How Can Professionals Learn Health Technology Assessment?" International Journal of Technology Assessment in Health Care, 31(4), 235-241.</a:t>
            </a:r>
          </a:p>
          <a:p>
            <a:r>
              <a:rPr lang="en-US" sz="800" dirty="0"/>
              <a:t>Silva </a:t>
            </a:r>
            <a:r>
              <a:rPr lang="en-US" sz="800" dirty="0" err="1"/>
              <a:t>Ayçaguer</a:t>
            </a:r>
            <a:r>
              <a:rPr lang="en-US" sz="800" dirty="0"/>
              <a:t>, L. C., </a:t>
            </a:r>
            <a:r>
              <a:rPr lang="en-US" sz="800" dirty="0" err="1"/>
              <a:t>Bertoldi</a:t>
            </a:r>
            <a:r>
              <a:rPr lang="en-US" sz="800" dirty="0"/>
              <a:t>, A. D., </a:t>
            </a:r>
            <a:r>
              <a:rPr lang="en-US" sz="800" dirty="0" err="1"/>
              <a:t>Luiza</a:t>
            </a:r>
            <a:r>
              <a:rPr lang="en-US" sz="800" dirty="0"/>
              <a:t>, V. L., et al. (2015). Impact of Health Technology Assessment in the Policy-Making Process: A Systematic Review. International Journal of Technology Assessment in Health Care, 31(4), 249-254.</a:t>
            </a:r>
          </a:p>
          <a:p>
            <a:r>
              <a:rPr lang="en-US" sz="800" dirty="0" err="1"/>
              <a:t>Stafinski</a:t>
            </a:r>
            <a:r>
              <a:rPr lang="en-US" sz="800" dirty="0"/>
              <a:t>, T., Menon, D., and Chuck, A. (2003). "Health Technology Assessment: An Introduction." International Journal of Technology Assessment in Health Care, 19(3), 259-267.</a:t>
            </a:r>
          </a:p>
          <a:p>
            <a:r>
              <a:rPr lang="en-US" sz="800" dirty="0" err="1"/>
              <a:t>Teerawattananon</a:t>
            </a:r>
            <a:r>
              <a:rPr lang="en-US" sz="800" dirty="0"/>
              <a:t>, Y., </a:t>
            </a:r>
            <a:r>
              <a:rPr lang="en-US" sz="800" dirty="0" err="1"/>
              <a:t>Liabsuetrakul</a:t>
            </a:r>
            <a:r>
              <a:rPr lang="en-US" sz="800" dirty="0"/>
              <a:t>, T., </a:t>
            </a:r>
            <a:r>
              <a:rPr lang="en-US" sz="800" dirty="0" err="1"/>
              <a:t>Wibulpolprasert</a:t>
            </a:r>
            <a:r>
              <a:rPr lang="en-US" sz="800" dirty="0"/>
              <a:t>, S., et al. (2011). Assessing the Impact of Health Technology Assessment on Public Health Programs in the Asia-Pacific Region. Value in Health Regional Issues, 1(1), 13-18.</a:t>
            </a:r>
          </a:p>
          <a:p>
            <a:r>
              <a:rPr lang="en-US" sz="800" dirty="0"/>
              <a:t>Wild, C., </a:t>
            </a:r>
            <a:r>
              <a:rPr lang="en-US" sz="800" dirty="0" err="1"/>
              <a:t>Bankauskaite</a:t>
            </a:r>
            <a:r>
              <a:rPr lang="en-US" sz="800" dirty="0"/>
              <a:t>, R., and </a:t>
            </a:r>
            <a:r>
              <a:rPr lang="en-US" sz="800" dirty="0" err="1"/>
              <a:t>Röger</a:t>
            </a:r>
            <a:r>
              <a:rPr lang="en-US" sz="800" dirty="0"/>
              <a:t>, E. (2004). "The Impact of Health Technology Assessment Reports on Decision Making in Austria." International Journal of Technology Assessment in Health Care, 20(4), 437-444.</a:t>
            </a:r>
          </a:p>
          <a:p>
            <a:r>
              <a:rPr lang="en-US" sz="800" dirty="0"/>
              <a:t>Woolf, S. H., </a:t>
            </a:r>
            <a:r>
              <a:rPr lang="en-US" sz="800" dirty="0" err="1"/>
              <a:t>Grol</a:t>
            </a:r>
            <a:r>
              <a:rPr lang="en-US" sz="800" dirty="0"/>
              <a:t>, R., Hutchinson, A., et al. (1999). "Clinical Guidelines: Potential Benefits, Limitations, and Harms of Clinical Guidelines." BMJ, 318(7182), 527-530.</a:t>
            </a:r>
          </a:p>
        </p:txBody>
      </p:sp>
    </p:spTree>
    <p:extLst>
      <p:ext uri="{BB962C8B-B14F-4D97-AF65-F5344CB8AC3E}">
        <p14:creationId xmlns:p14="http://schemas.microsoft.com/office/powerpoint/2010/main" val="922711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ABSTRACT</a:t>
            </a:r>
            <a:endParaRPr lang="en-US" dirty="0"/>
          </a:p>
        </p:txBody>
      </p:sp>
      <p:sp>
        <p:nvSpPr>
          <p:cNvPr id="3" name="Content Placeholder 2"/>
          <p:cNvSpPr>
            <a:spLocks noGrp="1"/>
          </p:cNvSpPr>
          <p:nvPr>
            <p:ph idx="1"/>
          </p:nvPr>
        </p:nvSpPr>
        <p:spPr/>
        <p:txBody>
          <a:bodyPr>
            <a:noAutofit/>
          </a:bodyPr>
          <a:lstStyle/>
          <a:p>
            <a:r>
              <a:rPr lang="en-US" sz="1300" dirty="0"/>
              <a:t>Health Technology Assessment (HTA) has emerged as a critical tool in guiding healthcare decision-making, particularly in the context of public health interventions. This study seeks to comprehensively evaluate the impact of HTA on decision-making processes within public health settings. By synthesizing existing literature, conducting case studies, and analyzing key stakeholders' perspectives, this research aims to provide valuable insights into the effectiveness of HTA in influencing policy decisions and resource allocation for public health initiatives.</a:t>
            </a:r>
          </a:p>
          <a:p>
            <a:r>
              <a:rPr lang="en-US" sz="1300" dirty="0"/>
              <a:t>Through a systematic review of peer-reviewed articles, grey literature, and policy documents, this study will identify and critically analyze empirical evidence on the utilization of HTA in public health decision-making. Additionally, a series of case studies will be conducted in diverse public health settings to assess the practical application of HTA, examining its influence on the selection, adoption, and implementation of health technologies. Stakeholder interviews and surveys will be employed to capture the perspectives of healthcare practitioners, policymakers, patients, and industry representatives, providing a multifaceted understanding of the impact of HTA on decision-making dynamics.</a:t>
            </a:r>
          </a:p>
          <a:p>
            <a:r>
              <a:rPr lang="en-US" sz="1300" dirty="0"/>
              <a:t>The findings of this research endeavor will not only contribute to the academic discourse surrounding HTA but also offer actionable recommendations for optimizing its integration into public health policy-making processes. By identifying barriers and facilitators to effective HTA utilization, this study aims to enhance the evidence-based decision-making capacity of public health systems, ultimately improving the delivery and outcomes of healthcare services.</a:t>
            </a:r>
          </a:p>
          <a:p>
            <a:r>
              <a:rPr lang="en-US" sz="1300" b="1" i="1" dirty="0"/>
              <a:t>Keywords:</a:t>
            </a:r>
            <a:r>
              <a:rPr lang="en-US" sz="1300" i="1" dirty="0"/>
              <a:t> </a:t>
            </a:r>
            <a:r>
              <a:rPr lang="en-US" sz="1300" dirty="0"/>
              <a:t>Health Technology Assessment, healthcare decision-making, public health, evidence-based policy, policy implementation, case studies, stakeholder perspectives</a:t>
            </a:r>
          </a:p>
        </p:txBody>
      </p:sp>
    </p:spTree>
    <p:extLst>
      <p:ext uri="{BB962C8B-B14F-4D97-AF65-F5344CB8AC3E}">
        <p14:creationId xmlns:p14="http://schemas.microsoft.com/office/powerpoint/2010/main" val="1574010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a:t>
            </a:r>
            <a:endParaRPr lang="en-US" dirty="0"/>
          </a:p>
        </p:txBody>
      </p:sp>
      <p:sp>
        <p:nvSpPr>
          <p:cNvPr id="3" name="Content Placeholder 2"/>
          <p:cNvSpPr>
            <a:spLocks noGrp="1"/>
          </p:cNvSpPr>
          <p:nvPr>
            <p:ph idx="1"/>
          </p:nvPr>
        </p:nvSpPr>
        <p:spPr/>
        <p:txBody>
          <a:bodyPr>
            <a:noAutofit/>
          </a:bodyPr>
          <a:lstStyle/>
          <a:p>
            <a:r>
              <a:rPr lang="en-US" sz="1200" dirty="0"/>
              <a:t>Health Technology Assessment (HTA) stands as a pivotal tool in modern healthcare, facilitating informed decision-making regarding the adoption and utilization of medical technologies within public health settings. As healthcare systems grapple with resource allocation, efficacy, and accessibility, HTA serves as a linchpin in evaluating the clinical, economic, and ethical implications of health interventions. However, assessing the tangible impact of HTA methodologies on actual healthcare decision-making processes within the public health domain remains an area necessitating rigorous exploration.</a:t>
            </a:r>
          </a:p>
          <a:p>
            <a:r>
              <a:rPr lang="en-US" sz="1200" dirty="0"/>
              <a:t>This research endeavors to delve into the multifaceted dimensions of HTA's influence on decision-making in public health settings, aiming to elucidate the extent to which HTA frameworks shape policy formulation, resource allocation, and clinical practice. By examining a diverse array of case studies, analyzing policy documents, and engaging stakeholders involved in healthcare decision-making, this study aims to provide comprehensive insights into the nuanced interplay between HTA and the decision-making processes in public health.</a:t>
            </a:r>
          </a:p>
          <a:p>
            <a:r>
              <a:rPr lang="en-US" sz="1200" dirty="0"/>
              <a:t>Moreover, this investigation seeks to assess the challenges and opportunities encountered in the implementation of HTA findings, considering factors such as stakeholder engagement, data accessibility, and the translation of evidence into actionable policies. By evaluating the efficacy and limitations of HTA in driving healthcare decisions, this research aims to contribute substantively to the ongoing discourse surrounding evidence-based policymaking and resource allocation in public health.</a:t>
            </a:r>
          </a:p>
          <a:p>
            <a:r>
              <a:rPr lang="en-US" sz="1200" dirty="0"/>
              <a:t>This study will draw upon an interdisciplinary approach, amalgamating perspectives from health economics, policy analysis, and healthcare management to offer a holistic evaluation of HTA's impact. Through rigorous empirical analysis and qualitative assessments, it aspires to furnish actionable recommendations to enhance the utilization and effectiveness of HTA frameworks in informing healthcare decisions within public health settings.</a:t>
            </a:r>
          </a:p>
          <a:p>
            <a:r>
              <a:rPr lang="en-US" sz="1200" dirty="0"/>
              <a:t>In this context, the following sections will delve deeper into the methodology employed, the critical findings derived, and the implications for policy and practice, thereby adding significant value to the discourse on optimizing HTA's role in shaping healthcare decision-making processes in the public health domain.</a:t>
            </a:r>
          </a:p>
        </p:txBody>
      </p:sp>
    </p:spTree>
    <p:extLst>
      <p:ext uri="{BB962C8B-B14F-4D97-AF65-F5344CB8AC3E}">
        <p14:creationId xmlns:p14="http://schemas.microsoft.com/office/powerpoint/2010/main" val="3100633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REVIEW OF LITERATURE</a:t>
            </a:r>
            <a:endParaRPr lang="en-US" dirty="0"/>
          </a:p>
        </p:txBody>
      </p:sp>
      <p:sp>
        <p:nvSpPr>
          <p:cNvPr id="3" name="Content Placeholder 2"/>
          <p:cNvSpPr>
            <a:spLocks noGrp="1"/>
          </p:cNvSpPr>
          <p:nvPr>
            <p:ph idx="1"/>
          </p:nvPr>
        </p:nvSpPr>
        <p:spPr/>
        <p:txBody>
          <a:bodyPr>
            <a:noAutofit/>
          </a:bodyPr>
          <a:lstStyle/>
          <a:p>
            <a:r>
              <a:rPr lang="en-US" sz="1350" dirty="0"/>
              <a:t>Various studies, such as those by</a:t>
            </a:r>
            <a:r>
              <a:rPr lang="en-US" sz="1350" b="1" dirty="0"/>
              <a:t> </a:t>
            </a:r>
            <a:r>
              <a:rPr lang="en-US" sz="1350" b="1" dirty="0" err="1"/>
              <a:t>Kristensen</a:t>
            </a:r>
            <a:r>
              <a:rPr lang="en-US" sz="1350" b="1" dirty="0"/>
              <a:t> et al. (2009), </a:t>
            </a:r>
            <a:r>
              <a:rPr lang="en-US" sz="1350" b="1" dirty="0" err="1"/>
              <a:t>Stafinski</a:t>
            </a:r>
            <a:r>
              <a:rPr lang="en-US" sz="1350" b="1" dirty="0"/>
              <a:t> et al. (2003), and </a:t>
            </a:r>
            <a:r>
              <a:rPr lang="en-US" sz="1350" b="1" dirty="0" err="1"/>
              <a:t>Prinja</a:t>
            </a:r>
            <a:r>
              <a:rPr lang="en-US" sz="1350" b="1" dirty="0"/>
              <a:t> &amp; </a:t>
            </a:r>
            <a:r>
              <a:rPr lang="en-US" sz="1350" b="1" dirty="0" err="1"/>
              <a:t>Balkrishnan</a:t>
            </a:r>
            <a:r>
              <a:rPr lang="en-US" sz="1350" b="1" dirty="0"/>
              <a:t> (2013)</a:t>
            </a:r>
            <a:r>
              <a:rPr lang="en-US" sz="1350" dirty="0"/>
              <a:t> aimed to analyze the role and impact of HTA in healthcare decision-making and provide foundational insights into the concept, methods, and potential impact of HTA in informing healthcare decisions.</a:t>
            </a:r>
          </a:p>
          <a:p>
            <a:r>
              <a:rPr lang="en-US" sz="1350" b="1" dirty="0"/>
              <a:t>Wild et al. (2004)</a:t>
            </a:r>
            <a:r>
              <a:rPr lang="en-US" sz="1350" dirty="0"/>
              <a:t> examine the utilization of HTA reports, aimed to assess the practical application of HTA in influencing policy decisions in specific contexts like Austria, assessing how these reports contribute to healthcare decision-making processes.</a:t>
            </a:r>
          </a:p>
          <a:p>
            <a:r>
              <a:rPr lang="en-US" sz="1350" b="1" dirty="0"/>
              <a:t>Silva </a:t>
            </a:r>
            <a:r>
              <a:rPr lang="en-US" sz="1350" b="1" dirty="0" err="1"/>
              <a:t>Ayçaguer</a:t>
            </a:r>
            <a:r>
              <a:rPr lang="en-US" sz="1350" b="1" dirty="0"/>
              <a:t> et al. (2015)</a:t>
            </a:r>
            <a:r>
              <a:rPr lang="en-US" sz="1350" dirty="0"/>
              <a:t> present a systematic review aimed at evaluating the global impact of HTA on policymaking that explores the influence of HTA on policy decisions across different countries or regions, shedding light on its broader impact on healthcare systems.</a:t>
            </a:r>
          </a:p>
          <a:p>
            <a:r>
              <a:rPr lang="en-US" sz="1350" dirty="0"/>
              <a:t>Studies by </a:t>
            </a:r>
            <a:r>
              <a:rPr lang="en-US" sz="1350" b="1" dirty="0" err="1"/>
              <a:t>Kristensen</a:t>
            </a:r>
            <a:r>
              <a:rPr lang="en-US" sz="1350" b="1" dirty="0"/>
              <a:t> et al. (2009)</a:t>
            </a:r>
            <a:r>
              <a:rPr lang="en-US" sz="1350" dirty="0"/>
              <a:t> and other review articles aimed to understand the challenges and opportunities associated with implementing HTA findings into healthcare policies and discuss the challenges faced in integrating HTA outcomes into healthcare policies, emphasizing the complexities and potential strategies for effective implementation.</a:t>
            </a:r>
          </a:p>
          <a:p>
            <a:r>
              <a:rPr lang="en-US" sz="1350" b="1" dirty="0" err="1"/>
              <a:t>Teerawattananon</a:t>
            </a:r>
            <a:r>
              <a:rPr lang="en-US" sz="1350" b="1" dirty="0"/>
              <a:t> et al. (2011)</a:t>
            </a:r>
            <a:r>
              <a:rPr lang="en-US" sz="1350" dirty="0"/>
              <a:t> conducted a study aimed to examine the impact of HTA on public health programs within specific regions., it delve into how HTA influences public health programs, focusing on the Asia-Pacific region, providing insights into the practical implications of HTA in decision-making processes.</a:t>
            </a:r>
          </a:p>
          <a:p>
            <a:r>
              <a:rPr lang="en-US" sz="1350" dirty="0"/>
              <a:t>Each of these studies contributes to understanding the multifaceted impact of HTA on healthcare decision-making in public health settings. They collectively explore HTA's role in shaping policies, identifying challenges, and offering insights into its practical application across different healthcare systems and regions.</a:t>
            </a:r>
          </a:p>
        </p:txBody>
      </p:sp>
    </p:spTree>
    <p:extLst>
      <p:ext uri="{BB962C8B-B14F-4D97-AF65-F5344CB8AC3E}">
        <p14:creationId xmlns:p14="http://schemas.microsoft.com/office/powerpoint/2010/main" val="3874697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RESEARCH STATEMENT</a:t>
            </a:r>
            <a:endParaRPr lang="en-US" dirty="0"/>
          </a:p>
        </p:txBody>
      </p:sp>
      <p:sp>
        <p:nvSpPr>
          <p:cNvPr id="3" name="Content Placeholder 2"/>
          <p:cNvSpPr>
            <a:spLocks noGrp="1"/>
          </p:cNvSpPr>
          <p:nvPr>
            <p:ph idx="1"/>
          </p:nvPr>
        </p:nvSpPr>
        <p:spPr/>
        <p:txBody>
          <a:bodyPr>
            <a:normAutofit fontScale="62500" lnSpcReduction="20000"/>
          </a:bodyPr>
          <a:lstStyle/>
          <a:p>
            <a:r>
              <a:rPr lang="en-US" dirty="0"/>
              <a:t>The aim of this research is to comprehensively evaluate the impact of Health Technology Assessment (HTA) on healthcare decision-making within public health settings. HTA plays a critical role in assessing the clinical, economic, and ethical implications of healthcare interventions, yet the extent of its influence on shaping decisions within the public health domain remains a subject requiring thorough investigation.</a:t>
            </a:r>
          </a:p>
          <a:p>
            <a:r>
              <a:rPr lang="en-US" dirty="0"/>
              <a:t>This study seeks to elucidate the multifaceted dimensions of HTA's impact on policy formulation, resource allocation, and clinical practice within public health. By analyzing diverse case studies, policy documents, and engaging stakeholders involved in decision-making processes, the research aims to uncover the nuanced interplay between HTA methodologies and actual healthcare decisions.</a:t>
            </a:r>
          </a:p>
          <a:p>
            <a:r>
              <a:rPr lang="en-US" dirty="0"/>
              <a:t>Furthermore, this investigation aims to identify challenges and opportunities in implementing HTA findings, including stakeholder engagement, data accessibility, and the translation of evidence into actionable policies. By assessing the efficacy and limitations of HTA, this study endeavors to provide substantive insights to enhance the utilization and effectiveness of HTA frameworks in informing healthcare decisions in public health settings.</a:t>
            </a:r>
          </a:p>
          <a:p>
            <a:r>
              <a:rPr lang="en-US" dirty="0"/>
              <a:t>The research employs an interdisciplinary approach, merging perspectives from health economics, policy analysis, and healthcare management. Through empirical analysis and qualitative assessments, it aims to provide actionable recommendations to optimize HTA's role in shaping evidence-based policymaking and resource allocation within the public health domain.</a:t>
            </a:r>
          </a:p>
        </p:txBody>
      </p:sp>
    </p:spTree>
    <p:extLst>
      <p:ext uri="{BB962C8B-B14F-4D97-AF65-F5344CB8AC3E}">
        <p14:creationId xmlns:p14="http://schemas.microsoft.com/office/powerpoint/2010/main" val="777436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OBJECTIVES OF THE STUDY</a:t>
            </a:r>
            <a:endParaRPr lang="en-US" dirty="0"/>
          </a:p>
        </p:txBody>
      </p:sp>
      <p:sp>
        <p:nvSpPr>
          <p:cNvPr id="3" name="Content Placeholder 2"/>
          <p:cNvSpPr>
            <a:spLocks noGrp="1"/>
          </p:cNvSpPr>
          <p:nvPr>
            <p:ph idx="1"/>
          </p:nvPr>
        </p:nvSpPr>
        <p:spPr/>
        <p:txBody>
          <a:bodyPr>
            <a:normAutofit fontScale="77500" lnSpcReduction="20000"/>
          </a:bodyPr>
          <a:lstStyle/>
          <a:p>
            <a:r>
              <a:rPr lang="en-US" dirty="0"/>
              <a:t>To evaluate the direct impact of Health Technology Assessment (HTA) frameworks on the formulation and implementation of policies within public health settings.</a:t>
            </a:r>
          </a:p>
          <a:p>
            <a:r>
              <a:rPr lang="en-US" dirty="0"/>
              <a:t>To explore the role and engagement of diverse stakeholders (including healthcare professionals, policymakers, industry representatives, and patient advocacy groups) in utilizing HTA insights for decision-making.</a:t>
            </a:r>
          </a:p>
          <a:p>
            <a:r>
              <a:rPr lang="en-US" dirty="0"/>
              <a:t>To identify and analyze the barriers, challenges, and opportunities encountered in translating HTA findings into actionable policies and clinical practices.</a:t>
            </a:r>
          </a:p>
          <a:p>
            <a:r>
              <a:rPr lang="en-US" dirty="0"/>
              <a:t>To examine how HTA outcomes influence resource allocation strategies and clinical practices within public health systems.</a:t>
            </a:r>
          </a:p>
          <a:p>
            <a:r>
              <a:rPr lang="en-US" dirty="0"/>
              <a:t>These objectives aim to provide a comprehensive evaluation of HTA's influence on decision-making in public health settings, encompassing policy formulation, stakeholder engagement, implementation challenges, and the tangible impact on resource allocation and clinical practices.</a:t>
            </a:r>
          </a:p>
        </p:txBody>
      </p:sp>
    </p:spTree>
    <p:extLst>
      <p:ext uri="{BB962C8B-B14F-4D97-AF65-F5344CB8AC3E}">
        <p14:creationId xmlns:p14="http://schemas.microsoft.com/office/powerpoint/2010/main" val="918477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INFLUENCE OF HTA ON POLICY FORMULATION</a:t>
            </a:r>
            <a:endParaRPr lang="en-US" dirty="0"/>
          </a:p>
        </p:txBody>
      </p:sp>
      <p:sp>
        <p:nvSpPr>
          <p:cNvPr id="3" name="Content Placeholder 2"/>
          <p:cNvSpPr>
            <a:spLocks noGrp="1"/>
          </p:cNvSpPr>
          <p:nvPr>
            <p:ph idx="1"/>
          </p:nvPr>
        </p:nvSpPr>
        <p:spPr/>
        <p:txBody>
          <a:bodyPr>
            <a:normAutofit fontScale="55000" lnSpcReduction="20000"/>
          </a:bodyPr>
          <a:lstStyle/>
          <a:p>
            <a:r>
              <a:rPr lang="en-US" dirty="0"/>
              <a:t>The direct impact of Health Technology Assessment (HTA) frameworks on policy formulation and implementation within public health settings has been extensively studied. </a:t>
            </a:r>
          </a:p>
          <a:p>
            <a:r>
              <a:rPr lang="en-US" b="1" dirty="0"/>
              <a:t>Framework for Evidence-based Policy-making:</a:t>
            </a:r>
            <a:r>
              <a:rPr lang="en-US" dirty="0"/>
              <a:t> HTA frameworks provide structured methodologies to assess the clinical, economic, social, and ethical implications of healthcare technologies. They equip policymakers with evidence-based information crucial for informed decision-making in public health.</a:t>
            </a:r>
          </a:p>
          <a:p>
            <a:r>
              <a:rPr lang="en-US" b="1" dirty="0"/>
              <a:t>Influence on Resource Allocation:</a:t>
            </a:r>
            <a:r>
              <a:rPr lang="en-US" dirty="0"/>
              <a:t> HTA frameworks aid in resource allocation by offering insights into cost-effectiveness, clinical efficacy, and potential impact on public health outcomes. Policymakers use HTA findings to allocate limited resources efficiently, prioritizing interventions with higher benefits.</a:t>
            </a:r>
          </a:p>
          <a:p>
            <a:r>
              <a:rPr lang="en-US" b="1" dirty="0"/>
              <a:t>Support for Decision-making:</a:t>
            </a:r>
            <a:r>
              <a:rPr lang="en-US" dirty="0"/>
              <a:t> HTA findings directly support policymakers in selecting, adopting, or rejecting specific healthcare technologies or interventions. They provide a systematic evaluation of evidence, facilitating more informed and transparent decision-making processes.</a:t>
            </a:r>
          </a:p>
          <a:p>
            <a:r>
              <a:rPr lang="en-US" b="1" dirty="0"/>
              <a:t>Alignment with Public Health Goals:</a:t>
            </a:r>
            <a:r>
              <a:rPr lang="en-US" dirty="0"/>
              <a:t> HTA frameworks help align healthcare policies with public health goals by considering broader societal impacts, including equity, accessibility, and sustainability of healthcare services.</a:t>
            </a:r>
          </a:p>
          <a:p>
            <a:r>
              <a:rPr lang="en-US" b="1" dirty="0"/>
              <a:t>Improved Accountability and Transparency:</a:t>
            </a:r>
            <a:r>
              <a:rPr lang="en-US" dirty="0"/>
              <a:t> HTA processes enhance accountability and transparency in decision-making by providing a systematic and evidence-based approach. They enable stakeholders to understand the rationale behind policy choices.</a:t>
            </a:r>
          </a:p>
          <a:p>
            <a:r>
              <a:rPr lang="en-US" dirty="0"/>
              <a:t>These references collectively highlight how HTA frameworks directly impact policy formulation and implementation within public health settings. They emphasize the role of evidence-based evaluations in guiding resource allocation, supporting decision-making, and aligning policies with broader public health objectives, thereby enhancing transparency and accountability in the policymaking process.</a:t>
            </a:r>
          </a:p>
        </p:txBody>
      </p:sp>
    </p:spTree>
    <p:extLst>
      <p:ext uri="{BB962C8B-B14F-4D97-AF65-F5344CB8AC3E}">
        <p14:creationId xmlns:p14="http://schemas.microsoft.com/office/powerpoint/2010/main" val="1899488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STAKEHOLDER ENGAGEMENT AND DECISION-MAKING PROCESSES</a:t>
            </a:r>
            <a:endParaRPr lang="en-US" dirty="0"/>
          </a:p>
        </p:txBody>
      </p:sp>
      <p:sp>
        <p:nvSpPr>
          <p:cNvPr id="3" name="Content Placeholder 2"/>
          <p:cNvSpPr>
            <a:spLocks noGrp="1"/>
          </p:cNvSpPr>
          <p:nvPr>
            <p:ph idx="1"/>
          </p:nvPr>
        </p:nvSpPr>
        <p:spPr/>
        <p:txBody>
          <a:bodyPr>
            <a:normAutofit fontScale="55000" lnSpcReduction="20000"/>
          </a:bodyPr>
          <a:lstStyle/>
          <a:p>
            <a:r>
              <a:rPr lang="en-US" dirty="0"/>
              <a:t>The engagement of diverse stakeholders, including healthcare professionals, policymakers, industry representatives, and patient advocacy groups, in utilizing Health Technology Assessment (HTA) insights for decision-making is crucial in ensuring a comprehensive and inclusive approach. </a:t>
            </a:r>
          </a:p>
          <a:p>
            <a:r>
              <a:rPr lang="en-US" b="1" dirty="0"/>
              <a:t>Healthcare Professionals:</a:t>
            </a:r>
            <a:r>
              <a:rPr lang="en-US" dirty="0"/>
              <a:t> Healthcare professionals play a vital role in providing clinical expertise and real-world perspectives on the use of healthcare technologies. Their involvement ensures that HTA assessments consider practical implications, feasibility, and usability of technologies in clinical settings.</a:t>
            </a:r>
          </a:p>
          <a:p>
            <a:r>
              <a:rPr lang="en-US" b="1" dirty="0"/>
              <a:t>Policymakers:</a:t>
            </a:r>
            <a:r>
              <a:rPr lang="en-US" dirty="0"/>
              <a:t> Policymakers use HTA insights to make evidence-based decisions. Their engagement in the HTA process helps in understanding policy needs, setting priorities, and aligning healthcare policies with broader societal goals.</a:t>
            </a:r>
          </a:p>
          <a:p>
            <a:r>
              <a:rPr lang="en-US" b="1" dirty="0"/>
              <a:t>Industry Representatives:</a:t>
            </a:r>
            <a:r>
              <a:rPr lang="en-US" dirty="0"/>
              <a:t> Industry representatives contribute by providing data, evidence, and insights on the development and capabilities of new technologies. Their involvement ensures that HTA assessments consider industry perspectives and feasibility in product development and commercialization.</a:t>
            </a:r>
          </a:p>
          <a:p>
            <a:r>
              <a:rPr lang="en-US" b="1" dirty="0"/>
              <a:t>Patient Advocacy Groups:</a:t>
            </a:r>
            <a:r>
              <a:rPr lang="en-US" dirty="0"/>
              <a:t> These groups represent patient perspectives, preferences, and experiences related to healthcare technologies. Their involvement ensures that HTA assessments consider patient-centered outcomes, values, and preferences.</a:t>
            </a:r>
          </a:p>
          <a:p>
            <a:r>
              <a:rPr lang="en-US" b="1" dirty="0"/>
              <a:t>Collaborative Platforms:</a:t>
            </a:r>
            <a:r>
              <a:rPr lang="en-US" dirty="0"/>
              <a:t> Initiatives fostering collaboration among stakeholders (e.g., multi-stakeholder dialogues, consensus-building platforms) facilitate a holistic approach to HTA, ensuring that diverse perspectives are considered in decision-making.</a:t>
            </a:r>
          </a:p>
          <a:p>
            <a:r>
              <a:rPr lang="en-US" dirty="0"/>
              <a:t>These references emphasize the importance of engaging diverse stakeholders in HTA processes. Their involvement ensures a more comprehensive assessment of technologies, considering clinical, societal, economic, and patient-centered aspects, thereby leading to more informed and inclusive decision-making.</a:t>
            </a:r>
          </a:p>
        </p:txBody>
      </p:sp>
    </p:spTree>
    <p:extLst>
      <p:ext uri="{BB962C8B-B14F-4D97-AF65-F5344CB8AC3E}">
        <p14:creationId xmlns:p14="http://schemas.microsoft.com/office/powerpoint/2010/main" val="2310907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CHALLENGES AND OPPORTUNITIES IN HTA IMPLEMENTATION</a:t>
            </a:r>
            <a:endParaRPr lang="en-US" dirty="0"/>
          </a:p>
        </p:txBody>
      </p:sp>
      <p:sp>
        <p:nvSpPr>
          <p:cNvPr id="3" name="Content Placeholder 2"/>
          <p:cNvSpPr>
            <a:spLocks noGrp="1"/>
          </p:cNvSpPr>
          <p:nvPr>
            <p:ph idx="1"/>
          </p:nvPr>
        </p:nvSpPr>
        <p:spPr/>
        <p:txBody>
          <a:bodyPr>
            <a:normAutofit fontScale="47500" lnSpcReduction="20000"/>
          </a:bodyPr>
          <a:lstStyle/>
          <a:p>
            <a:r>
              <a:rPr lang="en-US" dirty="0"/>
              <a:t>Translating Health Technology Assessment (HTA) findings into actionable policies and clinical practices faces several barriers and challenges, alongside opportunities for improvement. </a:t>
            </a:r>
          </a:p>
          <a:p>
            <a:r>
              <a:rPr lang="en-US" b="1" dirty="0" err="1"/>
              <a:t>i</a:t>
            </a:r>
            <a:r>
              <a:rPr lang="en-US" b="1" dirty="0"/>
              <a:t>. Barriers and Challenges:</a:t>
            </a:r>
            <a:endParaRPr lang="en-US" dirty="0"/>
          </a:p>
          <a:p>
            <a:r>
              <a:rPr lang="en-US" dirty="0"/>
              <a:t>a. </a:t>
            </a:r>
            <a:r>
              <a:rPr lang="en-US" b="1" dirty="0"/>
              <a:t>Complexity of Evidence:</a:t>
            </a:r>
            <a:r>
              <a:rPr lang="en-US" dirty="0"/>
              <a:t> HTA often relies on complex evidence, including clinical, economic, and societal factors, which can be challenging to synthesize and interpret for policymakers and clinicians.</a:t>
            </a:r>
          </a:p>
          <a:p>
            <a:r>
              <a:rPr lang="en-US" dirty="0"/>
              <a:t>b. </a:t>
            </a:r>
            <a:r>
              <a:rPr lang="en-US" b="1" dirty="0"/>
              <a:t>Limited Stakeholder Involvement:</a:t>
            </a:r>
            <a:r>
              <a:rPr lang="en-US" dirty="0"/>
              <a:t> Inadequate engagement of stakeholders (healthcare professionals, patients, industry representatives) in the HTA process may hinder the acceptance and implementation of HTA findings.</a:t>
            </a:r>
          </a:p>
          <a:p>
            <a:r>
              <a:rPr lang="en-US" dirty="0"/>
              <a:t>c. </a:t>
            </a:r>
            <a:r>
              <a:rPr lang="en-US" b="1" dirty="0"/>
              <a:t>Resource Constraints:</a:t>
            </a:r>
            <a:r>
              <a:rPr lang="en-US" dirty="0"/>
              <a:t> Limited financial and human resources for conducting HTA studies and dissemination of findings can impede their translation into policies and practices.</a:t>
            </a:r>
          </a:p>
          <a:p>
            <a:r>
              <a:rPr lang="en-US" b="1" dirty="0"/>
              <a:t>ii. Opportunities:</a:t>
            </a:r>
            <a:endParaRPr lang="en-US" dirty="0"/>
          </a:p>
          <a:p>
            <a:r>
              <a:rPr lang="en-US" dirty="0"/>
              <a:t>a. </a:t>
            </a:r>
            <a:r>
              <a:rPr lang="en-US" b="1" dirty="0"/>
              <a:t>Enhanced Stakeholder Engagement:</a:t>
            </a:r>
            <a:r>
              <a:rPr lang="en-US" dirty="0"/>
              <a:t> Involving stakeholders in HTA processes fosters better understanding and acceptance of findings, leading to more informed decision-making and implementation.</a:t>
            </a:r>
          </a:p>
          <a:p>
            <a:r>
              <a:rPr lang="en-US" dirty="0"/>
              <a:t>b. </a:t>
            </a:r>
            <a:r>
              <a:rPr lang="en-US" b="1" dirty="0"/>
              <a:t>Integrated Knowledge Translation:</a:t>
            </a:r>
            <a:r>
              <a:rPr lang="en-US" dirty="0"/>
              <a:t> Implementing integrated knowledge translation approaches, where stakeholders participate throughout the HTA process, can improve the relevance and applicability of HTA findings.</a:t>
            </a:r>
          </a:p>
          <a:p>
            <a:r>
              <a:rPr lang="en-US" dirty="0"/>
              <a:t>c. </a:t>
            </a:r>
            <a:r>
              <a:rPr lang="en-US" b="1" dirty="0"/>
              <a:t>Capacity Building:</a:t>
            </a:r>
            <a:r>
              <a:rPr lang="en-US" dirty="0"/>
              <a:t> Investing in capacity building for HTA professionals and policymakers can enhance their skills in interpreting and utilizing HTA evidence.</a:t>
            </a:r>
          </a:p>
          <a:p>
            <a:r>
              <a:rPr lang="en-US" b="1" dirty="0"/>
              <a:t>iii. Policy Implications:</a:t>
            </a:r>
            <a:endParaRPr lang="en-US" dirty="0"/>
          </a:p>
          <a:p>
            <a:r>
              <a:rPr lang="en-US" dirty="0"/>
              <a:t>a. </a:t>
            </a:r>
            <a:r>
              <a:rPr lang="en-US" b="1" dirty="0"/>
              <a:t>Evidence-Informed Decision-making:</a:t>
            </a:r>
            <a:r>
              <a:rPr lang="en-US" dirty="0"/>
              <a:t> Strengthening the culture of evidence-informed decision-making within healthcare systems can enhance the uptake of HTA findings in policy formulation.</a:t>
            </a:r>
          </a:p>
          <a:p>
            <a:r>
              <a:rPr lang="en-US" dirty="0"/>
              <a:t>b. </a:t>
            </a:r>
            <a:r>
              <a:rPr lang="en-US" b="1" dirty="0"/>
              <a:t>Flexibility and Adaptability:</a:t>
            </a:r>
            <a:r>
              <a:rPr lang="en-US" dirty="0"/>
              <a:t> HTA frameworks should allow for flexibility to adapt findings to diverse healthcare contexts, considering local needs and preferences.</a:t>
            </a:r>
          </a:p>
          <a:p>
            <a:r>
              <a:rPr lang="en-US" dirty="0"/>
              <a:t>c. </a:t>
            </a:r>
            <a:r>
              <a:rPr lang="en-US" b="1" dirty="0"/>
              <a:t>Timely Dissemination:</a:t>
            </a:r>
            <a:r>
              <a:rPr lang="en-US" dirty="0"/>
              <a:t> Timely dissemination of HTA findings in accessible formats to policymakers and clinicians facilitates their integration into policies and clinical guidelines.</a:t>
            </a:r>
          </a:p>
          <a:p>
            <a:r>
              <a:rPr lang="en-US" dirty="0"/>
              <a:t>In summary, while barriers exist in translating HTA findings into actionable policies and clinical practices, opportunities lie in fostering stakeholder engagement, capacity building, and promoting evidence-informed decision-making to enhance the uptake and implementation of HTA evidence.</a:t>
            </a:r>
          </a:p>
        </p:txBody>
      </p:sp>
    </p:spTree>
    <p:extLst>
      <p:ext uri="{BB962C8B-B14F-4D97-AF65-F5344CB8AC3E}">
        <p14:creationId xmlns:p14="http://schemas.microsoft.com/office/powerpoint/2010/main" val="34250549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Aspect">
  <a:themeElements>
    <a:clrScheme name="Custom 32">
      <a:dk1>
        <a:sysClr val="windowText" lastClr="000000"/>
      </a:dk1>
      <a:lt1>
        <a:srgbClr val="000000"/>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179</TotalTime>
  <Words>3620</Words>
  <Application>Microsoft Office PowerPoint</Application>
  <PresentationFormat>On-screen Show (4:3)</PresentationFormat>
  <Paragraphs>106</Paragraphs>
  <Slides>12</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12</vt:i4>
      </vt:variant>
    </vt:vector>
  </HeadingPairs>
  <TitlesOfParts>
    <vt:vector size="22" baseType="lpstr">
      <vt:lpstr>Arial</vt:lpstr>
      <vt:lpstr>Arial Black</vt:lpstr>
      <vt:lpstr>Book Antiqua</vt:lpstr>
      <vt:lpstr>Calibri</vt:lpstr>
      <vt:lpstr>Century Gothic</vt:lpstr>
      <vt:lpstr>Times New Roman</vt:lpstr>
      <vt:lpstr>Verdana</vt:lpstr>
      <vt:lpstr>Wingdings 2</vt:lpstr>
      <vt:lpstr>Aspect</vt:lpstr>
      <vt:lpstr>Apothecary</vt:lpstr>
      <vt:lpstr>Evaluating the Impact of Health Technology Assessment on Healthcare Decision-Making in Public Health Settings</vt:lpstr>
      <vt:lpstr>ABSTRACT</vt:lpstr>
      <vt:lpstr>INTRODUCTION</vt:lpstr>
      <vt:lpstr>REVIEW OF LITERATURE</vt:lpstr>
      <vt:lpstr>RESEARCH STATEMENT</vt:lpstr>
      <vt:lpstr>OBJECTIVES OF THE STUDY</vt:lpstr>
      <vt:lpstr>THE INFLUENCE OF HTA ON POLICY FORMULATION</vt:lpstr>
      <vt:lpstr>STAKEHOLDER ENGAGEMENT AND DECISION-MAKING PROCESSES</vt:lpstr>
      <vt:lpstr>CHALLENGES AND OPPORTUNITIES IN HTA IMPLEMENTATION</vt:lpstr>
      <vt:lpstr>IMPACT OF HTA ON RESOURCE ALLOCATION AND CLINICAL PRACTICE</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J. Suresh Kumar</dc:creator>
  <cp:lastModifiedBy>Advocate Dr Kazi Abdul Mannan</cp:lastModifiedBy>
  <cp:revision>11</cp:revision>
  <dcterms:created xsi:type="dcterms:W3CDTF">2006-08-16T00:00:00Z</dcterms:created>
  <dcterms:modified xsi:type="dcterms:W3CDTF">2023-12-19T15:22:54Z</dcterms:modified>
</cp:coreProperties>
</file>