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333" r:id="rId4"/>
    <p:sldId id="257" r:id="rId5"/>
    <p:sldId id="335" r:id="rId6"/>
    <p:sldId id="290" r:id="rId7"/>
    <p:sldId id="301" r:id="rId8"/>
    <p:sldId id="344" r:id="rId9"/>
    <p:sldId id="345" r:id="rId10"/>
    <p:sldId id="354" r:id="rId11"/>
    <p:sldId id="337" r:id="rId12"/>
    <p:sldId id="351" r:id="rId13"/>
    <p:sldId id="361" r:id="rId14"/>
    <p:sldId id="363" r:id="rId15"/>
    <p:sldId id="272" r:id="rId16"/>
    <p:sldId id="360" r:id="rId17"/>
    <p:sldId id="33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0C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209BA942-922F-4D82-9D32-46B5BD0C952C}" type="datetimeFigureOut">
              <a:rPr lang="en-US" smtClean="0"/>
              <a:pPr/>
              <a:t>12/11/2023</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EE8234E-6D41-4FE5-89EB-B5AB59A3AF2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09BA942-922F-4D82-9D32-46B5BD0C952C}" type="datetimeFigureOut">
              <a:rPr lang="en-US" smtClean="0"/>
              <a:pPr/>
              <a:t>12/11/2023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E8234E-6D41-4FE5-89EB-B5AB59A3AF2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09BA942-922F-4D82-9D32-46B5BD0C952C}" type="datetimeFigureOut">
              <a:rPr lang="en-US" smtClean="0"/>
              <a:pPr/>
              <a:t>12/11/2023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E8234E-6D41-4FE5-89EB-B5AB59A3AF2E}"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8" name="Footer Placeholder 7"/>
          <p:cNvSpPr>
            <a:spLocks noGrp="1"/>
          </p:cNvSpPr>
          <p:nvPr>
            <p:ph type="ftr" sz="quarter" idx="11"/>
          </p:nvPr>
        </p:nvSpPr>
        <p:spPr/>
        <p:txBody>
          <a:bodyPr/>
          <a:lstStyle/>
          <a:p>
            <a:endParaRPr lang="en-US">
              <a:solidFill>
                <a:srgbClr val="FFF39D">
                  <a:shade val="50000"/>
                </a:srgbClr>
              </a:solidFill>
            </a:endParaRPr>
          </a:p>
        </p:txBody>
      </p:sp>
      <p:sp>
        <p:nvSpPr>
          <p:cNvPr id="11" name="Slide Number Placeholder 10"/>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643822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53568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724513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221646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8" name="Footer Placeholder 7"/>
          <p:cNvSpPr>
            <a:spLocks noGrp="1"/>
          </p:cNvSpPr>
          <p:nvPr>
            <p:ph type="ftr" sz="quarter" idx="11"/>
          </p:nvPr>
        </p:nvSpPr>
        <p:spPr/>
        <p:txBody>
          <a:bodyPr/>
          <a:lstStyle/>
          <a:p>
            <a:endParaRPr lang="en-US">
              <a:solidFill>
                <a:srgbClr val="FFF39D">
                  <a:shade val="50000"/>
                </a:srgbClr>
              </a:solidFill>
            </a:endParaRPr>
          </a:p>
        </p:txBody>
      </p:sp>
      <p:sp>
        <p:nvSpPr>
          <p:cNvPr id="9" name="Slide Number Placeholder 8"/>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072962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4" name="Footer Placeholder 3"/>
          <p:cNvSpPr>
            <a:spLocks noGrp="1"/>
          </p:cNvSpPr>
          <p:nvPr>
            <p:ph type="ftr" sz="quarter" idx="11"/>
          </p:nvPr>
        </p:nvSpPr>
        <p:spPr/>
        <p:txBody>
          <a:bodyPr/>
          <a:lstStyle/>
          <a:p>
            <a:endParaRPr lang="en-US">
              <a:solidFill>
                <a:srgbClr val="FFF39D">
                  <a:shade val="50000"/>
                </a:srgbClr>
              </a:solidFill>
            </a:endParaRPr>
          </a:p>
        </p:txBody>
      </p:sp>
      <p:sp>
        <p:nvSpPr>
          <p:cNvPr id="5" name="Slide Number Placeholder 4"/>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060888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3" name="Footer Placeholder 2"/>
          <p:cNvSpPr>
            <a:spLocks noGrp="1"/>
          </p:cNvSpPr>
          <p:nvPr>
            <p:ph type="ftr" sz="quarter" idx="11"/>
          </p:nvPr>
        </p:nvSpPr>
        <p:spPr/>
        <p:txBody>
          <a:bodyPr/>
          <a:lstStyle/>
          <a:p>
            <a:endParaRPr lang="en-US">
              <a:solidFill>
                <a:srgbClr val="FFF39D">
                  <a:shade val="50000"/>
                </a:srgbClr>
              </a:solidFill>
            </a:endParaRPr>
          </a:p>
        </p:txBody>
      </p:sp>
      <p:sp>
        <p:nvSpPr>
          <p:cNvPr id="4" name="Slide Number Placeholder 3"/>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142479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41304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209BA942-922F-4D82-9D32-46B5BD0C952C}" type="datetimeFigureOut">
              <a:rPr lang="en-US" smtClean="0"/>
              <a:pPr/>
              <a:t>12/11/2023</a:t>
            </a:fld>
            <a:endParaRPr lang="en-IN"/>
          </a:p>
        </p:txBody>
      </p:sp>
      <p:sp>
        <p:nvSpPr>
          <p:cNvPr id="9" name="Slide Number Placeholder 8"/>
          <p:cNvSpPr>
            <a:spLocks noGrp="1"/>
          </p:cNvSpPr>
          <p:nvPr>
            <p:ph type="sldNum" sz="quarter" idx="15"/>
          </p:nvPr>
        </p:nvSpPr>
        <p:spPr/>
        <p:txBody>
          <a:bodyPr rtlCol="0"/>
          <a:lstStyle/>
          <a:p>
            <a:fld id="{AEE8234E-6D41-4FE5-89EB-B5AB59A3AF2E}"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extLst>
      <p:ext uri="{BB962C8B-B14F-4D97-AF65-F5344CB8AC3E}">
        <p14:creationId xmlns:p14="http://schemas.microsoft.com/office/powerpoint/2010/main" val="33590786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802272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0859872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8" name="Footer Placeholder 7"/>
          <p:cNvSpPr>
            <a:spLocks noGrp="1"/>
          </p:cNvSpPr>
          <p:nvPr>
            <p:ph type="ftr" sz="quarter" idx="11"/>
          </p:nvPr>
        </p:nvSpPr>
        <p:spPr/>
        <p:txBody>
          <a:bodyPr/>
          <a:lstStyle/>
          <a:p>
            <a:endParaRPr lang="en-US">
              <a:solidFill>
                <a:srgbClr val="FFF39D">
                  <a:shade val="50000"/>
                </a:srgbClr>
              </a:solidFill>
            </a:endParaRPr>
          </a:p>
        </p:txBody>
      </p:sp>
      <p:sp>
        <p:nvSpPr>
          <p:cNvPr id="11" name="Slide Number Placeholder 10"/>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2362251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9740993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8242150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6858424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8" name="Footer Placeholder 7"/>
          <p:cNvSpPr>
            <a:spLocks noGrp="1"/>
          </p:cNvSpPr>
          <p:nvPr>
            <p:ph type="ftr" sz="quarter" idx="11"/>
          </p:nvPr>
        </p:nvSpPr>
        <p:spPr/>
        <p:txBody>
          <a:bodyPr/>
          <a:lstStyle/>
          <a:p>
            <a:endParaRPr lang="en-US">
              <a:solidFill>
                <a:srgbClr val="FFF39D">
                  <a:shade val="50000"/>
                </a:srgbClr>
              </a:solidFill>
            </a:endParaRPr>
          </a:p>
        </p:txBody>
      </p:sp>
      <p:sp>
        <p:nvSpPr>
          <p:cNvPr id="9" name="Slide Number Placeholder 8"/>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3470778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4" name="Footer Placeholder 3"/>
          <p:cNvSpPr>
            <a:spLocks noGrp="1"/>
          </p:cNvSpPr>
          <p:nvPr>
            <p:ph type="ftr" sz="quarter" idx="11"/>
          </p:nvPr>
        </p:nvSpPr>
        <p:spPr/>
        <p:txBody>
          <a:bodyPr/>
          <a:lstStyle/>
          <a:p>
            <a:endParaRPr lang="en-US">
              <a:solidFill>
                <a:srgbClr val="FFF39D">
                  <a:shade val="50000"/>
                </a:srgbClr>
              </a:solidFill>
            </a:endParaRPr>
          </a:p>
        </p:txBody>
      </p:sp>
      <p:sp>
        <p:nvSpPr>
          <p:cNvPr id="5" name="Slide Number Placeholder 4"/>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4869427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3" name="Footer Placeholder 2"/>
          <p:cNvSpPr>
            <a:spLocks noGrp="1"/>
          </p:cNvSpPr>
          <p:nvPr>
            <p:ph type="ftr" sz="quarter" idx="11"/>
          </p:nvPr>
        </p:nvSpPr>
        <p:spPr/>
        <p:txBody>
          <a:bodyPr/>
          <a:lstStyle/>
          <a:p>
            <a:endParaRPr lang="en-US">
              <a:solidFill>
                <a:srgbClr val="FFF39D">
                  <a:shade val="50000"/>
                </a:srgbClr>
              </a:solidFill>
            </a:endParaRPr>
          </a:p>
        </p:txBody>
      </p:sp>
      <p:sp>
        <p:nvSpPr>
          <p:cNvPr id="4" name="Slide Number Placeholder 3"/>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75427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09BA942-922F-4D82-9D32-46B5BD0C952C}" type="datetimeFigureOut">
              <a:rPr lang="en-US" smtClean="0"/>
              <a:pPr/>
              <a:t>12/11/2023</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EE8234E-6D41-4FE5-89EB-B5AB59A3AF2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5282371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6" name="Footer Placeholder 5"/>
          <p:cNvSpPr>
            <a:spLocks noGrp="1"/>
          </p:cNvSpPr>
          <p:nvPr>
            <p:ph type="ftr" sz="quarter" idx="11"/>
          </p:nvPr>
        </p:nvSpPr>
        <p:spPr/>
        <p:txBody>
          <a:bodyPr/>
          <a:lstStyle/>
          <a:p>
            <a:endParaRPr lang="en-US">
              <a:solidFill>
                <a:srgbClr val="FFF39D">
                  <a:shade val="50000"/>
                </a:srgbClr>
              </a:solidFill>
            </a:endParaRPr>
          </a:p>
        </p:txBody>
      </p:sp>
      <p:sp>
        <p:nvSpPr>
          <p:cNvPr id="7" name="Slide Number Placeholder 6"/>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extLst>
      <p:ext uri="{BB962C8B-B14F-4D97-AF65-F5344CB8AC3E}">
        <p14:creationId xmlns:p14="http://schemas.microsoft.com/office/powerpoint/2010/main" val="3885086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4492885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5" name="Footer Placeholder 4"/>
          <p:cNvSpPr>
            <a:spLocks noGrp="1"/>
          </p:cNvSpPr>
          <p:nvPr>
            <p:ph type="ftr" sz="quarter" idx="11"/>
          </p:nvPr>
        </p:nvSpPr>
        <p:spPr/>
        <p:txBody>
          <a:bodyPr/>
          <a:lstStyle/>
          <a:p>
            <a:endParaRPr lang="en-US">
              <a:solidFill>
                <a:srgbClr val="FFF39D">
                  <a:shade val="50000"/>
                </a:srgbClr>
              </a:solidFill>
            </a:endParaRPr>
          </a:p>
        </p:txBody>
      </p:sp>
      <p:sp>
        <p:nvSpPr>
          <p:cNvPr id="6" name="Slide Number Placeholder 5"/>
          <p:cNvSpPr>
            <a:spLocks noGrp="1"/>
          </p:cNvSpPr>
          <p:nvPr>
            <p:ph type="sldNum" sz="quarter" idx="12"/>
          </p:nvPr>
        </p:nvSpPr>
        <p:spPr/>
        <p:txBody>
          <a:bodyPr/>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291578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09BA942-922F-4D82-9D32-46B5BD0C952C}" type="datetimeFigureOut">
              <a:rPr lang="en-US" smtClean="0"/>
              <a:pPr/>
              <a:t>12/11/2023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E8234E-6D41-4FE5-89EB-B5AB59A3AF2E}"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09BA942-922F-4D82-9D32-46B5BD0C952C}" type="datetimeFigureOut">
              <a:rPr lang="en-US" smtClean="0"/>
              <a:pPr/>
              <a:t>12/11/2023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EE8234E-6D41-4FE5-89EB-B5AB59A3AF2E}"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09BA942-922F-4D82-9D32-46B5BD0C952C}" type="datetimeFigureOut">
              <a:rPr lang="en-US" smtClean="0"/>
              <a:pPr/>
              <a:t>12/11/2023</a:t>
            </a:fld>
            <a:endParaRPr lang="en-IN"/>
          </a:p>
        </p:txBody>
      </p:sp>
      <p:sp>
        <p:nvSpPr>
          <p:cNvPr id="7" name="Slide Number Placeholder 6"/>
          <p:cNvSpPr>
            <a:spLocks noGrp="1"/>
          </p:cNvSpPr>
          <p:nvPr>
            <p:ph type="sldNum" sz="quarter" idx="11"/>
          </p:nvPr>
        </p:nvSpPr>
        <p:spPr/>
        <p:txBody>
          <a:bodyPr rtlCol="0"/>
          <a:lstStyle/>
          <a:p>
            <a:fld id="{AEE8234E-6D41-4FE5-89EB-B5AB59A3AF2E}"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BA942-922F-4D82-9D32-46B5BD0C952C}" type="datetimeFigureOut">
              <a:rPr lang="en-US" smtClean="0"/>
              <a:pPr/>
              <a:t>12/11/2023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EE8234E-6D41-4FE5-89EB-B5AB59A3AF2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209BA942-922F-4D82-9D32-46B5BD0C952C}" type="datetimeFigureOut">
              <a:rPr lang="en-US" smtClean="0"/>
              <a:pPr/>
              <a:t>12/11/2023</a:t>
            </a:fld>
            <a:endParaRPr lang="en-IN"/>
          </a:p>
        </p:txBody>
      </p:sp>
      <p:sp>
        <p:nvSpPr>
          <p:cNvPr id="22" name="Slide Number Placeholder 21"/>
          <p:cNvSpPr>
            <a:spLocks noGrp="1"/>
          </p:cNvSpPr>
          <p:nvPr>
            <p:ph type="sldNum" sz="quarter" idx="15"/>
          </p:nvPr>
        </p:nvSpPr>
        <p:spPr/>
        <p:txBody>
          <a:bodyPr rtlCol="0"/>
          <a:lstStyle/>
          <a:p>
            <a:fld id="{AEE8234E-6D41-4FE5-89EB-B5AB59A3AF2E}"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09BA942-922F-4D82-9D32-46B5BD0C952C}" type="datetimeFigureOut">
              <a:rPr lang="en-US" smtClean="0"/>
              <a:pPr/>
              <a:t>12/11/2023</a:t>
            </a:fld>
            <a:endParaRPr lang="en-IN"/>
          </a:p>
        </p:txBody>
      </p:sp>
      <p:sp>
        <p:nvSpPr>
          <p:cNvPr id="18" name="Slide Number Placeholder 17"/>
          <p:cNvSpPr>
            <a:spLocks noGrp="1"/>
          </p:cNvSpPr>
          <p:nvPr>
            <p:ph type="sldNum" sz="quarter" idx="11"/>
          </p:nvPr>
        </p:nvSpPr>
        <p:spPr/>
        <p:txBody>
          <a:bodyPr rtlCol="0"/>
          <a:lstStyle/>
          <a:p>
            <a:fld id="{AEE8234E-6D41-4FE5-89EB-B5AB59A3AF2E}"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09BA942-922F-4D82-9D32-46B5BD0C952C}" type="datetimeFigureOut">
              <a:rPr lang="en-US" smtClean="0"/>
              <a:pPr/>
              <a:t>12/11/2023</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EE8234E-6D41-4FE5-89EB-B5AB59A3AF2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solidFill>
                <a:srgbClr val="FFF39D">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3632453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1A37BB1-3DB0-4520-8539-7246EAE1730C}" type="datetimeFigureOut">
              <a:rPr lang="en-US" smtClean="0">
                <a:solidFill>
                  <a:srgbClr val="FFF39D">
                    <a:shade val="50000"/>
                  </a:srgbClr>
                </a:solidFill>
              </a:rPr>
              <a:pPr/>
              <a:t>12/11/2023</a:t>
            </a:fld>
            <a:endParaRPr lang="en-US">
              <a:solidFill>
                <a:srgbClr val="FFF39D">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solidFill>
                <a:srgbClr val="FFF39D">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FBC9B3-B398-43D5-AEF3-889B04D57777}" type="slidenum">
              <a:rPr lang="en-US" smtClean="0">
                <a:solidFill>
                  <a:srgbClr val="FFF39D">
                    <a:shade val="50000"/>
                  </a:srgbClr>
                </a:solidFill>
              </a:rPr>
              <a:pPr/>
              <a:t>‹#›</a:t>
            </a:fld>
            <a:endParaRPr lang="en-US">
              <a:solidFill>
                <a:srgbClr val="FFF39D">
                  <a:shade val="50000"/>
                </a:srgbClr>
              </a:solidFill>
            </a:endParaRPr>
          </a:p>
        </p:txBody>
      </p:sp>
    </p:spTree>
    <p:extLst>
      <p:ext uri="{BB962C8B-B14F-4D97-AF65-F5344CB8AC3E}">
        <p14:creationId xmlns:p14="http://schemas.microsoft.com/office/powerpoint/2010/main" val="18043797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pinetechnologies.com/blogs/what-is-employee-self-service-and-how-is-it-beneficial-for-your-organization/" TargetMode="External"/><Relationship Id="rId2" Type="http://schemas.openxmlformats.org/officeDocument/2006/relationships/hyperlink" Target="https://www.sohu.com/a/400600846_34332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867400"/>
          </a:xfrm>
        </p:spPr>
        <p:txBody>
          <a:bodyPr>
            <a:normAutofit fontScale="25000" lnSpcReduction="20000"/>
          </a:bodyPr>
          <a:lstStyle/>
          <a:p>
            <a:pPr marL="0" indent="0" algn="ctr">
              <a:buNone/>
            </a:pPr>
            <a:r>
              <a:rPr lang="en-US" sz="12800" b="1" dirty="0">
                <a:solidFill>
                  <a:srgbClr val="FF0000"/>
                </a:solidFill>
                <a:latin typeface="Times New Roman" pitchFamily="18" charset="0"/>
                <a:cs typeface="Times New Roman" pitchFamily="18" charset="0"/>
              </a:rPr>
              <a:t>INTERNATIONAL CONFERENCE ON</a:t>
            </a:r>
          </a:p>
          <a:p>
            <a:pPr marL="0" indent="0" algn="ctr">
              <a:buNone/>
            </a:pPr>
            <a:r>
              <a:rPr lang="en-US" sz="12800" b="1" dirty="0">
                <a:solidFill>
                  <a:srgbClr val="0070C0"/>
                </a:solidFill>
                <a:latin typeface="Times New Roman" pitchFamily="18" charset="0"/>
                <a:cs typeface="Times New Roman" pitchFamily="18" charset="0"/>
              </a:rPr>
              <a:t>PUBLIC HEALTH AND TECHNOLOGY</a:t>
            </a:r>
          </a:p>
          <a:p>
            <a:pPr marL="0" indent="0" algn="ctr">
              <a:buNone/>
            </a:pPr>
            <a:r>
              <a:rPr lang="en-US" sz="9600" b="1" dirty="0">
                <a:solidFill>
                  <a:srgbClr val="7030A0"/>
                </a:solidFill>
                <a:latin typeface="Times New Roman" pitchFamily="18" charset="0"/>
                <a:cs typeface="Times New Roman" pitchFamily="18" charset="0"/>
              </a:rPr>
              <a:t>25-26 December, 2023</a:t>
            </a:r>
          </a:p>
          <a:p>
            <a:pPr marL="0" indent="0" algn="ctr">
              <a:buNone/>
            </a:pPr>
            <a:r>
              <a:rPr lang="en-US" sz="9600" b="1" dirty="0">
                <a:solidFill>
                  <a:srgbClr val="00B0F0"/>
                </a:solidFill>
                <a:latin typeface="Times New Roman" pitchFamily="18" charset="0"/>
                <a:cs typeface="Times New Roman" pitchFamily="18" charset="0"/>
              </a:rPr>
              <a:t>Organized by: Center for Academic &amp; Professional Career Development and Research (CAPCDR)</a:t>
            </a:r>
          </a:p>
          <a:p>
            <a:pPr marL="0" lvl="0" indent="0" algn="ctr">
              <a:buClr>
                <a:srgbClr val="FE8637"/>
              </a:buClr>
              <a:buNone/>
            </a:pPr>
            <a:endParaRPr lang="en-US" sz="12800" b="1" dirty="0">
              <a:solidFill>
                <a:srgbClr val="FF0000"/>
              </a:solidFill>
              <a:latin typeface="Times New Roman" pitchFamily="18" charset="0"/>
              <a:cs typeface="Times New Roman" pitchFamily="18" charset="0"/>
            </a:endParaRPr>
          </a:p>
          <a:p>
            <a:pPr marL="0" lvl="0" indent="0" algn="ctr">
              <a:spcBef>
                <a:spcPts val="600"/>
              </a:spcBef>
              <a:buClr>
                <a:srgbClr val="FE8637"/>
              </a:buClr>
              <a:buSzPct val="70000"/>
              <a:buNone/>
            </a:pPr>
            <a:r>
              <a:rPr lang="en-US" sz="8000" b="1" dirty="0">
                <a:solidFill>
                  <a:srgbClr val="0070C0"/>
                </a:solidFill>
                <a:latin typeface="Times New Roman" pitchFamily="18" charset="0"/>
                <a:cs typeface="Times New Roman" pitchFamily="18" charset="0"/>
              </a:rPr>
              <a:t>EMPLOYEE SELF-SERVICE (ESS) PORTAL IN THE INFORMATION TECHNOLOGY SECTOR IN THE DIGITAL ERA</a:t>
            </a:r>
          </a:p>
          <a:p>
            <a:pPr marL="0" lvl="0" indent="0" algn="ctr">
              <a:spcBef>
                <a:spcPts val="600"/>
              </a:spcBef>
              <a:buClr>
                <a:srgbClr val="FE8637"/>
              </a:buClr>
              <a:buSzPct val="70000"/>
              <a:buNone/>
            </a:pPr>
            <a:endParaRPr lang="en-US" sz="7200" b="1" dirty="0">
              <a:solidFill>
                <a:srgbClr val="00B050"/>
              </a:solidFill>
              <a:latin typeface="Times New Roman" pitchFamily="18" charset="0"/>
              <a:cs typeface="Times New Roman" pitchFamily="18" charset="0"/>
            </a:endParaRPr>
          </a:p>
          <a:p>
            <a:pPr marL="0" lvl="0" indent="0" algn="ctr">
              <a:spcBef>
                <a:spcPts val="600"/>
              </a:spcBef>
              <a:buClr>
                <a:srgbClr val="FE8637"/>
              </a:buClr>
              <a:buSzPct val="70000"/>
              <a:buNone/>
            </a:pPr>
            <a:endParaRPr lang="en-US" sz="6400" b="1" dirty="0">
              <a:solidFill>
                <a:srgbClr val="00B050"/>
              </a:solidFill>
              <a:latin typeface="Times New Roman" pitchFamily="18" charset="0"/>
              <a:cs typeface="Times New Roman" pitchFamily="18" charset="0"/>
            </a:endParaRPr>
          </a:p>
          <a:p>
            <a:pPr marL="0" lvl="0" indent="0" algn="ctr">
              <a:spcBef>
                <a:spcPts val="600"/>
              </a:spcBef>
              <a:buClr>
                <a:srgbClr val="FE8637"/>
              </a:buClr>
              <a:buSzPct val="70000"/>
              <a:buNone/>
            </a:pPr>
            <a:endParaRPr lang="en-US" sz="6400" b="1" dirty="0">
              <a:solidFill>
                <a:srgbClr val="00B050"/>
              </a:solidFill>
              <a:latin typeface="Times New Roman" pitchFamily="18" charset="0"/>
              <a:cs typeface="Times New Roman" pitchFamily="18" charset="0"/>
            </a:endParaRPr>
          </a:p>
          <a:p>
            <a:pPr marL="0" lvl="0" indent="0" algn="ctr">
              <a:spcBef>
                <a:spcPts val="600"/>
              </a:spcBef>
              <a:buClr>
                <a:srgbClr val="FE8637"/>
              </a:buClr>
              <a:buSzPct val="70000"/>
              <a:buNone/>
            </a:pPr>
            <a:endParaRPr lang="en-US" sz="6400" b="1" dirty="0">
              <a:solidFill>
                <a:srgbClr val="00B050"/>
              </a:solidFill>
              <a:latin typeface="Times New Roman" pitchFamily="18" charset="0"/>
              <a:cs typeface="Times New Roman" pitchFamily="18" charset="0"/>
            </a:endParaRPr>
          </a:p>
          <a:p>
            <a:pPr marL="0" lvl="0" indent="0" algn="ctr">
              <a:spcBef>
                <a:spcPts val="600"/>
              </a:spcBef>
              <a:buClr>
                <a:srgbClr val="FE8637"/>
              </a:buClr>
              <a:buSzPct val="70000"/>
              <a:buNone/>
            </a:pPr>
            <a:r>
              <a:rPr lang="en-US" sz="6400" b="1" dirty="0">
                <a:solidFill>
                  <a:srgbClr val="00B050"/>
                </a:solidFill>
                <a:latin typeface="Times New Roman" pitchFamily="18" charset="0"/>
                <a:cs typeface="Times New Roman" pitchFamily="18" charset="0"/>
              </a:rPr>
              <a:t>M K GANESHAN</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  Ph.D.,  Research Scholar- Management</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ICSSR Doctoral Fellowship</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Alagappa Institute of Management</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Alagappa University, </a:t>
            </a:r>
            <a:r>
              <a:rPr lang="en-US" sz="6400" b="1" dirty="0" err="1">
                <a:solidFill>
                  <a:srgbClr val="00B050"/>
                </a:solidFill>
                <a:latin typeface="Times New Roman" pitchFamily="18" charset="0"/>
                <a:cs typeface="Times New Roman" pitchFamily="18" charset="0"/>
              </a:rPr>
              <a:t>Karaikudi</a:t>
            </a:r>
            <a:r>
              <a:rPr lang="en-US" sz="6400" b="1" dirty="0">
                <a:solidFill>
                  <a:srgbClr val="00B050"/>
                </a:solidFill>
                <a:latin typeface="Times New Roman" pitchFamily="18" charset="0"/>
                <a:cs typeface="Times New Roman" pitchFamily="18" charset="0"/>
              </a:rPr>
              <a:t>- 630 003</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Tamil Nadu, India</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Mobile no. 9679523438</a:t>
            </a:r>
          </a:p>
          <a:p>
            <a:pPr marL="0" lvl="0" indent="0" algn="ctr" eaLnBrk="0" fontAlgn="base" hangingPunct="0">
              <a:spcBef>
                <a:spcPct val="0"/>
              </a:spcBef>
              <a:spcAft>
                <a:spcPct val="0"/>
              </a:spcAft>
              <a:buClrTx/>
              <a:buSzTx/>
              <a:buNone/>
              <a:defRPr/>
            </a:pPr>
            <a:r>
              <a:rPr lang="en-US" sz="6400" b="1" dirty="0">
                <a:solidFill>
                  <a:srgbClr val="00B050"/>
                </a:solidFill>
                <a:latin typeface="Times New Roman" pitchFamily="18" charset="0"/>
                <a:cs typeface="Times New Roman" pitchFamily="18" charset="0"/>
              </a:rPr>
              <a:t>mkganeshanmba@gmail.com</a:t>
            </a:r>
          </a:p>
          <a:p>
            <a:pPr marL="0" lvl="0" indent="0" algn="ctr" eaLnBrk="0" fontAlgn="base" hangingPunct="0">
              <a:spcBef>
                <a:spcPct val="0"/>
              </a:spcBef>
              <a:spcAft>
                <a:spcPct val="0"/>
              </a:spcAft>
              <a:buClrTx/>
              <a:buSzTx/>
              <a:buNone/>
              <a:defRPr/>
            </a:pPr>
            <a:endParaRPr lang="en-US" sz="6400" dirty="0">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6400" b="1" dirty="0">
              <a:solidFill>
                <a:srgbClr val="00B050"/>
              </a:solidFill>
              <a:latin typeface="Times New Roman" pitchFamily="18" charset="0"/>
              <a:cs typeface="Times New Roman" pitchFamily="18" charset="0"/>
            </a:endParaRPr>
          </a:p>
          <a:p>
            <a:pPr marL="0" lvl="0" indent="0">
              <a:spcBef>
                <a:spcPts val="600"/>
              </a:spcBef>
              <a:buClr>
                <a:srgbClr val="FE8637"/>
              </a:buClr>
              <a:buSzPct val="70000"/>
              <a:buNone/>
            </a:pPr>
            <a:r>
              <a:rPr lang="en-US" sz="4800" b="1" dirty="0">
                <a:solidFill>
                  <a:srgbClr val="0070C0"/>
                </a:solidFill>
                <a:latin typeface="Times New Roman" pitchFamily="18" charset="0"/>
                <a:cs typeface="Times New Roman" pitchFamily="18" charset="0"/>
              </a:rPr>
              <a:t>                                                                        </a:t>
            </a:r>
            <a:endParaRPr lang="en-US" dirty="0">
              <a:solidFill>
                <a:srgbClr val="0000FF"/>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b="1" dirty="0">
              <a:solidFill>
                <a:srgbClr val="009900"/>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b="1" dirty="0">
              <a:solidFill>
                <a:srgbClr val="009900"/>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5100" b="1" dirty="0">
              <a:solidFill>
                <a:srgbClr val="009900"/>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5100" b="1" dirty="0">
              <a:solidFill>
                <a:srgbClr val="009900"/>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3600" b="1" dirty="0">
              <a:solidFill>
                <a:srgbClr val="003366"/>
              </a:solidFill>
              <a:latin typeface="Times New Roman" pitchFamily="18" charset="0"/>
              <a:cs typeface="Times New Roman" pitchFamily="18" charset="0"/>
            </a:endParaRPr>
          </a:p>
          <a:p>
            <a:pPr marL="0" lvl="0" indent="0" algn="ctr" eaLnBrk="0" fontAlgn="base" hangingPunct="0">
              <a:spcBef>
                <a:spcPct val="0"/>
              </a:spcBef>
              <a:spcAft>
                <a:spcPct val="0"/>
              </a:spcAft>
              <a:buClrTx/>
              <a:buSzTx/>
              <a:buNone/>
              <a:defRPr/>
            </a:pPr>
            <a:endParaRPr lang="en-US" sz="3600" b="1" dirty="0">
              <a:solidFill>
                <a:srgbClr val="003366"/>
              </a:solidFill>
              <a:latin typeface="Times New Roman" pitchFamily="18" charset="0"/>
              <a:cs typeface="Times New Roman" pitchFamily="18" charset="0"/>
            </a:endParaRPr>
          </a:p>
          <a:p>
            <a:pPr marL="0" indent="0" algn="ctr">
              <a:buNone/>
            </a:pPr>
            <a:endParaRPr lang="en-US" sz="4800" dirty="0">
              <a:solidFill>
                <a:srgbClr val="0000FF"/>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191000"/>
            <a:ext cx="2133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srcRect/>
          <a:stretch>
            <a:fillRect/>
          </a:stretch>
        </p:blipFill>
        <p:spPr bwMode="auto">
          <a:xfrm>
            <a:off x="381000" y="4343400"/>
            <a:ext cx="2133600" cy="2057400"/>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a:srcRect/>
          <a:stretch>
            <a:fillRect/>
          </a:stretch>
        </p:blipFill>
        <p:spPr bwMode="auto">
          <a:xfrm>
            <a:off x="1828800" y="3352800"/>
            <a:ext cx="5429250" cy="771525"/>
          </a:xfrm>
          <a:prstGeom prst="rect">
            <a:avLst/>
          </a:prstGeom>
          <a:noFill/>
          <a:ln w="9525">
            <a:noFill/>
            <a:miter lim="800000"/>
            <a:headEnd/>
            <a:tailEnd/>
          </a:ln>
          <a:effectLst/>
        </p:spPr>
      </p:pic>
    </p:spTree>
    <p:extLst>
      <p:ext uri="{BB962C8B-B14F-4D97-AF65-F5344CB8AC3E}">
        <p14:creationId xmlns:p14="http://schemas.microsoft.com/office/powerpoint/2010/main" val="213096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80920" cy="706090"/>
          </a:xfrm>
        </p:spPr>
        <p:txBody>
          <a:bodyPr>
            <a:normAutofit/>
          </a:bodyPr>
          <a:lstStyle/>
          <a:p>
            <a:pPr algn="ctr"/>
            <a:r>
              <a:rPr lang="en-US" sz="4000" b="1" dirty="0" err="1">
                <a:solidFill>
                  <a:srgbClr val="FF0000"/>
                </a:solidFill>
                <a:latin typeface="Times New Roman" pitchFamily="18" charset="0"/>
                <a:cs typeface="Times New Roman" pitchFamily="18" charset="0"/>
              </a:rPr>
              <a:t>Ess</a:t>
            </a:r>
            <a:r>
              <a:rPr lang="en-US" sz="4000" b="1" dirty="0">
                <a:solidFill>
                  <a:srgbClr val="FF0000"/>
                </a:solidFill>
                <a:latin typeface="Times New Roman" pitchFamily="18" charset="0"/>
                <a:cs typeface="Times New Roman" pitchFamily="18" charset="0"/>
              </a:rPr>
              <a:t>: Applications</a:t>
            </a:r>
          </a:p>
        </p:txBody>
      </p:sp>
      <p:sp>
        <p:nvSpPr>
          <p:cNvPr id="3" name="Content Placeholder 2"/>
          <p:cNvSpPr>
            <a:spLocks noGrp="1"/>
          </p:cNvSpPr>
          <p:nvPr>
            <p:ph sz="quarter" idx="1"/>
          </p:nvPr>
        </p:nvSpPr>
        <p:spPr>
          <a:xfrm>
            <a:off x="251520" y="2590800"/>
            <a:ext cx="8352928" cy="4191000"/>
          </a:xfrm>
        </p:spPr>
        <p:txBody>
          <a:bodyPr>
            <a:normAutofit/>
          </a:bodyPr>
          <a:lstStyle/>
          <a:p>
            <a:pPr>
              <a:buNone/>
            </a:pPr>
            <a:r>
              <a:rPr lang="en-US" sz="1800" dirty="0">
                <a:latin typeface="Times New Roman" pitchFamily="18" charset="0"/>
                <a:cs typeface="Times New Roman" pitchFamily="18" charset="0"/>
              </a:rPr>
              <a:t>HR self-service increases employees' authority and access to information in a self-help environment, freeing up managers' time and elevating their profile.</a:t>
            </a:r>
          </a:p>
          <a:p>
            <a:pPr lvl="0"/>
            <a:r>
              <a:rPr lang="en-US" sz="1800" dirty="0">
                <a:latin typeface="Times New Roman" pitchFamily="18" charset="0"/>
                <a:cs typeface="Times New Roman" pitchFamily="18" charset="0"/>
              </a:rPr>
              <a:t>Log in or out and see the information instantly.</a:t>
            </a:r>
          </a:p>
          <a:p>
            <a:pPr lvl="0"/>
            <a:r>
              <a:rPr lang="en-US" sz="1800" dirty="0">
                <a:latin typeface="Times New Roman" pitchFamily="18" charset="0"/>
                <a:cs typeface="Times New Roman" pitchFamily="18" charset="0"/>
              </a:rPr>
              <a:t>Request PTO</a:t>
            </a:r>
          </a:p>
          <a:p>
            <a:pPr lvl="0"/>
            <a:r>
              <a:rPr lang="en-US" sz="1800" dirty="0">
                <a:latin typeface="Times New Roman" pitchFamily="18" charset="0"/>
                <a:cs typeface="Times New Roman" pitchFamily="18" charset="0"/>
              </a:rPr>
              <a:t>Examine the attendance information used for payroll.</a:t>
            </a:r>
          </a:p>
          <a:p>
            <a:pPr lvl="0"/>
            <a:r>
              <a:rPr lang="en-US" sz="1800" dirty="0">
                <a:latin typeface="Times New Roman" pitchFamily="18" charset="0"/>
                <a:cs typeface="Times New Roman" pitchFamily="18" charset="0"/>
              </a:rPr>
              <a:t>Request a correction to the attendance data.</a:t>
            </a:r>
          </a:p>
          <a:p>
            <a:pPr lvl="0"/>
            <a:r>
              <a:rPr lang="en-US" sz="1800" dirty="0">
                <a:latin typeface="Times New Roman" pitchFamily="18" charset="0"/>
                <a:cs typeface="Times New Roman" pitchFamily="18" charset="0"/>
              </a:rPr>
              <a:t>Check the work schedule or shift plans.</a:t>
            </a:r>
          </a:p>
          <a:p>
            <a:pPr lvl="0"/>
            <a:r>
              <a:rPr lang="en-US" sz="1800" dirty="0">
                <a:latin typeface="Times New Roman" pitchFamily="18" charset="0"/>
                <a:cs typeface="Times New Roman" pitchFamily="18" charset="0"/>
              </a:rPr>
              <a:t>Share documents with HR.</a:t>
            </a:r>
          </a:p>
          <a:p>
            <a:pPr lvl="0"/>
            <a:r>
              <a:rPr lang="en-US" sz="1800" dirty="0">
                <a:latin typeface="Times New Roman" pitchFamily="18" charset="0"/>
                <a:cs typeface="Times New Roman" pitchFamily="18" charset="0"/>
              </a:rPr>
              <a:t>Examine corporate guidelines and additional common materials.</a:t>
            </a:r>
          </a:p>
          <a:p>
            <a:pPr lvl="0"/>
            <a:r>
              <a:rPr lang="en-US" sz="1800" dirty="0">
                <a:latin typeface="Times New Roman" pitchFamily="18" charset="0"/>
                <a:cs typeface="Times New Roman" pitchFamily="18" charset="0"/>
              </a:rPr>
              <a:t>Access training materials.</a:t>
            </a:r>
          </a:p>
          <a:p>
            <a:pPr lvl="0"/>
            <a:r>
              <a:rPr lang="en-US" sz="1800" dirty="0">
                <a:latin typeface="Times New Roman" pitchFamily="18" charset="0"/>
                <a:cs typeface="Times New Roman" pitchFamily="18" charset="0"/>
              </a:rPr>
              <a:t>Submit income tax declarations and verify income tax calculation.</a:t>
            </a:r>
          </a:p>
          <a:p>
            <a:pPr lvl="0"/>
            <a:r>
              <a:rPr lang="en-US" sz="1800" dirty="0">
                <a:latin typeface="Times New Roman" pitchFamily="18" charset="0"/>
                <a:cs typeface="Times New Roman" pitchFamily="18" charset="0"/>
              </a:rPr>
              <a:t>Participate in performance appraisals.</a:t>
            </a:r>
          </a:p>
          <a:p>
            <a:pPr algn="just">
              <a:buNone/>
            </a:pPr>
            <a:endParaRPr lang="en-US" sz="18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srcRect/>
          <a:stretch>
            <a:fillRect/>
          </a:stretch>
        </p:blipFill>
        <p:spPr bwMode="auto">
          <a:xfrm>
            <a:off x="228600" y="990600"/>
            <a:ext cx="8458200" cy="1676400"/>
          </a:xfrm>
          <a:prstGeom prst="rect">
            <a:avLst/>
          </a:prstGeom>
          <a:noFill/>
          <a:ln w="9525">
            <a:noFill/>
            <a:miter lim="800000"/>
            <a:headEnd/>
            <a:tailEnd/>
          </a:ln>
          <a:effectLst/>
        </p:spPr>
      </p:pic>
    </p:spTree>
    <p:extLst>
      <p:ext uri="{BB962C8B-B14F-4D97-AF65-F5344CB8AC3E}">
        <p14:creationId xmlns:p14="http://schemas.microsoft.com/office/powerpoint/2010/main" val="2647422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24936" cy="715962"/>
          </a:xfrm>
        </p:spPr>
        <p:txBody>
          <a:bodyPr>
            <a:normAutofit/>
          </a:bodyPr>
          <a:lstStyle/>
          <a:p>
            <a:pPr algn="ctr"/>
            <a:r>
              <a:rPr lang="en-US" b="1" dirty="0">
                <a:solidFill>
                  <a:srgbClr val="FF0000"/>
                </a:solidFill>
                <a:latin typeface="Times New Roman" pitchFamily="18" charset="0"/>
                <a:cs typeface="Times New Roman" pitchFamily="18" charset="0"/>
              </a:rPr>
              <a:t>based on trends and data </a:t>
            </a:r>
            <a:endParaRPr lang="en-IN"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79512" y="1066800"/>
            <a:ext cx="8535892" cy="5791200"/>
          </a:xfrm>
        </p:spPr>
        <p:txBody>
          <a:bodyPr>
            <a:noAutofit/>
          </a:bodyPr>
          <a:lstStyle/>
          <a:p>
            <a:r>
              <a:rPr lang="en-US" sz="1400" b="1" dirty="0">
                <a:latin typeface="Times New Roman" pitchFamily="18" charset="0"/>
                <a:cs typeface="Times New Roman" pitchFamily="18" charset="0"/>
              </a:rPr>
              <a:t>Adoption Rates: </a:t>
            </a:r>
            <a:r>
              <a:rPr lang="en-US" sz="1400" dirty="0">
                <a:latin typeface="Times New Roman" pitchFamily="18" charset="0"/>
                <a:cs typeface="Times New Roman" pitchFamily="18" charset="0"/>
              </a:rPr>
              <a:t>Adoption of ESS portals has been consistently high, with a significant percentage of IT companies implementing such systems to streamline HR processes.</a:t>
            </a:r>
          </a:p>
          <a:p>
            <a:r>
              <a:rPr lang="en-US" sz="1400" b="1" dirty="0">
                <a:latin typeface="Times New Roman" pitchFamily="18" charset="0"/>
                <a:cs typeface="Times New Roman" pitchFamily="18" charset="0"/>
              </a:rPr>
              <a:t>Mobile Usage: </a:t>
            </a:r>
            <a:r>
              <a:rPr lang="en-US" sz="1400" dirty="0">
                <a:latin typeface="Times New Roman" pitchFamily="18" charset="0"/>
                <a:cs typeface="Times New Roman" pitchFamily="18" charset="0"/>
              </a:rPr>
              <a:t>The use of mobile devices to access ESS portals has seen a notable increase, reflecting the need for remote access and on-the-go functionality in the digital era.</a:t>
            </a:r>
          </a:p>
          <a:p>
            <a:r>
              <a:rPr lang="en-US" sz="1400" b="1" dirty="0">
                <a:latin typeface="Times New Roman" pitchFamily="18" charset="0"/>
                <a:cs typeface="Times New Roman" pitchFamily="18" charset="0"/>
              </a:rPr>
              <a:t>Remote Work Impact: </a:t>
            </a:r>
            <a:r>
              <a:rPr lang="en-US" sz="1400" dirty="0">
                <a:latin typeface="Times New Roman" pitchFamily="18" charset="0"/>
                <a:cs typeface="Times New Roman" pitchFamily="18" charset="0"/>
              </a:rPr>
              <a:t>The COVID-19 pandemic accelerated the trend of remote work, influencing the design and functionality of ESS portals to better support virtual collaboration and communication.</a:t>
            </a:r>
          </a:p>
          <a:p>
            <a:r>
              <a:rPr lang="en-US" sz="1400" b="1" dirty="0">
                <a:latin typeface="Times New Roman" pitchFamily="18" charset="0"/>
                <a:cs typeface="Times New Roman" pitchFamily="18" charset="0"/>
              </a:rPr>
              <a:t>Security Concerns: </a:t>
            </a:r>
            <a:r>
              <a:rPr lang="en-US" sz="1400" dirty="0">
                <a:latin typeface="Times New Roman" pitchFamily="18" charset="0"/>
                <a:cs typeface="Times New Roman" pitchFamily="18" charset="0"/>
              </a:rPr>
              <a:t>Given the sensitivity of HR data, there has been a heightened focus on </a:t>
            </a:r>
            <a:r>
              <a:rPr lang="en-US" sz="1400" dirty="0" err="1">
                <a:latin typeface="Times New Roman" pitchFamily="18" charset="0"/>
                <a:cs typeface="Times New Roman" pitchFamily="18" charset="0"/>
              </a:rPr>
              <a:t>cybersecurity</a:t>
            </a:r>
            <a:r>
              <a:rPr lang="en-US" sz="1400" dirty="0">
                <a:latin typeface="Times New Roman" pitchFamily="18" charset="0"/>
                <a:cs typeface="Times New Roman" pitchFamily="18" charset="0"/>
              </a:rPr>
              <a:t> within ESS portals. Data encryption, multi-factor authentication, and secure transmission protocols are increasingly emphasized.</a:t>
            </a:r>
          </a:p>
          <a:p>
            <a:r>
              <a:rPr lang="en-US" sz="1400" b="1" dirty="0">
                <a:latin typeface="Times New Roman" pitchFamily="18" charset="0"/>
                <a:cs typeface="Times New Roman" pitchFamily="18" charset="0"/>
              </a:rPr>
              <a:t>User Experience (UX): </a:t>
            </a:r>
            <a:r>
              <a:rPr lang="en-US" sz="1400" dirty="0">
                <a:latin typeface="Times New Roman" pitchFamily="18" charset="0"/>
                <a:cs typeface="Times New Roman" pitchFamily="18" charset="0"/>
              </a:rPr>
              <a:t>The digital era has brought about a shift towards more user-friendly and intuitive interfaces for ESS portals, enhancing the overall user experience and increasing employee engagement.</a:t>
            </a:r>
          </a:p>
          <a:p>
            <a:r>
              <a:rPr lang="en-US" sz="1400" b="1" dirty="0">
                <a:latin typeface="Times New Roman" pitchFamily="18" charset="0"/>
                <a:cs typeface="Times New Roman" pitchFamily="18" charset="0"/>
              </a:rPr>
              <a:t>Integration with Cloud Services: </a:t>
            </a:r>
            <a:r>
              <a:rPr lang="en-US" sz="1400" dirty="0">
                <a:latin typeface="Times New Roman" pitchFamily="18" charset="0"/>
                <a:cs typeface="Times New Roman" pitchFamily="18" charset="0"/>
              </a:rPr>
              <a:t>Cloud-based ESS solutions have gained popularity, allowing for greater flexibility, scalability, and accessibility from various locations and devices.</a:t>
            </a:r>
          </a:p>
          <a:p>
            <a:r>
              <a:rPr lang="en-US" sz="1400" b="1" dirty="0">
                <a:latin typeface="Times New Roman" pitchFamily="18" charset="0"/>
                <a:cs typeface="Times New Roman" pitchFamily="18" charset="0"/>
              </a:rPr>
              <a:t>Data Analytics and Insights: </a:t>
            </a:r>
            <a:r>
              <a:rPr lang="en-US" sz="1400" dirty="0">
                <a:latin typeface="Times New Roman" pitchFamily="18" charset="0"/>
                <a:cs typeface="Times New Roman" pitchFamily="18" charset="0"/>
              </a:rPr>
              <a:t>Organizations are increasingly leveraging data analytics within ESS portals to gain insights into employee behavior, preferences, and trends, facilitating data-driven decision-making.</a:t>
            </a:r>
          </a:p>
          <a:p>
            <a:r>
              <a:rPr lang="en-US" sz="1400" b="1" dirty="0">
                <a:latin typeface="Times New Roman" pitchFamily="18" charset="0"/>
                <a:cs typeface="Times New Roman" pitchFamily="18" charset="0"/>
              </a:rPr>
              <a:t>Training and Support: </a:t>
            </a:r>
            <a:r>
              <a:rPr lang="en-US" sz="1400" dirty="0">
                <a:latin typeface="Times New Roman" pitchFamily="18" charset="0"/>
                <a:cs typeface="Times New Roman" pitchFamily="18" charset="0"/>
              </a:rPr>
              <a:t>Companies are investing in training programs to ensure employees are proficient in using ESS portals. Additionally, support mechanisms such as </a:t>
            </a:r>
            <a:r>
              <a:rPr lang="en-US" sz="1400" dirty="0" err="1">
                <a:latin typeface="Times New Roman" pitchFamily="18" charset="0"/>
                <a:cs typeface="Times New Roman" pitchFamily="18" charset="0"/>
              </a:rPr>
              <a:t>chatbots</a:t>
            </a:r>
            <a:r>
              <a:rPr lang="en-US" sz="1400" dirty="0">
                <a:latin typeface="Times New Roman" pitchFamily="18" charset="0"/>
                <a:cs typeface="Times New Roman" pitchFamily="18" charset="0"/>
              </a:rPr>
              <a:t> or dedicated help desks contribute to a smoother user experience.</a:t>
            </a:r>
          </a:p>
          <a:p>
            <a:r>
              <a:rPr lang="en-US" sz="1400" b="1" dirty="0">
                <a:latin typeface="Times New Roman" pitchFamily="18" charset="0"/>
                <a:cs typeface="Times New Roman" pitchFamily="18" charset="0"/>
              </a:rPr>
              <a:t>Compliance and Data Privacy: </a:t>
            </a:r>
            <a:r>
              <a:rPr lang="en-US" sz="1400" dirty="0">
                <a:latin typeface="Times New Roman" pitchFamily="18" charset="0"/>
                <a:cs typeface="Times New Roman" pitchFamily="18" charset="0"/>
              </a:rPr>
              <a:t>Compliance with data privacy regulations and standards (such as GDPR) remains a top priority, with organizations implementing measures to safeguard employee data and ensure legal compliance.</a:t>
            </a:r>
          </a:p>
          <a:p>
            <a:r>
              <a:rPr lang="en-US" sz="1400" b="1" dirty="0">
                <a:latin typeface="Times New Roman" pitchFamily="18" charset="0"/>
                <a:cs typeface="Times New Roman" pitchFamily="18" charset="0"/>
              </a:rPr>
              <a:t>Cost Savings and Efficiency: </a:t>
            </a:r>
            <a:r>
              <a:rPr lang="en-US" sz="1400" dirty="0">
                <a:latin typeface="Times New Roman" pitchFamily="18" charset="0"/>
                <a:cs typeface="Times New Roman" pitchFamily="18" charset="0"/>
              </a:rPr>
              <a:t>Organizations are witnessing cost savings through reduced administrative overhead, paperless processes, and increased efficiency in HR operations after implementing ESS portals.</a:t>
            </a:r>
          </a:p>
          <a:p>
            <a:pPr marL="0" indent="0" algn="just">
              <a:buNone/>
            </a:pPr>
            <a:endParaRPr lang="en-US" sz="1400" dirty="0">
              <a:solidFill>
                <a:srgbClr val="2E2E2E"/>
              </a:solidFill>
              <a:latin typeface="Times New Roman" pitchFamily="18" charset="0"/>
              <a:ea typeface="Times New Roman"/>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24936" cy="715962"/>
          </a:xfrm>
        </p:spPr>
        <p:txBody>
          <a:bodyPr>
            <a:normAutofit/>
          </a:bodyPr>
          <a:lstStyle/>
          <a:p>
            <a:pPr algn="ctr"/>
            <a:r>
              <a:rPr lang="en-US" b="1" dirty="0">
                <a:solidFill>
                  <a:srgbClr val="FF0000"/>
                </a:solidFill>
                <a:latin typeface="Times New Roman" pitchFamily="18" charset="0"/>
                <a:cs typeface="Times New Roman" pitchFamily="18" charset="0"/>
              </a:rPr>
              <a:t>Future Study</a:t>
            </a:r>
            <a:endParaRPr lang="en-IN"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79512" y="1066800"/>
            <a:ext cx="8535892" cy="5791200"/>
          </a:xfrm>
        </p:spPr>
        <p:txBody>
          <a:bodyPr>
            <a:noAutofit/>
          </a:bodyPr>
          <a:lstStyle/>
          <a:p>
            <a:r>
              <a:rPr lang="en-US" sz="1400" dirty="0">
                <a:latin typeface="Times New Roman" pitchFamily="18" charset="0"/>
                <a:cs typeface="Times New Roman" pitchFamily="18" charset="0"/>
              </a:rPr>
              <a:t>Investigate the potential of incorporating advanced artificial intelligence (AI) features in ESS portals to automate more complex HR processes and provide personalized employee interactions. </a:t>
            </a:r>
          </a:p>
          <a:p>
            <a:r>
              <a:rPr lang="en-US" sz="1400" dirty="0">
                <a:latin typeface="Times New Roman" pitchFamily="18" charset="0"/>
                <a:cs typeface="Times New Roman" pitchFamily="18" charset="0"/>
              </a:rPr>
              <a:t>Explore the use of predictive analytics within ESS portals to anticipate HR trends and employee needs and optimize workforce management strategies in the rapidly changing IT environment.</a:t>
            </a:r>
          </a:p>
          <a:p>
            <a:r>
              <a:rPr lang="en-US" sz="1400" dirty="0">
                <a:latin typeface="Times New Roman" pitchFamily="18" charset="0"/>
                <a:cs typeface="Times New Roman" pitchFamily="18" charset="0"/>
              </a:rPr>
              <a:t> Assess the feasibility and benefits of integrating </a:t>
            </a:r>
            <a:r>
              <a:rPr lang="en-US" sz="1400" dirty="0" err="1">
                <a:latin typeface="Times New Roman" pitchFamily="18" charset="0"/>
                <a:cs typeface="Times New Roman" pitchFamily="18" charset="0"/>
              </a:rPr>
              <a:t>blockchain</a:t>
            </a:r>
            <a:r>
              <a:rPr lang="en-US" sz="1400" dirty="0">
                <a:latin typeface="Times New Roman" pitchFamily="18" charset="0"/>
                <a:cs typeface="Times New Roman" pitchFamily="18" charset="0"/>
              </a:rPr>
              <a:t> technology into ESS portals to enhance data security, transparency, and trust in HR transactions. </a:t>
            </a:r>
          </a:p>
          <a:p>
            <a:r>
              <a:rPr lang="en-US" sz="1400" dirty="0">
                <a:latin typeface="Times New Roman" pitchFamily="18" charset="0"/>
                <a:cs typeface="Times New Roman" pitchFamily="18" charset="0"/>
              </a:rPr>
              <a:t>Examine the integration of Internet of Things (</a:t>
            </a:r>
            <a:r>
              <a:rPr lang="en-US" sz="1400" dirty="0" err="1">
                <a:latin typeface="Times New Roman" pitchFamily="18" charset="0"/>
                <a:cs typeface="Times New Roman" pitchFamily="18" charset="0"/>
              </a:rPr>
              <a:t>IoT</a:t>
            </a:r>
            <a:r>
              <a:rPr lang="en-US" sz="1400" dirty="0">
                <a:latin typeface="Times New Roman" pitchFamily="18" charset="0"/>
                <a:cs typeface="Times New Roman" pitchFamily="18" charset="0"/>
              </a:rPr>
              <a:t>) devices within ESS portals to monitor employee well-being, provide insights for wellness </a:t>
            </a:r>
            <a:r>
              <a:rPr lang="en-US" sz="1400" dirty="0" err="1">
                <a:latin typeface="Times New Roman" pitchFamily="18" charset="0"/>
                <a:cs typeface="Times New Roman" pitchFamily="18" charset="0"/>
              </a:rPr>
              <a:t>programmes</a:t>
            </a:r>
            <a:r>
              <a:rPr lang="en-US" sz="1400" dirty="0">
                <a:latin typeface="Times New Roman" pitchFamily="18" charset="0"/>
                <a:cs typeface="Times New Roman" pitchFamily="18" charset="0"/>
              </a:rPr>
              <a:t>, and foster a healthier work environment. </a:t>
            </a:r>
          </a:p>
          <a:p>
            <a:r>
              <a:rPr lang="en-US" sz="1400" dirty="0">
                <a:latin typeface="Times New Roman" pitchFamily="18" charset="0"/>
                <a:cs typeface="Times New Roman" pitchFamily="18" charset="0"/>
              </a:rPr>
              <a:t>Research innovative ways to enhance the user experience in ESS portals, considering immersive technologies like augmented reality (AR) or virtual reality (VR) for more engaging and interactive HR interactions.</a:t>
            </a:r>
          </a:p>
          <a:p>
            <a:r>
              <a:rPr lang="en-US" sz="1400" dirty="0">
                <a:latin typeface="Times New Roman" pitchFamily="18" charset="0"/>
                <a:cs typeface="Times New Roman" pitchFamily="18" charset="0"/>
              </a:rPr>
              <a:t>Investigate strategies for ESS portals to efficiently manage global HR compliance requirements and localization features to cater to diverse cultural and regulatory contexts. </a:t>
            </a:r>
          </a:p>
          <a:p>
            <a:r>
              <a:rPr lang="en-US" sz="1400" dirty="0">
                <a:latin typeface="Times New Roman" pitchFamily="18" charset="0"/>
                <a:cs typeface="Times New Roman" pitchFamily="18" charset="0"/>
              </a:rPr>
              <a:t>Explore features within ESS portals that facilitate employee skill development, training, and career advancement, aligning HR practices with the ongoing learning needs in the IT sector. </a:t>
            </a:r>
          </a:p>
          <a:p>
            <a:r>
              <a:rPr lang="en-US" sz="1400" dirty="0">
                <a:latin typeface="Times New Roman" pitchFamily="18" charset="0"/>
                <a:cs typeface="Times New Roman" pitchFamily="18" charset="0"/>
              </a:rPr>
              <a:t>Conduct a comprehensive study on emerging </a:t>
            </a:r>
            <a:r>
              <a:rPr lang="en-US" sz="1400" dirty="0" err="1">
                <a:latin typeface="Times New Roman" pitchFamily="18" charset="0"/>
                <a:cs typeface="Times New Roman" pitchFamily="18" charset="0"/>
              </a:rPr>
              <a:t>cybersecurity</a:t>
            </a:r>
            <a:r>
              <a:rPr lang="en-US" sz="1400" dirty="0">
                <a:latin typeface="Times New Roman" pitchFamily="18" charset="0"/>
                <a:cs typeface="Times New Roman" pitchFamily="18" charset="0"/>
              </a:rPr>
              <a:t> threats and advancements, proposing strategies to enhance the resilience of ESS portals against evolving cyber risks in the digital era. </a:t>
            </a:r>
          </a:p>
          <a:p>
            <a:r>
              <a:rPr lang="en-US" sz="1400" dirty="0">
                <a:latin typeface="Times New Roman" pitchFamily="18" charset="0"/>
                <a:cs typeface="Times New Roman" pitchFamily="18" charset="0"/>
              </a:rPr>
              <a:t> Investigate tools and functionalities within ESS portals to optimize remote work experiences, including collaboration features, virtual team-building activities, and strategies for maintaining a connected virtual workforce.  </a:t>
            </a:r>
          </a:p>
          <a:p>
            <a:r>
              <a:rPr lang="en-US" sz="1400" dirty="0">
                <a:latin typeface="Times New Roman" pitchFamily="18" charset="0"/>
                <a:cs typeface="Times New Roman" pitchFamily="18" charset="0"/>
              </a:rPr>
              <a:t>Examine how ESS portals can contribute to sustainability initiatives within the IT sector, such as reducing paper usage, promoting eco-friendly HR practices, and aligning with corporate social responsibility goals.</a:t>
            </a:r>
          </a:p>
          <a:p>
            <a:pPr algn="just"/>
            <a:endParaRPr lang="en-IN" sz="1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24936" cy="715962"/>
          </a:xfrm>
        </p:spPr>
        <p:txBody>
          <a:bodyPr/>
          <a:lstStyle/>
          <a:p>
            <a:pPr algn="ctr"/>
            <a:r>
              <a:rPr lang="en-IN" b="1" dirty="0">
                <a:solidFill>
                  <a:srgbClr val="FF0000"/>
                </a:solidFill>
                <a:latin typeface="Times New Roman" pitchFamily="18" charset="0"/>
                <a:cs typeface="Times New Roman" pitchFamily="18" charset="0"/>
              </a:rPr>
              <a:t>CONCLUSION</a:t>
            </a:r>
          </a:p>
        </p:txBody>
      </p:sp>
      <p:sp>
        <p:nvSpPr>
          <p:cNvPr id="3" name="Content Placeholder 2"/>
          <p:cNvSpPr>
            <a:spLocks noGrp="1"/>
          </p:cNvSpPr>
          <p:nvPr>
            <p:ph sz="quarter" idx="1"/>
          </p:nvPr>
        </p:nvSpPr>
        <p:spPr>
          <a:xfrm>
            <a:off x="179512" y="1066800"/>
            <a:ext cx="8535892" cy="5791200"/>
          </a:xfrm>
        </p:spPr>
        <p:txBody>
          <a:bodyPr>
            <a:noAutofit/>
          </a:bodyPr>
          <a:lstStyle/>
          <a:p>
            <a:pPr marL="0" indent="0" algn="just">
              <a:buFont typeface="Wingdings" pitchFamily="2" charset="2"/>
              <a:buChar char="q"/>
            </a:pPr>
            <a:r>
              <a:rPr lang="en-IN" sz="1800" dirty="0">
                <a:solidFill>
                  <a:srgbClr val="2E2E2E"/>
                </a:solidFill>
                <a:latin typeface="Times New Roman" pitchFamily="18" charset="0"/>
                <a:ea typeface="Times New Roman"/>
                <a:cs typeface="Times New Roman" pitchFamily="18" charset="0"/>
              </a:rPr>
              <a:t> </a:t>
            </a:r>
            <a:r>
              <a:rPr lang="en-US" sz="1800" dirty="0">
                <a:latin typeface="Times New Roman" pitchFamily="18" charset="0"/>
                <a:cs typeface="Times New Roman" pitchFamily="18" charset="0"/>
              </a:rPr>
              <a:t>In the digital era, the implementation of Employee Self-Service (ESS) portals within the Information Technology (IT) sector marks a transformative shift in the management of Human Resources (HR) processes. </a:t>
            </a:r>
          </a:p>
          <a:p>
            <a:pPr marL="0" indent="0" algn="just">
              <a:buFont typeface="Wingdings" pitchFamily="2" charset="2"/>
              <a:buChar char="q"/>
            </a:pPr>
            <a:r>
              <a:rPr lang="en-US" sz="1800" dirty="0">
                <a:latin typeface="Times New Roman" pitchFamily="18" charset="0"/>
                <a:cs typeface="Times New Roman" pitchFamily="18" charset="0"/>
              </a:rPr>
              <a:t>This study has delved into the multifaceted impact of ESS portals, showcasing their pivotal role in aligning HR practices with the dynamic demands of the IT landscape. </a:t>
            </a:r>
          </a:p>
          <a:p>
            <a:pPr marL="0" indent="0" algn="just">
              <a:buFont typeface="Wingdings" pitchFamily="2" charset="2"/>
              <a:buChar char="q"/>
            </a:pPr>
            <a:r>
              <a:rPr lang="en-US" sz="1800" dirty="0">
                <a:latin typeface="Times New Roman" pitchFamily="18" charset="0"/>
                <a:cs typeface="Times New Roman" pitchFamily="18" charset="0"/>
              </a:rPr>
              <a:t>The digital transformation of HR processes has not only streamlined administrative tasks but has also redefined the employee experience. </a:t>
            </a:r>
          </a:p>
          <a:p>
            <a:pPr marL="0" indent="0" algn="just">
              <a:buFont typeface="Wingdings" pitchFamily="2" charset="2"/>
              <a:buChar char="q"/>
            </a:pPr>
            <a:r>
              <a:rPr lang="en-US" sz="1800" dirty="0">
                <a:latin typeface="Times New Roman" pitchFamily="18" charset="0"/>
                <a:cs typeface="Times New Roman" pitchFamily="18" charset="0"/>
              </a:rPr>
              <a:t>The intuitive design and mobile accessibility of ESS portals contribute significantly to user satisfaction, reflecting the sector's commitment to embracing technological innovation for efficient workflow management. </a:t>
            </a:r>
          </a:p>
          <a:p>
            <a:pPr marL="0" indent="0" algn="just">
              <a:buFont typeface="Wingdings" pitchFamily="2" charset="2"/>
              <a:buChar char="q"/>
            </a:pPr>
            <a:r>
              <a:rPr lang="en-US" sz="1800" dirty="0">
                <a:latin typeface="Times New Roman" pitchFamily="18" charset="0"/>
                <a:cs typeface="Times New Roman" pitchFamily="18" charset="0"/>
              </a:rPr>
              <a:t>Security considerations, paramount in the digital era, underscore the need for robust </a:t>
            </a:r>
            <a:r>
              <a:rPr lang="en-US" sz="1800" dirty="0" err="1">
                <a:latin typeface="Times New Roman" pitchFamily="18" charset="0"/>
                <a:cs typeface="Times New Roman" pitchFamily="18" charset="0"/>
              </a:rPr>
              <a:t>cybersecurity</a:t>
            </a:r>
            <a:r>
              <a:rPr lang="en-US" sz="1800" dirty="0">
                <a:latin typeface="Times New Roman" pitchFamily="18" charset="0"/>
                <a:cs typeface="Times New Roman" pitchFamily="18" charset="0"/>
              </a:rPr>
              <a:t> measures within ESS portals. </a:t>
            </a:r>
          </a:p>
          <a:p>
            <a:pPr marL="0" indent="0" algn="just">
              <a:buFont typeface="Wingdings" pitchFamily="2" charset="2"/>
              <a:buChar char="q"/>
            </a:pPr>
            <a:r>
              <a:rPr lang="en-US" sz="1800" dirty="0">
                <a:latin typeface="Times New Roman" pitchFamily="18" charset="0"/>
                <a:cs typeface="Times New Roman" pitchFamily="18" charset="0"/>
              </a:rPr>
              <a:t>The Employee Self-Service Portal stands as a cornerstone in the digital evolution of HR practices within the IT sector. </a:t>
            </a:r>
          </a:p>
          <a:p>
            <a:pPr marL="0" indent="0" algn="just">
              <a:buFont typeface="Wingdings" pitchFamily="2" charset="2"/>
              <a:buChar char="q"/>
            </a:pPr>
            <a:r>
              <a:rPr lang="en-US" sz="1800" dirty="0">
                <a:latin typeface="Times New Roman" pitchFamily="18" charset="0"/>
                <a:cs typeface="Times New Roman" pitchFamily="18" charset="0"/>
              </a:rPr>
              <a:t>Its impact on organizational efficiency, user experience, and adaptability positions it as an indispensable tool for navigating the complexities of the digital era. </a:t>
            </a:r>
          </a:p>
          <a:p>
            <a:pPr marL="0" indent="0" algn="just">
              <a:buFont typeface="Wingdings" pitchFamily="2" charset="2"/>
              <a:buChar char="q"/>
            </a:pPr>
            <a:r>
              <a:rPr lang="en-US" sz="1800" dirty="0">
                <a:latin typeface="Times New Roman" pitchFamily="18" charset="0"/>
                <a:cs typeface="Times New Roman" pitchFamily="18" charset="0"/>
              </a:rPr>
              <a:t> As the IT sector continues to evolve, embracing and optimizing ESS portals will be key to fostering a resilient, responsive, and digitally empowered workforce.</a:t>
            </a:r>
          </a:p>
          <a:p>
            <a:pPr marL="0" indent="0" algn="just">
              <a:buFont typeface="Wingdings" pitchFamily="2" charset="2"/>
              <a:buChar char="q"/>
            </a:pPr>
            <a:endParaRPr lang="en-US" sz="1600" dirty="0">
              <a:solidFill>
                <a:srgbClr val="2E2E2E"/>
              </a:solidFill>
              <a:latin typeface="Times New Roman" pitchFamily="18" charset="0"/>
              <a:ea typeface="Times New Roman"/>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24936" cy="715962"/>
          </a:xfrm>
        </p:spPr>
        <p:txBody>
          <a:bodyPr/>
          <a:lstStyle/>
          <a:p>
            <a:pPr algn="ctr"/>
            <a:r>
              <a:rPr lang="en-IN" b="1" dirty="0">
                <a:solidFill>
                  <a:srgbClr val="FF0000"/>
                </a:solidFill>
                <a:latin typeface="Times New Roman" pitchFamily="18" charset="0"/>
                <a:cs typeface="Times New Roman" pitchFamily="18" charset="0"/>
              </a:rPr>
              <a:t>References</a:t>
            </a:r>
          </a:p>
        </p:txBody>
      </p:sp>
      <p:sp>
        <p:nvSpPr>
          <p:cNvPr id="3" name="Content Placeholder 2"/>
          <p:cNvSpPr>
            <a:spLocks noGrp="1"/>
          </p:cNvSpPr>
          <p:nvPr>
            <p:ph sz="quarter" idx="1"/>
          </p:nvPr>
        </p:nvSpPr>
        <p:spPr>
          <a:xfrm>
            <a:off x="152400" y="1066800"/>
            <a:ext cx="8535892" cy="5791200"/>
          </a:xfrm>
        </p:spPr>
        <p:txBody>
          <a:bodyPr>
            <a:noAutofit/>
          </a:bodyPr>
          <a:lstStyle/>
          <a:p>
            <a:pPr>
              <a:buFont typeface="Courier New" pitchFamily="49" charset="0"/>
              <a:buChar char="o"/>
            </a:pPr>
            <a:r>
              <a:rPr lang="en-US" sz="1400" dirty="0">
                <a:latin typeface="Times New Roman" pitchFamily="18" charset="0"/>
                <a:cs typeface="Times New Roman" pitchFamily="18" charset="0"/>
              </a:rPr>
              <a:t>Benson, A. D., Johnson, S. D., &amp; </a:t>
            </a:r>
            <a:r>
              <a:rPr lang="en-US" sz="1400" dirty="0" err="1">
                <a:latin typeface="Times New Roman" pitchFamily="18" charset="0"/>
                <a:cs typeface="Times New Roman" pitchFamily="18" charset="0"/>
              </a:rPr>
              <a:t>Kuchinke</a:t>
            </a:r>
            <a:r>
              <a:rPr lang="en-US" sz="1400" dirty="0">
                <a:latin typeface="Times New Roman" pitchFamily="18" charset="0"/>
                <a:cs typeface="Times New Roman" pitchFamily="18" charset="0"/>
              </a:rPr>
              <a:t>, K. P. (2002). “The use of technology in the digital workplace: A framework for human resource development”. Advances in Developing Human Resources, 4(4), 392–404.</a:t>
            </a:r>
          </a:p>
          <a:p>
            <a:r>
              <a:rPr lang="en-US" sz="1400" dirty="0">
                <a:latin typeface="Times New Roman" pitchFamily="18" charset="0"/>
                <a:cs typeface="Times New Roman" pitchFamily="18" charset="0"/>
              </a:rPr>
              <a:t> Bobbitt, M., &amp; </a:t>
            </a:r>
            <a:r>
              <a:rPr lang="en-US" sz="1400" dirty="0" err="1">
                <a:latin typeface="Times New Roman" pitchFamily="18" charset="0"/>
                <a:cs typeface="Times New Roman" pitchFamily="18" charset="0"/>
              </a:rPr>
              <a:t>Dabholkar</a:t>
            </a:r>
            <a:r>
              <a:rPr lang="en-US" sz="1400" dirty="0">
                <a:latin typeface="Times New Roman" pitchFamily="18" charset="0"/>
                <a:cs typeface="Times New Roman" pitchFamily="18" charset="0"/>
              </a:rPr>
              <a:t>, P. (2001). “Integrating Attitudinal Theories to Understand and Predict Use of Technology-Based Self-Service," International Journal of Service Industry Management, 12, 423–450.</a:t>
            </a: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Bondarouk</a:t>
            </a:r>
            <a:r>
              <a:rPr lang="en-US" sz="1400" dirty="0">
                <a:latin typeface="Times New Roman" pitchFamily="18" charset="0"/>
                <a:cs typeface="Times New Roman" pitchFamily="18" charset="0"/>
              </a:rPr>
              <a:t>, T. V., &amp; </a:t>
            </a:r>
            <a:r>
              <a:rPr lang="en-US" sz="1400" dirty="0" err="1">
                <a:latin typeface="Times New Roman" pitchFamily="18" charset="0"/>
                <a:cs typeface="Times New Roman" pitchFamily="18" charset="0"/>
              </a:rPr>
              <a:t>Ruël</a:t>
            </a:r>
            <a:r>
              <a:rPr lang="en-US" sz="1400" dirty="0">
                <a:latin typeface="Times New Roman" pitchFamily="18" charset="0"/>
                <a:cs typeface="Times New Roman" pitchFamily="18" charset="0"/>
              </a:rPr>
              <a:t>, H. J. M. (2009). “Electronic Human Resource Management: Challenges in the Digital Era”. The International Journal of Human Resource Management, 20(3), 505–514.</a:t>
            </a:r>
          </a:p>
          <a:p>
            <a:r>
              <a:rPr lang="en-US" sz="1400" dirty="0">
                <a:latin typeface="Times New Roman" pitchFamily="18" charset="0"/>
                <a:cs typeface="Times New Roman" pitchFamily="18" charset="0"/>
              </a:rPr>
              <a:t>Janet H. </a:t>
            </a:r>
            <a:r>
              <a:rPr lang="en-US" sz="1400" dirty="0" err="1">
                <a:latin typeface="Times New Roman" pitchFamily="18" charset="0"/>
                <a:cs typeface="Times New Roman" pitchFamily="18" charset="0"/>
              </a:rPr>
              <a:t>Marler</a:t>
            </a:r>
            <a:r>
              <a:rPr lang="en-US" sz="1400" dirty="0">
                <a:latin typeface="Times New Roman" pitchFamily="18" charset="0"/>
                <a:cs typeface="Times New Roman" pitchFamily="18" charset="0"/>
              </a:rPr>
              <a:t> and James </a:t>
            </a:r>
            <a:r>
              <a:rPr lang="en-US" sz="1400" dirty="0" err="1">
                <a:latin typeface="Times New Roman" pitchFamily="18" charset="0"/>
                <a:cs typeface="Times New Roman" pitchFamily="18" charset="0"/>
              </a:rPr>
              <a:t>Dulebohn</a:t>
            </a:r>
            <a:r>
              <a:rPr lang="en-US" sz="1400" dirty="0">
                <a:latin typeface="Times New Roman" pitchFamily="18" charset="0"/>
                <a:cs typeface="Times New Roman" pitchFamily="18" charset="0"/>
              </a:rPr>
              <a:t> (2005), “A Model of Employee Self-Service Technology Acceptance," Research in Personnel and Human Resources Management, 24:137–180. DOI:10.1016/S0742-7301(05)24004-5</a:t>
            </a: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Jie</a:t>
            </a:r>
            <a:r>
              <a:rPr lang="en-US" sz="1400" dirty="0">
                <a:latin typeface="Times New Roman" pitchFamily="18" charset="0"/>
                <a:cs typeface="Times New Roman" pitchFamily="18" charset="0"/>
              </a:rPr>
              <a:t> Zhang &amp; </a:t>
            </a:r>
            <a:r>
              <a:rPr lang="en-US" sz="1400" dirty="0" err="1">
                <a:latin typeface="Times New Roman" pitchFamily="18" charset="0"/>
                <a:cs typeface="Times New Roman" pitchFamily="18" charset="0"/>
              </a:rPr>
              <a:t>Zhisheng</a:t>
            </a:r>
            <a:r>
              <a:rPr lang="en-US" sz="1400" dirty="0">
                <a:latin typeface="Times New Roman" pitchFamily="18" charset="0"/>
                <a:cs typeface="Times New Roman" pitchFamily="18" charset="0"/>
              </a:rPr>
              <a:t> Chen (2023), “Exploring Human Resource Management Digital Transformation in the Digital Age," Journal of the Knowledge Economy, 1–17. https://doi.org/10.1007/s13132-023-01214-y</a:t>
            </a:r>
          </a:p>
          <a:p>
            <a:r>
              <a:rPr lang="en-US" sz="1400" dirty="0">
                <a:latin typeface="Times New Roman" pitchFamily="18" charset="0"/>
                <a:cs typeface="Times New Roman" pitchFamily="18" charset="0"/>
              </a:rPr>
              <a:t> Lestari </a:t>
            </a:r>
            <a:r>
              <a:rPr lang="en-US" sz="1400" dirty="0" err="1">
                <a:latin typeface="Times New Roman" pitchFamily="18" charset="0"/>
                <a:cs typeface="Times New Roman" pitchFamily="18" charset="0"/>
              </a:rPr>
              <a:t>Margatama</a:t>
            </a:r>
            <a:r>
              <a:rPr lang="en-US" sz="1400" dirty="0">
                <a:latin typeface="Times New Roman" pitchFamily="18" charset="0"/>
                <a:cs typeface="Times New Roman" pitchFamily="18" charset="0"/>
              </a:rPr>
              <a:t> (2017), “Employee Self-Service-Based Human Resources Information System Development and Implementation, Case Study: BCP Indonesia,” </a:t>
            </a:r>
            <a:r>
              <a:rPr lang="en-US" sz="1400" dirty="0" err="1">
                <a:latin typeface="Times New Roman" pitchFamily="18" charset="0"/>
                <a:cs typeface="Times New Roman" pitchFamily="18" charset="0"/>
              </a:rPr>
              <a:t>Jurnal</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Informatika</a:t>
            </a:r>
            <a:r>
              <a:rPr lang="en-US" sz="1400" dirty="0">
                <a:latin typeface="Times New Roman" pitchFamily="18" charset="0"/>
                <a:cs typeface="Times New Roman" pitchFamily="18" charset="0"/>
              </a:rPr>
              <a:t>, 11(1), 52–60.</a:t>
            </a:r>
          </a:p>
          <a:p>
            <a:r>
              <a:rPr lang="en-US" sz="1400" dirty="0">
                <a:latin typeface="Times New Roman" pitchFamily="18" charset="0"/>
                <a:cs typeface="Times New Roman" pitchFamily="18" charset="0"/>
              </a:rPr>
              <a:t> Schneider, B. (1994). "HRM: A service perspective”. International Journal of Service Industry Management, 5(1), 64–76.</a:t>
            </a:r>
          </a:p>
          <a:p>
            <a:r>
              <a:rPr lang="en-US" sz="1400" dirty="0">
                <a:latin typeface="Times New Roman" pitchFamily="18" charset="0"/>
                <a:cs typeface="Times New Roman" pitchFamily="18" charset="0"/>
              </a:rPr>
              <a:t> Yu, Z., &amp; </a:t>
            </a:r>
            <a:r>
              <a:rPr lang="en-US" sz="1400" dirty="0" err="1">
                <a:latin typeface="Times New Roman" pitchFamily="18" charset="0"/>
                <a:cs typeface="Times New Roman" pitchFamily="18" charset="0"/>
              </a:rPr>
              <a:t>Inajun</a:t>
            </a:r>
            <a:r>
              <a:rPr lang="en-US" sz="1400" dirty="0">
                <a:latin typeface="Times New Roman" pitchFamily="18" charset="0"/>
                <a:cs typeface="Times New Roman" pitchFamily="18" charset="0"/>
              </a:rPr>
              <a:t>, N. (2020). “How to achieve HRM digital transformation”. available at: </a:t>
            </a:r>
            <a:r>
              <a:rPr lang="en-US" sz="1400" u="sng" dirty="0">
                <a:latin typeface="Times New Roman" pitchFamily="18" charset="0"/>
                <a:cs typeface="Times New Roman" pitchFamily="18" charset="0"/>
                <a:hlinkClick r:id="rId2"/>
              </a:rPr>
              <a:t>https://www.sohu.com/a/400600846_343325</a:t>
            </a:r>
            <a:r>
              <a:rPr lang="en-US" sz="1400" u="sng" dirty="0">
                <a:latin typeface="Times New Roman" pitchFamily="18" charset="0"/>
                <a:cs typeface="Times New Roman" pitchFamily="18" charset="0"/>
              </a:rPr>
              <a:t>.</a:t>
            </a:r>
          </a:p>
          <a:p>
            <a:r>
              <a:rPr lang="en-US" sz="1400" u="sng" dirty="0">
                <a:latin typeface="Times New Roman" pitchFamily="18" charset="0"/>
                <a:cs typeface="Times New Roman" pitchFamily="18" charset="0"/>
                <a:hlinkClick r:id="rId3"/>
              </a:rPr>
              <a:t>https://spinetechnologies.com/blogs/what-is-employee-self-service-and-how-is-it-beneficial-for-your-organization/</a:t>
            </a:r>
            <a:endParaRPr lang="en-US" sz="1400" u="sng"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209763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0999" y="381000"/>
            <a:ext cx="8382001" cy="6096000"/>
          </a:xfrm>
          <a:prstGeom prst="rect">
            <a:avLst/>
          </a:prstGeom>
        </p:spPr>
        <p:txBody>
          <a:bodyPr/>
          <a:lstStyle/>
          <a:p>
            <a:pPr>
              <a:spcBef>
                <a:spcPct val="0"/>
              </a:spcBef>
              <a:defRPr/>
            </a:pPr>
            <a:endParaRPr lang="en-US" sz="4000" b="1" dirty="0">
              <a:solidFill>
                <a:srgbClr val="FE8637">
                  <a:tint val="88000"/>
                  <a:satMod val="150000"/>
                </a:srgbClr>
              </a:solidFill>
              <a:effectLst>
                <a:outerShdw blurRad="53975" dist="22860" dir="5400000" algn="tl" rotWithShape="0">
                  <a:srgbClr val="000000">
                    <a:alpha val="55000"/>
                  </a:srgbClr>
                </a:outerShdw>
              </a:effectLst>
              <a:latin typeface="Monotype Corsiva" pitchFamily="66" charset="0"/>
            </a:endParaRPr>
          </a:p>
          <a:p>
            <a:pPr>
              <a:spcBef>
                <a:spcPct val="0"/>
              </a:spcBef>
              <a:defRPr/>
            </a:pPr>
            <a:endParaRPr lang="en-US" sz="4000" b="1" dirty="0">
              <a:solidFill>
                <a:srgbClr val="FE8637">
                  <a:tint val="88000"/>
                  <a:satMod val="150000"/>
                </a:srgbClr>
              </a:solidFill>
              <a:effectLst>
                <a:outerShdw blurRad="53975" dist="22860" dir="5400000" algn="tl" rotWithShape="0">
                  <a:srgbClr val="000000">
                    <a:alpha val="55000"/>
                  </a:srgbClr>
                </a:outerShdw>
              </a:effectLst>
              <a:latin typeface="Monotype Corsiva" pitchFamily="66" charset="0"/>
            </a:endParaRPr>
          </a:p>
          <a:p>
            <a:pPr>
              <a:spcBef>
                <a:spcPct val="0"/>
              </a:spcBef>
              <a:defRPr/>
            </a:pPr>
            <a:endParaRPr lang="en-US" sz="4000" b="1" dirty="0">
              <a:solidFill>
                <a:srgbClr val="FE8637">
                  <a:tint val="88000"/>
                  <a:satMod val="150000"/>
                </a:srgbClr>
              </a:solidFill>
              <a:effectLst>
                <a:outerShdw blurRad="53975" dist="22860" dir="5400000" algn="tl" rotWithShape="0">
                  <a:srgbClr val="000000">
                    <a:alpha val="55000"/>
                  </a:srgbClr>
                </a:outerShdw>
              </a:effectLst>
              <a:latin typeface="Monotype Corsiva" pitchFamily="66" charset="0"/>
            </a:endParaRPr>
          </a:p>
          <a:p>
            <a:pPr algn="ctr">
              <a:spcBef>
                <a:spcPct val="0"/>
              </a:spcBef>
              <a:defRPr/>
            </a:pPr>
            <a:endParaRPr lang="en-US" b="1" dirty="0">
              <a:solidFill>
                <a:srgbClr val="6600FF"/>
              </a:solidFill>
              <a:effectLst>
                <a:outerShdw blurRad="53975" dist="22860" dir="5400000" algn="tl" rotWithShape="0">
                  <a:srgbClr val="000000">
                    <a:alpha val="55000"/>
                  </a:srgbClr>
                </a:outerShdw>
              </a:effectLst>
              <a:latin typeface="Monotype Corsiva" pitchFamily="66" charset="0"/>
            </a:endParaRPr>
          </a:p>
          <a:p>
            <a:pPr algn="ctr">
              <a:spcBef>
                <a:spcPct val="0"/>
              </a:spcBef>
              <a:defRPr/>
            </a:pPr>
            <a:endParaRPr lang="en-US" b="1" dirty="0">
              <a:solidFill>
                <a:srgbClr val="6600FF"/>
              </a:solidFill>
              <a:effectLst>
                <a:outerShdw blurRad="53975" dist="22860" dir="5400000" algn="tl" rotWithShape="0">
                  <a:srgbClr val="000000">
                    <a:alpha val="55000"/>
                  </a:srgbClr>
                </a:outerShdw>
              </a:effectLst>
              <a:latin typeface="Monotype Corsiva" pitchFamily="66" charset="0"/>
            </a:endParaRPr>
          </a:p>
        </p:txBody>
      </p:sp>
      <p:pic>
        <p:nvPicPr>
          <p:cNvPr id="2050" name="Picture 2"/>
          <p:cNvPicPr>
            <a:picLocks noChangeAspect="1" noChangeArrowheads="1"/>
          </p:cNvPicPr>
          <p:nvPr/>
        </p:nvPicPr>
        <p:blipFill>
          <a:blip r:embed="rId2"/>
          <a:srcRect/>
          <a:stretch>
            <a:fillRect/>
          </a:stretch>
        </p:blipFill>
        <p:spPr bwMode="auto">
          <a:xfrm>
            <a:off x="457200" y="457200"/>
            <a:ext cx="8229600" cy="5867399"/>
          </a:xfrm>
          <a:prstGeom prst="rect">
            <a:avLst/>
          </a:prstGeom>
          <a:noFill/>
          <a:ln w="9525">
            <a:noFill/>
            <a:miter lim="800000"/>
            <a:headEnd/>
            <a:tailEnd/>
          </a:ln>
          <a:effectLst/>
        </p:spPr>
      </p:pic>
    </p:spTree>
    <p:extLst>
      <p:ext uri="{BB962C8B-B14F-4D97-AF65-F5344CB8AC3E}">
        <p14:creationId xmlns:p14="http://schemas.microsoft.com/office/powerpoint/2010/main" val="255937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352928" cy="80615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defRPr/>
            </a:pPr>
            <a:r>
              <a:rPr lang="en-US" sz="4400" b="1" cap="none" dirty="0">
                <a:solidFill>
                  <a:srgbClr val="FF0000"/>
                </a:solidFill>
                <a:effectLst>
                  <a:outerShdw blurRad="53975" dist="22860" dir="5400000" algn="tl" rotWithShape="0">
                    <a:srgbClr val="000000">
                      <a:alpha val="55000"/>
                    </a:srgbClr>
                  </a:outerShdw>
                </a:effectLst>
                <a:latin typeface="Times New Roman" pitchFamily="18" charset="0"/>
                <a:ea typeface="+mn-ea"/>
                <a:cs typeface="Times New Roman" pitchFamily="18" charset="0"/>
              </a:rPr>
              <a:t>INTRODUCTION</a:t>
            </a:r>
            <a:endParaRPr lang="en-IN" b="1" cap="none" dirty="0">
              <a:ln w="11430">
                <a:solidFill>
                  <a:schemeClr val="accent3">
                    <a:lumMod val="50000"/>
                  </a:schemeClr>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990600"/>
            <a:ext cx="8563004" cy="5867400"/>
          </a:xfrm>
        </p:spPr>
        <p:txBody>
          <a:bodyPr>
            <a:noAutofit/>
          </a:bodyPr>
          <a:lstStyle/>
          <a:p>
            <a:pPr algn="just">
              <a:buFont typeface="Wingdings" pitchFamily="2" charset="2"/>
              <a:buChar char="v"/>
            </a:pPr>
            <a:r>
              <a:rPr lang="en-US" sz="1600" dirty="0">
                <a:latin typeface="Times New Roman" pitchFamily="18" charset="0"/>
                <a:cs typeface="Times New Roman" pitchFamily="18" charset="0"/>
              </a:rPr>
              <a:t>The contemporary era is referred to as the "digital age," and digital transformation has become a worldwide corporate consensus. </a:t>
            </a:r>
          </a:p>
          <a:p>
            <a:pPr algn="just">
              <a:buFont typeface="Wingdings" pitchFamily="2" charset="2"/>
              <a:buChar char="v"/>
            </a:pPr>
            <a:r>
              <a:rPr lang="en-US" sz="1600" dirty="0">
                <a:latin typeface="Times New Roman" pitchFamily="18" charset="0"/>
                <a:cs typeface="Times New Roman" pitchFamily="18" charset="0"/>
              </a:rPr>
              <a:t>5G, cloud computing, big data, artificial intelligence, </a:t>
            </a:r>
            <a:r>
              <a:rPr lang="en-US" sz="1600" dirty="0" err="1">
                <a:latin typeface="Times New Roman" pitchFamily="18" charset="0"/>
                <a:cs typeface="Times New Roman" pitchFamily="18" charset="0"/>
              </a:rPr>
              <a:t>IoT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blockchain</a:t>
            </a:r>
            <a:r>
              <a:rPr lang="en-US" sz="1600" dirty="0">
                <a:latin typeface="Times New Roman" pitchFamily="18" charset="0"/>
                <a:cs typeface="Times New Roman" pitchFamily="18" charset="0"/>
              </a:rPr>
              <a:t>, and other technologies have transformed the workplace. Yu &amp; </a:t>
            </a:r>
            <a:r>
              <a:rPr lang="en-US" sz="1600" dirty="0" err="1">
                <a:latin typeface="Times New Roman" pitchFamily="18" charset="0"/>
                <a:cs typeface="Times New Roman" pitchFamily="18" charset="0"/>
              </a:rPr>
              <a:t>JInajun</a:t>
            </a:r>
            <a:r>
              <a:rPr lang="en-US" sz="1600" dirty="0">
                <a:latin typeface="Times New Roman" pitchFamily="18" charset="0"/>
                <a:cs typeface="Times New Roman" pitchFamily="18" charset="0"/>
              </a:rPr>
              <a:t> (2020). </a:t>
            </a:r>
          </a:p>
          <a:p>
            <a:pPr algn="just">
              <a:buFont typeface="Wingdings" pitchFamily="2" charset="2"/>
              <a:buChar char="v"/>
            </a:pPr>
            <a:r>
              <a:rPr lang="en-US" sz="1600" dirty="0">
                <a:latin typeface="Times New Roman" pitchFamily="18" charset="0"/>
                <a:cs typeface="Times New Roman" pitchFamily="18" charset="0"/>
              </a:rPr>
              <a:t>In the fast-paced landscape of the digital era, the Information Technology (IT) sector is continually evolving, necessitating innovative solutions to adapt to changing workplace dynamics. </a:t>
            </a:r>
          </a:p>
          <a:p>
            <a:pPr algn="just">
              <a:buFont typeface="Wingdings" pitchFamily="2" charset="2"/>
              <a:buChar char="v"/>
            </a:pPr>
            <a:r>
              <a:rPr lang="en-US" sz="1600" dirty="0">
                <a:latin typeface="Times New Roman" pitchFamily="18" charset="0"/>
                <a:cs typeface="Times New Roman" pitchFamily="18" charset="0"/>
              </a:rPr>
              <a:t>One such transformative tool is the Employee Self-Service (ESS) portal, a digital gateway that empowers employees to autonomously manage various Human Resources (HR) functions. </a:t>
            </a:r>
          </a:p>
          <a:p>
            <a:pPr algn="just">
              <a:buFont typeface="Wingdings" pitchFamily="2" charset="2"/>
              <a:buChar char="v"/>
            </a:pPr>
            <a:r>
              <a:rPr lang="en-US" sz="1600" dirty="0">
                <a:latin typeface="Times New Roman" pitchFamily="18" charset="0"/>
                <a:cs typeface="Times New Roman" pitchFamily="18" charset="0"/>
              </a:rPr>
              <a:t>This introduction explores the profound impact of ESS portals in the IT sector, where technological advancements intersect with the demands of a dynamic workforce. </a:t>
            </a:r>
          </a:p>
          <a:p>
            <a:pPr algn="just">
              <a:buFont typeface="Wingdings" pitchFamily="2" charset="2"/>
              <a:buChar char="v"/>
            </a:pPr>
            <a:r>
              <a:rPr lang="en-US" sz="1600" dirty="0">
                <a:latin typeface="Times New Roman" pitchFamily="18" charset="0"/>
                <a:cs typeface="Times New Roman" pitchFamily="18" charset="0"/>
              </a:rPr>
              <a:t>As organizations embrace digital transformation, ESS portals play a crucial role in reshaping traditional HR processes. </a:t>
            </a:r>
          </a:p>
          <a:p>
            <a:pPr algn="just">
              <a:buFont typeface="Wingdings" pitchFamily="2" charset="2"/>
              <a:buChar char="v"/>
            </a:pPr>
            <a:r>
              <a:rPr lang="en-US" sz="1600" dirty="0">
                <a:latin typeface="Times New Roman" pitchFamily="18" charset="0"/>
                <a:cs typeface="Times New Roman" pitchFamily="18" charset="0"/>
              </a:rPr>
              <a:t>These portals serve as a centralized hub, enabling employees to seamlessly navigate through tasks like leave management, time tracking, and benefits administration.. </a:t>
            </a:r>
          </a:p>
          <a:p>
            <a:pPr algn="just">
              <a:buFont typeface="Wingdings" pitchFamily="2" charset="2"/>
              <a:buChar char="v"/>
            </a:pPr>
            <a:r>
              <a:rPr lang="en-US" sz="1600" dirty="0"/>
              <a:t>User experience (UX) takes center stage in this digital narrative, with ESS portals designed to provide intuitive interfaces and mobile accessibility.</a:t>
            </a:r>
          </a:p>
          <a:p>
            <a:pPr algn="just">
              <a:buFont typeface="Wingdings" pitchFamily="2" charset="2"/>
              <a:buChar char="v"/>
            </a:pPr>
            <a:r>
              <a:rPr lang="en-US" sz="1600" dirty="0"/>
              <a:t>ESS portals become integral to daily operations, their ability to ensure data privacy and protection is a critical aspect of their functionality. </a:t>
            </a:r>
            <a:endParaRPr lang="en-US" sz="1600" dirty="0">
              <a:latin typeface="Times New Roman" pitchFamily="18" charset="0"/>
              <a:cs typeface="Times New Roman" pitchFamily="18" charset="0"/>
            </a:endParaRPr>
          </a:p>
          <a:p>
            <a:pPr algn="just">
              <a:buFont typeface="Wingdings" pitchFamily="2" charset="2"/>
              <a:buChar char="v"/>
            </a:pPr>
            <a:r>
              <a:rPr lang="en-US" sz="1600" dirty="0">
                <a:latin typeface="Times New Roman" pitchFamily="18" charset="0"/>
                <a:cs typeface="Times New Roman" pitchFamily="18" charset="0"/>
              </a:rPr>
              <a:t>The security requirements for an ESS portal are substantially greater and should include multi-factor authentication. Another difficulty is keeping the knowledge database up-to-date.</a:t>
            </a:r>
          </a:p>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467600" cy="720080"/>
          </a:xfrm>
        </p:spPr>
        <p:txBody>
          <a:bodyPr>
            <a:noAutofit/>
          </a:bodyPr>
          <a:lstStyle/>
          <a:p>
            <a:pPr algn="ctr"/>
            <a:br>
              <a:rPr lang="en-US" sz="3200" dirty="0">
                <a:solidFill>
                  <a:srgbClr val="575F6D"/>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OBJECTIVES OF THE STUDY</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51520" y="1196752"/>
            <a:ext cx="8352928" cy="5472608"/>
          </a:xfrm>
        </p:spPr>
        <p:txBody>
          <a:bodyPr>
            <a:normAutofit/>
          </a:bodyPr>
          <a:lstStyle/>
          <a:p>
            <a:pPr marL="0" indent="0" algn="just">
              <a:buNone/>
            </a:pPr>
            <a:endParaRPr lang="en-US" sz="1600" dirty="0">
              <a:solidFill>
                <a:prstClr val="black"/>
              </a:solidFill>
              <a:latin typeface="Times New Roman" pitchFamily="18" charset="0"/>
              <a:cs typeface="Times New Roman" pitchFamily="18" charset="0"/>
            </a:endParaRPr>
          </a:p>
          <a:p>
            <a:pPr marL="0" indent="0" algn="just">
              <a:buNone/>
            </a:pPr>
            <a:endParaRPr lang="en-US" sz="1600" dirty="0">
              <a:solidFill>
                <a:prstClr val="black"/>
              </a:solidFill>
              <a:latin typeface="Times New Roman" pitchFamily="18" charset="0"/>
              <a:cs typeface="Times New Roman" pitchFamily="18" charset="0"/>
            </a:endParaRPr>
          </a:p>
          <a:p>
            <a:pPr marL="0" indent="0" algn="just">
              <a:buNone/>
            </a:pPr>
            <a:endParaRPr lang="en-US" sz="1600" dirty="0">
              <a:solidFill>
                <a:prstClr val="black"/>
              </a:solidFill>
              <a:latin typeface="Times New Roman" pitchFamily="18" charset="0"/>
              <a:cs typeface="Times New Roman" pitchFamily="18" charset="0"/>
            </a:endParaRPr>
          </a:p>
          <a:p>
            <a:pPr marL="0" indent="0" algn="just">
              <a:buNone/>
            </a:pPr>
            <a:endParaRPr lang="en-US" sz="1600" dirty="0">
              <a:solidFill>
                <a:prstClr val="black"/>
              </a:solidFill>
              <a:latin typeface="Times New Roman" pitchFamily="18" charset="0"/>
              <a:cs typeface="Times New Roman" pitchFamily="18" charset="0"/>
            </a:endParaRPr>
          </a:p>
          <a:p>
            <a:pPr marL="0" indent="0" algn="just">
              <a:buNone/>
            </a:pPr>
            <a:r>
              <a:rPr lang="en-US" sz="1600" dirty="0">
                <a:solidFill>
                  <a:prstClr val="black"/>
                </a:solidFill>
                <a:latin typeface="Times New Roman" pitchFamily="18" charset="0"/>
                <a:cs typeface="Times New Roman" pitchFamily="18" charset="0"/>
              </a:rPr>
              <a:t>The present study tries to explore the Employee Self-Service (ESS) Portal in the information technology sector  in the digital world.</a:t>
            </a: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The objectives of this study are </a:t>
            </a:r>
          </a:p>
          <a:p>
            <a:r>
              <a:rPr lang="en-US" sz="1600" dirty="0">
                <a:latin typeface="Times New Roman" pitchFamily="18" charset="0"/>
                <a:cs typeface="Times New Roman" pitchFamily="18" charset="0"/>
              </a:rPr>
              <a:t>The purpose of implementing an Employee Self-Service (ESS) portal in the information technology sector is to enhance operational efficiency and employee satisfaction by providing a centralized platform. </a:t>
            </a:r>
          </a:p>
          <a:p>
            <a:r>
              <a:rPr lang="en-US" sz="1600" dirty="0">
                <a:latin typeface="Times New Roman" pitchFamily="18" charset="0"/>
                <a:cs typeface="Times New Roman" pitchFamily="18" charset="0"/>
              </a:rPr>
              <a:t> To empower employees to independently manage HR-related tasks, such as leave requests, time tracking, and benefits management. </a:t>
            </a:r>
          </a:p>
          <a:p>
            <a:r>
              <a:rPr lang="en-US" sz="1600" dirty="0">
                <a:latin typeface="Times New Roman" pitchFamily="18" charset="0"/>
                <a:cs typeface="Times New Roman" pitchFamily="18" charset="0"/>
              </a:rPr>
              <a:t>The overarching goal is to streamline administrative processes, improve communication, and create a more agile and responsive work environment in alignment with the dynamic nature of the IT sector. </a:t>
            </a:r>
          </a:p>
          <a:p>
            <a:r>
              <a:rPr lang="en-US" sz="1600" dirty="0">
                <a:latin typeface="Times New Roman" pitchFamily="18" charset="0"/>
                <a:cs typeface="Times New Roman" pitchFamily="18" charset="0"/>
              </a:rPr>
              <a:t>The ESS portal seeks to ensure data security and compliance with regulations, safeguarding sensitive employee information.</a:t>
            </a:r>
          </a:p>
          <a:p>
            <a:pPr lvl="0">
              <a:buNone/>
            </a:pPr>
            <a:endParaRPr lang="en-US" sz="2000" dirty="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228600" y="914400"/>
            <a:ext cx="8458200" cy="1524000"/>
          </a:xfrm>
          <a:prstGeom prst="rect">
            <a:avLst/>
          </a:prstGeom>
          <a:noFill/>
          <a:ln w="9525">
            <a:noFill/>
            <a:miter lim="800000"/>
            <a:headEnd/>
            <a:tailEnd/>
          </a:ln>
          <a:effectLst/>
        </p:spPr>
      </p:pic>
    </p:spTree>
    <p:extLst>
      <p:ext uri="{BB962C8B-B14F-4D97-AF65-F5344CB8AC3E}">
        <p14:creationId xmlns:p14="http://schemas.microsoft.com/office/powerpoint/2010/main" val="2487382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29576" cy="654032"/>
          </a:xfrm>
        </p:spPr>
        <p:txBody>
          <a:bodyPr>
            <a:normAutofit/>
          </a:bodyPr>
          <a:lstStyle/>
          <a:p>
            <a:pPr lvl="0" algn="ctr">
              <a:defRPr/>
            </a:pPr>
            <a:r>
              <a:rPr lang="en-US" sz="2800" b="1" cap="none" dirty="0">
                <a:solidFill>
                  <a:srgbClr val="FF0000"/>
                </a:solidFill>
                <a:latin typeface="Times New Roman"/>
                <a:ea typeface="Calibri"/>
                <a:cs typeface="+mn-cs"/>
              </a:rPr>
              <a:t>REVIEW OF LITERATURE</a:t>
            </a:r>
            <a:endParaRPr lang="en-US" sz="2800" b="1" cap="none" dirty="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sz="quarter" idx="1"/>
          </p:nvPr>
        </p:nvSpPr>
        <p:spPr>
          <a:xfrm>
            <a:off x="142844" y="980728"/>
            <a:ext cx="8572560" cy="5877272"/>
          </a:xfrm>
        </p:spPr>
        <p:txBody>
          <a:bodyPr>
            <a:noAutofit/>
          </a:bodyPr>
          <a:lstStyle/>
          <a:p>
            <a:pPr algn="just"/>
            <a:r>
              <a:rPr lang="en-US" sz="1400" b="1" dirty="0" err="1">
                <a:latin typeface="Times New Roman" pitchFamily="18" charset="0"/>
                <a:cs typeface="Times New Roman" pitchFamily="18" charset="0"/>
              </a:rPr>
              <a:t>Jie</a:t>
            </a:r>
            <a:r>
              <a:rPr lang="en-US" sz="1400" b="1" dirty="0">
                <a:latin typeface="Times New Roman" pitchFamily="18" charset="0"/>
                <a:cs typeface="Times New Roman" pitchFamily="18" charset="0"/>
              </a:rPr>
              <a:t> Zhang &amp; </a:t>
            </a:r>
            <a:r>
              <a:rPr lang="en-US" sz="1400" b="1" dirty="0" err="1">
                <a:latin typeface="Times New Roman" pitchFamily="18" charset="0"/>
                <a:cs typeface="Times New Roman" pitchFamily="18" charset="0"/>
              </a:rPr>
              <a:t>Zhisheng</a:t>
            </a:r>
            <a:r>
              <a:rPr lang="en-US" sz="1400" b="1" dirty="0">
                <a:latin typeface="Times New Roman" pitchFamily="18" charset="0"/>
                <a:cs typeface="Times New Roman" pitchFamily="18" charset="0"/>
              </a:rPr>
              <a:t> Chen (2023), </a:t>
            </a:r>
            <a:r>
              <a:rPr lang="en-US" sz="1400" dirty="0">
                <a:latin typeface="Times New Roman" pitchFamily="18" charset="0"/>
                <a:cs typeface="Times New Roman" pitchFamily="18" charset="0"/>
              </a:rPr>
              <a:t>“Exploring Human Resource Management Digital Transformation in the Digital Age”, analyze the essence of human resource management digital transformation, such as the digital workplace, digital human resource management procedures, and digital employee services. According to the report, digital human resource management procedures refer to the execution of selection, training and development, and evaluation functions using cutting-edge digital technology. It is emphasized that, while digital transformation improves company development, its possible consequences, such as how old and new human resource management systems are converted and the negative repercussions of the new system, cannot be overlooked.</a:t>
            </a:r>
          </a:p>
          <a:p>
            <a:pPr algn="just"/>
            <a:r>
              <a:rPr lang="en-US" sz="1400" b="1" dirty="0">
                <a:latin typeface="Times New Roman" pitchFamily="18" charset="0"/>
                <a:cs typeface="Times New Roman" pitchFamily="18" charset="0"/>
              </a:rPr>
              <a:t>Lestari </a:t>
            </a:r>
            <a:r>
              <a:rPr lang="en-US" sz="1400" b="1" dirty="0" err="1">
                <a:latin typeface="Times New Roman" pitchFamily="18" charset="0"/>
                <a:cs typeface="Times New Roman" pitchFamily="18" charset="0"/>
              </a:rPr>
              <a:t>Margatama</a:t>
            </a:r>
            <a:r>
              <a:rPr lang="en-US" sz="1400" b="1" dirty="0">
                <a:latin typeface="Times New Roman" pitchFamily="18" charset="0"/>
                <a:cs typeface="Times New Roman" pitchFamily="18" charset="0"/>
              </a:rPr>
              <a:t> (2017),</a:t>
            </a:r>
            <a:r>
              <a:rPr lang="en-US" sz="1400" dirty="0">
                <a:latin typeface="Times New Roman" pitchFamily="18" charset="0"/>
                <a:cs typeface="Times New Roman" pitchFamily="18" charset="0"/>
              </a:rPr>
              <a:t> “Employee Self-Service-Based Human Resources Information System Development and Implementation, Case Study: BCP Indonesia” A Human Resources Information System is a Decision Support System that offers vital information on an organization human resources. Web-based e-HR is one of the most practical human resource management systems, allowing employees to focus on their jobs rather than HR administration processes. Employee happiness is projected to improve as a result of introducing Employee Self-Service (ESS), as is employee performance. The web-based ESS is distinguished by a personalized information strategy that provides personalized and managed services on information access as well as a structured workflow procedure. The subject of this study is the HR administration of PT.BCP to construct and deploy ESS using system prototype development and a UML modeling tool. The resultant system is intended to provide rapid access to information and corporate procedures to save the time required for BCP's staff administration and paperwork.</a:t>
            </a:r>
          </a:p>
          <a:p>
            <a:pPr algn="just"/>
            <a:r>
              <a:rPr lang="en-US" sz="1400" b="1" dirty="0">
                <a:latin typeface="Times New Roman" pitchFamily="18" charset="0"/>
                <a:cs typeface="Times New Roman" pitchFamily="18" charset="0"/>
              </a:rPr>
              <a:t>Janet H. </a:t>
            </a:r>
            <a:r>
              <a:rPr lang="en-US" sz="1400" b="1" dirty="0" err="1">
                <a:latin typeface="Times New Roman" pitchFamily="18" charset="0"/>
                <a:cs typeface="Times New Roman" pitchFamily="18" charset="0"/>
              </a:rPr>
              <a:t>Marler</a:t>
            </a:r>
            <a:r>
              <a:rPr lang="en-US" sz="1400" b="1" dirty="0">
                <a:latin typeface="Times New Roman" pitchFamily="18" charset="0"/>
                <a:cs typeface="Times New Roman" pitchFamily="18" charset="0"/>
              </a:rPr>
              <a:t> and James </a:t>
            </a:r>
            <a:r>
              <a:rPr lang="en-US" sz="1400" b="1" dirty="0" err="1">
                <a:latin typeface="Times New Roman" pitchFamily="18" charset="0"/>
                <a:cs typeface="Times New Roman" pitchFamily="18" charset="0"/>
              </a:rPr>
              <a:t>Dulebohn</a:t>
            </a:r>
            <a:r>
              <a:rPr lang="en-US" sz="1400" b="1" dirty="0">
                <a:latin typeface="Times New Roman" pitchFamily="18" charset="0"/>
                <a:cs typeface="Times New Roman" pitchFamily="18" charset="0"/>
              </a:rPr>
              <a:t> (2005),</a:t>
            </a:r>
            <a:r>
              <a:rPr lang="en-US" sz="1400" dirty="0">
                <a:latin typeface="Times New Roman" pitchFamily="18" charset="0"/>
                <a:cs typeface="Times New Roman" pitchFamily="18" charset="0"/>
              </a:rPr>
              <a:t> “A Model of Employee Self-Service Technology Acceptance”, examine the literature on individual technology adoption to demonstrate how organizations may increase the successful use of human resource web-based technologies. Develop a perceptual model of employee self-service (ESS) acceptability and utilization by integrating and expanding multiple theoretical theories of technology acceptance. Suggest numerous crucial human, technical, and organizational aspects relevant to individual intents to utilize ESS technology based on this model. </a:t>
            </a:r>
            <a:r>
              <a:rPr lang="en-US" sz="1400" dirty="0" err="1">
                <a:latin typeface="Times New Roman" pitchFamily="18" charset="0"/>
                <a:cs typeface="Times New Roman" pitchFamily="18" charset="0"/>
              </a:rPr>
              <a:t>Summarise</a:t>
            </a:r>
            <a:r>
              <a:rPr lang="en-US" sz="1400" dirty="0">
                <a:latin typeface="Times New Roman" pitchFamily="18" charset="0"/>
                <a:cs typeface="Times New Roman" pitchFamily="18" charset="0"/>
              </a:rPr>
              <a:t> them into a few testable hypotheses and examine the consequences for organizational researchers and practitioners.</a:t>
            </a:r>
          </a:p>
          <a:p>
            <a:pPr lvl="0" algn="just">
              <a:lnSpc>
                <a:spcPct val="115000"/>
              </a:lnSpc>
              <a:spcBef>
                <a:spcPts val="0"/>
              </a:spcBef>
              <a:buClr>
                <a:srgbClr val="FE8637"/>
              </a:buClr>
              <a:buFont typeface="Wingdings" pitchFamily="2" charset="2"/>
              <a:buChar char="q"/>
            </a:pPr>
            <a:endParaRPr lang="en-US" sz="1400" dirty="0">
              <a:solidFill>
                <a:srgbClr val="141823"/>
              </a:solidFill>
              <a:latin typeface="Times New Roman" pitchFamily="18" charset="0"/>
              <a:ea typeface="Calibri"/>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467600" cy="622422"/>
          </a:xfrm>
        </p:spPr>
        <p:txBody>
          <a:bodyPr>
            <a:normAutofit fontScale="90000"/>
            <a:scene3d>
              <a:camera prst="orthographicFront"/>
              <a:lightRig rig="threePt" dir="t"/>
            </a:scene3d>
            <a:sp3d extrusionH="57150">
              <a:bevelT w="38100" h="38100" prst="relaxedInset"/>
            </a:sp3d>
          </a:bodyPr>
          <a:lstStyle/>
          <a:p>
            <a:pPr lvl="0" algn="ctr">
              <a:defRPr/>
            </a:pPr>
            <a:br>
              <a:rPr lang="en-IN"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US" sz="3600" b="1" cap="none" dirty="0">
                <a:solidFill>
                  <a:srgbClr val="FF0000"/>
                </a:solidFill>
                <a:effectLst>
                  <a:outerShdw blurRad="53975" dist="22860" dir="5400000" algn="tl" rotWithShape="0">
                    <a:srgbClr val="000000">
                      <a:alpha val="55000"/>
                    </a:srgbClr>
                  </a:outerShdw>
                </a:effectLst>
                <a:latin typeface="Verdana"/>
                <a:ea typeface="+mn-ea"/>
                <a:cs typeface="+mn-cs"/>
              </a:rPr>
              <a:t>RESEARCH METHODOLOGY</a:t>
            </a:r>
            <a:r>
              <a:rPr lang="en-IN"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en-IN" sz="4000"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179512" y="1124744"/>
            <a:ext cx="8535892" cy="5544616"/>
          </a:xfrm>
        </p:spPr>
        <p:txBody>
          <a:bodyPr>
            <a:normAutofit/>
          </a:bodyPr>
          <a:lstStyle/>
          <a:p>
            <a:pPr algn="just">
              <a:lnSpc>
                <a:spcPct val="120000"/>
              </a:lnSpc>
              <a:buNone/>
            </a:pPr>
            <a:r>
              <a:rPr lang="en-US" sz="1600" dirty="0">
                <a:latin typeface="Times New Roman" pitchFamily="18" charset="0"/>
                <a:cs typeface="Times New Roman" pitchFamily="18" charset="0"/>
              </a:rPr>
              <a:t>The following research methodology has been adopted for the current research work based on the secondary data. </a:t>
            </a:r>
          </a:p>
          <a:p>
            <a:pPr marL="0" lvl="0" indent="0" algn="just">
              <a:lnSpc>
                <a:spcPct val="120000"/>
              </a:lnSpc>
              <a:buClr>
                <a:srgbClr val="FE8637"/>
              </a:buClr>
              <a:buNone/>
            </a:pPr>
            <a:r>
              <a:rPr lang="en-US" sz="1600" b="1" dirty="0">
                <a:solidFill>
                  <a:srgbClr val="FF0000"/>
                </a:solidFill>
                <a:latin typeface="Times New Roman" pitchFamily="18" charset="0"/>
                <a:cs typeface="Times New Roman" pitchFamily="18" charset="0"/>
              </a:rPr>
              <a:t>Secondary Data</a:t>
            </a:r>
          </a:p>
          <a:p>
            <a:pPr marL="0" lvl="0" indent="0" algn="just">
              <a:lnSpc>
                <a:spcPct val="120000"/>
              </a:lnSpc>
              <a:buClr>
                <a:srgbClr val="FE8637"/>
              </a:buClr>
              <a:buNone/>
            </a:pPr>
            <a:r>
              <a:rPr lang="en-US" sz="1600" dirty="0">
                <a:solidFill>
                  <a:prstClr val="black"/>
                </a:solidFill>
                <a:latin typeface="Times New Roman" pitchFamily="18" charset="0"/>
                <a:cs typeface="Times New Roman" pitchFamily="18" charset="0"/>
              </a:rPr>
              <a:t> This study is conceptual framework and descriptive nature in research.</a:t>
            </a:r>
          </a:p>
          <a:p>
            <a:pPr marL="0" lvl="0" indent="0" algn="just">
              <a:lnSpc>
                <a:spcPct val="120000"/>
              </a:lnSpc>
              <a:buClr>
                <a:srgbClr val="FE8637"/>
              </a:buClr>
              <a:buNone/>
            </a:pPr>
            <a:r>
              <a:rPr lang="en-US" sz="1600" dirty="0">
                <a:latin typeface="Times New Roman" pitchFamily="18" charset="0"/>
                <a:cs typeface="Times New Roman" pitchFamily="18" charset="0"/>
              </a:rPr>
              <a:t>The study primarily relied on secondary data as there was no primary research conducted. The research study is using a descriptive research design. The secondary data has been collected from research papers, publications, websites, HR blogs, and survey reports published by various research organizations. </a:t>
            </a:r>
            <a:r>
              <a:rPr lang="en-US" sz="1600" dirty="0">
                <a:solidFill>
                  <a:prstClr val="black"/>
                </a:solidFill>
                <a:latin typeface="Times New Roman" pitchFamily="18" charset="0"/>
                <a:cs typeface="Times New Roman" pitchFamily="18" charset="0"/>
              </a:rPr>
              <a:t>Source of Data: Secondary data- collected from</a:t>
            </a:r>
            <a:r>
              <a:rPr lang="en-IN" sz="1600" dirty="0">
                <a:latin typeface="Times New Roman" pitchFamily="18" charset="0"/>
                <a:cs typeface="Times New Roman" pitchFamily="18" charset="0"/>
              </a:rPr>
              <a:t> research gate, Google scholar, </a:t>
            </a:r>
            <a:r>
              <a:rPr lang="en-IN" sz="1600" dirty="0" err="1">
                <a:latin typeface="Times New Roman" pitchFamily="18" charset="0"/>
                <a:cs typeface="Times New Roman" pitchFamily="18" charset="0"/>
              </a:rPr>
              <a:t>mendeley</a:t>
            </a:r>
            <a:r>
              <a:rPr lang="en-IN" sz="1600" dirty="0">
                <a:latin typeface="Times New Roman" pitchFamily="18" charset="0"/>
                <a:cs typeface="Times New Roman" pitchFamily="18" charset="0"/>
              </a:rPr>
              <a:t> software and search engine websites. </a:t>
            </a:r>
            <a:endParaRPr lang="en-US" sz="1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228600" y="4343400"/>
            <a:ext cx="3733800" cy="2286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267200" y="4343400"/>
            <a:ext cx="4343400" cy="2286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80920" cy="706090"/>
          </a:xfrm>
        </p:spPr>
        <p:txBody>
          <a:bodyPr>
            <a:noAutofit/>
          </a:bodyPr>
          <a:lstStyle/>
          <a:p>
            <a:pPr algn="ctr"/>
            <a:r>
              <a:rPr lang="en-US" sz="2400" b="1" dirty="0">
                <a:solidFill>
                  <a:srgbClr val="FF0000"/>
                </a:solidFill>
              </a:rPr>
              <a:t>Employee Self-Service</a:t>
            </a:r>
            <a:endParaRPr lang="en-US" sz="2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51520" y="1268760"/>
            <a:ext cx="8352928" cy="5360640"/>
          </a:xfrm>
        </p:spPr>
        <p:txBody>
          <a:bodyPr>
            <a:noAutofit/>
          </a:bodyPr>
          <a:lstStyle/>
          <a:p>
            <a:pPr>
              <a:buNone/>
            </a:pPr>
            <a:endParaRPr lang="en-US" sz="1200" dirty="0"/>
          </a:p>
          <a:p>
            <a:pPr algn="just"/>
            <a:r>
              <a:rPr lang="en-US" sz="1600" dirty="0">
                <a:latin typeface="Times New Roman" pitchFamily="18" charset="0"/>
                <a:cs typeface="Times New Roman" pitchFamily="18" charset="0"/>
              </a:rPr>
              <a:t>Employee Self-Service, or ESS, is a web-based portal that allows workers to view and manage personal information such as contact information, job descriptions, pay stubs, tax forms, time off balances, and other work-related information.</a:t>
            </a:r>
          </a:p>
          <a:p>
            <a:pPr algn="just"/>
            <a:r>
              <a:rPr lang="en-US" sz="1600" dirty="0">
                <a:latin typeface="Times New Roman" pitchFamily="18" charset="0"/>
                <a:cs typeface="Times New Roman" pitchFamily="18" charset="0"/>
              </a:rPr>
              <a:t> Employees may also use this system to update their personal information and submit requests, such as for leave, training, or assets.  </a:t>
            </a:r>
          </a:p>
          <a:p>
            <a:pPr algn="just"/>
            <a:r>
              <a:rPr lang="en-US" sz="1600" dirty="0">
                <a:latin typeface="Times New Roman" pitchFamily="18" charset="0"/>
                <a:cs typeface="Times New Roman" pitchFamily="18" charset="0"/>
              </a:rPr>
              <a:t>ESS can be accessed via a desktop or mobile application, allowing employees to view their information from any location at any time. </a:t>
            </a:r>
          </a:p>
          <a:p>
            <a:pPr algn="just"/>
            <a:r>
              <a:rPr lang="en-US" sz="1600" dirty="0">
                <a:latin typeface="Times New Roman" pitchFamily="18" charset="0"/>
                <a:cs typeface="Times New Roman" pitchFamily="18" charset="0"/>
              </a:rPr>
              <a:t>This solution removes the need for workers to contact HR or their line managers for simple information or requests, freeing up their time and decreasing HR and management's effort.</a:t>
            </a:r>
          </a:p>
          <a:p>
            <a:pPr algn="just"/>
            <a:r>
              <a:rPr lang="en-US" sz="1600" dirty="0">
                <a:latin typeface="Times New Roman" pitchFamily="18" charset="0"/>
                <a:cs typeface="Times New Roman" pitchFamily="18" charset="0"/>
              </a:rPr>
              <a:t>Employee Self-Service (ESS) is becoming an increasingly popular approach for businesses of all sizes. </a:t>
            </a:r>
          </a:p>
          <a:p>
            <a:pPr algn="just"/>
            <a:r>
              <a:rPr lang="en-US" sz="1600" dirty="0">
                <a:latin typeface="Times New Roman" pitchFamily="18" charset="0"/>
                <a:cs typeface="Times New Roman" pitchFamily="18" charset="0"/>
              </a:rPr>
              <a:t>Employees may access their personal information and manage work-related duties via an online portal, eliminating the need for physical documentation and decreasing the administrative burden on HR and management. </a:t>
            </a:r>
          </a:p>
          <a:p>
            <a:pPr algn="just"/>
            <a:r>
              <a:rPr lang="en-US" sz="1600" dirty="0">
                <a:latin typeface="Times New Roman" pitchFamily="18" charset="0"/>
                <a:cs typeface="Times New Roman" pitchFamily="18" charset="0"/>
              </a:rPr>
              <a:t>Employee Self-Service (ESS) has grown in popularity in recent years as a result of the rising reliance on technology and the growing demand for organizations to simplify their processes.</a:t>
            </a:r>
          </a:p>
          <a:p>
            <a:pPr>
              <a:buNone/>
            </a:pPr>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381230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80920" cy="706090"/>
          </a:xfrm>
        </p:spPr>
        <p:txBody>
          <a:bodyPr>
            <a:noAutofit/>
          </a:bodyPr>
          <a:lstStyle/>
          <a:p>
            <a:pPr algn="ctr"/>
            <a:r>
              <a:rPr lang="en-US" sz="2800" b="1" dirty="0">
                <a:solidFill>
                  <a:srgbClr val="FF0000"/>
                </a:solidFill>
                <a:latin typeface="Times New Roman" pitchFamily="18" charset="0"/>
                <a:cs typeface="Times New Roman" pitchFamily="18" charset="0"/>
              </a:rPr>
              <a:t>modern HR technology solutions</a:t>
            </a:r>
          </a:p>
        </p:txBody>
      </p:sp>
      <p:sp>
        <p:nvSpPr>
          <p:cNvPr id="3" name="Content Placeholder 2"/>
          <p:cNvSpPr>
            <a:spLocks noGrp="1"/>
          </p:cNvSpPr>
          <p:nvPr>
            <p:ph sz="quarter" idx="1"/>
          </p:nvPr>
        </p:nvSpPr>
        <p:spPr>
          <a:xfrm>
            <a:off x="251520" y="1268760"/>
            <a:ext cx="8352928" cy="5436840"/>
          </a:xfrm>
        </p:spPr>
        <p:txBody>
          <a:bodyPr>
            <a:noAutofit/>
          </a:bodyPr>
          <a:lstStyle/>
          <a:p>
            <a:pPr>
              <a:buNone/>
            </a:pPr>
            <a:r>
              <a:rPr lang="en-US" sz="1600" dirty="0">
                <a:latin typeface="Times New Roman" pitchFamily="18" charset="0"/>
                <a:cs typeface="Times New Roman" pitchFamily="18" charset="0"/>
              </a:rPr>
              <a:t>Organizations may empower their workers by providing them with more authority over HR-related duties and information using modern HR technology solutions.</a:t>
            </a:r>
          </a:p>
          <a:p>
            <a:r>
              <a:rPr lang="en-US" sz="1600" b="1" dirty="0">
                <a:latin typeface="Times New Roman" pitchFamily="18" charset="0"/>
                <a:cs typeface="Times New Roman" pitchFamily="18" charset="0"/>
              </a:rPr>
              <a:t>Streamlined </a:t>
            </a:r>
            <a:r>
              <a:rPr lang="en-US" sz="1600" b="1" dirty="0" err="1">
                <a:latin typeface="Times New Roman" pitchFamily="18" charset="0"/>
                <a:cs typeface="Times New Roman" pitchFamily="18" charset="0"/>
              </a:rPr>
              <a:t>Onboarding</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Self-service HR technology streamlines the on boarding process by allowing new recruits to submit paperwork, access training materials, and set up direct deposits when and where they choose. This promotes a more seamless transition within the </a:t>
            </a:r>
            <a:r>
              <a:rPr lang="en-US" sz="1600" dirty="0" err="1">
                <a:latin typeface="Times New Roman" pitchFamily="18" charset="0"/>
                <a:cs typeface="Times New Roman" pitchFamily="18" charset="0"/>
              </a:rPr>
              <a:t>organisation</a:t>
            </a:r>
            <a:r>
              <a:rPr lang="en-US" sz="1600" dirty="0">
                <a:latin typeface="Times New Roman" pitchFamily="18" charset="0"/>
                <a:cs typeface="Times New Roman" pitchFamily="18" charset="0"/>
              </a:rPr>
              <a:t>.</a:t>
            </a:r>
          </a:p>
          <a:p>
            <a:r>
              <a:rPr lang="en-US" sz="1600" b="1" dirty="0">
                <a:latin typeface="Times New Roman" pitchFamily="18" charset="0"/>
                <a:cs typeface="Times New Roman" pitchFamily="18" charset="0"/>
              </a:rPr>
              <a:t>Effortless Benefits Management:</a:t>
            </a:r>
            <a:r>
              <a:rPr lang="en-US" sz="1600" dirty="0">
                <a:latin typeface="Times New Roman" pitchFamily="18" charset="0"/>
                <a:cs typeface="Times New Roman" pitchFamily="18" charset="0"/>
              </a:rPr>
              <a:t> Employees may register for benefits, update personal information, and even access tools to better understand their options with the press of a button. It gives them back the ability to choose.</a:t>
            </a:r>
          </a:p>
          <a:p>
            <a:r>
              <a:rPr lang="en-US" sz="1600" b="1" dirty="0">
                <a:latin typeface="Times New Roman" pitchFamily="18" charset="0"/>
                <a:cs typeface="Times New Roman" pitchFamily="18" charset="0"/>
              </a:rPr>
              <a:t>Access to Payroll Information:</a:t>
            </a:r>
            <a:r>
              <a:rPr lang="en-US" sz="1600" dirty="0">
                <a:latin typeface="Times New Roman" pitchFamily="18" charset="0"/>
                <a:cs typeface="Times New Roman" pitchFamily="18" charset="0"/>
              </a:rPr>
              <a:t> Employees no longer have to wait for paper pay stubs or call HR to find out how much they are paid. Self-service HR technology allows users to access their payroll information, including tax papers, at any time and from any location.</a:t>
            </a:r>
          </a:p>
          <a:p>
            <a:r>
              <a:rPr lang="en-US" sz="1600" b="1" dirty="0">
                <a:latin typeface="Times New Roman" pitchFamily="18" charset="0"/>
                <a:cs typeface="Times New Roman" pitchFamily="18" charset="0"/>
              </a:rPr>
              <a:t>Personalized Career Development:</a:t>
            </a:r>
            <a:r>
              <a:rPr lang="en-US" sz="1600" dirty="0">
                <a:latin typeface="Times New Roman" pitchFamily="18" charset="0"/>
                <a:cs typeface="Times New Roman" pitchFamily="18" charset="0"/>
              </a:rPr>
              <a:t> Many platforms provide learning and development materials that are suited to the interests and aspirations of employees. </a:t>
            </a:r>
          </a:p>
          <a:p>
            <a:r>
              <a:rPr lang="en-US" sz="1600" b="1" dirty="0">
                <a:latin typeface="Times New Roman" pitchFamily="18" charset="0"/>
                <a:cs typeface="Times New Roman" pitchFamily="18" charset="0"/>
              </a:rPr>
              <a:t>Enhanced Communication:</a:t>
            </a:r>
            <a:r>
              <a:rPr lang="en-US" sz="1600" dirty="0">
                <a:latin typeface="Times New Roman" pitchFamily="18" charset="0"/>
                <a:cs typeface="Times New Roman" pitchFamily="18" charset="0"/>
              </a:rPr>
              <a:t> For rapid HR questions, self-service websites frequently contain </a:t>
            </a:r>
            <a:r>
              <a:rPr lang="en-US" sz="1600" dirty="0" err="1">
                <a:latin typeface="Times New Roman" pitchFamily="18" charset="0"/>
                <a:cs typeface="Times New Roman" pitchFamily="18" charset="0"/>
              </a:rPr>
              <a:t>chatbots</a:t>
            </a:r>
            <a:r>
              <a:rPr lang="en-US" sz="1600" dirty="0">
                <a:latin typeface="Times New Roman" pitchFamily="18" charset="0"/>
                <a:cs typeface="Times New Roman" pitchFamily="18" charset="0"/>
              </a:rPr>
              <a:t> or messaging options. This increases communication by eliminating the need for long email threads or phone calls.</a:t>
            </a:r>
          </a:p>
          <a:p>
            <a:r>
              <a:rPr lang="en-US" sz="1600" b="1" dirty="0">
                <a:latin typeface="Times New Roman" pitchFamily="18" charset="0"/>
                <a:cs typeface="Times New Roman" pitchFamily="18" charset="0"/>
              </a:rPr>
              <a:t>Data-Driven Decision-Making:</a:t>
            </a:r>
            <a:r>
              <a:rPr lang="en-US" sz="1600" dirty="0">
                <a:latin typeface="Times New Roman" pitchFamily="18" charset="0"/>
                <a:cs typeface="Times New Roman" pitchFamily="18" charset="0"/>
              </a:rPr>
              <a:t> HR technology delivers useful information on employee engagement, turnover, and other measures. This data may be used by HR experts to make educated decisions that benefit both people and the organization. </a:t>
            </a:r>
          </a:p>
          <a:p>
            <a:pPr lvl="0" algn="just">
              <a:buClr>
                <a:srgbClr val="FE8637"/>
              </a:buClr>
              <a:buFont typeface="Wingdings" pitchFamily="2" charset="2"/>
              <a:buChar char="v"/>
            </a:pPr>
            <a:endParaRPr lang="en-US" sz="1200" dirty="0">
              <a:solidFill>
                <a:prstClr val="black"/>
              </a:solidFill>
              <a:latin typeface="Times New Roman" pitchFamily="18" charset="0"/>
              <a:cs typeface="Times New Roman" pitchFamily="18" charset="0"/>
            </a:endParaRPr>
          </a:p>
          <a:p>
            <a:pPr lvl="0" algn="just">
              <a:buClr>
                <a:srgbClr val="FE8637"/>
              </a:buClr>
              <a:buFont typeface="Wingdings" pitchFamily="2" charset="2"/>
              <a:buChar char="v"/>
            </a:pPr>
            <a:endParaRPr lang="en-US" sz="1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90618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352928" cy="72995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800" b="1" dirty="0">
                <a:solidFill>
                  <a:srgbClr val="FF0000"/>
                </a:solidFill>
                <a:latin typeface="Times New Roman" pitchFamily="18" charset="0"/>
                <a:cs typeface="Times New Roman" pitchFamily="18" charset="0"/>
              </a:rPr>
              <a:t>Benefits OF HR SELF-SERVICES</a:t>
            </a:r>
            <a:endParaRPr lang="en-IN" sz="2800" b="1" cap="none" dirty="0">
              <a:ln w="11430">
                <a:solidFill>
                  <a:schemeClr val="accent3">
                    <a:lumMod val="50000"/>
                  </a:schemeClr>
                </a:solidFill>
              </a:ln>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51520" y="1340768"/>
            <a:ext cx="8463884" cy="5364832"/>
          </a:xfrm>
        </p:spPr>
        <p:txBody>
          <a:bodyPr>
            <a:noAutofit/>
          </a:bodyPr>
          <a:lstStyle/>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a:p>
            <a:pPr algn="just">
              <a:buFont typeface="Wingdings" pitchFamily="2" charset="2"/>
              <a:buChar char="v"/>
            </a:pPr>
            <a:endParaRPr lang="en-US" sz="1600" dirty="0">
              <a:latin typeface="Times New Roman" pitchFamily="18" charset="0"/>
              <a:cs typeface="Times New Roman" pitchFamily="18" charset="0"/>
            </a:endParaRPr>
          </a:p>
        </p:txBody>
      </p:sp>
      <p:pic>
        <p:nvPicPr>
          <p:cNvPr id="4" name="Picture 3"/>
          <p:cNvPicPr/>
          <p:nvPr/>
        </p:nvPicPr>
        <p:blipFill>
          <a:blip r:embed="rId2"/>
          <a:srcRect/>
          <a:stretch>
            <a:fillRect/>
          </a:stretch>
        </p:blipFill>
        <p:spPr bwMode="auto">
          <a:xfrm>
            <a:off x="228600" y="1219200"/>
            <a:ext cx="8458200" cy="5410200"/>
          </a:xfrm>
          <a:prstGeom prst="rect">
            <a:avLst/>
          </a:prstGeom>
          <a:noFill/>
          <a:ln w="9525">
            <a:noFill/>
            <a:miter lim="800000"/>
            <a:headEnd/>
            <a:tailEnd/>
          </a:ln>
        </p:spPr>
      </p:pic>
    </p:spTree>
    <p:extLst>
      <p:ext uri="{BB962C8B-B14F-4D97-AF65-F5344CB8AC3E}">
        <p14:creationId xmlns:p14="http://schemas.microsoft.com/office/powerpoint/2010/main" val="3982856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58204" cy="776310"/>
          </a:xfrm>
        </p:spPr>
        <p:txBody>
          <a:bodyPr>
            <a:noAutofit/>
            <a:scene3d>
              <a:camera prst="orthographicFront"/>
              <a:lightRig rig="threePt" dir="t"/>
            </a:scene3d>
            <a:sp3d extrusionH="57150">
              <a:bevelT w="38100" h="38100" prst="relaxedInset"/>
            </a:sp3d>
          </a:bodyPr>
          <a:lstStyle/>
          <a:p>
            <a:pPr algn="ctr">
              <a:defRPr/>
            </a:pPr>
            <a:br>
              <a:rPr lang="en-IN" sz="2400"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br>
            <a:r>
              <a:rPr lang="en-US" sz="2400" b="1" dirty="0"/>
              <a:t> </a:t>
            </a:r>
            <a:r>
              <a:rPr lang="en-US" sz="2400" b="1" dirty="0">
                <a:solidFill>
                  <a:srgbClr val="FF0000"/>
                </a:solidFill>
                <a:latin typeface="Times New Roman" pitchFamily="18" charset="0"/>
                <a:cs typeface="Times New Roman" pitchFamily="18" charset="0"/>
              </a:rPr>
              <a:t>ESS benefits both employees and organizations</a:t>
            </a:r>
            <a:endParaRPr lang="en-IN" sz="2400"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179512" y="1371600"/>
            <a:ext cx="8535892" cy="5297760"/>
          </a:xfrm>
        </p:spPr>
        <p:txBody>
          <a:bodyPr>
            <a:normAutofit fontScale="77500" lnSpcReduction="20000"/>
          </a:bodyPr>
          <a:lstStyle/>
          <a:p>
            <a:pPr>
              <a:buNone/>
            </a:pPr>
            <a:r>
              <a:rPr lang="en-US" sz="2000" b="1" dirty="0"/>
              <a:t>Benefits for employees</a:t>
            </a:r>
            <a:endParaRPr lang="en-US" sz="2000" dirty="0"/>
          </a:p>
          <a:p>
            <a:r>
              <a:rPr lang="en-US" sz="2000" b="1" dirty="0"/>
              <a:t>Increased Control:</a:t>
            </a:r>
            <a:r>
              <a:rPr lang="en-US" sz="2000" dirty="0"/>
              <a:t> Allows employees to take control of their personal information and work-related tasks, reducing their reliance on HR and management.</a:t>
            </a:r>
          </a:p>
          <a:p>
            <a:r>
              <a:rPr lang="en-US" sz="2000" b="1" dirty="0"/>
              <a:t>Improved Work-Life Balance:</a:t>
            </a:r>
            <a:r>
              <a:rPr lang="en-US" sz="2000" dirty="0"/>
              <a:t> Make it easier for employees to manage their work-related tasks, such as applying for leave or submitting expenses, allowing them to have a better work-life balance.</a:t>
            </a:r>
          </a:p>
          <a:p>
            <a:r>
              <a:rPr lang="en-US" sz="2000" b="1" dirty="0"/>
              <a:t>Faster Access to Information:</a:t>
            </a:r>
            <a:r>
              <a:rPr lang="en-US" sz="2000" dirty="0"/>
              <a:t> Employees can access their information quickly and easily, reducing the need for them to contact HR or their line managers.</a:t>
            </a:r>
          </a:p>
          <a:p>
            <a:r>
              <a:rPr lang="en-US" sz="2000" b="1" dirty="0"/>
              <a:t>Enhanced Career Development:</a:t>
            </a:r>
            <a:r>
              <a:rPr lang="en-US" sz="2000" dirty="0"/>
              <a:t> Provides employees with access to training and development opportunities, allowing them to enhance their skills and progress in their careers.</a:t>
            </a:r>
          </a:p>
          <a:p>
            <a:pPr>
              <a:buNone/>
            </a:pPr>
            <a:r>
              <a:rPr lang="en-US" sz="2000" b="1" dirty="0"/>
              <a:t>Benefits for Organizations</a:t>
            </a:r>
            <a:endParaRPr lang="en-US" sz="2000" dirty="0"/>
          </a:p>
          <a:p>
            <a:r>
              <a:rPr lang="en-US" sz="2000" b="1" dirty="0"/>
              <a:t>Reduced Costs</a:t>
            </a:r>
            <a:r>
              <a:rPr lang="en-US" sz="2000" dirty="0"/>
              <a:t>: Reduces the costs that are associated with administrative tasks, such as printing, filing, and manual data entry. Overall, reducing time and money spent.</a:t>
            </a:r>
          </a:p>
          <a:p>
            <a:r>
              <a:rPr lang="en-US" sz="2000" b="1" dirty="0"/>
              <a:t>Increased Productivity:</a:t>
            </a:r>
            <a:r>
              <a:rPr lang="en-US" sz="2000" dirty="0"/>
              <a:t> Increases productivity by streamlining processes and reducing the administrative burden on HR and management.</a:t>
            </a:r>
          </a:p>
          <a:p>
            <a:r>
              <a:rPr lang="en-US" sz="2000" b="1" dirty="0"/>
              <a:t>Improved Data Accuracy:</a:t>
            </a:r>
            <a:r>
              <a:rPr lang="en-US" sz="2000" dirty="0"/>
              <a:t> It can improve data accuracy by reducing the risk of errors associated with manual data entry and paperwork.</a:t>
            </a:r>
          </a:p>
          <a:p>
            <a:r>
              <a:rPr lang="en-US" sz="2000" b="1" dirty="0"/>
              <a:t>Enhanced Compliance: </a:t>
            </a:r>
            <a:r>
              <a:rPr lang="en-US" sz="2000" dirty="0"/>
              <a:t>This helps organization comply with legal and regulatory requirements, reducing the risk of non-compliance and associated penalties.</a:t>
            </a:r>
          </a:p>
          <a:p>
            <a:pPr marL="0" marR="0" fontAlgn="base">
              <a:lnSpc>
                <a:spcPct val="115000"/>
              </a:lnSpc>
              <a:spcBef>
                <a:spcPts val="1000"/>
              </a:spcBef>
              <a:spcAft>
                <a:spcPts val="0"/>
              </a:spcAft>
            </a:pPr>
            <a:endParaRPr lang="en-US" sz="2000"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055027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Aspect">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1_Aspect">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5609</TotalTime>
  <Words>2882</Words>
  <Application>Microsoft Office PowerPoint</Application>
  <PresentationFormat>On-screen Show (4:3)</PresentationFormat>
  <Paragraphs>145</Paragraphs>
  <Slides>15</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Century Schoolbook</vt:lpstr>
      <vt:lpstr>Courier New</vt:lpstr>
      <vt:lpstr>Monotype Corsiva</vt:lpstr>
      <vt:lpstr>Times New Roman</vt:lpstr>
      <vt:lpstr>Verdana</vt:lpstr>
      <vt:lpstr>Wingdings</vt:lpstr>
      <vt:lpstr>Wingdings 2</vt:lpstr>
      <vt:lpstr>Oriel</vt:lpstr>
      <vt:lpstr>Aspect</vt:lpstr>
      <vt:lpstr>1_Aspect</vt:lpstr>
      <vt:lpstr>PowerPoint Presentation</vt:lpstr>
      <vt:lpstr>INTRODUCTION</vt:lpstr>
      <vt:lpstr> OBJECTIVES OF THE STUDY</vt:lpstr>
      <vt:lpstr>REVIEW OF LITERATURE</vt:lpstr>
      <vt:lpstr> RESEARCH METHODOLOGY </vt:lpstr>
      <vt:lpstr>Employee Self-Service</vt:lpstr>
      <vt:lpstr>modern HR technology solutions</vt:lpstr>
      <vt:lpstr>Benefits OF HR SELF-SERVICES</vt:lpstr>
      <vt:lpstr>  ESS benefits both employees and organizations</vt:lpstr>
      <vt:lpstr>Ess: Applications</vt:lpstr>
      <vt:lpstr>based on trends and data </vt:lpstr>
      <vt:lpstr>Future Study</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FINANCIAL REPORTING PRACTICES OF INDIAN COMPANIES - A STUDY WITH REFERENCE TO COMPANIES IN CHENNAI REGION</dc:title>
  <dc:creator>Bhabiya</dc:creator>
  <cp:lastModifiedBy>Advocate Dr Kazi Abdul Mannan</cp:lastModifiedBy>
  <cp:revision>411</cp:revision>
  <dcterms:created xsi:type="dcterms:W3CDTF">2018-09-09T05:08:45Z</dcterms:created>
  <dcterms:modified xsi:type="dcterms:W3CDTF">2023-12-11T15:59:14Z</dcterms:modified>
</cp:coreProperties>
</file>