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8" r:id="rId9"/>
    <p:sldId id="264" r:id="rId10"/>
    <p:sldId id="265" r:id="rId11"/>
    <p:sldId id="266" r:id="rId12"/>
    <p:sldId id="267" r:id="rId13"/>
    <p:sldId id="26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8A87A34-81AB-432B-8DAE-1953F412C126}" type="datetimeFigureOut">
              <a:rPr lang="en-US" dirty="0"/>
              <a:t>12/17/2023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12/17/2023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12/17/2023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12/17/2023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8A87A34-81AB-432B-8DAE-1953F412C126}" type="datetimeFigureOut">
              <a:rPr lang="en-US" dirty="0"/>
              <a:t>12/17/2023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8A87A34-81AB-432B-8DAE-1953F412C126}" type="datetimeFigureOut">
              <a:rPr lang="en-US" dirty="0"/>
              <a:t>12/17/2023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dirty="0"/>
              <a:t>12/17/2023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12/17/2023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12/17/2023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journals.sagepub.com/doi/10.1177/20552076221109554%5b3"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EE37252-8B16-3555-6140-B7AAE4EDB8A9}"/>
              </a:ext>
            </a:extLst>
          </p:cNvPr>
          <p:cNvSpPr txBox="1"/>
          <p:nvPr/>
        </p:nvSpPr>
        <p:spPr>
          <a:xfrm>
            <a:off x="3460133" y="339789"/>
            <a:ext cx="6632660" cy="3970318"/>
          </a:xfrm>
          <a:prstGeom prst="rect">
            <a:avLst/>
          </a:prstGeom>
          <a:noFill/>
        </p:spPr>
        <p:txBody>
          <a:bodyPr wrap="square">
            <a:spAutoFit/>
          </a:bodyPr>
          <a:lstStyle/>
          <a:p>
            <a:r>
              <a:rPr lang="en-IN" dirty="0"/>
              <a:t>                            </a:t>
            </a:r>
            <a:r>
              <a:rPr lang="en-US" dirty="0"/>
              <a:t>7</a:t>
            </a:r>
            <a:r>
              <a:rPr lang="en-IN" dirty="0" err="1"/>
              <a:t>th</a:t>
            </a:r>
            <a:r>
              <a:rPr lang="en-IN" dirty="0"/>
              <a:t> </a:t>
            </a:r>
            <a:r>
              <a:rPr lang="en-US" dirty="0"/>
              <a:t>International Conference</a:t>
            </a:r>
          </a:p>
          <a:p>
            <a:r>
              <a:rPr lang="en-IN" dirty="0"/>
              <a:t>                                              </a:t>
            </a:r>
            <a:r>
              <a:rPr lang="en-US" dirty="0"/>
              <a:t>on</a:t>
            </a:r>
          </a:p>
          <a:p>
            <a:r>
              <a:rPr lang="en-IN" dirty="0"/>
              <a:t>                              </a:t>
            </a:r>
            <a:r>
              <a:rPr lang="en-US" dirty="0"/>
              <a:t>Public Health &amp; Technology</a:t>
            </a:r>
          </a:p>
          <a:p>
            <a:r>
              <a:rPr lang="en-IN" dirty="0"/>
              <a:t>                                 </a:t>
            </a:r>
            <a:r>
              <a:rPr lang="en-US" dirty="0"/>
              <a:t>December 25-26, 2023</a:t>
            </a:r>
          </a:p>
          <a:p>
            <a:r>
              <a:rPr lang="en-IN" dirty="0"/>
              <a:t>               </a:t>
            </a:r>
            <a:endParaRPr lang="en-IN" i="1" dirty="0">
              <a:solidFill>
                <a:srgbClr val="C00000"/>
              </a:solidFill>
            </a:endParaRPr>
          </a:p>
          <a:p>
            <a:r>
              <a:rPr lang="en-IN" i="1" dirty="0">
                <a:solidFill>
                  <a:srgbClr val="C00000"/>
                </a:solidFill>
              </a:rPr>
              <a:t>                     </a:t>
            </a:r>
            <a:r>
              <a:rPr lang="en-US" i="1" dirty="0">
                <a:solidFill>
                  <a:srgbClr val="C00000"/>
                </a:solidFill>
              </a:rPr>
              <a:t>TOPIC : </a:t>
            </a:r>
            <a:r>
              <a:rPr lang="en-IN" i="1" dirty="0">
                <a:solidFill>
                  <a:srgbClr val="C00000"/>
                </a:solidFill>
              </a:rPr>
              <a:t>PUBLIC HEALTH AND TECHNOLOGY</a:t>
            </a:r>
            <a:r>
              <a:rPr lang="en-IN" dirty="0">
                <a:solidFill>
                  <a:srgbClr val="C00000"/>
                </a:solidFill>
              </a:rPr>
              <a:t> </a:t>
            </a:r>
            <a:endParaRPr lang="en-US" dirty="0">
              <a:solidFill>
                <a:srgbClr val="C00000"/>
              </a:solidFill>
            </a:endParaRPr>
          </a:p>
          <a:p>
            <a:r>
              <a:rPr lang="en-IN" dirty="0">
                <a:solidFill>
                  <a:srgbClr val="C00000"/>
                </a:solidFill>
              </a:rPr>
              <a:t>                          </a:t>
            </a:r>
          </a:p>
          <a:p>
            <a:endParaRPr lang="en-IN" dirty="0"/>
          </a:p>
          <a:p>
            <a:r>
              <a:rPr lang="en-IN" dirty="0"/>
              <a:t>                                    </a:t>
            </a:r>
            <a:r>
              <a:rPr lang="en-US" dirty="0"/>
              <a:t>Organized by </a:t>
            </a:r>
            <a:r>
              <a:rPr lang="en-IN" dirty="0"/>
              <a:t>:</a:t>
            </a:r>
          </a:p>
          <a:p>
            <a:r>
              <a:rPr lang="en-IN" dirty="0"/>
              <a:t>                          </a:t>
            </a:r>
            <a:r>
              <a:rPr lang="en-US" dirty="0"/>
              <a:t>Center of Academic &amp; Professional </a:t>
            </a:r>
            <a:r>
              <a:rPr lang="en-IN" dirty="0"/>
              <a:t> </a:t>
            </a:r>
            <a:r>
              <a:rPr lang="en-US" dirty="0"/>
              <a:t>Career </a:t>
            </a:r>
            <a:r>
              <a:rPr lang="en-IN" dirty="0"/>
              <a:t>    </a:t>
            </a:r>
            <a:r>
              <a:rPr lang="en-US" dirty="0"/>
              <a:t>Development and</a:t>
            </a:r>
            <a:r>
              <a:rPr lang="en-IN" dirty="0"/>
              <a:t>  </a:t>
            </a:r>
            <a:r>
              <a:rPr lang="en-US" dirty="0"/>
              <a:t>Research ( CAPCDR </a:t>
            </a:r>
            <a:r>
              <a:rPr lang="en-IN" dirty="0"/>
              <a:t>)</a:t>
            </a:r>
          </a:p>
          <a:p>
            <a:endParaRPr lang="en-IN" dirty="0"/>
          </a:p>
          <a:p>
            <a:endParaRPr lang="en-IN" dirty="0"/>
          </a:p>
          <a:p>
            <a:r>
              <a:rPr lang="en-IN" dirty="0"/>
              <a:t>              </a:t>
            </a:r>
            <a:r>
              <a:rPr lang="en-US" dirty="0"/>
              <a:t>Presented By :</a:t>
            </a:r>
            <a:r>
              <a:rPr lang="en-IN" dirty="0" err="1"/>
              <a:t>Vargar</a:t>
            </a:r>
            <a:r>
              <a:rPr lang="en-IN" dirty="0"/>
              <a:t> Anjali , </a:t>
            </a:r>
            <a:r>
              <a:rPr lang="en-IN" dirty="0" err="1"/>
              <a:t>Tambe</a:t>
            </a:r>
            <a:r>
              <a:rPr lang="en-IN" dirty="0"/>
              <a:t> </a:t>
            </a:r>
            <a:r>
              <a:rPr lang="en-IN" dirty="0" err="1"/>
              <a:t>Nishigandha</a:t>
            </a:r>
            <a:endParaRPr lang="en-US" dirty="0"/>
          </a:p>
        </p:txBody>
      </p:sp>
    </p:spTree>
    <p:extLst>
      <p:ext uri="{BB962C8B-B14F-4D97-AF65-F5344CB8AC3E}">
        <p14:creationId xmlns:p14="http://schemas.microsoft.com/office/powerpoint/2010/main" val="2411004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8E49869-7ADB-EB6A-64C0-30CF2C6F1338}"/>
              </a:ext>
            </a:extLst>
          </p:cNvPr>
          <p:cNvSpPr txBox="1"/>
          <p:nvPr/>
        </p:nvSpPr>
        <p:spPr>
          <a:xfrm>
            <a:off x="1445557" y="2069608"/>
            <a:ext cx="9939618" cy="3416320"/>
          </a:xfrm>
          <a:prstGeom prst="rect">
            <a:avLst/>
          </a:prstGeom>
          <a:noFill/>
        </p:spPr>
        <p:txBody>
          <a:bodyPr wrap="square">
            <a:spAutoFit/>
          </a:bodyPr>
          <a:lstStyle/>
          <a:p>
            <a:r>
              <a:rPr lang="en-US"/>
              <a:t>will be impossible for anyone to forecast the moral implications of emerging technologies like </a:t>
            </a:r>
            <a:r>
              <a:rPr lang="en-US" err="1"/>
              <a:t>nanohealth</a:t>
            </a:r>
            <a:r>
              <a:rPr lang="en-US"/>
              <a:t>. Negotiating ethical issues can occasionally be challenging since these issues become evident only after somebody has established an effective framework and established a business-driven mentality. It will be impossible for anyone to forecast the moral implications of emerging technologies like </a:t>
            </a:r>
            <a:r>
              <a:rPr lang="en-US" err="1"/>
              <a:t>nanohealth</a:t>
            </a:r>
            <a:r>
              <a:rPr lang="en-US"/>
              <a:t>. Negotiating ethical issues can occasionally be challenging since these issues become evident only after somebody has established an effective framework and established a business-driven </a:t>
            </a:r>
            <a:r>
              <a:rPr lang="en-US" err="1"/>
              <a:t>mentality.The</a:t>
            </a:r>
            <a:r>
              <a:rPr lang="en-US"/>
              <a:t> different types of public health statistics that those making decisions, managers, and healthcare professionals needed at every stage of the healthcare system are displayed in Figure 1. This information will be required not just to comprehend the population's health declare but also to understand the demands of the individuals who live in a particular location. Health care managers want information on healthcare coverage, healthcare utilization, as well as other connected subjects in order to calculate whether a lot of individuals utilization of primary, secondary, and tertiary health care services</a:t>
            </a:r>
          </a:p>
        </p:txBody>
      </p:sp>
    </p:spTree>
    <p:extLst>
      <p:ext uri="{BB962C8B-B14F-4D97-AF65-F5344CB8AC3E}">
        <p14:creationId xmlns:p14="http://schemas.microsoft.com/office/powerpoint/2010/main" val="2606664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477C752-AB3E-E9E5-1C63-3C983DFA80D8}"/>
              </a:ext>
            </a:extLst>
          </p:cNvPr>
          <p:cNvSpPr txBox="1"/>
          <p:nvPr/>
        </p:nvSpPr>
        <p:spPr>
          <a:xfrm>
            <a:off x="2158480" y="1096432"/>
            <a:ext cx="8563308" cy="3354765"/>
          </a:xfrm>
          <a:prstGeom prst="rect">
            <a:avLst/>
          </a:prstGeom>
          <a:noFill/>
        </p:spPr>
        <p:txBody>
          <a:bodyPr wrap="square">
            <a:spAutoFit/>
          </a:bodyPr>
          <a:lstStyle/>
          <a:p>
            <a:r>
              <a:rPr lang="en-US" sz="3200" b="1" dirty="0">
                <a:solidFill>
                  <a:schemeClr val="accent1">
                    <a:lumMod val="75000"/>
                  </a:schemeClr>
                </a:solidFill>
              </a:rPr>
              <a:t>Conclusion</a:t>
            </a:r>
            <a:r>
              <a:rPr lang="en-US" dirty="0"/>
              <a:t> </a:t>
            </a:r>
          </a:p>
          <a:p>
            <a:endParaRPr lang="en-US" dirty="0"/>
          </a:p>
          <a:p>
            <a:endParaRPr lang="en-US" dirty="0"/>
          </a:p>
          <a:p>
            <a:endParaRPr lang="en-US" dirty="0"/>
          </a:p>
          <a:p>
            <a:endParaRPr lang="en-US" dirty="0"/>
          </a:p>
          <a:p>
            <a:r>
              <a:rPr lang="en-US" dirty="0"/>
              <a:t>- Health information technology has traditionally been viewed as a promising instrument that can improve population-wide &amp; individual healthcare. Applications like EHR, CPOE, HMIS, HIS, and others give quick and easy access to medical information. offering domain-specific knowledge to national health companies, planners with the same managers, policy makers, and health care professionals to enable participants to make accurate choices and provide excellent health care.</a:t>
            </a:r>
          </a:p>
        </p:txBody>
      </p:sp>
    </p:spTree>
    <p:extLst>
      <p:ext uri="{BB962C8B-B14F-4D97-AF65-F5344CB8AC3E}">
        <p14:creationId xmlns:p14="http://schemas.microsoft.com/office/powerpoint/2010/main" val="3327341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2B78EC7-F22E-2A84-65D3-BA009C1901C9}"/>
              </a:ext>
            </a:extLst>
          </p:cNvPr>
          <p:cNvSpPr txBox="1"/>
          <p:nvPr/>
        </p:nvSpPr>
        <p:spPr>
          <a:xfrm>
            <a:off x="762001" y="1245762"/>
            <a:ext cx="11044518" cy="5016758"/>
          </a:xfrm>
          <a:prstGeom prst="rect">
            <a:avLst/>
          </a:prstGeom>
          <a:noFill/>
        </p:spPr>
        <p:txBody>
          <a:bodyPr wrap="square">
            <a:spAutoFit/>
          </a:bodyPr>
          <a:lstStyle/>
          <a:p>
            <a:r>
              <a:rPr lang="en-US" sz="3200" b="1" dirty="0" err="1">
                <a:solidFill>
                  <a:schemeClr val="accent1"/>
                </a:solidFill>
              </a:rPr>
              <a:t>Refrence</a:t>
            </a:r>
            <a:endParaRPr lang="en-US" sz="3200" b="1" dirty="0">
              <a:solidFill>
                <a:schemeClr val="accent1"/>
              </a:solidFill>
            </a:endParaRPr>
          </a:p>
          <a:p>
            <a:r>
              <a:rPr lang="en-US" dirty="0"/>
              <a:t>:  [</a:t>
            </a:r>
            <a:r>
              <a:rPr lang="en-US" dirty="0">
                <a:solidFill>
                  <a:srgbClr val="00B0F0"/>
                </a:solidFill>
              </a:rPr>
              <a:t>1]https://pdfs.semanticscholar.org/28e2/7368fc258d7b21076be6d093d8ddd45fb04b.pdf. </a:t>
            </a:r>
          </a:p>
          <a:p>
            <a:r>
              <a:rPr lang="en-US" dirty="0">
                <a:solidFill>
                  <a:srgbClr val="00B0F0"/>
                </a:solidFill>
                <a:hlinkClick r:id="rId2">
                  <a:extLst>
                    <a:ext uri="{A12FA001-AC4F-418D-AE19-62706E023703}">
                      <ahyp:hlinkClr xmlns:ahyp="http://schemas.microsoft.com/office/drawing/2018/hyperlinkcolor" val="tx"/>
                    </a:ext>
                  </a:extLst>
                </a:hlinkClick>
              </a:rPr>
              <a:t>https://journals.sagepub.com/doi/10.1177/20552076221109554[3</a:t>
            </a:r>
            <a:endParaRPr lang="en-US" dirty="0">
              <a:solidFill>
                <a:srgbClr val="00B0F0"/>
              </a:solidFill>
            </a:endParaRPr>
          </a:p>
          <a:p>
            <a:r>
              <a:rPr lang="en-US" dirty="0">
                <a:solidFill>
                  <a:srgbClr val="00B0F0"/>
                </a:solidFill>
              </a:rPr>
              <a:t>]https://www.researchgate.net/publication/333200324_The_impact_of_information_technology_on_health/link/5ce14beda6fdccc9ddbc8403/download?_tp=eyJjb250ZXh0Ijp7ImZpcnN0UGFnZSI6InB1YmxpY2F0aW9uIiwicGFnZSI6InB1YmxpY2F0aW9uIn19[</a:t>
            </a:r>
          </a:p>
          <a:p>
            <a:r>
              <a:rPr lang="en-US" dirty="0">
                <a:solidFill>
                  <a:srgbClr val="00B0F0"/>
                </a:solidFill>
              </a:rPr>
              <a:t>4]https://www.researchgate.net/publication/361482631_A_critical_review_of_the_role_of_technology_and_context_in_digital_health_researched[5</a:t>
            </a:r>
          </a:p>
          <a:p>
            <a:r>
              <a:rPr lang="en-US" dirty="0">
                <a:solidFill>
                  <a:srgbClr val="00B0F0"/>
                </a:solidFill>
              </a:rPr>
              <a:t>5]https://www.researchgate.net/publication/309181236_A_review_of_the_role_of_public_health_informatics_in_health-care[</a:t>
            </a:r>
          </a:p>
          <a:p>
            <a:r>
              <a:rPr lang="en-US" dirty="0">
                <a:solidFill>
                  <a:srgbClr val="00B0F0"/>
                </a:solidFill>
              </a:rPr>
              <a:t>6]https://journals.sagepub.com/doi/10.1177/20552076221109554[</a:t>
            </a:r>
          </a:p>
          <a:p>
            <a:r>
              <a:rPr lang="en-US" dirty="0">
                <a:solidFill>
                  <a:srgbClr val="00B0F0"/>
                </a:solidFill>
              </a:rPr>
              <a:t>7]https://www.ssph-journal.org/journals/public-health-reviews#:~:text=Public%20Health%20Reviews%20is%20an,double%20blind%20peer%20review%20process.[</a:t>
            </a:r>
          </a:p>
          <a:p>
            <a:r>
              <a:rPr lang="en-US" dirty="0">
                <a:solidFill>
                  <a:srgbClr val="00B0F0"/>
                </a:solidFill>
              </a:rPr>
              <a:t>8]https://www.unotech.io/5-benefits-of-technology-in-healthcare#:~:text=Easy%20access%20to%20patient%20medical,Improved%20patient%20education</a:t>
            </a:r>
          </a:p>
          <a:p>
            <a:r>
              <a:rPr lang="en-US" dirty="0">
                <a:solidFill>
                  <a:srgbClr val="00B0F0"/>
                </a:solidFill>
              </a:rPr>
              <a:t>[9]https://www.waldenu.edu/programs/health/resource/what-is-public-health-and-why-is-it-important#:~:text=The%20three%20P's%20of%20public,can%20improve%20health%20and%20safety.</a:t>
            </a:r>
          </a:p>
        </p:txBody>
      </p:sp>
    </p:spTree>
    <p:extLst>
      <p:ext uri="{BB962C8B-B14F-4D97-AF65-F5344CB8AC3E}">
        <p14:creationId xmlns:p14="http://schemas.microsoft.com/office/powerpoint/2010/main" val="20382388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7">
            <a:extLst>
              <a:ext uri="{FF2B5EF4-FFF2-40B4-BE49-F238E27FC236}">
                <a16:creationId xmlns:a16="http://schemas.microsoft.com/office/drawing/2014/main" id="{AE21BF52-0C95-6DE3-440B-B0281337D876}"/>
              </a:ext>
            </a:extLst>
          </p:cNvPr>
          <p:cNvPicPr>
            <a:picLocks noGrp="1" noChangeAspect="1"/>
          </p:cNvPicPr>
          <p:nvPr>
            <p:ph idx="1"/>
          </p:nvPr>
        </p:nvPicPr>
        <p:blipFill>
          <a:blip r:embed="rId2"/>
          <a:stretch>
            <a:fillRect/>
          </a:stretch>
        </p:blipFill>
        <p:spPr>
          <a:xfrm>
            <a:off x="1917626" y="201619"/>
            <a:ext cx="8759986" cy="5835326"/>
          </a:xfrm>
        </p:spPr>
      </p:pic>
    </p:spTree>
    <p:extLst>
      <p:ext uri="{BB962C8B-B14F-4D97-AF65-F5344CB8AC3E}">
        <p14:creationId xmlns:p14="http://schemas.microsoft.com/office/powerpoint/2010/main" val="208942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38069D1-1B65-86F5-A8A5-34790E2D9542}"/>
              </a:ext>
            </a:extLst>
          </p:cNvPr>
          <p:cNvSpPr txBox="1"/>
          <p:nvPr/>
        </p:nvSpPr>
        <p:spPr>
          <a:xfrm>
            <a:off x="1398494" y="2328679"/>
            <a:ext cx="10076329" cy="3139321"/>
          </a:xfrm>
          <a:prstGeom prst="rect">
            <a:avLst/>
          </a:prstGeom>
          <a:noFill/>
        </p:spPr>
        <p:txBody>
          <a:bodyPr wrap="square">
            <a:spAutoFit/>
          </a:bodyPr>
          <a:lstStyle/>
          <a:p>
            <a:r>
              <a:rPr lang="en-US"/>
              <a:t>Digital health can be considered as an immediate response to the global health landscape's increasing level of complexity and predictability. There is a rising in the risk of non-communicable diseases including diabetes and hypertension in addition to the adverse effects of pollution, climate change, and migration on health.2Global challenges including antimicrobial resistance and emerging transmissible diseases are addressed by national and international health reform initiatives including </a:t>
            </a:r>
            <a:r>
              <a:rPr lang="en-US" err="1"/>
              <a:t>OneHealth</a:t>
            </a:r>
            <a:r>
              <a:rPr lang="en-US"/>
              <a:t>, the Sustainable Development </a:t>
            </a:r>
            <a:r>
              <a:rPr lang="en-US" err="1"/>
              <a:t>Development</a:t>
            </a:r>
            <a:r>
              <a:rPr lang="en-US"/>
              <a:t> Goals, and Universal Health Coverage. The informational necessities which these reforms convey in with them encompass enhanced service delivery models centered around person-based care and the sharing of information amongst various stakeholders.3,4Initial and varied forms of data, such big data and </a:t>
            </a:r>
            <a:r>
              <a:rPr lang="en-US" err="1"/>
              <a:t>biodata</a:t>
            </a:r>
            <a:r>
              <a:rPr lang="en-US"/>
              <a:t>, are additionally generated by digital technologies, like the internet of things, handheld devices, social media, and digital platforms. These technological advances additionally provide opportunities to do.</a:t>
            </a:r>
          </a:p>
        </p:txBody>
      </p:sp>
    </p:spTree>
    <p:extLst>
      <p:ext uri="{BB962C8B-B14F-4D97-AF65-F5344CB8AC3E}">
        <p14:creationId xmlns:p14="http://schemas.microsoft.com/office/powerpoint/2010/main" val="3415815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6F2DA54-8764-8C9F-792A-A38214AB939C}"/>
              </a:ext>
            </a:extLst>
          </p:cNvPr>
          <p:cNvSpPr txBox="1"/>
          <p:nvPr/>
        </p:nvSpPr>
        <p:spPr>
          <a:xfrm>
            <a:off x="1391769" y="2644658"/>
            <a:ext cx="9849972" cy="2308324"/>
          </a:xfrm>
          <a:prstGeom prst="rect">
            <a:avLst/>
          </a:prstGeom>
          <a:noFill/>
        </p:spPr>
        <p:txBody>
          <a:bodyPr wrap="square">
            <a:spAutoFit/>
          </a:bodyPr>
          <a:lstStyle/>
          <a:p>
            <a:r>
              <a:rPr lang="en-US"/>
              <a:t>The previously mentioned improvements culminated in an urgent need for improved service delivery models with </a:t>
            </a:r>
            <a:r>
              <a:rPr lang="en-US" err="1"/>
              <a:t>emphasise</a:t>
            </a:r>
            <a:r>
              <a:rPr lang="en-US"/>
              <a:t> person-based care and information exchange across diverse stakeholders.3, 4In addition to introducing new and varied types of data, like </a:t>
            </a:r>
            <a:r>
              <a:rPr lang="en-US" err="1"/>
              <a:t>biodata</a:t>
            </a:r>
            <a:r>
              <a:rPr lang="en-US"/>
              <a:t> and big data, digital technologies—which incorporate social media, smartphones, the world wide web, the internet of things, and digital platforms—also present interest for new sorts of analytics, like machine learning (</a:t>
            </a:r>
            <a:r>
              <a:rPr lang="en-US" err="1"/>
              <a:t>L'Heureux</a:t>
            </a:r>
            <a:r>
              <a:rPr lang="en-US"/>
              <a:t> et al., for example).Due to their more complex nature, these new digital technologies offer consumers novel approaches of dealing with health-related issues, but they also carry additional hazards irrespective of the predictability of their consequences, such as digital disparities.</a:t>
            </a:r>
          </a:p>
        </p:txBody>
      </p:sp>
    </p:spTree>
    <p:extLst>
      <p:ext uri="{BB962C8B-B14F-4D97-AF65-F5344CB8AC3E}">
        <p14:creationId xmlns:p14="http://schemas.microsoft.com/office/powerpoint/2010/main" val="4240650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99F1DB8-725E-592B-9CB7-7F5818170A32}"/>
              </a:ext>
            </a:extLst>
          </p:cNvPr>
          <p:cNvSpPr txBox="1"/>
          <p:nvPr/>
        </p:nvSpPr>
        <p:spPr>
          <a:xfrm>
            <a:off x="1822076" y="2001013"/>
            <a:ext cx="9437595" cy="3139321"/>
          </a:xfrm>
          <a:prstGeom prst="rect">
            <a:avLst/>
          </a:prstGeom>
          <a:noFill/>
        </p:spPr>
        <p:txBody>
          <a:bodyPr wrap="square">
            <a:spAutoFit/>
          </a:bodyPr>
          <a:lstStyle/>
          <a:p>
            <a:r>
              <a:rPr lang="en-US"/>
              <a:t>Three unique characteristics differentiate digital technologies from various other kinds and technologies.10Electronic devices can be programmed and changed, in order to begin. Digital technologies can thus be altered and applied for an assortment of objectives, thus rendering them flexible instruments instead of simply appliances. Second, the digital representation of data, that permits the decoupling of data from devices, is the foundation of digital technologies. The communication of data and services between numerous digital components can be made achievable by the further connectivity that digital data </a:t>
            </a:r>
            <a:r>
              <a:rPr lang="en-US" err="1"/>
              <a:t>provides.Third</a:t>
            </a:r>
            <a:r>
              <a:rPr lang="en-US"/>
              <a:t>, the development of digital content, expanding global access to digital devices, and ongoing advancement in the realm of digital media all have been enabled by digital technology. Digital technologies have become commonplace and highly adaptable, which promotes innovation and speeds up the spread of these </a:t>
            </a:r>
            <a:r>
              <a:rPr lang="en-US" err="1"/>
              <a:t>technologies.Digital</a:t>
            </a:r>
            <a:r>
              <a:rPr lang="en-US"/>
              <a:t> technologies have a huge potential impact (see </a:t>
            </a:r>
            <a:r>
              <a:rPr lang="en-US" err="1"/>
              <a:t>Hund</a:t>
            </a:r>
            <a:r>
              <a:rPr lang="en-US"/>
              <a:t> et al.11, for example).</a:t>
            </a:r>
          </a:p>
        </p:txBody>
      </p:sp>
    </p:spTree>
    <p:extLst>
      <p:ext uri="{BB962C8B-B14F-4D97-AF65-F5344CB8AC3E}">
        <p14:creationId xmlns:p14="http://schemas.microsoft.com/office/powerpoint/2010/main" val="2541993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78CB57C-8B67-99EB-3967-D690A10B79D5}"/>
              </a:ext>
            </a:extLst>
          </p:cNvPr>
          <p:cNvSpPr txBox="1"/>
          <p:nvPr/>
        </p:nvSpPr>
        <p:spPr>
          <a:xfrm>
            <a:off x="1452282" y="2082602"/>
            <a:ext cx="9430871" cy="3416320"/>
          </a:xfrm>
          <a:prstGeom prst="rect">
            <a:avLst/>
          </a:prstGeom>
          <a:noFill/>
        </p:spPr>
        <p:txBody>
          <a:bodyPr wrap="square">
            <a:spAutoFit/>
          </a:bodyPr>
          <a:lstStyle/>
          <a:p>
            <a:r>
              <a:rPr lang="en-US"/>
              <a:t>Digital technologies may have a broader potential impact (see </a:t>
            </a:r>
            <a:r>
              <a:rPr lang="en-US" err="1"/>
              <a:t>Hund</a:t>
            </a:r>
            <a:r>
              <a:rPr lang="en-US"/>
              <a:t> et al.11, for example). They first allowed the linkage of portions and devices across boundaries of organizations and user demographics. Second, immense amounts of data may be produced, and processed, and then made easily accessible by the combination of ubiquitous access to the internet, miniaturized sensors, large-scale computing, and sophisticated end-user devices.12Th digital platform architectures, which depends on a comparatively solid underlying infrastructure, encourage wide innovation participation and quick user app creation.13 Furthermore, fresh associations between individuals and organizations can be rendered accessible by the use of technology, which could have an influence on the manner in which we communicate and work </a:t>
            </a:r>
            <a:r>
              <a:rPr lang="en-US" err="1"/>
              <a:t>together.Healthcare</a:t>
            </a:r>
            <a:r>
              <a:rPr lang="en-US"/>
              <a:t> is currently benefiting significantly from digital technologies.14We can see why technology for consumers, machine learning algorithms, remote monitoring, and big data analytics are becoming utilized more and more in </a:t>
            </a:r>
            <a:r>
              <a:rPr lang="en-US" err="1"/>
              <a:t>personalised</a:t>
            </a:r>
            <a:r>
              <a:rPr lang="en-US"/>
              <a:t> medical decisions, preventive care, and health planning.</a:t>
            </a:r>
          </a:p>
        </p:txBody>
      </p:sp>
    </p:spTree>
    <p:extLst>
      <p:ext uri="{BB962C8B-B14F-4D97-AF65-F5344CB8AC3E}">
        <p14:creationId xmlns:p14="http://schemas.microsoft.com/office/powerpoint/2010/main" val="3085138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3C70B9D-8E63-B596-B372-84461CD036D5}"/>
              </a:ext>
            </a:extLst>
          </p:cNvPr>
          <p:cNvSpPr txBox="1"/>
          <p:nvPr/>
        </p:nvSpPr>
        <p:spPr>
          <a:xfrm>
            <a:off x="645459" y="1858084"/>
            <a:ext cx="11331388" cy="3970318"/>
          </a:xfrm>
          <a:prstGeom prst="rect">
            <a:avLst/>
          </a:prstGeom>
          <a:noFill/>
        </p:spPr>
        <p:txBody>
          <a:bodyPr wrap="square">
            <a:spAutoFit/>
          </a:bodyPr>
          <a:lstStyle/>
          <a:p>
            <a:r>
              <a:rPr lang="en-US"/>
              <a:t>The roles and duties of patients and caregivers are changing at the same time, and digital technologies have grown increasingly essential.15Social media platforms, for example allows humans to reach knowledgeable choices around their own health and possible </a:t>
            </a:r>
            <a:r>
              <a:rPr lang="en-US" err="1"/>
              <a:t>treatments.Through</a:t>
            </a:r>
            <a:r>
              <a:rPr lang="en-US"/>
              <a:t> uses consumers have access to their health data, what is usually considered as their intellectual property. Furthermore, patients expect that their care will be coordinated and integrated, and they also expect to actively participate in their </a:t>
            </a:r>
            <a:r>
              <a:rPr lang="en-US" err="1"/>
              <a:t>treatment.The</a:t>
            </a:r>
            <a:r>
              <a:rPr lang="en-US"/>
              <a:t> topic of digital health continues to be relatively unexplored in terms of academic research due to the increasing level of detail and unpredictability of digital technologies, health, and their interactions. Digital health is a new subject of </a:t>
            </a:r>
            <a:r>
              <a:rPr lang="en-US" err="1"/>
              <a:t>study.Also</a:t>
            </a:r>
            <a:r>
              <a:rPr lang="en-US"/>
              <a:t>, if we want to better understand the variety of problems concerning how we can leverage digital technology to improve access to healthcare services and provide informational support for addressing new health challenges, we need to engage in systematic research. This investigation indicates those studying the topic of digital health could benefit from learning from Information Systems (IS) research in efforts to conquer these and related </a:t>
            </a:r>
            <a:r>
              <a:rPr lang="en-US" err="1"/>
              <a:t>obstacles.Health</a:t>
            </a:r>
            <a:r>
              <a:rPr lang="en-US"/>
              <a:t> information technology provides an ability to address the obstacles faced by healthcare professionals with regards to handling population health data. The national healthcare system ought to anticipate implementing this technology for supplying quality healthcare to the individual and the community, but it's additionally necessary to comprehend health information technology—its employs, programs, and implications.</a:t>
            </a:r>
          </a:p>
        </p:txBody>
      </p:sp>
    </p:spTree>
    <p:extLst>
      <p:ext uri="{BB962C8B-B14F-4D97-AF65-F5344CB8AC3E}">
        <p14:creationId xmlns:p14="http://schemas.microsoft.com/office/powerpoint/2010/main" val="4222592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968C8AF-88BD-8ACF-0D6B-F79B5539377A}"/>
              </a:ext>
            </a:extLst>
          </p:cNvPr>
          <p:cNvSpPr txBox="1"/>
          <p:nvPr/>
        </p:nvSpPr>
        <p:spPr>
          <a:xfrm>
            <a:off x="2384055" y="1299569"/>
            <a:ext cx="5762065" cy="2246769"/>
          </a:xfrm>
          <a:prstGeom prst="rect">
            <a:avLst/>
          </a:prstGeom>
          <a:noFill/>
        </p:spPr>
        <p:txBody>
          <a:bodyPr wrap="square">
            <a:spAutoFit/>
          </a:bodyPr>
          <a:lstStyle/>
          <a:p>
            <a:r>
              <a:rPr lang="en-US" sz="3200" b="1" dirty="0">
                <a:solidFill>
                  <a:schemeClr val="accent1"/>
                </a:solidFill>
              </a:rPr>
              <a:t>Benefits</a:t>
            </a:r>
            <a:r>
              <a:rPr lang="en-IN" sz="3200" b="1" dirty="0">
                <a:solidFill>
                  <a:schemeClr val="accent1"/>
                </a:solidFill>
              </a:rPr>
              <a:t> :</a:t>
            </a:r>
            <a:endParaRPr lang="en-US" sz="3200" b="1" dirty="0">
              <a:solidFill>
                <a:schemeClr val="accent1"/>
              </a:solidFill>
            </a:endParaRPr>
          </a:p>
          <a:p>
            <a:r>
              <a:rPr lang="en-US" dirty="0"/>
              <a:t> of leveraging technology in healthcare:</a:t>
            </a:r>
            <a:endParaRPr lang="en-IN" dirty="0"/>
          </a:p>
          <a:p>
            <a:r>
              <a:rPr lang="en-US" dirty="0"/>
              <a:t> 1-Easy access to patient medical records </a:t>
            </a:r>
            <a:endParaRPr lang="en-IN" dirty="0"/>
          </a:p>
          <a:p>
            <a:r>
              <a:rPr lang="en-US" dirty="0"/>
              <a:t>2- Reduction in medical errors </a:t>
            </a:r>
            <a:endParaRPr lang="en-IN" dirty="0"/>
          </a:p>
          <a:p>
            <a:r>
              <a:rPr lang="en-US" dirty="0"/>
              <a:t>3-Greater patient care </a:t>
            </a:r>
            <a:endParaRPr lang="en-IN" dirty="0"/>
          </a:p>
          <a:p>
            <a:r>
              <a:rPr lang="en-US" dirty="0"/>
              <a:t>4-Improved patient education </a:t>
            </a:r>
            <a:endParaRPr lang="en-IN" dirty="0"/>
          </a:p>
          <a:p>
            <a:r>
              <a:rPr lang="en-US" dirty="0"/>
              <a:t>5-Reduction in cost</a:t>
            </a:r>
          </a:p>
        </p:txBody>
      </p:sp>
    </p:spTree>
    <p:extLst>
      <p:ext uri="{BB962C8B-B14F-4D97-AF65-F5344CB8AC3E}">
        <p14:creationId xmlns:p14="http://schemas.microsoft.com/office/powerpoint/2010/main" val="2838018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84DB67A3-5BA5-CF84-9C1F-2E1849FD9EB5}"/>
              </a:ext>
            </a:extLst>
          </p:cNvPr>
          <p:cNvPicPr>
            <a:picLocks noGrp="1" noChangeAspect="1"/>
          </p:cNvPicPr>
          <p:nvPr>
            <p:ph idx="1"/>
          </p:nvPr>
        </p:nvPicPr>
        <p:blipFill>
          <a:blip r:embed="rId2"/>
          <a:stretch>
            <a:fillRect/>
          </a:stretch>
        </p:blipFill>
        <p:spPr>
          <a:xfrm>
            <a:off x="828632" y="332015"/>
            <a:ext cx="10715442" cy="5597945"/>
          </a:xfrm>
        </p:spPr>
      </p:pic>
    </p:spTree>
    <p:extLst>
      <p:ext uri="{BB962C8B-B14F-4D97-AF65-F5344CB8AC3E}">
        <p14:creationId xmlns:p14="http://schemas.microsoft.com/office/powerpoint/2010/main" val="316629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DB4FC36-DDD0-E5B2-361B-75354CE2FB55}"/>
              </a:ext>
            </a:extLst>
          </p:cNvPr>
          <p:cNvSpPr txBox="1"/>
          <p:nvPr/>
        </p:nvSpPr>
        <p:spPr>
          <a:xfrm>
            <a:off x="681318" y="1743828"/>
            <a:ext cx="10829364" cy="4247317"/>
          </a:xfrm>
          <a:prstGeom prst="rect">
            <a:avLst/>
          </a:prstGeom>
          <a:noFill/>
        </p:spPr>
        <p:txBody>
          <a:bodyPr wrap="square">
            <a:spAutoFit/>
          </a:bodyPr>
          <a:lstStyle/>
          <a:p>
            <a:r>
              <a:rPr lang="en-US"/>
              <a:t>Social media, patient power, mobile health and education-Computers are already very good at protecting people ever requiring a trip to the hospital in the first place and giving them the tools that they require to take care of themselves and their families. However, as patients gained position of power, are the empowered </a:t>
            </a:r>
            <a:r>
              <a:rPr lang="en-US" err="1"/>
              <a:t>themself</a:t>
            </a:r>
            <a:r>
              <a:rPr lang="en-US"/>
              <a:t> or are the exaggerating their expectations too much? The problem about today's internet is that there are additionally much individuals attempting to take advantages of patients, and it is challenging for consumers to consistently tell the distinction between sense and snake oil, or between a reasonable line of treatment and misguided hope. Culture-based solutions include increasing scholastic standards; technical solutions include spreading trustworthy high-quality information. This ought not be the first time people encounters the confusing amount of inconsistent information and social media on the internet when they are forty years months old and injured their </a:t>
            </a:r>
            <a:r>
              <a:rPr lang="en-US" err="1"/>
              <a:t>knee!Dramatic</a:t>
            </a:r>
            <a:r>
              <a:rPr lang="en-US"/>
              <a:t>, transformational integration of technologies-They can't reasonably address every the feasible and important technological breakthroughs in this space. Consider under perspective the multiple potentially transformational breakthroughs that currently already underway, namely exoskeletons, brain implants, artificial organs, networked sensors, </a:t>
            </a:r>
            <a:r>
              <a:rPr lang="en-US" err="1"/>
              <a:t>nanohealth</a:t>
            </a:r>
            <a:r>
              <a:rPr lang="en-US"/>
              <a:t>, and genomics. Several technologies having the capability to totally alter when we view health and illness, similarly like why the development of anesthesia in the nineteenth century altered society's moral perspective of pain. </a:t>
            </a:r>
          </a:p>
        </p:txBody>
      </p:sp>
    </p:spTree>
    <p:extLst>
      <p:ext uri="{BB962C8B-B14F-4D97-AF65-F5344CB8AC3E}">
        <p14:creationId xmlns:p14="http://schemas.microsoft.com/office/powerpoint/2010/main" val="310921666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0</TotalTime>
  <Words>1746</Words>
  <Application>Microsoft Office PowerPoint</Application>
  <PresentationFormat>Widescreen</PresentationFormat>
  <Paragraphs>43</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Gill Sans MT</vt:lpstr>
      <vt:lpstr>Gallery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919552296419</dc:creator>
  <cp:lastModifiedBy>Advocate Dr Kazi Abdul Mannan</cp:lastModifiedBy>
  <cp:revision>8</cp:revision>
  <dcterms:created xsi:type="dcterms:W3CDTF">2023-12-15T13:40:10Z</dcterms:created>
  <dcterms:modified xsi:type="dcterms:W3CDTF">2023-12-17T10:07:18Z</dcterms:modified>
</cp:coreProperties>
</file>