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1"/>
  </p:notesMasterIdLst>
  <p:sldIdLst>
    <p:sldId id="291" r:id="rId2"/>
    <p:sldId id="257" r:id="rId3"/>
    <p:sldId id="292" r:id="rId4"/>
    <p:sldId id="293" r:id="rId5"/>
    <p:sldId id="295" r:id="rId6"/>
    <p:sldId id="306" r:id="rId7"/>
    <p:sldId id="294" r:id="rId8"/>
    <p:sldId id="296" r:id="rId9"/>
    <p:sldId id="307" r:id="rId10"/>
    <p:sldId id="308" r:id="rId11"/>
    <p:sldId id="298" r:id="rId12"/>
    <p:sldId id="309" r:id="rId13"/>
    <p:sldId id="310" r:id="rId14"/>
    <p:sldId id="311" r:id="rId15"/>
    <p:sldId id="312" r:id="rId16"/>
    <p:sldId id="304" r:id="rId17"/>
    <p:sldId id="302" r:id="rId18"/>
    <p:sldId id="305" r:id="rId19"/>
    <p:sldId id="313" r:id="rId20"/>
  </p:sldIdLst>
  <p:sldSz cx="9144000" cy="5143500" type="screen16x9"/>
  <p:notesSz cx="6858000" cy="9144000"/>
  <p:embeddedFontLst>
    <p:embeddedFont>
      <p:font typeface="Arial Black" panose="020B0A04020102020204" pitchFamily="34" charset="0"/>
      <p:bold r:id="rId22"/>
    </p:embeddedFont>
    <p:embeddedFont>
      <p:font typeface="Fira Sans Extra Condensed" panose="020F0502020204030204" pitchFamily="34" charset="0"/>
      <p:regular r:id="rId23"/>
      <p:bold r:id="rId24"/>
      <p:italic r:id="rId25"/>
      <p:boldItalic r:id="rId26"/>
    </p:embeddedFont>
    <p:embeddedFont>
      <p:font typeface="Roboto" panose="02000000000000000000" pitchFamily="2"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80C9C35-7C7F-4341-B765-D4AB025E0077}">
  <a:tblStyle styleId="{280C9C35-7C7F-4341-B765-D4AB025E007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0D5199-6F5C-4CC0-AD53-EC5792B2AB15}"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en-US"/>
        </a:p>
      </dgm:t>
    </dgm:pt>
    <dgm:pt modelId="{4586B3AA-6A2F-4FEE-A78D-76CCEE500198}">
      <dgm:prSet phldrT="[Text]"/>
      <dgm:spPr>
        <a:solidFill>
          <a:schemeClr val="accent6">
            <a:lumMod val="75000"/>
          </a:schemeClr>
        </a:solidFill>
      </dgm:spPr>
      <dgm:t>
        <a:bodyPr/>
        <a:lstStyle/>
        <a:p>
          <a:r>
            <a:rPr lang="en-US" b="1" dirty="0"/>
            <a:t>Factors Influencing Perceptions and Experiences:</a:t>
          </a:r>
          <a:endParaRPr lang="en-US" dirty="0"/>
        </a:p>
      </dgm:t>
    </dgm:pt>
    <dgm:pt modelId="{6FF5E00A-6415-4B08-96D0-048F58CF4B0A}" type="parTrans" cxnId="{3A2B7489-61FC-4F07-ACF9-16EB052D55AC}">
      <dgm:prSet/>
      <dgm:spPr/>
      <dgm:t>
        <a:bodyPr/>
        <a:lstStyle/>
        <a:p>
          <a:endParaRPr lang="en-US"/>
        </a:p>
      </dgm:t>
    </dgm:pt>
    <dgm:pt modelId="{ECEFC71D-BCAA-4F88-964B-9DF9F7959AA8}" type="sibTrans" cxnId="{3A2B7489-61FC-4F07-ACF9-16EB052D55AC}">
      <dgm:prSet/>
      <dgm:spPr/>
      <dgm:t>
        <a:bodyPr/>
        <a:lstStyle/>
        <a:p>
          <a:endParaRPr lang="en-US"/>
        </a:p>
      </dgm:t>
    </dgm:pt>
    <dgm:pt modelId="{41159BA3-4D87-4CBD-9B28-357C597A61DC}">
      <dgm:prSet phldrT="[Text]"/>
      <dgm:spPr>
        <a:solidFill>
          <a:schemeClr val="accent5">
            <a:lumMod val="75000"/>
          </a:schemeClr>
        </a:solidFill>
      </dgm:spPr>
      <dgm:t>
        <a:bodyPr/>
        <a:lstStyle/>
        <a:p>
          <a:r>
            <a:rPr lang="en-US" b="1" dirty="0"/>
            <a:t>Consistency and Integration:</a:t>
          </a:r>
          <a:r>
            <a:rPr lang="en-US" dirty="0"/>
            <a:t> Employees assess CEI initiatives based on their consistency across all levels of the organization. Integrated approaches embedding emotional intelligence in policies and practices garner more positive responses.</a:t>
          </a:r>
        </a:p>
      </dgm:t>
    </dgm:pt>
    <dgm:pt modelId="{43CB07C1-BAF4-4C65-9ED4-B672C9CA04FE}" type="parTrans" cxnId="{18B724E5-8386-40BB-BDE0-487C1AEC0E64}">
      <dgm:prSet/>
      <dgm:spPr/>
      <dgm:t>
        <a:bodyPr/>
        <a:lstStyle/>
        <a:p>
          <a:endParaRPr lang="en-US"/>
        </a:p>
      </dgm:t>
    </dgm:pt>
    <dgm:pt modelId="{37FE5401-17E1-40D6-8E51-A7809BC41D08}" type="sibTrans" cxnId="{18B724E5-8386-40BB-BDE0-487C1AEC0E64}">
      <dgm:prSet/>
      <dgm:spPr/>
      <dgm:t>
        <a:bodyPr/>
        <a:lstStyle/>
        <a:p>
          <a:endParaRPr lang="en-US"/>
        </a:p>
      </dgm:t>
    </dgm:pt>
    <dgm:pt modelId="{5C93AE9C-8215-4A9E-BDD8-5C59E3624918}">
      <dgm:prSet phldrT="[Text]"/>
      <dgm:spPr>
        <a:solidFill>
          <a:schemeClr val="accent3">
            <a:lumMod val="75000"/>
          </a:schemeClr>
        </a:solidFill>
      </dgm:spPr>
      <dgm:t>
        <a:bodyPr/>
        <a:lstStyle/>
        <a:p>
          <a:r>
            <a:rPr lang="en-US" b="1" dirty="0"/>
            <a:t>Employee Involvement:</a:t>
          </a:r>
          <a:r>
            <a:rPr lang="en-US" dirty="0"/>
            <a:t> Organizations involving employees in the development and execution of CEI initiatives tend to have better reception. When employees feel included and heard, they're more likely to engage positively.</a:t>
          </a:r>
        </a:p>
      </dgm:t>
    </dgm:pt>
    <dgm:pt modelId="{2E6582C2-983A-4A4F-8629-DD226B52740E}" type="parTrans" cxnId="{EC3275C1-68C1-4400-8038-E200A8E01DDC}">
      <dgm:prSet/>
      <dgm:spPr/>
      <dgm:t>
        <a:bodyPr/>
        <a:lstStyle/>
        <a:p>
          <a:endParaRPr lang="en-US"/>
        </a:p>
      </dgm:t>
    </dgm:pt>
    <dgm:pt modelId="{D1A84120-98B0-44E5-A18F-A9A824D4170D}" type="sibTrans" cxnId="{EC3275C1-68C1-4400-8038-E200A8E01DDC}">
      <dgm:prSet/>
      <dgm:spPr/>
      <dgm:t>
        <a:bodyPr/>
        <a:lstStyle/>
        <a:p>
          <a:endParaRPr lang="en-US"/>
        </a:p>
      </dgm:t>
    </dgm:pt>
    <dgm:pt modelId="{1CB442E3-DF07-4D50-BB91-415CE9A05642}">
      <dgm:prSet phldrT="[Text]" custT="1"/>
      <dgm:spPr>
        <a:solidFill>
          <a:srgbClr val="00B050"/>
        </a:solidFill>
      </dgm:spPr>
      <dgm:t>
        <a:bodyPr/>
        <a:lstStyle/>
        <a:p>
          <a:r>
            <a:rPr lang="en-US" sz="1050" b="1" dirty="0"/>
            <a:t>Survey and Feedback Mechanisms:</a:t>
          </a:r>
          <a:endParaRPr lang="en-US" sz="1050" dirty="0"/>
        </a:p>
        <a:p>
          <a:r>
            <a:rPr lang="en-US" sz="1050" dirty="0"/>
            <a:t>Organizations often use surveys, focus groups, or anonymous feedback mechanisms to gauge employee perceptions and experiences related to CEI initiatives. These tools allow for continuous assessment, enabling organizations to adapt initiatives according to employee feedback.</a:t>
          </a:r>
        </a:p>
      </dgm:t>
    </dgm:pt>
    <dgm:pt modelId="{178F1D5E-1936-410A-AA05-8A010BB0827A}" type="parTrans" cxnId="{0E4CD6FC-7364-48DF-A0C5-268F9AB9134C}">
      <dgm:prSet/>
      <dgm:spPr/>
      <dgm:t>
        <a:bodyPr/>
        <a:lstStyle/>
        <a:p>
          <a:endParaRPr lang="en-US"/>
        </a:p>
      </dgm:t>
    </dgm:pt>
    <dgm:pt modelId="{E4633F5B-6EBC-4127-9719-2C1D3F8BA77A}" type="sibTrans" cxnId="{0E4CD6FC-7364-48DF-A0C5-268F9AB9134C}">
      <dgm:prSet/>
      <dgm:spPr/>
      <dgm:t>
        <a:bodyPr/>
        <a:lstStyle/>
        <a:p>
          <a:endParaRPr lang="en-US"/>
        </a:p>
      </dgm:t>
    </dgm:pt>
    <dgm:pt modelId="{BDFCA973-A00E-4B3A-BC11-528C4ADC76FF}" type="pres">
      <dgm:prSet presAssocID="{BC0D5199-6F5C-4CC0-AD53-EC5792B2AB15}" presName="Name0" presStyleCnt="0">
        <dgm:presLayoutVars>
          <dgm:chMax val="1"/>
          <dgm:chPref val="1"/>
          <dgm:dir/>
          <dgm:animOne val="branch"/>
          <dgm:animLvl val="lvl"/>
        </dgm:presLayoutVars>
      </dgm:prSet>
      <dgm:spPr/>
    </dgm:pt>
    <dgm:pt modelId="{DF013BF2-EA36-46A8-9420-DB20AF323710}" type="pres">
      <dgm:prSet presAssocID="{4586B3AA-6A2F-4FEE-A78D-76CCEE500198}" presName="singleCycle" presStyleCnt="0"/>
      <dgm:spPr/>
    </dgm:pt>
    <dgm:pt modelId="{779DA2ED-7E92-489D-A8B4-88E782E5EA4C}" type="pres">
      <dgm:prSet presAssocID="{4586B3AA-6A2F-4FEE-A78D-76CCEE500198}" presName="singleCenter" presStyleLbl="node1" presStyleIdx="0" presStyleCnt="4" custLinFactNeighborX="-506" custLinFactNeighborY="-11378">
        <dgm:presLayoutVars>
          <dgm:chMax val="7"/>
          <dgm:chPref val="7"/>
        </dgm:presLayoutVars>
      </dgm:prSet>
      <dgm:spPr/>
    </dgm:pt>
    <dgm:pt modelId="{0B205346-D3C8-4ABC-A580-AEC36A9FEED9}" type="pres">
      <dgm:prSet presAssocID="{43CB07C1-BAF4-4C65-9ED4-B672C9CA04FE}" presName="Name56" presStyleLbl="parChTrans1D2" presStyleIdx="0" presStyleCnt="3"/>
      <dgm:spPr/>
    </dgm:pt>
    <dgm:pt modelId="{E555CCBD-BE6A-4354-944A-AD9D535CB1AA}" type="pres">
      <dgm:prSet presAssocID="{41159BA3-4D87-4CBD-9B28-357C597A61DC}" presName="text0" presStyleLbl="node1" presStyleIdx="1" presStyleCnt="4" custScaleX="405976" custScaleY="116503">
        <dgm:presLayoutVars>
          <dgm:bulletEnabled val="1"/>
        </dgm:presLayoutVars>
      </dgm:prSet>
      <dgm:spPr/>
    </dgm:pt>
    <dgm:pt modelId="{134254D1-461E-4986-BD15-6BFCE846AD58}" type="pres">
      <dgm:prSet presAssocID="{2E6582C2-983A-4A4F-8629-DD226B52740E}" presName="Name56" presStyleLbl="parChTrans1D2" presStyleIdx="1" presStyleCnt="3"/>
      <dgm:spPr/>
    </dgm:pt>
    <dgm:pt modelId="{3E036B3F-610F-4C5B-8CC2-9364D29A62FB}" type="pres">
      <dgm:prSet presAssocID="{5C93AE9C-8215-4A9E-BDD8-5C59E3624918}" presName="text0" presStyleLbl="node1" presStyleIdx="2" presStyleCnt="4" custScaleX="379801" custScaleY="109231" custRadScaleRad="152344" custRadScaleInc="-19740">
        <dgm:presLayoutVars>
          <dgm:bulletEnabled val="1"/>
        </dgm:presLayoutVars>
      </dgm:prSet>
      <dgm:spPr/>
    </dgm:pt>
    <dgm:pt modelId="{CAC084C1-5AB5-4020-8D0A-85DDDC0BAE96}" type="pres">
      <dgm:prSet presAssocID="{178F1D5E-1936-410A-AA05-8A010BB0827A}" presName="Name56" presStyleLbl="parChTrans1D2" presStyleIdx="2" presStyleCnt="3"/>
      <dgm:spPr/>
    </dgm:pt>
    <dgm:pt modelId="{E3E71359-A1C4-4A5B-9F58-A1B773D1CC94}" type="pres">
      <dgm:prSet presAssocID="{1CB442E3-DF07-4D50-BB91-415CE9A05642}" presName="text0" presStyleLbl="node1" presStyleIdx="3" presStyleCnt="4" custScaleX="376166" custScaleY="130777" custRadScaleRad="144636" custRadScaleInc="15223">
        <dgm:presLayoutVars>
          <dgm:bulletEnabled val="1"/>
        </dgm:presLayoutVars>
      </dgm:prSet>
      <dgm:spPr/>
    </dgm:pt>
  </dgm:ptLst>
  <dgm:cxnLst>
    <dgm:cxn modelId="{4EC64312-8092-49B3-B777-A6E9C75E7A97}" type="presOf" srcId="{BC0D5199-6F5C-4CC0-AD53-EC5792B2AB15}" destId="{BDFCA973-A00E-4B3A-BC11-528C4ADC76FF}" srcOrd="0" destOrd="0" presId="urn:microsoft.com/office/officeart/2008/layout/RadialCluster"/>
    <dgm:cxn modelId="{64F05F1C-E602-46DF-8216-16E835944015}" type="presOf" srcId="{41159BA3-4D87-4CBD-9B28-357C597A61DC}" destId="{E555CCBD-BE6A-4354-944A-AD9D535CB1AA}" srcOrd="0" destOrd="0" presId="urn:microsoft.com/office/officeart/2008/layout/RadialCluster"/>
    <dgm:cxn modelId="{ABDCBD27-E9C9-47D2-A759-770E61E4B9CC}" type="presOf" srcId="{2E6582C2-983A-4A4F-8629-DD226B52740E}" destId="{134254D1-461E-4986-BD15-6BFCE846AD58}" srcOrd="0" destOrd="0" presId="urn:microsoft.com/office/officeart/2008/layout/RadialCluster"/>
    <dgm:cxn modelId="{8C96F84B-E1F2-4F74-8D58-36994CC3C45C}" type="presOf" srcId="{5C93AE9C-8215-4A9E-BDD8-5C59E3624918}" destId="{3E036B3F-610F-4C5B-8CC2-9364D29A62FB}" srcOrd="0" destOrd="0" presId="urn:microsoft.com/office/officeart/2008/layout/RadialCluster"/>
    <dgm:cxn modelId="{0853D14F-1400-40BE-8873-0F8E1948A8C4}" type="presOf" srcId="{1CB442E3-DF07-4D50-BB91-415CE9A05642}" destId="{E3E71359-A1C4-4A5B-9F58-A1B773D1CC94}" srcOrd="0" destOrd="0" presId="urn:microsoft.com/office/officeart/2008/layout/RadialCluster"/>
    <dgm:cxn modelId="{533FE878-2410-44F7-A32F-98E5D390DDA3}" type="presOf" srcId="{43CB07C1-BAF4-4C65-9ED4-B672C9CA04FE}" destId="{0B205346-D3C8-4ABC-A580-AEC36A9FEED9}" srcOrd="0" destOrd="0" presId="urn:microsoft.com/office/officeart/2008/layout/RadialCluster"/>
    <dgm:cxn modelId="{3A2B7489-61FC-4F07-ACF9-16EB052D55AC}" srcId="{BC0D5199-6F5C-4CC0-AD53-EC5792B2AB15}" destId="{4586B3AA-6A2F-4FEE-A78D-76CCEE500198}" srcOrd="0" destOrd="0" parTransId="{6FF5E00A-6415-4B08-96D0-048F58CF4B0A}" sibTransId="{ECEFC71D-BCAA-4F88-964B-9DF9F7959AA8}"/>
    <dgm:cxn modelId="{2604E691-66C1-4D1A-8199-00A895828E21}" type="presOf" srcId="{4586B3AA-6A2F-4FEE-A78D-76CCEE500198}" destId="{779DA2ED-7E92-489D-A8B4-88E782E5EA4C}" srcOrd="0" destOrd="0" presId="urn:microsoft.com/office/officeart/2008/layout/RadialCluster"/>
    <dgm:cxn modelId="{D7A37FA5-42E5-4DE6-AB66-79740D6B48FD}" type="presOf" srcId="{178F1D5E-1936-410A-AA05-8A010BB0827A}" destId="{CAC084C1-5AB5-4020-8D0A-85DDDC0BAE96}" srcOrd="0" destOrd="0" presId="urn:microsoft.com/office/officeart/2008/layout/RadialCluster"/>
    <dgm:cxn modelId="{EC3275C1-68C1-4400-8038-E200A8E01DDC}" srcId="{4586B3AA-6A2F-4FEE-A78D-76CCEE500198}" destId="{5C93AE9C-8215-4A9E-BDD8-5C59E3624918}" srcOrd="1" destOrd="0" parTransId="{2E6582C2-983A-4A4F-8629-DD226B52740E}" sibTransId="{D1A84120-98B0-44E5-A18F-A9A824D4170D}"/>
    <dgm:cxn modelId="{18B724E5-8386-40BB-BDE0-487C1AEC0E64}" srcId="{4586B3AA-6A2F-4FEE-A78D-76CCEE500198}" destId="{41159BA3-4D87-4CBD-9B28-357C597A61DC}" srcOrd="0" destOrd="0" parTransId="{43CB07C1-BAF4-4C65-9ED4-B672C9CA04FE}" sibTransId="{37FE5401-17E1-40D6-8E51-A7809BC41D08}"/>
    <dgm:cxn modelId="{0E4CD6FC-7364-48DF-A0C5-268F9AB9134C}" srcId="{4586B3AA-6A2F-4FEE-A78D-76CCEE500198}" destId="{1CB442E3-DF07-4D50-BB91-415CE9A05642}" srcOrd="2" destOrd="0" parTransId="{178F1D5E-1936-410A-AA05-8A010BB0827A}" sibTransId="{E4633F5B-6EBC-4127-9719-2C1D3F8BA77A}"/>
    <dgm:cxn modelId="{BF5A37CC-76EC-4764-BBE3-8F795FB69282}" type="presParOf" srcId="{BDFCA973-A00E-4B3A-BC11-528C4ADC76FF}" destId="{DF013BF2-EA36-46A8-9420-DB20AF323710}" srcOrd="0" destOrd="0" presId="urn:microsoft.com/office/officeart/2008/layout/RadialCluster"/>
    <dgm:cxn modelId="{46087216-E10F-44B1-A50E-17A0DCD2C20D}" type="presParOf" srcId="{DF013BF2-EA36-46A8-9420-DB20AF323710}" destId="{779DA2ED-7E92-489D-A8B4-88E782E5EA4C}" srcOrd="0" destOrd="0" presId="urn:microsoft.com/office/officeart/2008/layout/RadialCluster"/>
    <dgm:cxn modelId="{1F0D67CF-D97F-4613-A4E4-165D2D112E4A}" type="presParOf" srcId="{DF013BF2-EA36-46A8-9420-DB20AF323710}" destId="{0B205346-D3C8-4ABC-A580-AEC36A9FEED9}" srcOrd="1" destOrd="0" presId="urn:microsoft.com/office/officeart/2008/layout/RadialCluster"/>
    <dgm:cxn modelId="{26032DAC-2A26-433B-9E13-33E158240F43}" type="presParOf" srcId="{DF013BF2-EA36-46A8-9420-DB20AF323710}" destId="{E555CCBD-BE6A-4354-944A-AD9D535CB1AA}" srcOrd="2" destOrd="0" presId="urn:microsoft.com/office/officeart/2008/layout/RadialCluster"/>
    <dgm:cxn modelId="{08CB93E1-F919-4E5A-A810-EA258A709896}" type="presParOf" srcId="{DF013BF2-EA36-46A8-9420-DB20AF323710}" destId="{134254D1-461E-4986-BD15-6BFCE846AD58}" srcOrd="3" destOrd="0" presId="urn:microsoft.com/office/officeart/2008/layout/RadialCluster"/>
    <dgm:cxn modelId="{2D796634-6C37-478E-8D2D-DA1B551150FB}" type="presParOf" srcId="{DF013BF2-EA36-46A8-9420-DB20AF323710}" destId="{3E036B3F-610F-4C5B-8CC2-9364D29A62FB}" srcOrd="4" destOrd="0" presId="urn:microsoft.com/office/officeart/2008/layout/RadialCluster"/>
    <dgm:cxn modelId="{8CD74539-08BA-4C73-BF5A-17033CCF15E3}" type="presParOf" srcId="{DF013BF2-EA36-46A8-9420-DB20AF323710}" destId="{CAC084C1-5AB5-4020-8D0A-85DDDC0BAE96}" srcOrd="5" destOrd="0" presId="urn:microsoft.com/office/officeart/2008/layout/RadialCluster"/>
    <dgm:cxn modelId="{3A01E857-5DA0-41F8-85D8-57E6C27D2BDD}" type="presParOf" srcId="{DF013BF2-EA36-46A8-9420-DB20AF323710}" destId="{E3E71359-A1C4-4A5B-9F58-A1B773D1CC9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DA2ED-7E92-489D-A8B4-88E782E5EA4C}">
      <dsp:nvSpPr>
        <dsp:cNvPr id="0" name=""/>
        <dsp:cNvSpPr/>
      </dsp:nvSpPr>
      <dsp:spPr>
        <a:xfrm>
          <a:off x="3491362" y="1610941"/>
          <a:ext cx="1368410" cy="1368410"/>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b="1" kern="1200" dirty="0"/>
            <a:t>Factors Influencing Perceptions and Experiences:</a:t>
          </a:r>
          <a:endParaRPr lang="en-US" sz="1400" kern="1200" dirty="0"/>
        </a:p>
      </dsp:txBody>
      <dsp:txXfrm>
        <a:off x="3558162" y="1677741"/>
        <a:ext cx="1234810" cy="1234810"/>
      </dsp:txXfrm>
    </dsp:sp>
    <dsp:sp modelId="{0B205346-D3C8-4ABC-A580-AEC36A9FEED9}">
      <dsp:nvSpPr>
        <dsp:cNvPr id="0" name=""/>
        <dsp:cNvSpPr/>
      </dsp:nvSpPr>
      <dsp:spPr>
        <a:xfrm rot="16245037">
          <a:off x="3984280" y="1408049"/>
          <a:ext cx="405818" cy="0"/>
        </a:xfrm>
        <a:custGeom>
          <a:avLst/>
          <a:gdLst/>
          <a:ahLst/>
          <a:cxnLst/>
          <a:rect l="0" t="0" r="0" b="0"/>
          <a:pathLst>
            <a:path>
              <a:moveTo>
                <a:pt x="0" y="0"/>
              </a:moveTo>
              <a:lnTo>
                <a:pt x="405818"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55CCBD-BE6A-4354-944A-AD9D535CB1AA}">
      <dsp:nvSpPr>
        <dsp:cNvPr id="0" name=""/>
        <dsp:cNvSpPr/>
      </dsp:nvSpPr>
      <dsp:spPr>
        <a:xfrm>
          <a:off x="2335780" y="137017"/>
          <a:ext cx="3722129" cy="1068140"/>
        </a:xfrm>
        <a:prstGeom prst="round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en-US" sz="1100" b="1" kern="1200" dirty="0"/>
            <a:t>Consistency and Integration:</a:t>
          </a:r>
          <a:r>
            <a:rPr lang="en-US" sz="1100" kern="1200" dirty="0"/>
            <a:t> Employees assess CEI initiatives based on their consistency across all levels of the organization. Integrated approaches embedding emotional intelligence in policies and practices garner more positive responses.</a:t>
          </a:r>
        </a:p>
      </dsp:txBody>
      <dsp:txXfrm>
        <a:off x="2387922" y="189159"/>
        <a:ext cx="3617845" cy="963856"/>
      </dsp:txXfrm>
    </dsp:sp>
    <dsp:sp modelId="{134254D1-461E-4986-BD15-6BFCE846AD58}">
      <dsp:nvSpPr>
        <dsp:cNvPr id="0" name=""/>
        <dsp:cNvSpPr/>
      </dsp:nvSpPr>
      <dsp:spPr>
        <a:xfrm rot="1837790">
          <a:off x="4781632" y="2985604"/>
          <a:ext cx="1120096" cy="0"/>
        </a:xfrm>
        <a:custGeom>
          <a:avLst/>
          <a:gdLst/>
          <a:ahLst/>
          <a:cxnLst/>
          <a:rect l="0" t="0" r="0" b="0"/>
          <a:pathLst>
            <a:path>
              <a:moveTo>
                <a:pt x="0" y="0"/>
              </a:moveTo>
              <a:lnTo>
                <a:pt x="1120096"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036B3F-610F-4C5B-8CC2-9364D29A62FB}">
      <dsp:nvSpPr>
        <dsp:cNvPr id="0" name=""/>
        <dsp:cNvSpPr/>
      </dsp:nvSpPr>
      <dsp:spPr>
        <a:xfrm>
          <a:off x="4928205" y="3270942"/>
          <a:ext cx="3482147" cy="1001467"/>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en-US" sz="1100" b="1" kern="1200" dirty="0"/>
            <a:t>Employee Involvement:</a:t>
          </a:r>
          <a:r>
            <a:rPr lang="en-US" sz="1100" kern="1200" dirty="0"/>
            <a:t> Organizations involving employees in the development and execution of CEI initiatives tend to have better reception. When employees feel included and heard, they're more likely to engage positively.</a:t>
          </a:r>
        </a:p>
      </dsp:txBody>
      <dsp:txXfrm>
        <a:off x="4977093" y="3319830"/>
        <a:ext cx="3384371" cy="903691"/>
      </dsp:txXfrm>
    </dsp:sp>
    <dsp:sp modelId="{CAC084C1-5AB5-4020-8D0A-85DDDC0BAE96}">
      <dsp:nvSpPr>
        <dsp:cNvPr id="0" name=""/>
        <dsp:cNvSpPr/>
      </dsp:nvSpPr>
      <dsp:spPr>
        <a:xfrm rot="8849957">
          <a:off x="2588729" y="2994145"/>
          <a:ext cx="979321" cy="0"/>
        </a:xfrm>
        <a:custGeom>
          <a:avLst/>
          <a:gdLst/>
          <a:ahLst/>
          <a:cxnLst/>
          <a:rect l="0" t="0" r="0" b="0"/>
          <a:pathLst>
            <a:path>
              <a:moveTo>
                <a:pt x="0" y="0"/>
              </a:moveTo>
              <a:lnTo>
                <a:pt x="979321"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71359-A1C4-4A5B-9F58-A1B773D1CC94}">
      <dsp:nvSpPr>
        <dsp:cNvPr id="0" name=""/>
        <dsp:cNvSpPr/>
      </dsp:nvSpPr>
      <dsp:spPr>
        <a:xfrm>
          <a:off x="0" y="3257244"/>
          <a:ext cx="3448820" cy="1199009"/>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66725">
            <a:lnSpc>
              <a:spcPct val="90000"/>
            </a:lnSpc>
            <a:spcBef>
              <a:spcPct val="0"/>
            </a:spcBef>
            <a:spcAft>
              <a:spcPct val="35000"/>
            </a:spcAft>
            <a:buNone/>
          </a:pPr>
          <a:r>
            <a:rPr lang="en-US" sz="1050" b="1" kern="1200" dirty="0"/>
            <a:t>Survey and Feedback Mechanisms:</a:t>
          </a:r>
          <a:endParaRPr lang="en-US" sz="1050" kern="1200" dirty="0"/>
        </a:p>
        <a:p>
          <a:pPr marL="0" lvl="0" indent="0" algn="ctr" defTabSz="466725">
            <a:lnSpc>
              <a:spcPct val="90000"/>
            </a:lnSpc>
            <a:spcBef>
              <a:spcPct val="0"/>
            </a:spcBef>
            <a:spcAft>
              <a:spcPct val="35000"/>
            </a:spcAft>
            <a:buNone/>
          </a:pPr>
          <a:r>
            <a:rPr lang="en-US" sz="1050" kern="1200" dirty="0"/>
            <a:t>Organizations often use surveys, focus groups, or anonymous feedback mechanisms to gauge employee perceptions and experiences related to CEI initiatives. These tools allow for continuous assessment, enabling organizations to adapt initiatives according to employee feedback.</a:t>
          </a:r>
        </a:p>
      </dsp:txBody>
      <dsp:txXfrm>
        <a:off x="58531" y="3315775"/>
        <a:ext cx="3331758" cy="108194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450630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g2432f82731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4" name="Google Shape;924;g2432f8273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d0c28a2460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d0c28a2460_0_4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dcb566e1d5_0_1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dcb566e1d5_0_1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dcb566e1d5_0_13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dcb566e1d5_0_13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6"/>
        <p:cNvGrpSpPr/>
        <p:nvPr/>
      </p:nvGrpSpPr>
      <p:grpSpPr>
        <a:xfrm>
          <a:off x="0" y="0"/>
          <a:ext cx="0" cy="0"/>
          <a:chOff x="0" y="0"/>
          <a:chExt cx="0" cy="0"/>
        </a:xfrm>
      </p:grpSpPr>
      <p:sp>
        <p:nvSpPr>
          <p:cNvPr id="857" name="Google Shape;857;gdcb566e1d5_0_2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8" name="Google Shape;858;gdcb566e1d5_0_2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dd5ab678dd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dd5ab678d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dd5ab678dd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dd5ab678d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428475" y="981513"/>
            <a:ext cx="4101600" cy="2732100"/>
          </a:xfrm>
          <a:prstGeom prst="rect">
            <a:avLst/>
          </a:prstGeom>
        </p:spPr>
        <p:txBody>
          <a:bodyPr spcFirstLastPara="1" wrap="square" lIns="91425" tIns="91425" rIns="91425" bIns="91425" anchor="t" anchorCtr="0">
            <a:normAutofit/>
          </a:bodyPr>
          <a:lstStyle>
            <a:lvl1pPr lvl="0" algn="r">
              <a:spcBef>
                <a:spcPts val="0"/>
              </a:spcBef>
              <a:spcAft>
                <a:spcPts val="0"/>
              </a:spcAft>
              <a:buSzPts val="5200"/>
              <a:buNone/>
              <a:defRPr sz="56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428475" y="3713663"/>
            <a:ext cx="4101300" cy="448200"/>
          </a:xfrm>
          <a:prstGeom prst="rect">
            <a:avLst/>
          </a:prstGeom>
        </p:spPr>
        <p:txBody>
          <a:bodyPr spcFirstLastPara="1" wrap="square" lIns="91425" tIns="91425" rIns="91425" bIns="91425" anchor="t" anchorCtr="0">
            <a:normAutofit/>
          </a:bodyPr>
          <a:lstStyle>
            <a:lvl1pPr lvl="0" algn="r">
              <a:lnSpc>
                <a:spcPct val="100000"/>
              </a:lnSpc>
              <a:spcBef>
                <a:spcPts val="0"/>
              </a:spcBef>
              <a:spcAft>
                <a:spcPts val="0"/>
              </a:spcAft>
              <a:buSzPts val="2800"/>
              <a:buNone/>
              <a:defRPr sz="1800"/>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457200" y="411475"/>
            <a:ext cx="8229600" cy="371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2800"/>
              <a:buNone/>
              <a:defRPr b="1"/>
            </a:lvl1pPr>
            <a:lvl2pPr lvl="1">
              <a:spcBef>
                <a:spcPts val="0"/>
              </a:spcBef>
              <a:spcAft>
                <a:spcPts val="0"/>
              </a:spcAft>
              <a:buSzPts val="2800"/>
              <a:buNone/>
              <a:defRPr b="1"/>
            </a:lvl2pPr>
            <a:lvl3pPr lvl="2">
              <a:spcBef>
                <a:spcPts val="0"/>
              </a:spcBef>
              <a:spcAft>
                <a:spcPts val="0"/>
              </a:spcAft>
              <a:buSzPts val="2800"/>
              <a:buNone/>
              <a:defRPr b="1"/>
            </a:lvl3pPr>
            <a:lvl4pPr lvl="3">
              <a:spcBef>
                <a:spcPts val="0"/>
              </a:spcBef>
              <a:spcAft>
                <a:spcPts val="0"/>
              </a:spcAft>
              <a:buSzPts val="2800"/>
              <a:buNone/>
              <a:defRPr b="1"/>
            </a:lvl4pPr>
            <a:lvl5pPr lvl="4">
              <a:spcBef>
                <a:spcPts val="0"/>
              </a:spcBef>
              <a:spcAft>
                <a:spcPts val="0"/>
              </a:spcAft>
              <a:buSzPts val="2800"/>
              <a:buNone/>
              <a:defRPr b="1"/>
            </a:lvl5pPr>
            <a:lvl6pPr lvl="5">
              <a:spcBef>
                <a:spcPts val="0"/>
              </a:spcBef>
              <a:spcAft>
                <a:spcPts val="0"/>
              </a:spcAft>
              <a:buSzPts val="2800"/>
              <a:buNone/>
              <a:defRPr b="1"/>
            </a:lvl6pPr>
            <a:lvl7pPr lvl="6">
              <a:spcBef>
                <a:spcPts val="0"/>
              </a:spcBef>
              <a:spcAft>
                <a:spcPts val="0"/>
              </a:spcAft>
              <a:buSzPts val="2800"/>
              <a:buNone/>
              <a:defRPr b="1"/>
            </a:lvl7pPr>
            <a:lvl8pPr lvl="7">
              <a:spcBef>
                <a:spcPts val="0"/>
              </a:spcBef>
              <a:spcAft>
                <a:spcPts val="0"/>
              </a:spcAft>
              <a:buSzPts val="2800"/>
              <a:buNone/>
              <a:defRPr b="1"/>
            </a:lvl8pPr>
            <a:lvl9pPr lvl="8">
              <a:spcBef>
                <a:spcPts val="0"/>
              </a:spcBef>
              <a:spcAft>
                <a:spcPts val="0"/>
              </a:spcAft>
              <a:buSzPts val="2800"/>
              <a:buNone/>
              <a:defRPr b="1"/>
            </a:lvl9pPr>
          </a:lstStyle>
          <a:p>
            <a:endParaRPr/>
          </a:p>
        </p:txBody>
      </p:sp>
      <p:sp>
        <p:nvSpPr>
          <p:cNvPr id="15" name="Google Shape;15;p4"/>
          <p:cNvSpPr txBox="1">
            <a:spLocks noGrp="1"/>
          </p:cNvSpPr>
          <p:nvPr>
            <p:ph type="body" idx="1"/>
          </p:nvPr>
        </p:nvSpPr>
        <p:spPr>
          <a:xfrm>
            <a:off x="457200" y="1247950"/>
            <a:ext cx="8229600" cy="30291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457200" y="411475"/>
            <a:ext cx="8229600" cy="3714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19" name="Google Shape;19;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457200" y="411475"/>
            <a:ext cx="8229600" cy="371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2"/>
        <p:cNvGrpSpPr/>
        <p:nvPr/>
      </p:nvGrpSpPr>
      <p:grpSpPr>
        <a:xfrm>
          <a:off x="0" y="0"/>
          <a:ext cx="0" cy="0"/>
          <a:chOff x="0" y="0"/>
          <a:chExt cx="0" cy="0"/>
        </a:xfrm>
      </p:grpSpPr>
      <p:sp>
        <p:nvSpPr>
          <p:cNvPr id="23" name="Google Shape;2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4" name="Google Shape;2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7"/>
        <p:cNvGrpSpPr/>
        <p:nvPr/>
      </p:nvGrpSpPr>
      <p:grpSpPr>
        <a:xfrm>
          <a:off x="0" y="0"/>
          <a:ext cx="0" cy="0"/>
          <a:chOff x="0" y="0"/>
          <a:chExt cx="0" cy="0"/>
        </a:xfrm>
      </p:grpSpPr>
      <p:sp>
        <p:nvSpPr>
          <p:cNvPr id="28" name="Google Shape;28;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0" name="Google Shape;3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1" name="Google Shape;3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2"/>
        <p:cNvGrpSpPr/>
        <p:nvPr/>
      </p:nvGrpSpPr>
      <p:grpSpPr>
        <a:xfrm>
          <a:off x="0" y="0"/>
          <a:ext cx="0" cy="0"/>
          <a:chOff x="0" y="0"/>
          <a:chExt cx="0" cy="0"/>
        </a:xfrm>
      </p:grpSpPr>
      <p:sp>
        <p:nvSpPr>
          <p:cNvPr id="33" name="Google Shape;3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400"/>
              <a:buNone/>
              <a:defRPr/>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4"/>
        <p:cNvGrpSpPr/>
        <p:nvPr/>
      </p:nvGrpSpPr>
      <p:grpSpPr>
        <a:xfrm>
          <a:off x="0" y="0"/>
          <a:ext cx="0" cy="0"/>
          <a:chOff x="0" y="0"/>
          <a:chExt cx="0" cy="0"/>
        </a:xfrm>
      </p:grpSpPr>
      <p:sp>
        <p:nvSpPr>
          <p:cNvPr id="35" name="Google Shape;3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36" name="Google Shape;3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17500" algn="ctr">
              <a:spcBef>
                <a:spcPts val="0"/>
              </a:spcBef>
              <a:spcAft>
                <a:spcPts val="0"/>
              </a:spcAft>
              <a:buSzPts val="14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4">
            <a:lumMod val="20000"/>
            <a:lumOff val="80000"/>
          </a:scheme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411475"/>
            <a:ext cx="8229600" cy="371400"/>
          </a:xfrm>
          <a:prstGeom prst="rect">
            <a:avLst/>
          </a:prstGeom>
          <a:noFill/>
          <a:ln>
            <a:noFill/>
          </a:ln>
        </p:spPr>
        <p:txBody>
          <a:bodyPr spcFirstLastPara="1" wrap="square" lIns="91425" tIns="91425" rIns="91425" bIns="91425" anchor="ctr" anchorCtr="0">
            <a:normAutofit/>
          </a:bodyPr>
          <a:lstStyle>
            <a:lvl1pPr lvl="0"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1pPr>
            <a:lvl2pPr lvl="1"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2pPr>
            <a:lvl3pPr lvl="2"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3pPr>
            <a:lvl4pPr lvl="3"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4pPr>
            <a:lvl5pPr lvl="4"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5pPr>
            <a:lvl6pPr lvl="5"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6pPr>
            <a:lvl7pPr lvl="6"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7pPr>
            <a:lvl8pPr lvl="7"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8pPr>
            <a:lvl9pPr lvl="8" rt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9pPr>
          </a:lstStyle>
          <a:p>
            <a:endParaRPr/>
          </a:p>
        </p:txBody>
      </p:sp>
      <p:sp>
        <p:nvSpPr>
          <p:cNvPr id="7" name="Google Shape;7;p1"/>
          <p:cNvSpPr txBox="1">
            <a:spLocks noGrp="1"/>
          </p:cNvSpPr>
          <p:nvPr>
            <p:ph type="body" idx="1"/>
          </p:nvPr>
        </p:nvSpPr>
        <p:spPr>
          <a:xfrm>
            <a:off x="457200" y="1152475"/>
            <a:ext cx="8229600" cy="3579600"/>
          </a:xfrm>
          <a:prstGeom prst="rect">
            <a:avLst/>
          </a:prstGeom>
          <a:noFill/>
          <a:ln>
            <a:noFill/>
          </a:ln>
        </p:spPr>
        <p:txBody>
          <a:bodyPr spcFirstLastPara="1" wrap="square" lIns="91425" tIns="91425" rIns="91425" bIns="91425" anchor="t" anchorCtr="0">
            <a:norm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doi.org/10.33545/26179210.2023.v6.i2.234" TargetMode="External"/><Relationship Id="rId3" Type="http://schemas.openxmlformats.org/officeDocument/2006/relationships/hyperlink" Target="https://doi.org/10.1080/15555240.2023.2176315" TargetMode="External"/><Relationship Id="rId7" Type="http://schemas.openxmlformats.org/officeDocument/2006/relationships/hyperlink" Target="https://doi.org/10.3126/irjms.v7i1.50633" TargetMode="External"/><Relationship Id="rId2" Type="http://schemas.openxmlformats.org/officeDocument/2006/relationships/hyperlink" Target="https://doi.org/10.35145/jabt.v4i2.126" TargetMode="External"/><Relationship Id="rId1" Type="http://schemas.openxmlformats.org/officeDocument/2006/relationships/slideLayout" Target="../slideLayouts/slideLayout2.xml"/><Relationship Id="rId6" Type="http://schemas.openxmlformats.org/officeDocument/2006/relationships/hyperlink" Target="https://doi.org/10.47992/ijcsbe.2581.6942.0274" TargetMode="External"/><Relationship Id="rId5" Type="http://schemas.openxmlformats.org/officeDocument/2006/relationships/hyperlink" Target="https://doi.org/10.1108/ijwhm-04-2016-0031" TargetMode="External"/><Relationship Id="rId10" Type="http://schemas.openxmlformats.org/officeDocument/2006/relationships/hyperlink" Target="https://doi.org/10.47750/qas/23.188.40" TargetMode="External"/><Relationship Id="rId4" Type="http://schemas.openxmlformats.org/officeDocument/2006/relationships/hyperlink" Target="https://doi.org/10.3390/su14095290" TargetMode="External"/><Relationship Id="rId9" Type="http://schemas.openxmlformats.org/officeDocument/2006/relationships/hyperlink" Target="https://doi.org/10.54254/2754-1169/50/20230595"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grpSp>
        <p:nvGrpSpPr>
          <p:cNvPr id="926" name="Google Shape;926;p40"/>
          <p:cNvGrpSpPr/>
          <p:nvPr/>
        </p:nvGrpSpPr>
        <p:grpSpPr>
          <a:xfrm>
            <a:off x="380156" y="151247"/>
            <a:ext cx="736264" cy="805684"/>
            <a:chOff x="380155" y="151246"/>
            <a:chExt cx="862937" cy="1106197"/>
          </a:xfrm>
        </p:grpSpPr>
        <p:grpSp>
          <p:nvGrpSpPr>
            <p:cNvPr id="927" name="Google Shape;927;p40"/>
            <p:cNvGrpSpPr/>
            <p:nvPr/>
          </p:nvGrpSpPr>
          <p:grpSpPr>
            <a:xfrm>
              <a:off x="380155" y="151246"/>
              <a:ext cx="862937" cy="489364"/>
              <a:chOff x="380155" y="151246"/>
              <a:chExt cx="862937" cy="489364"/>
            </a:xfrm>
          </p:grpSpPr>
          <p:sp>
            <p:nvSpPr>
              <p:cNvPr id="928" name="Google Shape;928;p40"/>
              <p:cNvSpPr/>
              <p:nvPr/>
            </p:nvSpPr>
            <p:spPr>
              <a:xfrm>
                <a:off x="380155" y="151246"/>
                <a:ext cx="26640" cy="26664"/>
              </a:xfrm>
              <a:custGeom>
                <a:avLst/>
                <a:gdLst/>
                <a:ahLst/>
                <a:cxnLst/>
                <a:rect l="l" t="t" r="r" b="b"/>
                <a:pathLst>
                  <a:path w="1143" h="1144" extrusionOk="0">
                    <a:moveTo>
                      <a:pt x="579" y="1"/>
                    </a:moveTo>
                    <a:cubicBezTo>
                      <a:pt x="259" y="1"/>
                      <a:pt x="0" y="260"/>
                      <a:pt x="0" y="580"/>
                    </a:cubicBezTo>
                    <a:cubicBezTo>
                      <a:pt x="0" y="884"/>
                      <a:pt x="259" y="1143"/>
                      <a:pt x="579" y="1143"/>
                    </a:cubicBezTo>
                    <a:cubicBezTo>
                      <a:pt x="884" y="1143"/>
                      <a:pt x="1143" y="884"/>
                      <a:pt x="1143" y="580"/>
                    </a:cubicBezTo>
                    <a:cubicBezTo>
                      <a:pt x="1143" y="260"/>
                      <a:pt x="884"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0"/>
              <p:cNvSpPr/>
              <p:nvPr/>
            </p:nvSpPr>
            <p:spPr>
              <a:xfrm>
                <a:off x="519697" y="151246"/>
                <a:ext cx="26664" cy="26664"/>
              </a:xfrm>
              <a:custGeom>
                <a:avLst/>
                <a:gdLst/>
                <a:ahLst/>
                <a:cxnLst/>
                <a:rect l="l" t="t" r="r" b="b"/>
                <a:pathLst>
                  <a:path w="1144" h="1144" extrusionOk="0">
                    <a:moveTo>
                      <a:pt x="565" y="1"/>
                    </a:moveTo>
                    <a:cubicBezTo>
                      <a:pt x="245" y="1"/>
                      <a:pt x="1" y="275"/>
                      <a:pt x="1" y="580"/>
                    </a:cubicBezTo>
                    <a:cubicBezTo>
                      <a:pt x="1" y="900"/>
                      <a:pt x="260" y="1143"/>
                      <a:pt x="565" y="1143"/>
                    </a:cubicBezTo>
                    <a:cubicBezTo>
                      <a:pt x="884" y="1143"/>
                      <a:pt x="1144" y="884"/>
                      <a:pt x="1144" y="580"/>
                    </a:cubicBezTo>
                    <a:cubicBezTo>
                      <a:pt x="1144" y="275"/>
                      <a:pt x="884" y="31"/>
                      <a:pt x="5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0"/>
              <p:cNvSpPr/>
              <p:nvPr/>
            </p:nvSpPr>
            <p:spPr>
              <a:xfrm>
                <a:off x="658913" y="151246"/>
                <a:ext cx="26640" cy="26664"/>
              </a:xfrm>
              <a:custGeom>
                <a:avLst/>
                <a:gdLst/>
                <a:ahLst/>
                <a:cxnLst/>
                <a:rect l="l" t="t" r="r" b="b"/>
                <a:pathLst>
                  <a:path w="1143" h="1144" extrusionOk="0">
                    <a:moveTo>
                      <a:pt x="579" y="1"/>
                    </a:moveTo>
                    <a:cubicBezTo>
                      <a:pt x="244" y="1"/>
                      <a:pt x="0" y="275"/>
                      <a:pt x="0" y="580"/>
                    </a:cubicBezTo>
                    <a:cubicBezTo>
                      <a:pt x="0" y="900"/>
                      <a:pt x="275" y="1143"/>
                      <a:pt x="579" y="1143"/>
                    </a:cubicBezTo>
                    <a:cubicBezTo>
                      <a:pt x="899" y="1143"/>
                      <a:pt x="1143" y="884"/>
                      <a:pt x="1143" y="580"/>
                    </a:cubicBezTo>
                    <a:cubicBezTo>
                      <a:pt x="1143" y="275"/>
                      <a:pt x="899" y="3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0"/>
              <p:cNvSpPr/>
              <p:nvPr/>
            </p:nvSpPr>
            <p:spPr>
              <a:xfrm>
                <a:off x="798478" y="151246"/>
                <a:ext cx="26640" cy="26664"/>
              </a:xfrm>
              <a:custGeom>
                <a:avLst/>
                <a:gdLst/>
                <a:ahLst/>
                <a:cxnLst/>
                <a:rect l="l" t="t" r="r" b="b"/>
                <a:pathLst>
                  <a:path w="1143" h="1144" extrusionOk="0">
                    <a:moveTo>
                      <a:pt x="564" y="1"/>
                    </a:moveTo>
                    <a:cubicBezTo>
                      <a:pt x="244" y="1"/>
                      <a:pt x="0" y="260"/>
                      <a:pt x="0" y="580"/>
                    </a:cubicBezTo>
                    <a:cubicBezTo>
                      <a:pt x="0" y="884"/>
                      <a:pt x="244" y="1143"/>
                      <a:pt x="564" y="1143"/>
                    </a:cubicBezTo>
                    <a:cubicBezTo>
                      <a:pt x="884" y="1143"/>
                      <a:pt x="1143" y="884"/>
                      <a:pt x="1143" y="580"/>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0"/>
              <p:cNvSpPr/>
              <p:nvPr/>
            </p:nvSpPr>
            <p:spPr>
              <a:xfrm>
                <a:off x="937670" y="151246"/>
                <a:ext cx="26664" cy="26664"/>
              </a:xfrm>
              <a:custGeom>
                <a:avLst/>
                <a:gdLst/>
                <a:ahLst/>
                <a:cxnLst/>
                <a:rect l="l" t="t" r="r" b="b"/>
                <a:pathLst>
                  <a:path w="1144" h="1144" extrusionOk="0">
                    <a:moveTo>
                      <a:pt x="579" y="1"/>
                    </a:moveTo>
                    <a:cubicBezTo>
                      <a:pt x="260" y="1"/>
                      <a:pt x="1" y="260"/>
                      <a:pt x="1" y="580"/>
                    </a:cubicBezTo>
                    <a:cubicBezTo>
                      <a:pt x="1" y="884"/>
                      <a:pt x="260" y="1143"/>
                      <a:pt x="579" y="1143"/>
                    </a:cubicBezTo>
                    <a:cubicBezTo>
                      <a:pt x="884" y="1143"/>
                      <a:pt x="1143" y="884"/>
                      <a:pt x="1143" y="580"/>
                    </a:cubicBezTo>
                    <a:cubicBezTo>
                      <a:pt x="1143" y="260"/>
                      <a:pt x="884" y="1"/>
                      <a:pt x="5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0"/>
              <p:cNvSpPr/>
              <p:nvPr/>
            </p:nvSpPr>
            <p:spPr>
              <a:xfrm>
                <a:off x="1077236" y="151246"/>
                <a:ext cx="26640" cy="26664"/>
              </a:xfrm>
              <a:custGeom>
                <a:avLst/>
                <a:gdLst/>
                <a:ahLst/>
                <a:cxnLst/>
                <a:rect l="l" t="t" r="r" b="b"/>
                <a:pathLst>
                  <a:path w="1143" h="1144" extrusionOk="0">
                    <a:moveTo>
                      <a:pt x="564" y="1"/>
                    </a:moveTo>
                    <a:cubicBezTo>
                      <a:pt x="244" y="1"/>
                      <a:pt x="0" y="275"/>
                      <a:pt x="0" y="580"/>
                    </a:cubicBezTo>
                    <a:cubicBezTo>
                      <a:pt x="0" y="900"/>
                      <a:pt x="259" y="1143"/>
                      <a:pt x="564" y="1143"/>
                    </a:cubicBezTo>
                    <a:cubicBezTo>
                      <a:pt x="884" y="1143"/>
                      <a:pt x="1143" y="884"/>
                      <a:pt x="1143" y="580"/>
                    </a:cubicBezTo>
                    <a:cubicBezTo>
                      <a:pt x="1143" y="275"/>
                      <a:pt x="869" y="31"/>
                      <a:pt x="5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0"/>
              <p:cNvSpPr/>
              <p:nvPr/>
            </p:nvSpPr>
            <p:spPr>
              <a:xfrm>
                <a:off x="1216428" y="151246"/>
                <a:ext cx="26664" cy="26664"/>
              </a:xfrm>
              <a:custGeom>
                <a:avLst/>
                <a:gdLst/>
                <a:ahLst/>
                <a:cxnLst/>
                <a:rect l="l" t="t" r="r" b="b"/>
                <a:pathLst>
                  <a:path w="1144" h="1144" extrusionOk="0">
                    <a:moveTo>
                      <a:pt x="564" y="1"/>
                    </a:moveTo>
                    <a:cubicBezTo>
                      <a:pt x="260" y="1"/>
                      <a:pt x="1" y="260"/>
                      <a:pt x="1" y="580"/>
                    </a:cubicBezTo>
                    <a:cubicBezTo>
                      <a:pt x="1" y="884"/>
                      <a:pt x="260" y="1143"/>
                      <a:pt x="564" y="1143"/>
                    </a:cubicBezTo>
                    <a:cubicBezTo>
                      <a:pt x="884" y="1143"/>
                      <a:pt x="1143" y="884"/>
                      <a:pt x="1143" y="580"/>
                    </a:cubicBezTo>
                    <a:cubicBezTo>
                      <a:pt x="1143" y="260"/>
                      <a:pt x="884" y="1"/>
                      <a:pt x="5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0"/>
              <p:cNvSpPr/>
              <p:nvPr/>
            </p:nvSpPr>
            <p:spPr>
              <a:xfrm>
                <a:off x="380155" y="305728"/>
                <a:ext cx="26640" cy="26640"/>
              </a:xfrm>
              <a:custGeom>
                <a:avLst/>
                <a:gdLst/>
                <a:ahLst/>
                <a:cxnLst/>
                <a:rect l="l" t="t" r="r" b="b"/>
                <a:pathLst>
                  <a:path w="1143" h="1143" extrusionOk="0">
                    <a:moveTo>
                      <a:pt x="579" y="0"/>
                    </a:moveTo>
                    <a:cubicBezTo>
                      <a:pt x="244" y="0"/>
                      <a:pt x="0" y="275"/>
                      <a:pt x="0" y="579"/>
                    </a:cubicBezTo>
                    <a:cubicBezTo>
                      <a:pt x="0" y="899"/>
                      <a:pt x="274" y="1143"/>
                      <a:pt x="579" y="1143"/>
                    </a:cubicBezTo>
                    <a:cubicBezTo>
                      <a:pt x="899" y="1143"/>
                      <a:pt x="1143" y="884"/>
                      <a:pt x="1143" y="579"/>
                    </a:cubicBezTo>
                    <a:cubicBezTo>
                      <a:pt x="1143" y="259"/>
                      <a:pt x="899" y="0"/>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0"/>
              <p:cNvSpPr/>
              <p:nvPr/>
            </p:nvSpPr>
            <p:spPr>
              <a:xfrm>
                <a:off x="519697" y="305728"/>
                <a:ext cx="26664" cy="26640"/>
              </a:xfrm>
              <a:custGeom>
                <a:avLst/>
                <a:gdLst/>
                <a:ahLst/>
                <a:cxnLst/>
                <a:rect l="l" t="t" r="r" b="b"/>
                <a:pathLst>
                  <a:path w="1144" h="1143" extrusionOk="0">
                    <a:moveTo>
                      <a:pt x="565" y="0"/>
                    </a:moveTo>
                    <a:cubicBezTo>
                      <a:pt x="245" y="0"/>
                      <a:pt x="1" y="275"/>
                      <a:pt x="1" y="579"/>
                    </a:cubicBezTo>
                    <a:cubicBezTo>
                      <a:pt x="1" y="899"/>
                      <a:pt x="260" y="1143"/>
                      <a:pt x="565" y="1143"/>
                    </a:cubicBezTo>
                    <a:cubicBezTo>
                      <a:pt x="884" y="1143"/>
                      <a:pt x="1144" y="884"/>
                      <a:pt x="1144" y="579"/>
                    </a:cubicBezTo>
                    <a:cubicBezTo>
                      <a:pt x="1144" y="259"/>
                      <a:pt x="884" y="0"/>
                      <a:pt x="5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0"/>
              <p:cNvSpPr/>
              <p:nvPr/>
            </p:nvSpPr>
            <p:spPr>
              <a:xfrm>
                <a:off x="658913" y="305728"/>
                <a:ext cx="26640" cy="26640"/>
              </a:xfrm>
              <a:custGeom>
                <a:avLst/>
                <a:gdLst/>
                <a:ahLst/>
                <a:cxnLst/>
                <a:rect l="l" t="t" r="r" b="b"/>
                <a:pathLst>
                  <a:path w="1143" h="1143" extrusionOk="0">
                    <a:moveTo>
                      <a:pt x="579" y="0"/>
                    </a:moveTo>
                    <a:cubicBezTo>
                      <a:pt x="244" y="0"/>
                      <a:pt x="0" y="275"/>
                      <a:pt x="0" y="579"/>
                    </a:cubicBezTo>
                    <a:cubicBezTo>
                      <a:pt x="0" y="899"/>
                      <a:pt x="275" y="1143"/>
                      <a:pt x="579" y="1143"/>
                    </a:cubicBezTo>
                    <a:cubicBezTo>
                      <a:pt x="899" y="1143"/>
                      <a:pt x="1143" y="884"/>
                      <a:pt x="1143" y="579"/>
                    </a:cubicBezTo>
                    <a:cubicBezTo>
                      <a:pt x="1143" y="259"/>
                      <a:pt x="899" y="0"/>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0"/>
              <p:cNvSpPr/>
              <p:nvPr/>
            </p:nvSpPr>
            <p:spPr>
              <a:xfrm>
                <a:off x="798478" y="305728"/>
                <a:ext cx="26640" cy="26640"/>
              </a:xfrm>
              <a:custGeom>
                <a:avLst/>
                <a:gdLst/>
                <a:ahLst/>
                <a:cxnLst/>
                <a:rect l="l" t="t" r="r" b="b"/>
                <a:pathLst>
                  <a:path w="1143" h="1143" extrusionOk="0">
                    <a:moveTo>
                      <a:pt x="564" y="0"/>
                    </a:moveTo>
                    <a:cubicBezTo>
                      <a:pt x="244" y="0"/>
                      <a:pt x="0" y="275"/>
                      <a:pt x="0" y="579"/>
                    </a:cubicBezTo>
                    <a:cubicBezTo>
                      <a:pt x="0" y="899"/>
                      <a:pt x="259" y="1143"/>
                      <a:pt x="564" y="1143"/>
                    </a:cubicBezTo>
                    <a:cubicBezTo>
                      <a:pt x="884" y="1143"/>
                      <a:pt x="1143" y="884"/>
                      <a:pt x="1143" y="579"/>
                    </a:cubicBezTo>
                    <a:cubicBezTo>
                      <a:pt x="1143" y="259"/>
                      <a:pt x="868" y="0"/>
                      <a:pt x="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0"/>
              <p:cNvSpPr/>
              <p:nvPr/>
            </p:nvSpPr>
            <p:spPr>
              <a:xfrm>
                <a:off x="937670" y="305728"/>
                <a:ext cx="26664" cy="26640"/>
              </a:xfrm>
              <a:custGeom>
                <a:avLst/>
                <a:gdLst/>
                <a:ahLst/>
                <a:cxnLst/>
                <a:rect l="l" t="t" r="r" b="b"/>
                <a:pathLst>
                  <a:path w="1144" h="1143" extrusionOk="0">
                    <a:moveTo>
                      <a:pt x="579" y="0"/>
                    </a:moveTo>
                    <a:cubicBezTo>
                      <a:pt x="244" y="0"/>
                      <a:pt x="1" y="275"/>
                      <a:pt x="1" y="579"/>
                    </a:cubicBezTo>
                    <a:cubicBezTo>
                      <a:pt x="1" y="899"/>
                      <a:pt x="244" y="1143"/>
                      <a:pt x="579" y="1143"/>
                    </a:cubicBezTo>
                    <a:cubicBezTo>
                      <a:pt x="899" y="1143"/>
                      <a:pt x="1143" y="884"/>
                      <a:pt x="1143" y="579"/>
                    </a:cubicBezTo>
                    <a:cubicBezTo>
                      <a:pt x="1143" y="259"/>
                      <a:pt x="899" y="0"/>
                      <a:pt x="5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0"/>
              <p:cNvSpPr/>
              <p:nvPr/>
            </p:nvSpPr>
            <p:spPr>
              <a:xfrm>
                <a:off x="1077236" y="305728"/>
                <a:ext cx="26640" cy="26640"/>
              </a:xfrm>
              <a:custGeom>
                <a:avLst/>
                <a:gdLst/>
                <a:ahLst/>
                <a:cxnLst/>
                <a:rect l="l" t="t" r="r" b="b"/>
                <a:pathLst>
                  <a:path w="1143" h="1143" extrusionOk="0">
                    <a:moveTo>
                      <a:pt x="564" y="0"/>
                    </a:moveTo>
                    <a:cubicBezTo>
                      <a:pt x="244" y="0"/>
                      <a:pt x="0" y="275"/>
                      <a:pt x="0" y="579"/>
                    </a:cubicBezTo>
                    <a:cubicBezTo>
                      <a:pt x="0" y="899"/>
                      <a:pt x="259" y="1143"/>
                      <a:pt x="564" y="1143"/>
                    </a:cubicBezTo>
                    <a:cubicBezTo>
                      <a:pt x="884" y="1143"/>
                      <a:pt x="1143" y="884"/>
                      <a:pt x="1143" y="579"/>
                    </a:cubicBezTo>
                    <a:cubicBezTo>
                      <a:pt x="1143" y="259"/>
                      <a:pt x="869" y="0"/>
                      <a:pt x="5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0"/>
              <p:cNvSpPr/>
              <p:nvPr/>
            </p:nvSpPr>
            <p:spPr>
              <a:xfrm>
                <a:off x="1216428" y="305728"/>
                <a:ext cx="26664" cy="26640"/>
              </a:xfrm>
              <a:custGeom>
                <a:avLst/>
                <a:gdLst/>
                <a:ahLst/>
                <a:cxnLst/>
                <a:rect l="l" t="t" r="r" b="b"/>
                <a:pathLst>
                  <a:path w="1144" h="1143" extrusionOk="0">
                    <a:moveTo>
                      <a:pt x="580" y="0"/>
                    </a:moveTo>
                    <a:cubicBezTo>
                      <a:pt x="245" y="0"/>
                      <a:pt x="1" y="275"/>
                      <a:pt x="1" y="579"/>
                    </a:cubicBezTo>
                    <a:cubicBezTo>
                      <a:pt x="1" y="899"/>
                      <a:pt x="275" y="1143"/>
                      <a:pt x="580" y="1143"/>
                    </a:cubicBezTo>
                    <a:cubicBezTo>
                      <a:pt x="900" y="1143"/>
                      <a:pt x="1143" y="884"/>
                      <a:pt x="1143" y="579"/>
                    </a:cubicBezTo>
                    <a:cubicBezTo>
                      <a:pt x="1143" y="259"/>
                      <a:pt x="884" y="0"/>
                      <a:pt x="5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0"/>
              <p:cNvSpPr/>
              <p:nvPr/>
            </p:nvSpPr>
            <p:spPr>
              <a:xfrm>
                <a:off x="380155" y="459837"/>
                <a:ext cx="26640" cy="26664"/>
              </a:xfrm>
              <a:custGeom>
                <a:avLst/>
                <a:gdLst/>
                <a:ahLst/>
                <a:cxnLst/>
                <a:rect l="l" t="t" r="r" b="b"/>
                <a:pathLst>
                  <a:path w="1143" h="1144" extrusionOk="0">
                    <a:moveTo>
                      <a:pt x="579" y="1"/>
                    </a:moveTo>
                    <a:cubicBezTo>
                      <a:pt x="259" y="1"/>
                      <a:pt x="0" y="260"/>
                      <a:pt x="0" y="580"/>
                    </a:cubicBezTo>
                    <a:cubicBezTo>
                      <a:pt x="0" y="884"/>
                      <a:pt x="259" y="1143"/>
                      <a:pt x="579" y="1143"/>
                    </a:cubicBezTo>
                    <a:cubicBezTo>
                      <a:pt x="884" y="1143"/>
                      <a:pt x="1143" y="884"/>
                      <a:pt x="1143" y="580"/>
                    </a:cubicBezTo>
                    <a:cubicBezTo>
                      <a:pt x="1143" y="260"/>
                      <a:pt x="884"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0"/>
              <p:cNvSpPr/>
              <p:nvPr/>
            </p:nvSpPr>
            <p:spPr>
              <a:xfrm>
                <a:off x="519697" y="459837"/>
                <a:ext cx="26664" cy="26664"/>
              </a:xfrm>
              <a:custGeom>
                <a:avLst/>
                <a:gdLst/>
                <a:ahLst/>
                <a:cxnLst/>
                <a:rect l="l" t="t" r="r" b="b"/>
                <a:pathLst>
                  <a:path w="1144" h="1144" extrusionOk="0">
                    <a:moveTo>
                      <a:pt x="565" y="1"/>
                    </a:moveTo>
                    <a:cubicBezTo>
                      <a:pt x="245" y="1"/>
                      <a:pt x="1" y="275"/>
                      <a:pt x="1" y="580"/>
                    </a:cubicBezTo>
                    <a:cubicBezTo>
                      <a:pt x="1" y="900"/>
                      <a:pt x="260" y="1143"/>
                      <a:pt x="565" y="1143"/>
                    </a:cubicBezTo>
                    <a:cubicBezTo>
                      <a:pt x="884" y="1143"/>
                      <a:pt x="1144" y="884"/>
                      <a:pt x="1144" y="580"/>
                    </a:cubicBezTo>
                    <a:cubicBezTo>
                      <a:pt x="1144" y="275"/>
                      <a:pt x="884" y="1"/>
                      <a:pt x="5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0"/>
              <p:cNvSpPr/>
              <p:nvPr/>
            </p:nvSpPr>
            <p:spPr>
              <a:xfrm>
                <a:off x="658913" y="459837"/>
                <a:ext cx="26640" cy="26664"/>
              </a:xfrm>
              <a:custGeom>
                <a:avLst/>
                <a:gdLst/>
                <a:ahLst/>
                <a:cxnLst/>
                <a:rect l="l" t="t" r="r" b="b"/>
                <a:pathLst>
                  <a:path w="1143" h="1144" extrusionOk="0">
                    <a:moveTo>
                      <a:pt x="579" y="1"/>
                    </a:moveTo>
                    <a:cubicBezTo>
                      <a:pt x="244" y="1"/>
                      <a:pt x="0" y="275"/>
                      <a:pt x="0" y="580"/>
                    </a:cubicBezTo>
                    <a:cubicBezTo>
                      <a:pt x="0" y="900"/>
                      <a:pt x="275" y="1143"/>
                      <a:pt x="579" y="1143"/>
                    </a:cubicBezTo>
                    <a:cubicBezTo>
                      <a:pt x="899" y="1143"/>
                      <a:pt x="1143" y="884"/>
                      <a:pt x="1143" y="580"/>
                    </a:cubicBezTo>
                    <a:cubicBezTo>
                      <a:pt x="1143" y="275"/>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0"/>
              <p:cNvSpPr/>
              <p:nvPr/>
            </p:nvSpPr>
            <p:spPr>
              <a:xfrm>
                <a:off x="798478" y="459837"/>
                <a:ext cx="26640" cy="26664"/>
              </a:xfrm>
              <a:custGeom>
                <a:avLst/>
                <a:gdLst/>
                <a:ahLst/>
                <a:cxnLst/>
                <a:rect l="l" t="t" r="r" b="b"/>
                <a:pathLst>
                  <a:path w="1143" h="1144" extrusionOk="0">
                    <a:moveTo>
                      <a:pt x="564" y="1"/>
                    </a:moveTo>
                    <a:cubicBezTo>
                      <a:pt x="244" y="1"/>
                      <a:pt x="0" y="260"/>
                      <a:pt x="0" y="580"/>
                    </a:cubicBezTo>
                    <a:cubicBezTo>
                      <a:pt x="0" y="884"/>
                      <a:pt x="244" y="1143"/>
                      <a:pt x="564" y="1143"/>
                    </a:cubicBezTo>
                    <a:cubicBezTo>
                      <a:pt x="884" y="1143"/>
                      <a:pt x="1143" y="884"/>
                      <a:pt x="1143" y="580"/>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0"/>
              <p:cNvSpPr/>
              <p:nvPr/>
            </p:nvSpPr>
            <p:spPr>
              <a:xfrm>
                <a:off x="937670" y="459837"/>
                <a:ext cx="26664" cy="26664"/>
              </a:xfrm>
              <a:custGeom>
                <a:avLst/>
                <a:gdLst/>
                <a:ahLst/>
                <a:cxnLst/>
                <a:rect l="l" t="t" r="r" b="b"/>
                <a:pathLst>
                  <a:path w="1144" h="1144" extrusionOk="0">
                    <a:moveTo>
                      <a:pt x="579" y="1"/>
                    </a:moveTo>
                    <a:cubicBezTo>
                      <a:pt x="260" y="1"/>
                      <a:pt x="1" y="260"/>
                      <a:pt x="1" y="580"/>
                    </a:cubicBezTo>
                    <a:cubicBezTo>
                      <a:pt x="1" y="884"/>
                      <a:pt x="260" y="1143"/>
                      <a:pt x="579" y="1143"/>
                    </a:cubicBezTo>
                    <a:cubicBezTo>
                      <a:pt x="884" y="1143"/>
                      <a:pt x="1143" y="884"/>
                      <a:pt x="1143" y="580"/>
                    </a:cubicBezTo>
                    <a:cubicBezTo>
                      <a:pt x="1143" y="260"/>
                      <a:pt x="884"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0"/>
              <p:cNvSpPr/>
              <p:nvPr/>
            </p:nvSpPr>
            <p:spPr>
              <a:xfrm>
                <a:off x="1077236" y="459837"/>
                <a:ext cx="26640" cy="26664"/>
              </a:xfrm>
              <a:custGeom>
                <a:avLst/>
                <a:gdLst/>
                <a:ahLst/>
                <a:cxnLst/>
                <a:rect l="l" t="t" r="r" b="b"/>
                <a:pathLst>
                  <a:path w="1143" h="1144" extrusionOk="0">
                    <a:moveTo>
                      <a:pt x="564" y="1"/>
                    </a:moveTo>
                    <a:cubicBezTo>
                      <a:pt x="244" y="1"/>
                      <a:pt x="0" y="275"/>
                      <a:pt x="0" y="580"/>
                    </a:cubicBezTo>
                    <a:cubicBezTo>
                      <a:pt x="0" y="900"/>
                      <a:pt x="259" y="1143"/>
                      <a:pt x="564" y="1143"/>
                    </a:cubicBezTo>
                    <a:cubicBezTo>
                      <a:pt x="884" y="1143"/>
                      <a:pt x="1143" y="884"/>
                      <a:pt x="1143" y="580"/>
                    </a:cubicBezTo>
                    <a:cubicBezTo>
                      <a:pt x="1143" y="275"/>
                      <a:pt x="869"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0"/>
              <p:cNvSpPr/>
              <p:nvPr/>
            </p:nvSpPr>
            <p:spPr>
              <a:xfrm>
                <a:off x="1216428" y="459837"/>
                <a:ext cx="26664" cy="26664"/>
              </a:xfrm>
              <a:custGeom>
                <a:avLst/>
                <a:gdLst/>
                <a:ahLst/>
                <a:cxnLst/>
                <a:rect l="l" t="t" r="r" b="b"/>
                <a:pathLst>
                  <a:path w="1144" h="1144" extrusionOk="0">
                    <a:moveTo>
                      <a:pt x="564" y="1"/>
                    </a:moveTo>
                    <a:cubicBezTo>
                      <a:pt x="260" y="1"/>
                      <a:pt x="1" y="260"/>
                      <a:pt x="1" y="580"/>
                    </a:cubicBezTo>
                    <a:cubicBezTo>
                      <a:pt x="1" y="884"/>
                      <a:pt x="260" y="1143"/>
                      <a:pt x="564" y="1143"/>
                    </a:cubicBezTo>
                    <a:cubicBezTo>
                      <a:pt x="884" y="1143"/>
                      <a:pt x="1143" y="884"/>
                      <a:pt x="1143" y="580"/>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0"/>
              <p:cNvSpPr/>
              <p:nvPr/>
            </p:nvSpPr>
            <p:spPr>
              <a:xfrm>
                <a:off x="380155" y="613970"/>
                <a:ext cx="26640" cy="26640"/>
              </a:xfrm>
              <a:custGeom>
                <a:avLst/>
                <a:gdLst/>
                <a:ahLst/>
                <a:cxnLst/>
                <a:rect l="l" t="t" r="r" b="b"/>
                <a:pathLst>
                  <a:path w="1143" h="1143" extrusionOk="0">
                    <a:moveTo>
                      <a:pt x="579" y="0"/>
                    </a:moveTo>
                    <a:cubicBezTo>
                      <a:pt x="244" y="0"/>
                      <a:pt x="0" y="259"/>
                      <a:pt x="0" y="564"/>
                    </a:cubicBezTo>
                    <a:cubicBezTo>
                      <a:pt x="0" y="899"/>
                      <a:pt x="274" y="1143"/>
                      <a:pt x="579" y="1143"/>
                    </a:cubicBezTo>
                    <a:cubicBezTo>
                      <a:pt x="899" y="1143"/>
                      <a:pt x="1143" y="868"/>
                      <a:pt x="1143" y="564"/>
                    </a:cubicBezTo>
                    <a:cubicBezTo>
                      <a:pt x="1143" y="259"/>
                      <a:pt x="899" y="15"/>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0"/>
              <p:cNvSpPr/>
              <p:nvPr/>
            </p:nvSpPr>
            <p:spPr>
              <a:xfrm>
                <a:off x="519697" y="613970"/>
                <a:ext cx="26664" cy="26640"/>
              </a:xfrm>
              <a:custGeom>
                <a:avLst/>
                <a:gdLst/>
                <a:ahLst/>
                <a:cxnLst/>
                <a:rect l="l" t="t" r="r" b="b"/>
                <a:pathLst>
                  <a:path w="1144" h="1143" extrusionOk="0">
                    <a:moveTo>
                      <a:pt x="565" y="0"/>
                    </a:moveTo>
                    <a:cubicBezTo>
                      <a:pt x="245" y="0"/>
                      <a:pt x="1" y="259"/>
                      <a:pt x="1" y="564"/>
                    </a:cubicBezTo>
                    <a:cubicBezTo>
                      <a:pt x="1" y="899"/>
                      <a:pt x="260" y="1143"/>
                      <a:pt x="565" y="1143"/>
                    </a:cubicBezTo>
                    <a:cubicBezTo>
                      <a:pt x="884" y="1143"/>
                      <a:pt x="1144" y="868"/>
                      <a:pt x="1144" y="564"/>
                    </a:cubicBezTo>
                    <a:cubicBezTo>
                      <a:pt x="1144" y="259"/>
                      <a:pt x="884" y="15"/>
                      <a:pt x="5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0"/>
              <p:cNvSpPr/>
              <p:nvPr/>
            </p:nvSpPr>
            <p:spPr>
              <a:xfrm>
                <a:off x="658913" y="613970"/>
                <a:ext cx="26640" cy="26640"/>
              </a:xfrm>
              <a:custGeom>
                <a:avLst/>
                <a:gdLst/>
                <a:ahLst/>
                <a:cxnLst/>
                <a:rect l="l" t="t" r="r" b="b"/>
                <a:pathLst>
                  <a:path w="1143" h="1143" extrusionOk="0">
                    <a:moveTo>
                      <a:pt x="579" y="0"/>
                    </a:moveTo>
                    <a:cubicBezTo>
                      <a:pt x="244" y="0"/>
                      <a:pt x="0" y="259"/>
                      <a:pt x="0" y="564"/>
                    </a:cubicBezTo>
                    <a:cubicBezTo>
                      <a:pt x="0" y="899"/>
                      <a:pt x="275" y="1143"/>
                      <a:pt x="579" y="1143"/>
                    </a:cubicBezTo>
                    <a:cubicBezTo>
                      <a:pt x="899" y="1143"/>
                      <a:pt x="1143" y="868"/>
                      <a:pt x="1143" y="564"/>
                    </a:cubicBezTo>
                    <a:cubicBezTo>
                      <a:pt x="1143" y="259"/>
                      <a:pt x="899" y="15"/>
                      <a:pt x="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0"/>
              <p:cNvSpPr/>
              <p:nvPr/>
            </p:nvSpPr>
            <p:spPr>
              <a:xfrm>
                <a:off x="798478" y="613970"/>
                <a:ext cx="26640" cy="26640"/>
              </a:xfrm>
              <a:custGeom>
                <a:avLst/>
                <a:gdLst/>
                <a:ahLst/>
                <a:cxnLst/>
                <a:rect l="l" t="t" r="r" b="b"/>
                <a:pathLst>
                  <a:path w="1143" h="1143" extrusionOk="0">
                    <a:moveTo>
                      <a:pt x="564" y="0"/>
                    </a:moveTo>
                    <a:cubicBezTo>
                      <a:pt x="244" y="0"/>
                      <a:pt x="0" y="259"/>
                      <a:pt x="0" y="564"/>
                    </a:cubicBezTo>
                    <a:cubicBezTo>
                      <a:pt x="0" y="899"/>
                      <a:pt x="259" y="1143"/>
                      <a:pt x="564" y="1143"/>
                    </a:cubicBezTo>
                    <a:cubicBezTo>
                      <a:pt x="884" y="1143"/>
                      <a:pt x="1143" y="868"/>
                      <a:pt x="1143" y="564"/>
                    </a:cubicBezTo>
                    <a:cubicBezTo>
                      <a:pt x="1143" y="259"/>
                      <a:pt x="868" y="15"/>
                      <a:pt x="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0"/>
              <p:cNvSpPr/>
              <p:nvPr/>
            </p:nvSpPr>
            <p:spPr>
              <a:xfrm>
                <a:off x="937670" y="613970"/>
                <a:ext cx="26664" cy="26640"/>
              </a:xfrm>
              <a:custGeom>
                <a:avLst/>
                <a:gdLst/>
                <a:ahLst/>
                <a:cxnLst/>
                <a:rect l="l" t="t" r="r" b="b"/>
                <a:pathLst>
                  <a:path w="1144" h="1143" extrusionOk="0">
                    <a:moveTo>
                      <a:pt x="579" y="0"/>
                    </a:moveTo>
                    <a:cubicBezTo>
                      <a:pt x="244" y="0"/>
                      <a:pt x="1" y="259"/>
                      <a:pt x="1" y="564"/>
                    </a:cubicBezTo>
                    <a:cubicBezTo>
                      <a:pt x="1" y="899"/>
                      <a:pt x="244" y="1143"/>
                      <a:pt x="579" y="1143"/>
                    </a:cubicBezTo>
                    <a:cubicBezTo>
                      <a:pt x="899" y="1143"/>
                      <a:pt x="1143" y="868"/>
                      <a:pt x="1143" y="564"/>
                    </a:cubicBezTo>
                    <a:cubicBezTo>
                      <a:pt x="1143" y="259"/>
                      <a:pt x="899" y="0"/>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0"/>
              <p:cNvSpPr/>
              <p:nvPr/>
            </p:nvSpPr>
            <p:spPr>
              <a:xfrm>
                <a:off x="1077236" y="613970"/>
                <a:ext cx="26640" cy="26640"/>
              </a:xfrm>
              <a:custGeom>
                <a:avLst/>
                <a:gdLst/>
                <a:ahLst/>
                <a:cxnLst/>
                <a:rect l="l" t="t" r="r" b="b"/>
                <a:pathLst>
                  <a:path w="1143" h="1143" extrusionOk="0">
                    <a:moveTo>
                      <a:pt x="564" y="0"/>
                    </a:moveTo>
                    <a:cubicBezTo>
                      <a:pt x="244" y="0"/>
                      <a:pt x="0" y="259"/>
                      <a:pt x="0" y="564"/>
                    </a:cubicBezTo>
                    <a:cubicBezTo>
                      <a:pt x="0" y="899"/>
                      <a:pt x="259" y="1143"/>
                      <a:pt x="564" y="1143"/>
                    </a:cubicBezTo>
                    <a:cubicBezTo>
                      <a:pt x="884" y="1143"/>
                      <a:pt x="1143" y="868"/>
                      <a:pt x="1143" y="564"/>
                    </a:cubicBezTo>
                    <a:cubicBezTo>
                      <a:pt x="1143" y="259"/>
                      <a:pt x="869" y="15"/>
                      <a:pt x="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0"/>
              <p:cNvSpPr/>
              <p:nvPr/>
            </p:nvSpPr>
            <p:spPr>
              <a:xfrm>
                <a:off x="1216428" y="613970"/>
                <a:ext cx="26664" cy="26640"/>
              </a:xfrm>
              <a:custGeom>
                <a:avLst/>
                <a:gdLst/>
                <a:ahLst/>
                <a:cxnLst/>
                <a:rect l="l" t="t" r="r" b="b"/>
                <a:pathLst>
                  <a:path w="1144" h="1143" extrusionOk="0">
                    <a:moveTo>
                      <a:pt x="580" y="0"/>
                    </a:moveTo>
                    <a:cubicBezTo>
                      <a:pt x="245" y="0"/>
                      <a:pt x="1" y="259"/>
                      <a:pt x="1" y="564"/>
                    </a:cubicBezTo>
                    <a:cubicBezTo>
                      <a:pt x="1" y="899"/>
                      <a:pt x="275" y="1143"/>
                      <a:pt x="580" y="1143"/>
                    </a:cubicBezTo>
                    <a:cubicBezTo>
                      <a:pt x="900" y="1143"/>
                      <a:pt x="1143" y="868"/>
                      <a:pt x="1143" y="564"/>
                    </a:cubicBezTo>
                    <a:cubicBezTo>
                      <a:pt x="1143" y="259"/>
                      <a:pt x="884" y="15"/>
                      <a:pt x="5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6" name="Google Shape;956;p40"/>
            <p:cNvSpPr/>
            <p:nvPr/>
          </p:nvSpPr>
          <p:spPr>
            <a:xfrm>
              <a:off x="380155" y="768428"/>
              <a:ext cx="26640" cy="26664"/>
            </a:xfrm>
            <a:custGeom>
              <a:avLst/>
              <a:gdLst/>
              <a:ahLst/>
              <a:cxnLst/>
              <a:rect l="l" t="t" r="r" b="b"/>
              <a:pathLst>
                <a:path w="1143" h="1144" extrusionOk="0">
                  <a:moveTo>
                    <a:pt x="579" y="1"/>
                  </a:moveTo>
                  <a:cubicBezTo>
                    <a:pt x="259" y="1"/>
                    <a:pt x="0" y="260"/>
                    <a:pt x="0" y="564"/>
                  </a:cubicBezTo>
                  <a:cubicBezTo>
                    <a:pt x="0" y="884"/>
                    <a:pt x="259" y="1143"/>
                    <a:pt x="579" y="1143"/>
                  </a:cubicBezTo>
                  <a:cubicBezTo>
                    <a:pt x="884" y="1143"/>
                    <a:pt x="1143" y="884"/>
                    <a:pt x="1143" y="564"/>
                  </a:cubicBezTo>
                  <a:cubicBezTo>
                    <a:pt x="1143" y="260"/>
                    <a:pt x="884" y="1"/>
                    <a:pt x="5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0"/>
            <p:cNvSpPr/>
            <p:nvPr/>
          </p:nvSpPr>
          <p:spPr>
            <a:xfrm>
              <a:off x="519697" y="768428"/>
              <a:ext cx="26664" cy="26664"/>
            </a:xfrm>
            <a:custGeom>
              <a:avLst/>
              <a:gdLst/>
              <a:ahLst/>
              <a:cxnLst/>
              <a:rect l="l" t="t" r="r" b="b"/>
              <a:pathLst>
                <a:path w="1144" h="1144" extrusionOk="0">
                  <a:moveTo>
                    <a:pt x="565" y="1"/>
                  </a:moveTo>
                  <a:cubicBezTo>
                    <a:pt x="245" y="1"/>
                    <a:pt x="1" y="260"/>
                    <a:pt x="1" y="564"/>
                  </a:cubicBezTo>
                  <a:cubicBezTo>
                    <a:pt x="1" y="900"/>
                    <a:pt x="260" y="1143"/>
                    <a:pt x="565" y="1143"/>
                  </a:cubicBezTo>
                  <a:cubicBezTo>
                    <a:pt x="884" y="1143"/>
                    <a:pt x="1144" y="869"/>
                    <a:pt x="1144" y="564"/>
                  </a:cubicBezTo>
                  <a:cubicBezTo>
                    <a:pt x="1144" y="244"/>
                    <a:pt x="884" y="1"/>
                    <a:pt x="5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0"/>
            <p:cNvSpPr/>
            <p:nvPr/>
          </p:nvSpPr>
          <p:spPr>
            <a:xfrm>
              <a:off x="658913" y="768428"/>
              <a:ext cx="26640" cy="26664"/>
            </a:xfrm>
            <a:custGeom>
              <a:avLst/>
              <a:gdLst/>
              <a:ahLst/>
              <a:cxnLst/>
              <a:rect l="l" t="t" r="r" b="b"/>
              <a:pathLst>
                <a:path w="1143" h="1144" extrusionOk="0">
                  <a:moveTo>
                    <a:pt x="579" y="1"/>
                  </a:moveTo>
                  <a:cubicBezTo>
                    <a:pt x="244" y="1"/>
                    <a:pt x="0" y="260"/>
                    <a:pt x="0" y="564"/>
                  </a:cubicBezTo>
                  <a:cubicBezTo>
                    <a:pt x="0" y="900"/>
                    <a:pt x="275" y="1143"/>
                    <a:pt x="579" y="1143"/>
                  </a:cubicBezTo>
                  <a:cubicBezTo>
                    <a:pt x="899" y="1143"/>
                    <a:pt x="1143" y="869"/>
                    <a:pt x="1143" y="564"/>
                  </a:cubicBezTo>
                  <a:cubicBezTo>
                    <a:pt x="1143" y="244"/>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0"/>
            <p:cNvSpPr/>
            <p:nvPr/>
          </p:nvSpPr>
          <p:spPr>
            <a:xfrm>
              <a:off x="798478" y="768428"/>
              <a:ext cx="26640" cy="26664"/>
            </a:xfrm>
            <a:custGeom>
              <a:avLst/>
              <a:gdLst/>
              <a:ahLst/>
              <a:cxnLst/>
              <a:rect l="l" t="t" r="r" b="b"/>
              <a:pathLst>
                <a:path w="1143" h="1144" extrusionOk="0">
                  <a:moveTo>
                    <a:pt x="564" y="1"/>
                  </a:moveTo>
                  <a:cubicBezTo>
                    <a:pt x="244" y="1"/>
                    <a:pt x="0" y="260"/>
                    <a:pt x="0" y="564"/>
                  </a:cubicBezTo>
                  <a:cubicBezTo>
                    <a:pt x="0" y="884"/>
                    <a:pt x="244" y="1143"/>
                    <a:pt x="564" y="1143"/>
                  </a:cubicBezTo>
                  <a:cubicBezTo>
                    <a:pt x="884" y="1143"/>
                    <a:pt x="1143" y="884"/>
                    <a:pt x="1143" y="564"/>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0"/>
            <p:cNvSpPr/>
            <p:nvPr/>
          </p:nvSpPr>
          <p:spPr>
            <a:xfrm>
              <a:off x="937670" y="768428"/>
              <a:ext cx="26664" cy="26664"/>
            </a:xfrm>
            <a:custGeom>
              <a:avLst/>
              <a:gdLst/>
              <a:ahLst/>
              <a:cxnLst/>
              <a:rect l="l" t="t" r="r" b="b"/>
              <a:pathLst>
                <a:path w="1144" h="1144" extrusionOk="0">
                  <a:moveTo>
                    <a:pt x="579" y="1"/>
                  </a:moveTo>
                  <a:cubicBezTo>
                    <a:pt x="260" y="1"/>
                    <a:pt x="1" y="260"/>
                    <a:pt x="1" y="564"/>
                  </a:cubicBezTo>
                  <a:cubicBezTo>
                    <a:pt x="1" y="884"/>
                    <a:pt x="260" y="1143"/>
                    <a:pt x="579" y="1143"/>
                  </a:cubicBezTo>
                  <a:cubicBezTo>
                    <a:pt x="884" y="1143"/>
                    <a:pt x="1143" y="884"/>
                    <a:pt x="1143" y="564"/>
                  </a:cubicBezTo>
                  <a:cubicBezTo>
                    <a:pt x="1143" y="260"/>
                    <a:pt x="884"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0"/>
            <p:cNvSpPr/>
            <p:nvPr/>
          </p:nvSpPr>
          <p:spPr>
            <a:xfrm>
              <a:off x="1077236" y="768428"/>
              <a:ext cx="26640" cy="26664"/>
            </a:xfrm>
            <a:custGeom>
              <a:avLst/>
              <a:gdLst/>
              <a:ahLst/>
              <a:cxnLst/>
              <a:rect l="l" t="t" r="r" b="b"/>
              <a:pathLst>
                <a:path w="1143" h="1144" extrusionOk="0">
                  <a:moveTo>
                    <a:pt x="564" y="1"/>
                  </a:moveTo>
                  <a:cubicBezTo>
                    <a:pt x="244" y="1"/>
                    <a:pt x="0" y="260"/>
                    <a:pt x="0" y="564"/>
                  </a:cubicBezTo>
                  <a:cubicBezTo>
                    <a:pt x="0" y="900"/>
                    <a:pt x="259" y="1143"/>
                    <a:pt x="564" y="1143"/>
                  </a:cubicBezTo>
                  <a:cubicBezTo>
                    <a:pt x="884" y="1143"/>
                    <a:pt x="1143" y="869"/>
                    <a:pt x="1143" y="564"/>
                  </a:cubicBezTo>
                  <a:cubicBezTo>
                    <a:pt x="1143" y="244"/>
                    <a:pt x="869"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0"/>
            <p:cNvSpPr/>
            <p:nvPr/>
          </p:nvSpPr>
          <p:spPr>
            <a:xfrm>
              <a:off x="1216428" y="768428"/>
              <a:ext cx="26664" cy="26664"/>
            </a:xfrm>
            <a:custGeom>
              <a:avLst/>
              <a:gdLst/>
              <a:ahLst/>
              <a:cxnLst/>
              <a:rect l="l" t="t" r="r" b="b"/>
              <a:pathLst>
                <a:path w="1144" h="1144" extrusionOk="0">
                  <a:moveTo>
                    <a:pt x="564" y="1"/>
                  </a:moveTo>
                  <a:cubicBezTo>
                    <a:pt x="260" y="1"/>
                    <a:pt x="1" y="260"/>
                    <a:pt x="1" y="564"/>
                  </a:cubicBezTo>
                  <a:cubicBezTo>
                    <a:pt x="1" y="884"/>
                    <a:pt x="260" y="1143"/>
                    <a:pt x="564" y="1143"/>
                  </a:cubicBezTo>
                  <a:cubicBezTo>
                    <a:pt x="884" y="1143"/>
                    <a:pt x="1143" y="884"/>
                    <a:pt x="1143" y="564"/>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0"/>
            <p:cNvSpPr/>
            <p:nvPr/>
          </p:nvSpPr>
          <p:spPr>
            <a:xfrm>
              <a:off x="380155" y="922561"/>
              <a:ext cx="26640" cy="26640"/>
            </a:xfrm>
            <a:custGeom>
              <a:avLst/>
              <a:gdLst/>
              <a:ahLst/>
              <a:cxnLst/>
              <a:rect l="l" t="t" r="r" b="b"/>
              <a:pathLst>
                <a:path w="1143" h="1143" extrusionOk="0">
                  <a:moveTo>
                    <a:pt x="579" y="0"/>
                  </a:moveTo>
                  <a:cubicBezTo>
                    <a:pt x="259" y="0"/>
                    <a:pt x="0" y="244"/>
                    <a:pt x="0" y="564"/>
                  </a:cubicBezTo>
                  <a:cubicBezTo>
                    <a:pt x="0" y="884"/>
                    <a:pt x="259" y="1143"/>
                    <a:pt x="579" y="1143"/>
                  </a:cubicBezTo>
                  <a:cubicBezTo>
                    <a:pt x="884" y="1143"/>
                    <a:pt x="1143" y="884"/>
                    <a:pt x="1143" y="564"/>
                  </a:cubicBezTo>
                  <a:cubicBezTo>
                    <a:pt x="1143" y="244"/>
                    <a:pt x="884" y="0"/>
                    <a:pt x="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0"/>
            <p:cNvSpPr/>
            <p:nvPr/>
          </p:nvSpPr>
          <p:spPr>
            <a:xfrm>
              <a:off x="519697" y="922561"/>
              <a:ext cx="26664" cy="26640"/>
            </a:xfrm>
            <a:custGeom>
              <a:avLst/>
              <a:gdLst/>
              <a:ahLst/>
              <a:cxnLst/>
              <a:rect l="l" t="t" r="r" b="b"/>
              <a:pathLst>
                <a:path w="1144" h="1143" extrusionOk="0">
                  <a:moveTo>
                    <a:pt x="565" y="0"/>
                  </a:moveTo>
                  <a:cubicBezTo>
                    <a:pt x="245" y="0"/>
                    <a:pt x="1" y="259"/>
                    <a:pt x="1" y="564"/>
                  </a:cubicBezTo>
                  <a:cubicBezTo>
                    <a:pt x="1" y="884"/>
                    <a:pt x="260" y="1143"/>
                    <a:pt x="565" y="1143"/>
                  </a:cubicBezTo>
                  <a:cubicBezTo>
                    <a:pt x="884" y="1143"/>
                    <a:pt x="1144" y="868"/>
                    <a:pt x="1144" y="564"/>
                  </a:cubicBezTo>
                  <a:cubicBezTo>
                    <a:pt x="1144" y="259"/>
                    <a:pt x="884" y="15"/>
                    <a:pt x="5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0"/>
            <p:cNvSpPr/>
            <p:nvPr/>
          </p:nvSpPr>
          <p:spPr>
            <a:xfrm>
              <a:off x="658913" y="922561"/>
              <a:ext cx="26640" cy="26640"/>
            </a:xfrm>
            <a:custGeom>
              <a:avLst/>
              <a:gdLst/>
              <a:ahLst/>
              <a:cxnLst/>
              <a:rect l="l" t="t" r="r" b="b"/>
              <a:pathLst>
                <a:path w="1143" h="1143" extrusionOk="0">
                  <a:moveTo>
                    <a:pt x="579" y="0"/>
                  </a:moveTo>
                  <a:cubicBezTo>
                    <a:pt x="244" y="0"/>
                    <a:pt x="0" y="259"/>
                    <a:pt x="0" y="564"/>
                  </a:cubicBezTo>
                  <a:cubicBezTo>
                    <a:pt x="0" y="884"/>
                    <a:pt x="275" y="1143"/>
                    <a:pt x="579" y="1143"/>
                  </a:cubicBezTo>
                  <a:cubicBezTo>
                    <a:pt x="899" y="1143"/>
                    <a:pt x="1143" y="868"/>
                    <a:pt x="1143" y="564"/>
                  </a:cubicBezTo>
                  <a:cubicBezTo>
                    <a:pt x="1143" y="259"/>
                    <a:pt x="899" y="15"/>
                    <a:pt x="5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0"/>
            <p:cNvSpPr/>
            <p:nvPr/>
          </p:nvSpPr>
          <p:spPr>
            <a:xfrm>
              <a:off x="798478" y="922561"/>
              <a:ext cx="26640" cy="26640"/>
            </a:xfrm>
            <a:custGeom>
              <a:avLst/>
              <a:gdLst/>
              <a:ahLst/>
              <a:cxnLst/>
              <a:rect l="l" t="t" r="r" b="b"/>
              <a:pathLst>
                <a:path w="1143" h="1143" extrusionOk="0">
                  <a:moveTo>
                    <a:pt x="564" y="0"/>
                  </a:moveTo>
                  <a:cubicBezTo>
                    <a:pt x="244" y="0"/>
                    <a:pt x="0" y="244"/>
                    <a:pt x="0" y="564"/>
                  </a:cubicBezTo>
                  <a:cubicBezTo>
                    <a:pt x="0" y="884"/>
                    <a:pt x="244" y="1143"/>
                    <a:pt x="564" y="1143"/>
                  </a:cubicBezTo>
                  <a:cubicBezTo>
                    <a:pt x="884" y="1143"/>
                    <a:pt x="1143" y="884"/>
                    <a:pt x="1143" y="564"/>
                  </a:cubicBezTo>
                  <a:cubicBezTo>
                    <a:pt x="1143" y="244"/>
                    <a:pt x="884" y="0"/>
                    <a:pt x="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0"/>
            <p:cNvSpPr/>
            <p:nvPr/>
          </p:nvSpPr>
          <p:spPr>
            <a:xfrm>
              <a:off x="937670" y="922561"/>
              <a:ext cx="26664" cy="26640"/>
            </a:xfrm>
            <a:custGeom>
              <a:avLst/>
              <a:gdLst/>
              <a:ahLst/>
              <a:cxnLst/>
              <a:rect l="l" t="t" r="r" b="b"/>
              <a:pathLst>
                <a:path w="1144" h="1143" extrusionOk="0">
                  <a:moveTo>
                    <a:pt x="579" y="0"/>
                  </a:moveTo>
                  <a:cubicBezTo>
                    <a:pt x="260" y="0"/>
                    <a:pt x="1" y="244"/>
                    <a:pt x="1" y="564"/>
                  </a:cubicBezTo>
                  <a:cubicBezTo>
                    <a:pt x="1" y="884"/>
                    <a:pt x="260" y="1143"/>
                    <a:pt x="579" y="1143"/>
                  </a:cubicBezTo>
                  <a:cubicBezTo>
                    <a:pt x="884" y="1143"/>
                    <a:pt x="1143" y="884"/>
                    <a:pt x="1143" y="564"/>
                  </a:cubicBezTo>
                  <a:cubicBezTo>
                    <a:pt x="1143" y="244"/>
                    <a:pt x="884" y="0"/>
                    <a:pt x="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0"/>
            <p:cNvSpPr/>
            <p:nvPr/>
          </p:nvSpPr>
          <p:spPr>
            <a:xfrm>
              <a:off x="1077236" y="922561"/>
              <a:ext cx="26640" cy="26640"/>
            </a:xfrm>
            <a:custGeom>
              <a:avLst/>
              <a:gdLst/>
              <a:ahLst/>
              <a:cxnLst/>
              <a:rect l="l" t="t" r="r" b="b"/>
              <a:pathLst>
                <a:path w="1143" h="1143" extrusionOk="0">
                  <a:moveTo>
                    <a:pt x="564" y="0"/>
                  </a:moveTo>
                  <a:cubicBezTo>
                    <a:pt x="244" y="0"/>
                    <a:pt x="0" y="259"/>
                    <a:pt x="0" y="564"/>
                  </a:cubicBezTo>
                  <a:cubicBezTo>
                    <a:pt x="0" y="884"/>
                    <a:pt x="259" y="1143"/>
                    <a:pt x="564" y="1143"/>
                  </a:cubicBezTo>
                  <a:cubicBezTo>
                    <a:pt x="884" y="1143"/>
                    <a:pt x="1143" y="868"/>
                    <a:pt x="1143" y="564"/>
                  </a:cubicBezTo>
                  <a:cubicBezTo>
                    <a:pt x="1143" y="259"/>
                    <a:pt x="869" y="15"/>
                    <a:pt x="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0"/>
            <p:cNvSpPr/>
            <p:nvPr/>
          </p:nvSpPr>
          <p:spPr>
            <a:xfrm>
              <a:off x="1216428" y="922561"/>
              <a:ext cx="26664" cy="26640"/>
            </a:xfrm>
            <a:custGeom>
              <a:avLst/>
              <a:gdLst/>
              <a:ahLst/>
              <a:cxnLst/>
              <a:rect l="l" t="t" r="r" b="b"/>
              <a:pathLst>
                <a:path w="1144" h="1143" extrusionOk="0">
                  <a:moveTo>
                    <a:pt x="564" y="0"/>
                  </a:moveTo>
                  <a:cubicBezTo>
                    <a:pt x="260" y="0"/>
                    <a:pt x="1" y="244"/>
                    <a:pt x="1" y="564"/>
                  </a:cubicBezTo>
                  <a:cubicBezTo>
                    <a:pt x="1" y="884"/>
                    <a:pt x="260" y="1143"/>
                    <a:pt x="564" y="1143"/>
                  </a:cubicBezTo>
                  <a:cubicBezTo>
                    <a:pt x="884" y="1143"/>
                    <a:pt x="1143" y="884"/>
                    <a:pt x="1143" y="564"/>
                  </a:cubicBezTo>
                  <a:cubicBezTo>
                    <a:pt x="1143" y="244"/>
                    <a:pt x="884" y="0"/>
                    <a:pt x="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0"/>
            <p:cNvSpPr/>
            <p:nvPr/>
          </p:nvSpPr>
          <p:spPr>
            <a:xfrm>
              <a:off x="380155" y="1077020"/>
              <a:ext cx="26640" cy="26664"/>
            </a:xfrm>
            <a:custGeom>
              <a:avLst/>
              <a:gdLst/>
              <a:ahLst/>
              <a:cxnLst/>
              <a:rect l="l" t="t" r="r" b="b"/>
              <a:pathLst>
                <a:path w="1143" h="1144" extrusionOk="0">
                  <a:moveTo>
                    <a:pt x="579" y="1"/>
                  </a:moveTo>
                  <a:cubicBezTo>
                    <a:pt x="244" y="1"/>
                    <a:pt x="0" y="260"/>
                    <a:pt x="0" y="564"/>
                  </a:cubicBezTo>
                  <a:cubicBezTo>
                    <a:pt x="0" y="884"/>
                    <a:pt x="274" y="1143"/>
                    <a:pt x="579" y="1143"/>
                  </a:cubicBezTo>
                  <a:cubicBezTo>
                    <a:pt x="899" y="1143"/>
                    <a:pt x="1143" y="869"/>
                    <a:pt x="1143" y="564"/>
                  </a:cubicBezTo>
                  <a:cubicBezTo>
                    <a:pt x="1143" y="244"/>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0"/>
            <p:cNvSpPr/>
            <p:nvPr/>
          </p:nvSpPr>
          <p:spPr>
            <a:xfrm>
              <a:off x="519697" y="1077020"/>
              <a:ext cx="26664" cy="26664"/>
            </a:xfrm>
            <a:custGeom>
              <a:avLst/>
              <a:gdLst/>
              <a:ahLst/>
              <a:cxnLst/>
              <a:rect l="l" t="t" r="r" b="b"/>
              <a:pathLst>
                <a:path w="1144" h="1144" extrusionOk="0">
                  <a:moveTo>
                    <a:pt x="565" y="1"/>
                  </a:moveTo>
                  <a:cubicBezTo>
                    <a:pt x="245" y="1"/>
                    <a:pt x="1" y="260"/>
                    <a:pt x="1" y="564"/>
                  </a:cubicBezTo>
                  <a:cubicBezTo>
                    <a:pt x="1" y="884"/>
                    <a:pt x="260" y="1143"/>
                    <a:pt x="565" y="1143"/>
                  </a:cubicBezTo>
                  <a:cubicBezTo>
                    <a:pt x="884" y="1143"/>
                    <a:pt x="1144" y="869"/>
                    <a:pt x="1144" y="564"/>
                  </a:cubicBezTo>
                  <a:cubicBezTo>
                    <a:pt x="1144" y="244"/>
                    <a:pt x="884" y="1"/>
                    <a:pt x="5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0"/>
            <p:cNvSpPr/>
            <p:nvPr/>
          </p:nvSpPr>
          <p:spPr>
            <a:xfrm>
              <a:off x="658913" y="1077020"/>
              <a:ext cx="26640" cy="26664"/>
            </a:xfrm>
            <a:custGeom>
              <a:avLst/>
              <a:gdLst/>
              <a:ahLst/>
              <a:cxnLst/>
              <a:rect l="l" t="t" r="r" b="b"/>
              <a:pathLst>
                <a:path w="1143" h="1144" extrusionOk="0">
                  <a:moveTo>
                    <a:pt x="579" y="1"/>
                  </a:moveTo>
                  <a:cubicBezTo>
                    <a:pt x="244" y="1"/>
                    <a:pt x="0" y="260"/>
                    <a:pt x="0" y="564"/>
                  </a:cubicBezTo>
                  <a:cubicBezTo>
                    <a:pt x="0" y="884"/>
                    <a:pt x="275" y="1143"/>
                    <a:pt x="579" y="1143"/>
                  </a:cubicBezTo>
                  <a:cubicBezTo>
                    <a:pt x="899" y="1143"/>
                    <a:pt x="1143" y="869"/>
                    <a:pt x="1143" y="564"/>
                  </a:cubicBezTo>
                  <a:cubicBezTo>
                    <a:pt x="1143" y="244"/>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0"/>
            <p:cNvSpPr/>
            <p:nvPr/>
          </p:nvSpPr>
          <p:spPr>
            <a:xfrm>
              <a:off x="798478" y="1077020"/>
              <a:ext cx="26640" cy="26664"/>
            </a:xfrm>
            <a:custGeom>
              <a:avLst/>
              <a:gdLst/>
              <a:ahLst/>
              <a:cxnLst/>
              <a:rect l="l" t="t" r="r" b="b"/>
              <a:pathLst>
                <a:path w="1143" h="1144" extrusionOk="0">
                  <a:moveTo>
                    <a:pt x="564" y="1"/>
                  </a:moveTo>
                  <a:cubicBezTo>
                    <a:pt x="244" y="1"/>
                    <a:pt x="0" y="260"/>
                    <a:pt x="0" y="564"/>
                  </a:cubicBezTo>
                  <a:cubicBezTo>
                    <a:pt x="0" y="884"/>
                    <a:pt x="259" y="1143"/>
                    <a:pt x="564" y="1143"/>
                  </a:cubicBezTo>
                  <a:cubicBezTo>
                    <a:pt x="884" y="1143"/>
                    <a:pt x="1143" y="869"/>
                    <a:pt x="1143" y="564"/>
                  </a:cubicBezTo>
                  <a:cubicBezTo>
                    <a:pt x="1143" y="244"/>
                    <a:pt x="868"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0"/>
            <p:cNvSpPr/>
            <p:nvPr/>
          </p:nvSpPr>
          <p:spPr>
            <a:xfrm>
              <a:off x="937670" y="1077020"/>
              <a:ext cx="26664" cy="26664"/>
            </a:xfrm>
            <a:custGeom>
              <a:avLst/>
              <a:gdLst/>
              <a:ahLst/>
              <a:cxnLst/>
              <a:rect l="l" t="t" r="r" b="b"/>
              <a:pathLst>
                <a:path w="1144" h="1144" extrusionOk="0">
                  <a:moveTo>
                    <a:pt x="579" y="1"/>
                  </a:moveTo>
                  <a:cubicBezTo>
                    <a:pt x="244" y="1"/>
                    <a:pt x="1" y="260"/>
                    <a:pt x="1" y="564"/>
                  </a:cubicBezTo>
                  <a:cubicBezTo>
                    <a:pt x="1" y="884"/>
                    <a:pt x="244" y="1143"/>
                    <a:pt x="579" y="1143"/>
                  </a:cubicBezTo>
                  <a:cubicBezTo>
                    <a:pt x="899" y="1143"/>
                    <a:pt x="1143" y="869"/>
                    <a:pt x="1143" y="564"/>
                  </a:cubicBezTo>
                  <a:cubicBezTo>
                    <a:pt x="1143" y="244"/>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0"/>
            <p:cNvSpPr/>
            <p:nvPr/>
          </p:nvSpPr>
          <p:spPr>
            <a:xfrm>
              <a:off x="1077236" y="1077020"/>
              <a:ext cx="26640" cy="26664"/>
            </a:xfrm>
            <a:custGeom>
              <a:avLst/>
              <a:gdLst/>
              <a:ahLst/>
              <a:cxnLst/>
              <a:rect l="l" t="t" r="r" b="b"/>
              <a:pathLst>
                <a:path w="1143" h="1144" extrusionOk="0">
                  <a:moveTo>
                    <a:pt x="564" y="1"/>
                  </a:moveTo>
                  <a:cubicBezTo>
                    <a:pt x="244" y="1"/>
                    <a:pt x="0" y="260"/>
                    <a:pt x="0" y="564"/>
                  </a:cubicBezTo>
                  <a:cubicBezTo>
                    <a:pt x="0" y="884"/>
                    <a:pt x="259" y="1143"/>
                    <a:pt x="564" y="1143"/>
                  </a:cubicBezTo>
                  <a:cubicBezTo>
                    <a:pt x="884" y="1143"/>
                    <a:pt x="1143" y="869"/>
                    <a:pt x="1143" y="564"/>
                  </a:cubicBezTo>
                  <a:cubicBezTo>
                    <a:pt x="1143" y="244"/>
                    <a:pt x="869"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0"/>
            <p:cNvSpPr/>
            <p:nvPr/>
          </p:nvSpPr>
          <p:spPr>
            <a:xfrm>
              <a:off x="1216428" y="1077020"/>
              <a:ext cx="26664" cy="26664"/>
            </a:xfrm>
            <a:custGeom>
              <a:avLst/>
              <a:gdLst/>
              <a:ahLst/>
              <a:cxnLst/>
              <a:rect l="l" t="t" r="r" b="b"/>
              <a:pathLst>
                <a:path w="1144" h="1144" extrusionOk="0">
                  <a:moveTo>
                    <a:pt x="580" y="1"/>
                  </a:moveTo>
                  <a:cubicBezTo>
                    <a:pt x="245" y="1"/>
                    <a:pt x="1" y="260"/>
                    <a:pt x="1" y="564"/>
                  </a:cubicBezTo>
                  <a:cubicBezTo>
                    <a:pt x="1" y="884"/>
                    <a:pt x="275" y="1143"/>
                    <a:pt x="580" y="1143"/>
                  </a:cubicBezTo>
                  <a:cubicBezTo>
                    <a:pt x="900" y="1143"/>
                    <a:pt x="1143" y="869"/>
                    <a:pt x="1143" y="564"/>
                  </a:cubicBezTo>
                  <a:cubicBezTo>
                    <a:pt x="1143" y="244"/>
                    <a:pt x="884" y="1"/>
                    <a:pt x="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40"/>
            <p:cNvSpPr/>
            <p:nvPr/>
          </p:nvSpPr>
          <p:spPr>
            <a:xfrm>
              <a:off x="380155" y="1230779"/>
              <a:ext cx="26640" cy="26664"/>
            </a:xfrm>
            <a:custGeom>
              <a:avLst/>
              <a:gdLst/>
              <a:ahLst/>
              <a:cxnLst/>
              <a:rect l="l" t="t" r="r" b="b"/>
              <a:pathLst>
                <a:path w="1143" h="1144" extrusionOk="0">
                  <a:moveTo>
                    <a:pt x="579" y="1"/>
                  </a:moveTo>
                  <a:cubicBezTo>
                    <a:pt x="259" y="1"/>
                    <a:pt x="0" y="260"/>
                    <a:pt x="0" y="580"/>
                  </a:cubicBezTo>
                  <a:cubicBezTo>
                    <a:pt x="0" y="884"/>
                    <a:pt x="259" y="1143"/>
                    <a:pt x="579" y="1143"/>
                  </a:cubicBezTo>
                  <a:cubicBezTo>
                    <a:pt x="884" y="1143"/>
                    <a:pt x="1143" y="884"/>
                    <a:pt x="1143" y="580"/>
                  </a:cubicBezTo>
                  <a:cubicBezTo>
                    <a:pt x="1143" y="260"/>
                    <a:pt x="884"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0"/>
            <p:cNvSpPr/>
            <p:nvPr/>
          </p:nvSpPr>
          <p:spPr>
            <a:xfrm>
              <a:off x="519697" y="1230779"/>
              <a:ext cx="26664" cy="26664"/>
            </a:xfrm>
            <a:custGeom>
              <a:avLst/>
              <a:gdLst/>
              <a:ahLst/>
              <a:cxnLst/>
              <a:rect l="l" t="t" r="r" b="b"/>
              <a:pathLst>
                <a:path w="1144" h="1144" extrusionOk="0">
                  <a:moveTo>
                    <a:pt x="565" y="1"/>
                  </a:moveTo>
                  <a:cubicBezTo>
                    <a:pt x="245" y="1"/>
                    <a:pt x="1" y="260"/>
                    <a:pt x="1" y="580"/>
                  </a:cubicBezTo>
                  <a:cubicBezTo>
                    <a:pt x="1" y="900"/>
                    <a:pt x="260" y="1143"/>
                    <a:pt x="565" y="1143"/>
                  </a:cubicBezTo>
                  <a:cubicBezTo>
                    <a:pt x="884" y="1143"/>
                    <a:pt x="1144" y="884"/>
                    <a:pt x="1144" y="580"/>
                  </a:cubicBezTo>
                  <a:cubicBezTo>
                    <a:pt x="1144" y="275"/>
                    <a:pt x="884" y="1"/>
                    <a:pt x="5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0"/>
            <p:cNvSpPr/>
            <p:nvPr/>
          </p:nvSpPr>
          <p:spPr>
            <a:xfrm>
              <a:off x="658913" y="1230779"/>
              <a:ext cx="26640" cy="26664"/>
            </a:xfrm>
            <a:custGeom>
              <a:avLst/>
              <a:gdLst/>
              <a:ahLst/>
              <a:cxnLst/>
              <a:rect l="l" t="t" r="r" b="b"/>
              <a:pathLst>
                <a:path w="1143" h="1144" extrusionOk="0">
                  <a:moveTo>
                    <a:pt x="579" y="1"/>
                  </a:moveTo>
                  <a:cubicBezTo>
                    <a:pt x="244" y="1"/>
                    <a:pt x="0" y="260"/>
                    <a:pt x="0" y="580"/>
                  </a:cubicBezTo>
                  <a:cubicBezTo>
                    <a:pt x="0" y="900"/>
                    <a:pt x="275" y="1143"/>
                    <a:pt x="579" y="1143"/>
                  </a:cubicBezTo>
                  <a:cubicBezTo>
                    <a:pt x="899" y="1143"/>
                    <a:pt x="1143" y="884"/>
                    <a:pt x="1143" y="580"/>
                  </a:cubicBezTo>
                  <a:cubicBezTo>
                    <a:pt x="1143" y="275"/>
                    <a:pt x="899"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0"/>
            <p:cNvSpPr/>
            <p:nvPr/>
          </p:nvSpPr>
          <p:spPr>
            <a:xfrm>
              <a:off x="798478" y="1230779"/>
              <a:ext cx="26640" cy="26664"/>
            </a:xfrm>
            <a:custGeom>
              <a:avLst/>
              <a:gdLst/>
              <a:ahLst/>
              <a:cxnLst/>
              <a:rect l="l" t="t" r="r" b="b"/>
              <a:pathLst>
                <a:path w="1143" h="1144" extrusionOk="0">
                  <a:moveTo>
                    <a:pt x="564" y="1"/>
                  </a:moveTo>
                  <a:cubicBezTo>
                    <a:pt x="244" y="1"/>
                    <a:pt x="0" y="260"/>
                    <a:pt x="0" y="580"/>
                  </a:cubicBezTo>
                  <a:cubicBezTo>
                    <a:pt x="0" y="884"/>
                    <a:pt x="244" y="1143"/>
                    <a:pt x="564" y="1143"/>
                  </a:cubicBezTo>
                  <a:cubicBezTo>
                    <a:pt x="884" y="1143"/>
                    <a:pt x="1143" y="884"/>
                    <a:pt x="1143" y="580"/>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0"/>
            <p:cNvSpPr/>
            <p:nvPr/>
          </p:nvSpPr>
          <p:spPr>
            <a:xfrm>
              <a:off x="937670" y="1230779"/>
              <a:ext cx="26664" cy="26664"/>
            </a:xfrm>
            <a:custGeom>
              <a:avLst/>
              <a:gdLst/>
              <a:ahLst/>
              <a:cxnLst/>
              <a:rect l="l" t="t" r="r" b="b"/>
              <a:pathLst>
                <a:path w="1144" h="1144" extrusionOk="0">
                  <a:moveTo>
                    <a:pt x="579" y="1"/>
                  </a:moveTo>
                  <a:cubicBezTo>
                    <a:pt x="260" y="1"/>
                    <a:pt x="1" y="260"/>
                    <a:pt x="1" y="580"/>
                  </a:cubicBezTo>
                  <a:cubicBezTo>
                    <a:pt x="1" y="884"/>
                    <a:pt x="260" y="1143"/>
                    <a:pt x="579" y="1143"/>
                  </a:cubicBezTo>
                  <a:cubicBezTo>
                    <a:pt x="884" y="1143"/>
                    <a:pt x="1143" y="884"/>
                    <a:pt x="1143" y="580"/>
                  </a:cubicBezTo>
                  <a:cubicBezTo>
                    <a:pt x="1143" y="260"/>
                    <a:pt x="884" y="1"/>
                    <a:pt x="5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0"/>
            <p:cNvSpPr/>
            <p:nvPr/>
          </p:nvSpPr>
          <p:spPr>
            <a:xfrm>
              <a:off x="1077236" y="1230779"/>
              <a:ext cx="26640" cy="26664"/>
            </a:xfrm>
            <a:custGeom>
              <a:avLst/>
              <a:gdLst/>
              <a:ahLst/>
              <a:cxnLst/>
              <a:rect l="l" t="t" r="r" b="b"/>
              <a:pathLst>
                <a:path w="1143" h="1144" extrusionOk="0">
                  <a:moveTo>
                    <a:pt x="564" y="1"/>
                  </a:moveTo>
                  <a:cubicBezTo>
                    <a:pt x="244" y="1"/>
                    <a:pt x="0" y="260"/>
                    <a:pt x="0" y="580"/>
                  </a:cubicBezTo>
                  <a:cubicBezTo>
                    <a:pt x="0" y="900"/>
                    <a:pt x="259" y="1143"/>
                    <a:pt x="564" y="1143"/>
                  </a:cubicBezTo>
                  <a:cubicBezTo>
                    <a:pt x="884" y="1143"/>
                    <a:pt x="1143" y="884"/>
                    <a:pt x="1143" y="580"/>
                  </a:cubicBezTo>
                  <a:cubicBezTo>
                    <a:pt x="1143" y="275"/>
                    <a:pt x="869"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0"/>
            <p:cNvSpPr/>
            <p:nvPr/>
          </p:nvSpPr>
          <p:spPr>
            <a:xfrm>
              <a:off x="1216428" y="1230779"/>
              <a:ext cx="26664" cy="26664"/>
            </a:xfrm>
            <a:custGeom>
              <a:avLst/>
              <a:gdLst/>
              <a:ahLst/>
              <a:cxnLst/>
              <a:rect l="l" t="t" r="r" b="b"/>
              <a:pathLst>
                <a:path w="1144" h="1144" extrusionOk="0">
                  <a:moveTo>
                    <a:pt x="564" y="1"/>
                  </a:moveTo>
                  <a:cubicBezTo>
                    <a:pt x="260" y="1"/>
                    <a:pt x="1" y="260"/>
                    <a:pt x="1" y="580"/>
                  </a:cubicBezTo>
                  <a:cubicBezTo>
                    <a:pt x="1" y="884"/>
                    <a:pt x="260" y="1143"/>
                    <a:pt x="564" y="1143"/>
                  </a:cubicBezTo>
                  <a:cubicBezTo>
                    <a:pt x="884" y="1143"/>
                    <a:pt x="1143" y="884"/>
                    <a:pt x="1143" y="580"/>
                  </a:cubicBezTo>
                  <a:cubicBezTo>
                    <a:pt x="1143" y="260"/>
                    <a:pt x="884" y="1"/>
                    <a:pt x="5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4" name="Google Shape;984;p40"/>
          <p:cNvSpPr txBox="1">
            <a:spLocks noGrp="1"/>
          </p:cNvSpPr>
          <p:nvPr>
            <p:ph type="ctrTitle"/>
          </p:nvPr>
        </p:nvSpPr>
        <p:spPr>
          <a:xfrm>
            <a:off x="829362" y="946298"/>
            <a:ext cx="7474688" cy="1084521"/>
          </a:xfrm>
          <a:prstGeom prst="rect">
            <a:avLst/>
          </a:prstGeom>
        </p:spPr>
        <p:txBody>
          <a:bodyPr spcFirstLastPara="1" wrap="square" lIns="91425" tIns="91425" rIns="91425" bIns="91425" anchor="b" anchorCtr="0">
            <a:noAutofit/>
          </a:bodyPr>
          <a:lstStyle/>
          <a:p>
            <a:pPr lvl="0" algn="ctr"/>
            <a:r>
              <a:rPr lang="en-US" sz="2000" dirty="0"/>
              <a:t>THE IMPACT OF CORPORATE EMOTIONAL INTELLIGENCE ON EMPLOYEE MENTAL HEALTH: LEVERAGING TECHNOLOGY FOR </a:t>
            </a:r>
            <a:br>
              <a:rPr lang="en-US" sz="2000" dirty="0"/>
            </a:br>
            <a:r>
              <a:rPr lang="en-US" sz="2000" dirty="0"/>
              <a:t>SUSTAINABLE WORKPLACE WELL-BEING</a:t>
            </a:r>
            <a:endParaRPr sz="3600" dirty="0">
              <a:solidFill>
                <a:schemeClr val="accent2"/>
              </a:solidFill>
            </a:endParaRPr>
          </a:p>
        </p:txBody>
      </p:sp>
      <p:grpSp>
        <p:nvGrpSpPr>
          <p:cNvPr id="986" name="Google Shape;986;p40"/>
          <p:cNvGrpSpPr/>
          <p:nvPr/>
        </p:nvGrpSpPr>
        <p:grpSpPr>
          <a:xfrm>
            <a:off x="5140133" y="3353150"/>
            <a:ext cx="4325062" cy="2152148"/>
            <a:chOff x="4879134" y="3235425"/>
            <a:chExt cx="4325062" cy="2152148"/>
          </a:xfrm>
        </p:grpSpPr>
        <p:sp>
          <p:nvSpPr>
            <p:cNvPr id="987" name="Google Shape;987;p40"/>
            <p:cNvSpPr/>
            <p:nvPr/>
          </p:nvSpPr>
          <p:spPr>
            <a:xfrm>
              <a:off x="5063801" y="3235425"/>
              <a:ext cx="4080204" cy="1908105"/>
            </a:xfrm>
            <a:custGeom>
              <a:avLst/>
              <a:gdLst/>
              <a:ahLst/>
              <a:cxnLst/>
              <a:rect l="l" t="t" r="r" b="b"/>
              <a:pathLst>
                <a:path w="35257" h="25247" extrusionOk="0">
                  <a:moveTo>
                    <a:pt x="35256" y="1"/>
                  </a:moveTo>
                  <a:cubicBezTo>
                    <a:pt x="33931" y="2042"/>
                    <a:pt x="32880" y="4297"/>
                    <a:pt x="31066" y="5897"/>
                  </a:cubicBezTo>
                  <a:cubicBezTo>
                    <a:pt x="28598" y="8091"/>
                    <a:pt x="25124" y="8700"/>
                    <a:pt x="21834" y="9005"/>
                  </a:cubicBezTo>
                  <a:cubicBezTo>
                    <a:pt x="18543" y="9310"/>
                    <a:pt x="15130" y="9432"/>
                    <a:pt x="12174" y="10894"/>
                  </a:cubicBezTo>
                  <a:cubicBezTo>
                    <a:pt x="7146" y="13378"/>
                    <a:pt x="4754" y="19061"/>
                    <a:pt x="1372" y="23555"/>
                  </a:cubicBezTo>
                  <a:cubicBezTo>
                    <a:pt x="945" y="24150"/>
                    <a:pt x="488" y="24698"/>
                    <a:pt x="0" y="25247"/>
                  </a:cubicBezTo>
                  <a:lnTo>
                    <a:pt x="35256" y="25247"/>
                  </a:lnTo>
                  <a:lnTo>
                    <a:pt x="35256" y="1"/>
                  </a:ln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0"/>
            <p:cNvSpPr/>
            <p:nvPr/>
          </p:nvSpPr>
          <p:spPr>
            <a:xfrm rot="10800000">
              <a:off x="5549854" y="3897482"/>
              <a:ext cx="3605821" cy="1273243"/>
            </a:xfrm>
            <a:custGeom>
              <a:avLst/>
              <a:gdLst/>
              <a:ahLst/>
              <a:cxnLst/>
              <a:rect l="l" t="t" r="r" b="b"/>
              <a:pathLst>
                <a:path w="49975" h="20252" extrusionOk="0">
                  <a:moveTo>
                    <a:pt x="1" y="0"/>
                  </a:moveTo>
                  <a:lnTo>
                    <a:pt x="1" y="15"/>
                  </a:lnTo>
                  <a:lnTo>
                    <a:pt x="1" y="20020"/>
                  </a:lnTo>
                  <a:cubicBezTo>
                    <a:pt x="1050" y="20177"/>
                    <a:pt x="2117" y="20251"/>
                    <a:pt x="3187" y="20251"/>
                  </a:cubicBezTo>
                  <a:cubicBezTo>
                    <a:pt x="4928" y="20251"/>
                    <a:pt x="6676" y="20053"/>
                    <a:pt x="8365" y="19685"/>
                  </a:cubicBezTo>
                  <a:cubicBezTo>
                    <a:pt x="12966" y="18695"/>
                    <a:pt x="17278" y="16561"/>
                    <a:pt x="21240" y="13987"/>
                  </a:cubicBezTo>
                  <a:cubicBezTo>
                    <a:pt x="26740" y="10406"/>
                    <a:pt x="31844" y="5912"/>
                    <a:pt x="38151" y="4022"/>
                  </a:cubicBezTo>
                  <a:cubicBezTo>
                    <a:pt x="41229" y="3108"/>
                    <a:pt x="44505" y="2849"/>
                    <a:pt x="47461" y="1554"/>
                  </a:cubicBezTo>
                  <a:cubicBezTo>
                    <a:pt x="48329" y="1173"/>
                    <a:pt x="49213" y="640"/>
                    <a:pt x="49974" y="0"/>
                  </a:cubicBezTo>
                  <a:close/>
                </a:path>
              </a:pathLst>
            </a:custGeom>
            <a:gradFill>
              <a:gsLst>
                <a:gs pos="0">
                  <a:schemeClr val="accent2"/>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0"/>
            <p:cNvSpPr/>
            <p:nvPr/>
          </p:nvSpPr>
          <p:spPr>
            <a:xfrm rot="10800000">
              <a:off x="4879133" y="4167435"/>
              <a:ext cx="4264867" cy="997715"/>
            </a:xfrm>
            <a:custGeom>
              <a:avLst/>
              <a:gdLst/>
              <a:ahLst/>
              <a:cxnLst/>
              <a:rect l="l" t="t" r="r" b="b"/>
              <a:pathLst>
                <a:path w="49975" h="20252" extrusionOk="0">
                  <a:moveTo>
                    <a:pt x="1" y="0"/>
                  </a:moveTo>
                  <a:lnTo>
                    <a:pt x="1" y="15"/>
                  </a:lnTo>
                  <a:lnTo>
                    <a:pt x="1" y="20020"/>
                  </a:lnTo>
                  <a:cubicBezTo>
                    <a:pt x="1050" y="20177"/>
                    <a:pt x="2117" y="20251"/>
                    <a:pt x="3187" y="20251"/>
                  </a:cubicBezTo>
                  <a:cubicBezTo>
                    <a:pt x="4928" y="20251"/>
                    <a:pt x="6676" y="20053"/>
                    <a:pt x="8365" y="19685"/>
                  </a:cubicBezTo>
                  <a:cubicBezTo>
                    <a:pt x="12966" y="18695"/>
                    <a:pt x="17278" y="16561"/>
                    <a:pt x="21240" y="13987"/>
                  </a:cubicBezTo>
                  <a:cubicBezTo>
                    <a:pt x="26740" y="10406"/>
                    <a:pt x="31844" y="5912"/>
                    <a:pt x="38151" y="4022"/>
                  </a:cubicBezTo>
                  <a:cubicBezTo>
                    <a:pt x="41229" y="3108"/>
                    <a:pt x="44505" y="2849"/>
                    <a:pt x="47461" y="1554"/>
                  </a:cubicBezTo>
                  <a:cubicBezTo>
                    <a:pt x="48329" y="1173"/>
                    <a:pt x="49213" y="640"/>
                    <a:pt x="499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0"/>
            <p:cNvSpPr/>
            <p:nvPr/>
          </p:nvSpPr>
          <p:spPr>
            <a:xfrm>
              <a:off x="5656700" y="3567025"/>
              <a:ext cx="3547495" cy="1820548"/>
            </a:xfrm>
            <a:custGeom>
              <a:avLst/>
              <a:gdLst/>
              <a:ahLst/>
              <a:cxnLst/>
              <a:rect l="l" t="t" r="r" b="b"/>
              <a:pathLst>
                <a:path w="86298" h="57699" extrusionOk="0">
                  <a:moveTo>
                    <a:pt x="86282" y="0"/>
                  </a:moveTo>
                  <a:cubicBezTo>
                    <a:pt x="85398" y="610"/>
                    <a:pt x="84530" y="1234"/>
                    <a:pt x="83692" y="1905"/>
                  </a:cubicBezTo>
                  <a:cubicBezTo>
                    <a:pt x="80066" y="4693"/>
                    <a:pt x="76622" y="7755"/>
                    <a:pt x="72509" y="9858"/>
                  </a:cubicBezTo>
                  <a:cubicBezTo>
                    <a:pt x="63809" y="14292"/>
                    <a:pt x="53784" y="14657"/>
                    <a:pt x="44383" y="16516"/>
                  </a:cubicBezTo>
                  <a:cubicBezTo>
                    <a:pt x="39736" y="17430"/>
                    <a:pt x="35120" y="18725"/>
                    <a:pt x="30930" y="20980"/>
                  </a:cubicBezTo>
                  <a:cubicBezTo>
                    <a:pt x="26664" y="23265"/>
                    <a:pt x="22962" y="26465"/>
                    <a:pt x="19701" y="30030"/>
                  </a:cubicBezTo>
                  <a:cubicBezTo>
                    <a:pt x="12677" y="37740"/>
                    <a:pt x="7847" y="47064"/>
                    <a:pt x="1723" y="55444"/>
                  </a:cubicBezTo>
                  <a:cubicBezTo>
                    <a:pt x="1174" y="56206"/>
                    <a:pt x="595" y="56952"/>
                    <a:pt x="1" y="57699"/>
                  </a:cubicBezTo>
                  <a:lnTo>
                    <a:pt x="610" y="57699"/>
                  </a:lnTo>
                  <a:cubicBezTo>
                    <a:pt x="6522" y="50096"/>
                    <a:pt x="11017" y="41488"/>
                    <a:pt x="16989" y="33946"/>
                  </a:cubicBezTo>
                  <a:cubicBezTo>
                    <a:pt x="20082" y="30061"/>
                    <a:pt x="23571" y="26419"/>
                    <a:pt x="27639" y="23570"/>
                  </a:cubicBezTo>
                  <a:cubicBezTo>
                    <a:pt x="31661" y="20767"/>
                    <a:pt x="36171" y="18954"/>
                    <a:pt x="40894" y="17781"/>
                  </a:cubicBezTo>
                  <a:cubicBezTo>
                    <a:pt x="50280" y="15434"/>
                    <a:pt x="60183" y="15297"/>
                    <a:pt x="69294" y="11793"/>
                  </a:cubicBezTo>
                  <a:cubicBezTo>
                    <a:pt x="71442" y="10955"/>
                    <a:pt x="73514" y="9949"/>
                    <a:pt x="75480" y="8700"/>
                  </a:cubicBezTo>
                  <a:cubicBezTo>
                    <a:pt x="77369" y="7496"/>
                    <a:pt x="79121" y="6125"/>
                    <a:pt x="80873" y="4739"/>
                  </a:cubicBezTo>
                  <a:cubicBezTo>
                    <a:pt x="82641" y="3322"/>
                    <a:pt x="84408" y="1859"/>
                    <a:pt x="86297" y="549"/>
                  </a:cubicBezTo>
                  <a:lnTo>
                    <a:pt x="862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1" name="Google Shape;991;p40"/>
          <p:cNvGrpSpPr/>
          <p:nvPr/>
        </p:nvGrpSpPr>
        <p:grpSpPr>
          <a:xfrm rot="899960">
            <a:off x="158075" y="4499263"/>
            <a:ext cx="2392438" cy="981865"/>
            <a:chOff x="239863" y="4161621"/>
            <a:chExt cx="2392509" cy="981894"/>
          </a:xfrm>
        </p:grpSpPr>
        <p:sp>
          <p:nvSpPr>
            <p:cNvPr id="992" name="Google Shape;992;p40"/>
            <p:cNvSpPr/>
            <p:nvPr/>
          </p:nvSpPr>
          <p:spPr>
            <a:xfrm>
              <a:off x="257331" y="4189049"/>
              <a:ext cx="2375042" cy="954466"/>
            </a:xfrm>
            <a:custGeom>
              <a:avLst/>
              <a:gdLst/>
              <a:ahLst/>
              <a:cxnLst/>
              <a:rect l="l" t="t" r="r" b="b"/>
              <a:pathLst>
                <a:path w="57441" h="23084" extrusionOk="0">
                  <a:moveTo>
                    <a:pt x="28720" y="1"/>
                  </a:moveTo>
                  <a:cubicBezTo>
                    <a:pt x="14673" y="1"/>
                    <a:pt x="2895" y="9904"/>
                    <a:pt x="1" y="23083"/>
                  </a:cubicBezTo>
                  <a:lnTo>
                    <a:pt x="199" y="23083"/>
                  </a:lnTo>
                  <a:cubicBezTo>
                    <a:pt x="3094" y="9996"/>
                    <a:pt x="14779" y="199"/>
                    <a:pt x="28720" y="199"/>
                  </a:cubicBezTo>
                  <a:cubicBezTo>
                    <a:pt x="42661" y="199"/>
                    <a:pt x="54362" y="9996"/>
                    <a:pt x="57257" y="23083"/>
                  </a:cubicBezTo>
                  <a:lnTo>
                    <a:pt x="57440" y="23083"/>
                  </a:lnTo>
                  <a:cubicBezTo>
                    <a:pt x="54545" y="9889"/>
                    <a:pt x="42753" y="1"/>
                    <a:pt x="28720" y="1"/>
                  </a:cubicBezTo>
                  <a:close/>
                </a:path>
              </a:pathLst>
            </a:custGeom>
            <a:noFill/>
            <a:ln w="9525" cap="flat" cmpd="sng">
              <a:solidFill>
                <a:schemeClr val="accent1"/>
              </a:solidFill>
              <a:prstDash val="solid"/>
              <a:miter lim="1523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3" name="Google Shape;993;p40"/>
            <p:cNvGrpSpPr/>
            <p:nvPr/>
          </p:nvGrpSpPr>
          <p:grpSpPr>
            <a:xfrm>
              <a:off x="239863" y="4161621"/>
              <a:ext cx="744960" cy="744960"/>
              <a:chOff x="49750" y="1914525"/>
              <a:chExt cx="910375" cy="910375"/>
            </a:xfrm>
          </p:grpSpPr>
          <p:sp>
            <p:nvSpPr>
              <p:cNvPr id="994" name="Google Shape;994;p40"/>
              <p:cNvSpPr/>
              <p:nvPr/>
            </p:nvSpPr>
            <p:spPr>
              <a:xfrm>
                <a:off x="206700" y="2071450"/>
                <a:ext cx="596125" cy="596125"/>
              </a:xfrm>
              <a:custGeom>
                <a:avLst/>
                <a:gdLst/>
                <a:ahLst/>
                <a:cxnLst/>
                <a:rect l="l" t="t" r="r" b="b"/>
                <a:pathLst>
                  <a:path w="23845" h="23845" extrusionOk="0">
                    <a:moveTo>
                      <a:pt x="11930" y="1"/>
                    </a:moveTo>
                    <a:cubicBezTo>
                      <a:pt x="5348" y="1"/>
                      <a:pt x="0" y="5348"/>
                      <a:pt x="0" y="11930"/>
                    </a:cubicBezTo>
                    <a:cubicBezTo>
                      <a:pt x="0" y="18512"/>
                      <a:pt x="5348" y="23845"/>
                      <a:pt x="11930" y="23845"/>
                    </a:cubicBezTo>
                    <a:cubicBezTo>
                      <a:pt x="18512" y="23845"/>
                      <a:pt x="23844" y="18512"/>
                      <a:pt x="23844" y="11930"/>
                    </a:cubicBezTo>
                    <a:cubicBezTo>
                      <a:pt x="23844" y="5348"/>
                      <a:pt x="18512" y="1"/>
                      <a:pt x="119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0"/>
              <p:cNvSpPr/>
              <p:nvPr/>
            </p:nvSpPr>
            <p:spPr>
              <a:xfrm>
                <a:off x="49750" y="1914525"/>
                <a:ext cx="910375" cy="910375"/>
              </a:xfrm>
              <a:custGeom>
                <a:avLst/>
                <a:gdLst/>
                <a:ahLst/>
                <a:cxnLst/>
                <a:rect l="l" t="t" r="r" b="b"/>
                <a:pathLst>
                  <a:path w="36415" h="36415" fill="none" extrusionOk="0">
                    <a:moveTo>
                      <a:pt x="36415" y="18207"/>
                    </a:moveTo>
                    <a:cubicBezTo>
                      <a:pt x="36415" y="28263"/>
                      <a:pt x="28264" y="36414"/>
                      <a:pt x="18208" y="36414"/>
                    </a:cubicBezTo>
                    <a:cubicBezTo>
                      <a:pt x="8152" y="36414"/>
                      <a:pt x="1" y="28263"/>
                      <a:pt x="1" y="18207"/>
                    </a:cubicBezTo>
                    <a:cubicBezTo>
                      <a:pt x="1" y="8152"/>
                      <a:pt x="8152" y="0"/>
                      <a:pt x="18208" y="0"/>
                    </a:cubicBezTo>
                    <a:cubicBezTo>
                      <a:pt x="28264" y="0"/>
                      <a:pt x="36415" y="8152"/>
                      <a:pt x="36415" y="18207"/>
                    </a:cubicBezTo>
                    <a:close/>
                  </a:path>
                </a:pathLst>
              </a:custGeom>
              <a:noFill/>
              <a:ln w="19050" cap="flat" cmpd="sng">
                <a:solidFill>
                  <a:schemeClr val="accent1"/>
                </a:solidFill>
                <a:prstDash val="solid"/>
                <a:miter lim="1523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96" name="Google Shape;996;p40"/>
          <p:cNvGrpSpPr/>
          <p:nvPr/>
        </p:nvGrpSpPr>
        <p:grpSpPr>
          <a:xfrm>
            <a:off x="6794205" y="-40763"/>
            <a:ext cx="2349794" cy="1752605"/>
            <a:chOff x="6285452" y="-40763"/>
            <a:chExt cx="2858547" cy="1897863"/>
          </a:xfrm>
        </p:grpSpPr>
        <p:pic>
          <p:nvPicPr>
            <p:cNvPr id="997" name="Google Shape;997;p40"/>
            <p:cNvPicPr preferRelativeResize="0"/>
            <p:nvPr/>
          </p:nvPicPr>
          <p:blipFill rotWithShape="1">
            <a:blip r:embed="rId3">
              <a:alphaModFix/>
            </a:blip>
            <a:srcRect l="4357" t="10487" r="15680" b="8964"/>
            <a:stretch/>
          </p:blipFill>
          <p:spPr>
            <a:xfrm>
              <a:off x="7118675" y="0"/>
              <a:ext cx="2025324" cy="1857100"/>
            </a:xfrm>
            <a:prstGeom prst="rect">
              <a:avLst/>
            </a:prstGeom>
            <a:noFill/>
            <a:ln>
              <a:noFill/>
            </a:ln>
          </p:spPr>
        </p:pic>
        <p:sp>
          <p:nvSpPr>
            <p:cNvPr id="998" name="Google Shape;998;p40"/>
            <p:cNvSpPr/>
            <p:nvPr/>
          </p:nvSpPr>
          <p:spPr>
            <a:xfrm rot="10800000">
              <a:off x="6285452" y="-40763"/>
              <a:ext cx="1866976" cy="750288"/>
            </a:xfrm>
            <a:custGeom>
              <a:avLst/>
              <a:gdLst/>
              <a:ahLst/>
              <a:cxnLst/>
              <a:rect l="l" t="t" r="r" b="b"/>
              <a:pathLst>
                <a:path w="57441" h="23084" extrusionOk="0">
                  <a:moveTo>
                    <a:pt x="28720" y="1"/>
                  </a:moveTo>
                  <a:cubicBezTo>
                    <a:pt x="14673" y="1"/>
                    <a:pt x="2895" y="9904"/>
                    <a:pt x="1" y="23083"/>
                  </a:cubicBezTo>
                  <a:lnTo>
                    <a:pt x="199" y="23083"/>
                  </a:lnTo>
                  <a:cubicBezTo>
                    <a:pt x="3094" y="9996"/>
                    <a:pt x="14779" y="199"/>
                    <a:pt x="28720" y="199"/>
                  </a:cubicBezTo>
                  <a:cubicBezTo>
                    <a:pt x="42661" y="199"/>
                    <a:pt x="54362" y="9996"/>
                    <a:pt x="57257" y="23083"/>
                  </a:cubicBezTo>
                  <a:lnTo>
                    <a:pt x="57440" y="23083"/>
                  </a:lnTo>
                  <a:cubicBezTo>
                    <a:pt x="54545" y="9889"/>
                    <a:pt x="42753" y="1"/>
                    <a:pt x="28720" y="1"/>
                  </a:cubicBezTo>
                  <a:close/>
                </a:path>
              </a:pathLst>
            </a:custGeom>
            <a:noFill/>
            <a:ln w="9525" cap="flat" cmpd="sng">
              <a:solidFill>
                <a:schemeClr val="accent1"/>
              </a:solidFill>
              <a:prstDash val="solid"/>
              <a:miter lim="1523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0"/>
            <p:cNvSpPr/>
            <p:nvPr/>
          </p:nvSpPr>
          <p:spPr>
            <a:xfrm>
              <a:off x="7664620" y="232107"/>
              <a:ext cx="487809" cy="487809"/>
            </a:xfrm>
            <a:custGeom>
              <a:avLst/>
              <a:gdLst/>
              <a:ahLst/>
              <a:cxnLst/>
              <a:rect l="l" t="t" r="r" b="b"/>
              <a:pathLst>
                <a:path w="23845" h="23845" extrusionOk="0">
                  <a:moveTo>
                    <a:pt x="11930" y="1"/>
                  </a:moveTo>
                  <a:cubicBezTo>
                    <a:pt x="5348" y="1"/>
                    <a:pt x="0" y="5348"/>
                    <a:pt x="0" y="11930"/>
                  </a:cubicBezTo>
                  <a:cubicBezTo>
                    <a:pt x="0" y="18512"/>
                    <a:pt x="5348" y="23845"/>
                    <a:pt x="11930" y="23845"/>
                  </a:cubicBezTo>
                  <a:cubicBezTo>
                    <a:pt x="18512" y="23845"/>
                    <a:pt x="23844" y="18512"/>
                    <a:pt x="23844" y="11930"/>
                  </a:cubicBezTo>
                  <a:cubicBezTo>
                    <a:pt x="23844" y="5348"/>
                    <a:pt x="18512" y="1"/>
                    <a:pt x="11930" y="1"/>
                  </a:cubicBezTo>
                  <a:close/>
                </a:path>
              </a:pathLst>
            </a:custGeom>
            <a:gradFill>
              <a:gsLst>
                <a:gs pos="0">
                  <a:schemeClr val="lt1"/>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0" name="Google Shape;1000;p40"/>
          <p:cNvSpPr/>
          <p:nvPr/>
        </p:nvSpPr>
        <p:spPr>
          <a:xfrm rot="10800000">
            <a:off x="4795" y="-29533"/>
            <a:ext cx="2100452" cy="1581886"/>
          </a:xfrm>
          <a:custGeom>
            <a:avLst/>
            <a:gdLst/>
            <a:ahLst/>
            <a:cxnLst/>
            <a:rect l="l" t="t" r="r" b="b"/>
            <a:pathLst>
              <a:path w="35257" h="25247" extrusionOk="0">
                <a:moveTo>
                  <a:pt x="35256" y="1"/>
                </a:moveTo>
                <a:cubicBezTo>
                  <a:pt x="33931" y="2042"/>
                  <a:pt x="32880" y="4297"/>
                  <a:pt x="31066" y="5897"/>
                </a:cubicBezTo>
                <a:cubicBezTo>
                  <a:pt x="28598" y="8091"/>
                  <a:pt x="25124" y="8700"/>
                  <a:pt x="21834" y="9005"/>
                </a:cubicBezTo>
                <a:cubicBezTo>
                  <a:pt x="18543" y="9310"/>
                  <a:pt x="15130" y="9432"/>
                  <a:pt x="12174" y="10894"/>
                </a:cubicBezTo>
                <a:cubicBezTo>
                  <a:pt x="7146" y="13378"/>
                  <a:pt x="4754" y="19061"/>
                  <a:pt x="1372" y="23555"/>
                </a:cubicBezTo>
                <a:cubicBezTo>
                  <a:pt x="945" y="24150"/>
                  <a:pt x="488" y="24698"/>
                  <a:pt x="0" y="25247"/>
                </a:cubicBezTo>
                <a:lnTo>
                  <a:pt x="35256" y="25247"/>
                </a:lnTo>
                <a:lnTo>
                  <a:pt x="35256" y="1"/>
                </a:lnTo>
                <a:close/>
              </a:path>
            </a:pathLst>
          </a:custGeom>
          <a:gradFill>
            <a:gsLst>
              <a:gs pos="0">
                <a:schemeClr val="accent2"/>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0"/>
          <p:cNvSpPr/>
          <p:nvPr/>
        </p:nvSpPr>
        <p:spPr>
          <a:xfrm rot="10800000">
            <a:off x="-16469" y="-61446"/>
            <a:ext cx="1224627" cy="816442"/>
          </a:xfrm>
          <a:custGeom>
            <a:avLst/>
            <a:gdLst/>
            <a:ahLst/>
            <a:cxnLst/>
            <a:rect l="l" t="t" r="r" b="b"/>
            <a:pathLst>
              <a:path w="31935" h="20234" extrusionOk="0">
                <a:moveTo>
                  <a:pt x="31920" y="0"/>
                </a:moveTo>
                <a:lnTo>
                  <a:pt x="31920" y="19"/>
                </a:lnTo>
                <a:lnTo>
                  <a:pt x="31920" y="19"/>
                </a:lnTo>
                <a:cubicBezTo>
                  <a:pt x="31925" y="13"/>
                  <a:pt x="31930" y="6"/>
                  <a:pt x="31935" y="0"/>
                </a:cubicBezTo>
                <a:close/>
                <a:moveTo>
                  <a:pt x="31920" y="19"/>
                </a:moveTo>
                <a:cubicBezTo>
                  <a:pt x="31559" y="454"/>
                  <a:pt x="31182" y="874"/>
                  <a:pt x="30746" y="1265"/>
                </a:cubicBezTo>
                <a:cubicBezTo>
                  <a:pt x="28263" y="3459"/>
                  <a:pt x="24804" y="4068"/>
                  <a:pt x="21514" y="4373"/>
                </a:cubicBezTo>
                <a:cubicBezTo>
                  <a:pt x="18223" y="4678"/>
                  <a:pt x="14810" y="4784"/>
                  <a:pt x="11854" y="6247"/>
                </a:cubicBezTo>
                <a:cubicBezTo>
                  <a:pt x="6826" y="8746"/>
                  <a:pt x="4419" y="14429"/>
                  <a:pt x="1052" y="18923"/>
                </a:cubicBezTo>
                <a:cubicBezTo>
                  <a:pt x="716" y="19350"/>
                  <a:pt x="366" y="19792"/>
                  <a:pt x="0" y="20234"/>
                </a:cubicBezTo>
                <a:lnTo>
                  <a:pt x="31920" y="20234"/>
                </a:lnTo>
                <a:lnTo>
                  <a:pt x="31920" y="1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0"/>
          <p:cNvSpPr/>
          <p:nvPr/>
        </p:nvSpPr>
        <p:spPr>
          <a:xfrm>
            <a:off x="-5862" y="-40159"/>
            <a:ext cx="3624296" cy="997728"/>
          </a:xfrm>
          <a:custGeom>
            <a:avLst/>
            <a:gdLst/>
            <a:ahLst/>
            <a:cxnLst/>
            <a:rect l="l" t="t" r="r" b="b"/>
            <a:pathLst>
              <a:path w="55978" h="20643" extrusionOk="0">
                <a:moveTo>
                  <a:pt x="1" y="1"/>
                </a:moveTo>
                <a:lnTo>
                  <a:pt x="1" y="16197"/>
                </a:lnTo>
                <a:cubicBezTo>
                  <a:pt x="1189" y="17339"/>
                  <a:pt x="2560" y="18284"/>
                  <a:pt x="4023" y="18985"/>
                </a:cubicBezTo>
                <a:cubicBezTo>
                  <a:pt x="6458" y="20130"/>
                  <a:pt x="9135" y="20643"/>
                  <a:pt x="11825" y="20643"/>
                </a:cubicBezTo>
                <a:cubicBezTo>
                  <a:pt x="13395" y="20643"/>
                  <a:pt x="14969" y="20468"/>
                  <a:pt x="16501" y="20143"/>
                </a:cubicBezTo>
                <a:cubicBezTo>
                  <a:pt x="20645" y="19274"/>
                  <a:pt x="24531" y="17324"/>
                  <a:pt x="28096" y="15024"/>
                </a:cubicBezTo>
                <a:cubicBezTo>
                  <a:pt x="33063" y="11809"/>
                  <a:pt x="37664" y="7756"/>
                  <a:pt x="43332" y="6034"/>
                </a:cubicBezTo>
                <a:cubicBezTo>
                  <a:pt x="46120" y="5196"/>
                  <a:pt x="49061" y="4968"/>
                  <a:pt x="51712" y="3810"/>
                </a:cubicBezTo>
                <a:cubicBezTo>
                  <a:pt x="53464" y="3033"/>
                  <a:pt x="55124" y="1677"/>
                  <a:pt x="55978" y="1"/>
                </a:cubicBezTo>
                <a:close/>
              </a:path>
            </a:pathLst>
          </a:custGeom>
          <a:gradFill>
            <a:gsLst>
              <a:gs pos="0">
                <a:schemeClr val="dk2"/>
              </a:gs>
              <a:gs pos="100000">
                <a:srgbClr val="FFFFFF">
                  <a:alpha val="0"/>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0"/>
          <p:cNvSpPr/>
          <p:nvPr/>
        </p:nvSpPr>
        <p:spPr>
          <a:xfrm rot="-9899967">
            <a:off x="141576" y="-377979"/>
            <a:ext cx="3043334" cy="1412594"/>
          </a:xfrm>
          <a:custGeom>
            <a:avLst/>
            <a:gdLst/>
            <a:ahLst/>
            <a:cxnLst/>
            <a:rect l="l" t="t" r="r" b="b"/>
            <a:pathLst>
              <a:path w="86298" h="57699" extrusionOk="0">
                <a:moveTo>
                  <a:pt x="86282" y="0"/>
                </a:moveTo>
                <a:cubicBezTo>
                  <a:pt x="85398" y="610"/>
                  <a:pt x="84530" y="1234"/>
                  <a:pt x="83692" y="1905"/>
                </a:cubicBezTo>
                <a:cubicBezTo>
                  <a:pt x="80066" y="4693"/>
                  <a:pt x="76622" y="7755"/>
                  <a:pt x="72509" y="9858"/>
                </a:cubicBezTo>
                <a:cubicBezTo>
                  <a:pt x="63809" y="14292"/>
                  <a:pt x="53784" y="14657"/>
                  <a:pt x="44383" y="16516"/>
                </a:cubicBezTo>
                <a:cubicBezTo>
                  <a:pt x="39736" y="17430"/>
                  <a:pt x="35120" y="18725"/>
                  <a:pt x="30930" y="20980"/>
                </a:cubicBezTo>
                <a:cubicBezTo>
                  <a:pt x="26664" y="23265"/>
                  <a:pt x="22962" y="26465"/>
                  <a:pt x="19701" y="30030"/>
                </a:cubicBezTo>
                <a:cubicBezTo>
                  <a:pt x="12677" y="37740"/>
                  <a:pt x="7847" y="47064"/>
                  <a:pt x="1723" y="55444"/>
                </a:cubicBezTo>
                <a:cubicBezTo>
                  <a:pt x="1174" y="56206"/>
                  <a:pt x="595" y="56952"/>
                  <a:pt x="1" y="57699"/>
                </a:cubicBezTo>
                <a:lnTo>
                  <a:pt x="610" y="57699"/>
                </a:lnTo>
                <a:cubicBezTo>
                  <a:pt x="6522" y="50096"/>
                  <a:pt x="11017" y="41488"/>
                  <a:pt x="16989" y="33946"/>
                </a:cubicBezTo>
                <a:cubicBezTo>
                  <a:pt x="20082" y="30061"/>
                  <a:pt x="23571" y="26419"/>
                  <a:pt x="27639" y="23570"/>
                </a:cubicBezTo>
                <a:cubicBezTo>
                  <a:pt x="31661" y="20767"/>
                  <a:pt x="36171" y="18954"/>
                  <a:pt x="40894" y="17781"/>
                </a:cubicBezTo>
                <a:cubicBezTo>
                  <a:pt x="50280" y="15434"/>
                  <a:pt x="60183" y="15297"/>
                  <a:pt x="69294" y="11793"/>
                </a:cubicBezTo>
                <a:cubicBezTo>
                  <a:pt x="71442" y="10955"/>
                  <a:pt x="73514" y="9949"/>
                  <a:pt x="75480" y="8700"/>
                </a:cubicBezTo>
                <a:cubicBezTo>
                  <a:pt x="77369" y="7496"/>
                  <a:pt x="79121" y="6125"/>
                  <a:pt x="80873" y="4739"/>
                </a:cubicBezTo>
                <a:cubicBezTo>
                  <a:pt x="82641" y="3322"/>
                  <a:pt x="84408" y="1859"/>
                  <a:pt x="86297" y="549"/>
                </a:cubicBezTo>
                <a:lnTo>
                  <a:pt x="8629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04" name="Google Shape;1004;p40"/>
          <p:cNvCxnSpPr/>
          <p:nvPr/>
        </p:nvCxnSpPr>
        <p:spPr>
          <a:xfrm>
            <a:off x="2245175" y="4160850"/>
            <a:ext cx="3026400" cy="0"/>
          </a:xfrm>
          <a:prstGeom prst="straightConnector1">
            <a:avLst/>
          </a:prstGeom>
          <a:noFill/>
          <a:ln w="9525" cap="flat" cmpd="sng">
            <a:solidFill>
              <a:schemeClr val="accent2"/>
            </a:solidFill>
            <a:prstDash val="solid"/>
            <a:round/>
            <a:headEnd type="none" w="med" len="med"/>
            <a:tailEnd type="oval" w="med" len="med"/>
          </a:ln>
        </p:spPr>
      </p:cxnSp>
      <p:sp>
        <p:nvSpPr>
          <p:cNvPr id="81" name="Subtitle 2"/>
          <p:cNvSpPr txBox="1">
            <a:spLocks/>
          </p:cNvSpPr>
          <p:nvPr/>
        </p:nvSpPr>
        <p:spPr>
          <a:xfrm>
            <a:off x="867902" y="3720057"/>
            <a:ext cx="7616877" cy="916230"/>
          </a:xfrm>
          <a:prstGeom prst="rect">
            <a:avLst/>
          </a:prstGeom>
        </p:spPr>
        <p:txBody>
          <a:bodyPr vert="horz" lIns="91440" tIns="45720" rIns="91440" bIns="45720" rtlCol="0">
            <a:noAutofit/>
          </a:bodyPr>
          <a:lstStyle>
            <a:lvl1pPr marL="0" indent="0" algn="r" defTabSz="914377" rtl="0" eaLnBrk="1" latinLnBrk="0" hangingPunct="1">
              <a:spcBef>
                <a:spcPct val="20000"/>
              </a:spcBef>
              <a:buFont typeface="Arial" pitchFamily="34" charset="0"/>
              <a:buNone/>
              <a:defRPr sz="2800" b="0" i="0" kern="1200">
                <a:solidFill>
                  <a:schemeClr val="accent6">
                    <a:lumMod val="75000"/>
                  </a:schemeClr>
                </a:solidFill>
                <a:latin typeface="+mn-lt"/>
                <a:ea typeface="+mn-ea"/>
                <a:cs typeface="+mn-cs"/>
              </a:defRPr>
            </a:lvl1pPr>
            <a:lvl2pPr marL="457189" indent="0" algn="ctr" defTabSz="914377"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377" indent="0" algn="ctr" defTabSz="914377"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566"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754"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5943"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131"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320"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509" indent="0" algn="ctr" defTabSz="914377"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000" i="1" dirty="0">
                <a:solidFill>
                  <a:srgbClr val="1F5800"/>
                </a:solidFill>
                <a:latin typeface="Arial Black" panose="020B0A04020102020204" pitchFamily="34" charset="0"/>
              </a:rPr>
              <a:t>			By</a:t>
            </a:r>
          </a:p>
          <a:p>
            <a:pPr algn="l"/>
            <a:r>
              <a:rPr lang="en-US" sz="1050" dirty="0"/>
              <a:t>		</a:t>
            </a:r>
            <a:r>
              <a:rPr lang="en-US" sz="1200" b="1" dirty="0"/>
              <a:t>Author ID: 2023252612113</a:t>
            </a:r>
            <a:endParaRPr lang="en-US" sz="1050" b="1" i="1" dirty="0">
              <a:solidFill>
                <a:srgbClr val="1F5800"/>
              </a:solidFill>
              <a:latin typeface="Arial Black" panose="020B0A04020102020204" pitchFamily="34" charset="0"/>
            </a:endParaRPr>
          </a:p>
          <a:p>
            <a:pPr algn="l"/>
            <a:r>
              <a:rPr lang="en-US" sz="1400" dirty="0" err="1">
                <a:solidFill>
                  <a:srgbClr val="1F5800"/>
                </a:solidFill>
                <a:latin typeface="Arial Black" panose="020B0A04020102020204" pitchFamily="34" charset="0"/>
              </a:rPr>
              <a:t>Dr.I.Siddiq</a:t>
            </a:r>
            <a:r>
              <a:rPr lang="en-US" sz="1400" dirty="0">
                <a:solidFill>
                  <a:srgbClr val="1F5800"/>
                </a:solidFill>
                <a:latin typeface="Arial Black" panose="020B0A04020102020204" pitchFamily="34" charset="0"/>
              </a:rPr>
              <a:t>,		             		  </a:t>
            </a:r>
            <a:r>
              <a:rPr lang="en-US" sz="1400" dirty="0" err="1">
                <a:solidFill>
                  <a:srgbClr val="1F5800"/>
                </a:solidFill>
                <a:latin typeface="Arial Black" panose="020B0A04020102020204" pitchFamily="34" charset="0"/>
              </a:rPr>
              <a:t>Dr.D.Shobana</a:t>
            </a:r>
            <a:r>
              <a:rPr lang="en-US" sz="1400" dirty="0">
                <a:solidFill>
                  <a:srgbClr val="1F5800"/>
                </a:solidFill>
                <a:latin typeface="Arial Black" panose="020B0A04020102020204" pitchFamily="34" charset="0"/>
              </a:rPr>
              <a:t>,</a:t>
            </a:r>
          </a:p>
          <a:p>
            <a:pPr algn="l"/>
            <a:r>
              <a:rPr lang="en-US" sz="1000" dirty="0">
                <a:solidFill>
                  <a:srgbClr val="1F5800"/>
                </a:solidFill>
                <a:latin typeface="Arial Black" panose="020B0A04020102020204" pitchFamily="34" charset="0"/>
              </a:rPr>
              <a:t>Director and Associate Professor,			  Assistant Professor,</a:t>
            </a:r>
          </a:p>
          <a:p>
            <a:pPr algn="l"/>
            <a:r>
              <a:rPr lang="en-US" sz="1000" dirty="0">
                <a:solidFill>
                  <a:srgbClr val="1F5800"/>
                </a:solidFill>
                <a:latin typeface="Arial Black" panose="020B0A04020102020204" pitchFamily="34" charset="0"/>
              </a:rPr>
              <a:t>School of Commerce,		                     		  Department of Management Studies,</a:t>
            </a:r>
          </a:p>
          <a:p>
            <a:pPr algn="l"/>
            <a:r>
              <a:rPr lang="en-US" sz="1000" dirty="0" err="1">
                <a:solidFill>
                  <a:srgbClr val="1F5800"/>
                </a:solidFill>
                <a:latin typeface="Arial Black" panose="020B0A04020102020204" pitchFamily="34" charset="0"/>
              </a:rPr>
              <a:t>Sree</a:t>
            </a:r>
            <a:r>
              <a:rPr lang="en-US" sz="1000" dirty="0">
                <a:solidFill>
                  <a:srgbClr val="1F5800"/>
                </a:solidFill>
                <a:latin typeface="Arial Black" panose="020B0A04020102020204" pitchFamily="34" charset="0"/>
              </a:rPr>
              <a:t> </a:t>
            </a:r>
            <a:r>
              <a:rPr lang="en-US" sz="1000" dirty="0" err="1">
                <a:solidFill>
                  <a:srgbClr val="1F5800"/>
                </a:solidFill>
                <a:latin typeface="Arial Black" panose="020B0A04020102020204" pitchFamily="34" charset="0"/>
              </a:rPr>
              <a:t>Saraswathi</a:t>
            </a:r>
            <a:r>
              <a:rPr lang="en-US" sz="1000" dirty="0">
                <a:solidFill>
                  <a:srgbClr val="1F5800"/>
                </a:solidFill>
                <a:latin typeface="Arial Black" panose="020B0A04020102020204" pitchFamily="34" charset="0"/>
              </a:rPr>
              <a:t> </a:t>
            </a:r>
            <a:r>
              <a:rPr lang="en-US" sz="1000" dirty="0" err="1">
                <a:solidFill>
                  <a:srgbClr val="1F5800"/>
                </a:solidFill>
                <a:latin typeface="Arial Black" panose="020B0A04020102020204" pitchFamily="34" charset="0"/>
              </a:rPr>
              <a:t>Thyagaraja</a:t>
            </a:r>
            <a:r>
              <a:rPr lang="en-US" sz="1000" dirty="0">
                <a:solidFill>
                  <a:srgbClr val="1F5800"/>
                </a:solidFill>
                <a:latin typeface="Arial Black" panose="020B0A04020102020204" pitchFamily="34" charset="0"/>
              </a:rPr>
              <a:t> </a:t>
            </a:r>
            <a:r>
              <a:rPr lang="en-US" sz="1000" dirty="0" err="1">
                <a:solidFill>
                  <a:srgbClr val="1F5800"/>
                </a:solidFill>
                <a:latin typeface="Arial Black" panose="020B0A04020102020204" pitchFamily="34" charset="0"/>
              </a:rPr>
              <a:t>Colllege</a:t>
            </a:r>
            <a:r>
              <a:rPr lang="en-US" sz="1000" dirty="0">
                <a:solidFill>
                  <a:srgbClr val="1F5800"/>
                </a:solidFill>
                <a:latin typeface="Arial Black" panose="020B0A04020102020204" pitchFamily="34" charset="0"/>
              </a:rPr>
              <a:t>, </a:t>
            </a:r>
            <a:r>
              <a:rPr lang="en-US" sz="1000" dirty="0" err="1">
                <a:solidFill>
                  <a:srgbClr val="1F5800"/>
                </a:solidFill>
                <a:latin typeface="Arial Black" panose="020B0A04020102020204" pitchFamily="34" charset="0"/>
              </a:rPr>
              <a:t>Pollachi</a:t>
            </a:r>
            <a:r>
              <a:rPr lang="en-US" sz="1000" dirty="0">
                <a:solidFill>
                  <a:srgbClr val="1F5800"/>
                </a:solidFill>
                <a:latin typeface="Arial Black" panose="020B0A04020102020204" pitchFamily="34" charset="0"/>
              </a:rPr>
              <a:t>,         		  </a:t>
            </a:r>
            <a:r>
              <a:rPr lang="en-US" sz="1000" dirty="0" err="1">
                <a:solidFill>
                  <a:srgbClr val="1F5800"/>
                </a:solidFill>
                <a:latin typeface="Arial Black" panose="020B0A04020102020204" pitchFamily="34" charset="0"/>
              </a:rPr>
              <a:t>St.Joseph</a:t>
            </a:r>
            <a:r>
              <a:rPr lang="en-US" sz="1000" dirty="0">
                <a:solidFill>
                  <a:srgbClr val="1F5800"/>
                </a:solidFill>
                <a:latin typeface="Arial Black" panose="020B0A04020102020204" pitchFamily="34" charset="0"/>
              </a:rPr>
              <a:t> University, </a:t>
            </a:r>
            <a:r>
              <a:rPr lang="en-US" sz="1000" dirty="0" err="1">
                <a:solidFill>
                  <a:srgbClr val="1F5800"/>
                </a:solidFill>
                <a:latin typeface="Arial Black" panose="020B0A04020102020204" pitchFamily="34" charset="0"/>
              </a:rPr>
              <a:t>Chumoukedima</a:t>
            </a:r>
            <a:r>
              <a:rPr lang="en-US" sz="1000" dirty="0">
                <a:solidFill>
                  <a:srgbClr val="1F5800"/>
                </a:solidFill>
                <a:latin typeface="Arial Black" panose="020B0A04020102020204" pitchFamily="34" charset="0"/>
              </a:rPr>
              <a:t>, Tamilnadu-642107 India				  Nagaland-797115 India</a:t>
            </a:r>
          </a:p>
        </p:txBody>
      </p:sp>
      <p:pic>
        <p:nvPicPr>
          <p:cNvPr id="85" name="Picture 4" descr="D:\St.Joseph University Shobi\July 2021 Batch Odd Sem\Circulars and Formats July 2021\SJU MGT Webinar Plans 2021\Skill Development Program\SJU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5850" y="1898355"/>
            <a:ext cx="728099" cy="8471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2800350"/>
            <a:ext cx="7637027" cy="646331"/>
          </a:xfrm>
          <a:prstGeom prst="rect">
            <a:avLst/>
          </a:prstGeom>
          <a:noFill/>
        </p:spPr>
        <p:txBody>
          <a:bodyPr wrap="none" rtlCol="0">
            <a:spAutoFit/>
          </a:bodyPr>
          <a:lstStyle/>
          <a:p>
            <a:r>
              <a:rPr lang="en-US" sz="1200" dirty="0">
                <a:solidFill>
                  <a:schemeClr val="tx2">
                    <a:lumMod val="10000"/>
                  </a:schemeClr>
                </a:solidFill>
              </a:rPr>
              <a:t>Date: 25</a:t>
            </a:r>
            <a:r>
              <a:rPr lang="en-US" sz="1200" baseline="30000" dirty="0">
                <a:solidFill>
                  <a:schemeClr val="tx2">
                    <a:lumMod val="10000"/>
                  </a:schemeClr>
                </a:solidFill>
              </a:rPr>
              <a:t>th</a:t>
            </a:r>
            <a:r>
              <a:rPr lang="en-US" sz="1200" dirty="0">
                <a:solidFill>
                  <a:schemeClr val="tx2">
                    <a:lumMod val="10000"/>
                  </a:schemeClr>
                </a:solidFill>
              </a:rPr>
              <a:t> and 26</a:t>
            </a:r>
            <a:r>
              <a:rPr lang="en-US" sz="1200" baseline="30000" dirty="0">
                <a:solidFill>
                  <a:schemeClr val="tx2">
                    <a:lumMod val="10000"/>
                  </a:schemeClr>
                </a:solidFill>
              </a:rPr>
              <a:t>th</a:t>
            </a:r>
            <a:r>
              <a:rPr lang="en-US" sz="1200" dirty="0">
                <a:solidFill>
                  <a:schemeClr val="tx2">
                    <a:lumMod val="10000"/>
                  </a:schemeClr>
                </a:solidFill>
              </a:rPr>
              <a:t> December, 2023</a:t>
            </a:r>
          </a:p>
          <a:p>
            <a:r>
              <a:rPr lang="en-US" sz="1200" dirty="0">
                <a:solidFill>
                  <a:schemeClr val="tx2">
                    <a:lumMod val="10000"/>
                  </a:schemeClr>
                </a:solidFill>
              </a:rPr>
              <a:t>Event: 7th CAPCDR International Conference on </a:t>
            </a:r>
            <a:r>
              <a:rPr lang="en-US" sz="1200" b="1" dirty="0">
                <a:solidFill>
                  <a:schemeClr val="tx2">
                    <a:lumMod val="10000"/>
                  </a:schemeClr>
                </a:solidFill>
              </a:rPr>
              <a:t>"</a:t>
            </a:r>
            <a:r>
              <a:rPr lang="en-US" sz="1200" dirty="0">
                <a:solidFill>
                  <a:schemeClr val="tx2">
                    <a:lumMod val="10000"/>
                  </a:schemeClr>
                </a:solidFill>
              </a:rPr>
              <a:t> </a:t>
            </a:r>
            <a:r>
              <a:rPr lang="en-US" sz="1200" b="1" dirty="0">
                <a:solidFill>
                  <a:schemeClr val="tx2">
                    <a:lumMod val="10000"/>
                  </a:schemeClr>
                </a:solidFill>
              </a:rPr>
              <a:t>Public Health and Technology"</a:t>
            </a:r>
            <a:r>
              <a:rPr lang="en-US" sz="1200" dirty="0">
                <a:solidFill>
                  <a:schemeClr val="tx2">
                    <a:lumMod val="10000"/>
                  </a:schemeClr>
                </a:solidFill>
              </a:rPr>
              <a:t>, December 25-26, 2023.</a:t>
            </a:r>
          </a:p>
          <a:p>
            <a:r>
              <a:rPr lang="en-US" sz="1200" dirty="0">
                <a:solidFill>
                  <a:schemeClr val="tx2">
                    <a:lumMod val="10000"/>
                  </a:schemeClr>
                </a:solidFill>
              </a:rPr>
              <a:t>Organized by: Center for Academic &amp; Professional Career Development and Research (CAPCDR)</a:t>
            </a:r>
          </a:p>
        </p:txBody>
      </p:sp>
    </p:spTree>
    <p:extLst>
      <p:ext uri="{BB962C8B-B14F-4D97-AF65-F5344CB8AC3E}">
        <p14:creationId xmlns:p14="http://schemas.microsoft.com/office/powerpoint/2010/main" val="426989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19"/>
          <p:cNvSpPr txBox="1">
            <a:spLocks noGrp="1"/>
          </p:cNvSpPr>
          <p:nvPr>
            <p:ph type="title"/>
          </p:nvPr>
        </p:nvSpPr>
        <p:spPr>
          <a:prstGeom prst="rect">
            <a:avLst/>
          </a:prstGeom>
        </p:spPr>
        <p:txBody>
          <a:bodyPr spcFirstLastPara="1" wrap="square" lIns="91425" tIns="91425" rIns="91425" bIns="91425" anchor="ctr" anchorCtr="0">
            <a:noAutofit/>
          </a:bodyPr>
          <a:lstStyle/>
          <a:p>
            <a:pPr lvl="0"/>
            <a:r>
              <a:rPr lang="en-US" sz="2400" dirty="0"/>
              <a:t>TECHNOLOGY'S ROLE IN FOSTERING EMOTIONAL INTELLIGENCE:</a:t>
            </a:r>
            <a:endParaRPr sz="2400" dirty="0"/>
          </a:p>
        </p:txBody>
      </p:sp>
      <p:grpSp>
        <p:nvGrpSpPr>
          <p:cNvPr id="682" name="Google Shape;682;p19"/>
          <p:cNvGrpSpPr/>
          <p:nvPr/>
        </p:nvGrpSpPr>
        <p:grpSpPr>
          <a:xfrm>
            <a:off x="202019" y="961262"/>
            <a:ext cx="3071244" cy="1229055"/>
            <a:chOff x="202019" y="956637"/>
            <a:chExt cx="3071244" cy="1229055"/>
          </a:xfrm>
        </p:grpSpPr>
        <p:sp>
          <p:nvSpPr>
            <p:cNvPr id="683" name="Google Shape;683;p19"/>
            <p:cNvSpPr txBox="1"/>
            <p:nvPr/>
          </p:nvSpPr>
          <p:spPr>
            <a:xfrm>
              <a:off x="202019" y="956637"/>
              <a:ext cx="2488018" cy="331800"/>
            </a:xfrm>
            <a:prstGeom prst="rect">
              <a:avLst/>
            </a:prstGeom>
            <a:noFill/>
            <a:ln>
              <a:noFill/>
            </a:ln>
          </p:spPr>
          <p:txBody>
            <a:bodyPr spcFirstLastPara="1" wrap="square" lIns="91425" tIns="91425" rIns="91425" bIns="91425" anchor="t" anchorCtr="0">
              <a:noAutofit/>
            </a:bodyPr>
            <a:lstStyle/>
            <a:p>
              <a:pPr lvl="0"/>
              <a:r>
                <a:rPr lang="en-US" b="1" dirty="0">
                  <a:solidFill>
                    <a:schemeClr val="accent1">
                      <a:lumMod val="75000"/>
                    </a:schemeClr>
                  </a:solidFill>
                </a:rPr>
                <a:t>Communication Platforms:</a:t>
              </a:r>
              <a:endParaRPr b="1" dirty="0">
                <a:solidFill>
                  <a:schemeClr val="accent1">
                    <a:lumMod val="75000"/>
                  </a:schemeClr>
                </a:solidFill>
                <a:latin typeface="Fira Sans Extra Condensed"/>
                <a:ea typeface="Fira Sans Extra Condensed"/>
                <a:cs typeface="Fira Sans Extra Condensed"/>
                <a:sym typeface="Fira Sans Extra Condensed"/>
              </a:endParaRPr>
            </a:p>
          </p:txBody>
        </p:sp>
        <p:sp>
          <p:nvSpPr>
            <p:cNvPr id="684" name="Google Shape;684;p19"/>
            <p:cNvSpPr txBox="1"/>
            <p:nvPr/>
          </p:nvSpPr>
          <p:spPr>
            <a:xfrm>
              <a:off x="244541" y="1255722"/>
              <a:ext cx="2445496" cy="929970"/>
            </a:xfrm>
            <a:prstGeom prst="rect">
              <a:avLst/>
            </a:prstGeom>
            <a:noFill/>
            <a:ln>
              <a:noFill/>
            </a:ln>
          </p:spPr>
          <p:txBody>
            <a:bodyPr spcFirstLastPara="1" wrap="square" lIns="91425" tIns="91425" rIns="91425" bIns="91425" anchor="t" anchorCtr="0">
              <a:noAutofit/>
            </a:bodyPr>
            <a:lstStyle/>
            <a:p>
              <a:pPr lvl="0"/>
              <a:r>
                <a:rPr lang="en-US" sz="950" dirty="0"/>
                <a:t>Tools like </a:t>
              </a:r>
              <a:r>
                <a:rPr lang="en-US" sz="950" dirty="0">
                  <a:solidFill>
                    <a:schemeClr val="accent1">
                      <a:lumMod val="75000"/>
                    </a:schemeClr>
                  </a:solidFill>
                </a:rPr>
                <a:t>Slack, Microsoft Teams, or Zoom </a:t>
              </a:r>
              <a:r>
                <a:rPr lang="en-US" sz="950" dirty="0"/>
                <a:t>facilitate transparent, empathetic, and efficient communication. These platforms support </a:t>
              </a:r>
              <a:r>
                <a:rPr lang="en-US" sz="950" dirty="0">
                  <a:solidFill>
                    <a:schemeClr val="accent1">
                      <a:lumMod val="75000"/>
                    </a:schemeClr>
                  </a:solidFill>
                </a:rPr>
                <a:t>real-time interaction, allowing teams to express emotions, share feedback, and collaborate seamlessly</a:t>
              </a:r>
              <a:r>
                <a:rPr lang="en-US" sz="950" dirty="0"/>
                <a:t>. Technology facilitates instant communication, transcending geographical barriers. However, misinterpretation of emotions in digital communication can occur due to lack of non-verbal cues, affecting emotional understanding.</a:t>
              </a:r>
            </a:p>
          </p:txBody>
        </p:sp>
        <p:sp>
          <p:nvSpPr>
            <p:cNvPr id="685" name="Google Shape;685;p19"/>
            <p:cNvSpPr/>
            <p:nvPr/>
          </p:nvSpPr>
          <p:spPr>
            <a:xfrm>
              <a:off x="2566463" y="1132500"/>
              <a:ext cx="706800" cy="706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dk1"/>
                  </a:solidFill>
                  <a:latin typeface="Fira Sans Extra Condensed"/>
                  <a:ea typeface="Fira Sans Extra Condensed"/>
                  <a:cs typeface="Fira Sans Extra Condensed"/>
                  <a:sym typeface="Fira Sans Extra Condensed"/>
                </a:rPr>
                <a:t>01</a:t>
              </a:r>
              <a:endParaRPr sz="1800" b="1">
                <a:solidFill>
                  <a:schemeClr val="dk1"/>
                </a:solidFill>
                <a:latin typeface="Fira Sans Extra Condensed"/>
                <a:ea typeface="Fira Sans Extra Condensed"/>
                <a:cs typeface="Fira Sans Extra Condensed"/>
                <a:sym typeface="Fira Sans Extra Condensed"/>
              </a:endParaRPr>
            </a:p>
          </p:txBody>
        </p:sp>
      </p:grpSp>
      <p:grpSp>
        <p:nvGrpSpPr>
          <p:cNvPr id="686" name="Google Shape;686;p19"/>
          <p:cNvGrpSpPr/>
          <p:nvPr/>
        </p:nvGrpSpPr>
        <p:grpSpPr>
          <a:xfrm>
            <a:off x="5904038" y="812409"/>
            <a:ext cx="3154905" cy="1031516"/>
            <a:chOff x="5904038" y="807784"/>
            <a:chExt cx="3154905" cy="1031516"/>
          </a:xfrm>
        </p:grpSpPr>
        <p:sp>
          <p:nvSpPr>
            <p:cNvPr id="687" name="Google Shape;687;p19"/>
            <p:cNvSpPr txBox="1"/>
            <p:nvPr/>
          </p:nvSpPr>
          <p:spPr>
            <a:xfrm>
              <a:off x="6730199" y="807784"/>
              <a:ext cx="2275577" cy="331800"/>
            </a:xfrm>
            <a:prstGeom prst="rect">
              <a:avLst/>
            </a:prstGeom>
            <a:noFill/>
            <a:ln>
              <a:noFill/>
            </a:ln>
          </p:spPr>
          <p:txBody>
            <a:bodyPr spcFirstLastPara="1" wrap="square" lIns="91425" tIns="91425" rIns="91425" bIns="91425" anchor="t" anchorCtr="0">
              <a:noAutofit/>
            </a:bodyPr>
            <a:lstStyle/>
            <a:p>
              <a:pPr lvl="0" algn="r"/>
              <a:r>
                <a:rPr lang="en-US" b="1" dirty="0">
                  <a:solidFill>
                    <a:schemeClr val="accent3">
                      <a:lumMod val="75000"/>
                    </a:schemeClr>
                  </a:solidFill>
                </a:rPr>
                <a:t>Emotional Analytics:</a:t>
              </a:r>
              <a:endParaRPr b="1" dirty="0">
                <a:solidFill>
                  <a:schemeClr val="accent3">
                    <a:lumMod val="75000"/>
                  </a:schemeClr>
                </a:solidFill>
                <a:latin typeface="Fira Sans Extra Condensed"/>
                <a:ea typeface="Fira Sans Extra Condensed"/>
                <a:cs typeface="Fira Sans Extra Condensed"/>
                <a:sym typeface="Fira Sans Extra Condensed"/>
              </a:endParaRPr>
            </a:p>
          </p:txBody>
        </p:sp>
        <p:sp>
          <p:nvSpPr>
            <p:cNvPr id="688" name="Google Shape;688;p19"/>
            <p:cNvSpPr txBox="1"/>
            <p:nvPr/>
          </p:nvSpPr>
          <p:spPr>
            <a:xfrm>
              <a:off x="6528391" y="1021788"/>
              <a:ext cx="2530552" cy="483000"/>
            </a:xfrm>
            <a:prstGeom prst="rect">
              <a:avLst/>
            </a:prstGeom>
            <a:noFill/>
            <a:ln>
              <a:noFill/>
            </a:ln>
          </p:spPr>
          <p:txBody>
            <a:bodyPr spcFirstLastPara="1" wrap="square" lIns="91425" tIns="91425" rIns="91425" bIns="91425" anchor="t" anchorCtr="0">
              <a:noAutofit/>
            </a:bodyPr>
            <a:lstStyle/>
            <a:p>
              <a:pPr lvl="0" algn="r"/>
              <a:r>
                <a:rPr lang="en-US" sz="1000" dirty="0">
                  <a:solidFill>
                    <a:schemeClr val="tx1"/>
                  </a:solidFill>
                </a:rPr>
                <a:t>AI-driven tools like </a:t>
              </a:r>
              <a:r>
                <a:rPr lang="en-US" sz="1000" dirty="0">
                  <a:solidFill>
                    <a:schemeClr val="accent3">
                      <a:lumMod val="75000"/>
                    </a:schemeClr>
                  </a:solidFill>
                </a:rPr>
                <a:t>Cogito or </a:t>
              </a:r>
              <a:r>
                <a:rPr lang="en-US" sz="1000" dirty="0" err="1">
                  <a:solidFill>
                    <a:schemeClr val="accent3">
                      <a:lumMod val="75000"/>
                    </a:schemeClr>
                  </a:solidFill>
                </a:rPr>
                <a:t>Humanyze</a:t>
              </a:r>
              <a:r>
                <a:rPr lang="en-US" sz="1000" dirty="0">
                  <a:solidFill>
                    <a:schemeClr val="accent3">
                      <a:lumMod val="75000"/>
                    </a:schemeClr>
                  </a:solidFill>
                </a:rPr>
                <a:t> use algorithms to analyze speech patterns and behavioral cues during interactions, providing insights into emotional dynamics within teams.</a:t>
              </a:r>
              <a:r>
                <a:rPr lang="en-US" sz="1000" dirty="0"/>
                <a:t> This helps in understanding emotional tones and patterns, fostering empathy and constructive communication. AI-driven emotional analytics offer valuable insights into team dynamics. Yet, ethical concerns regarding data privacy and accuracy of emotional analysis need addressing for widespread adoption.</a:t>
              </a:r>
              <a:endParaRPr sz="1000" dirty="0">
                <a:solidFill>
                  <a:schemeClr val="dk1"/>
                </a:solidFill>
                <a:latin typeface="Roboto"/>
                <a:ea typeface="Roboto"/>
                <a:cs typeface="Roboto"/>
                <a:sym typeface="Roboto"/>
              </a:endParaRPr>
            </a:p>
          </p:txBody>
        </p:sp>
        <p:sp>
          <p:nvSpPr>
            <p:cNvPr id="689" name="Google Shape;689;p19"/>
            <p:cNvSpPr/>
            <p:nvPr/>
          </p:nvSpPr>
          <p:spPr>
            <a:xfrm>
              <a:off x="5904038" y="1132500"/>
              <a:ext cx="706800" cy="706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dk1"/>
                  </a:solidFill>
                  <a:latin typeface="Fira Sans Extra Condensed"/>
                  <a:ea typeface="Fira Sans Extra Condensed"/>
                  <a:cs typeface="Fira Sans Extra Condensed"/>
                  <a:sym typeface="Fira Sans Extra Condensed"/>
                </a:rPr>
                <a:t>02</a:t>
              </a:r>
              <a:endParaRPr sz="1800" b="1">
                <a:solidFill>
                  <a:schemeClr val="dk1"/>
                </a:solidFill>
                <a:latin typeface="Fira Sans Extra Condensed"/>
                <a:ea typeface="Fira Sans Extra Condensed"/>
                <a:cs typeface="Fira Sans Extra Condensed"/>
                <a:sym typeface="Fira Sans Extra Condensed"/>
              </a:endParaRPr>
            </a:p>
          </p:txBody>
        </p:sp>
      </p:grpSp>
      <p:grpSp>
        <p:nvGrpSpPr>
          <p:cNvPr id="690" name="Google Shape;690;p19"/>
          <p:cNvGrpSpPr/>
          <p:nvPr/>
        </p:nvGrpSpPr>
        <p:grpSpPr>
          <a:xfrm>
            <a:off x="170119" y="3141439"/>
            <a:ext cx="3145674" cy="1499344"/>
            <a:chOff x="127589" y="1307356"/>
            <a:chExt cx="3145674" cy="1499344"/>
          </a:xfrm>
        </p:grpSpPr>
        <p:sp>
          <p:nvSpPr>
            <p:cNvPr id="691" name="Google Shape;691;p19"/>
            <p:cNvSpPr txBox="1"/>
            <p:nvPr/>
          </p:nvSpPr>
          <p:spPr>
            <a:xfrm>
              <a:off x="127589" y="1307356"/>
              <a:ext cx="2179675" cy="331800"/>
            </a:xfrm>
            <a:prstGeom prst="rect">
              <a:avLst/>
            </a:prstGeom>
            <a:noFill/>
            <a:ln>
              <a:noFill/>
            </a:ln>
          </p:spPr>
          <p:txBody>
            <a:bodyPr spcFirstLastPara="1" wrap="square" lIns="91425" tIns="91425" rIns="91425" bIns="91425" anchor="t" anchorCtr="0">
              <a:noAutofit/>
            </a:bodyPr>
            <a:lstStyle/>
            <a:p>
              <a:pPr lvl="0"/>
              <a:r>
                <a:rPr lang="en-US" b="1" dirty="0">
                  <a:solidFill>
                    <a:schemeClr val="accent3">
                      <a:lumMod val="75000"/>
                    </a:schemeClr>
                  </a:solidFill>
                </a:rPr>
                <a:t>Stress Levels and CEI:</a:t>
              </a:r>
              <a:endParaRPr b="1" dirty="0">
                <a:solidFill>
                  <a:schemeClr val="accent3">
                    <a:lumMod val="75000"/>
                  </a:schemeClr>
                </a:solidFill>
                <a:latin typeface="Fira Sans Extra Condensed"/>
                <a:ea typeface="Fira Sans Extra Condensed"/>
                <a:cs typeface="Fira Sans Extra Condensed"/>
                <a:sym typeface="Fira Sans Extra Condensed"/>
              </a:endParaRPr>
            </a:p>
          </p:txBody>
        </p:sp>
        <p:sp>
          <p:nvSpPr>
            <p:cNvPr id="692" name="Google Shape;692;p19"/>
            <p:cNvSpPr txBox="1"/>
            <p:nvPr/>
          </p:nvSpPr>
          <p:spPr>
            <a:xfrm>
              <a:off x="223275" y="1585150"/>
              <a:ext cx="2392335" cy="483000"/>
            </a:xfrm>
            <a:prstGeom prst="rect">
              <a:avLst/>
            </a:prstGeom>
            <a:noFill/>
            <a:ln>
              <a:noFill/>
            </a:ln>
          </p:spPr>
          <p:txBody>
            <a:bodyPr spcFirstLastPara="1" wrap="square" lIns="91425" tIns="91425" rIns="91425" bIns="91425" anchor="t" anchorCtr="0">
              <a:noAutofit/>
            </a:bodyPr>
            <a:lstStyle/>
            <a:p>
              <a:pPr lvl="0"/>
              <a:r>
                <a:rPr lang="en-US" sz="1000" dirty="0"/>
                <a:t>Although direct research on CEI's impact on stress levels might be limited, studies in related areas suggest that an environmentally responsible workplace might contribute to reduced stress. </a:t>
              </a:r>
              <a:r>
                <a:rPr lang="en-US" sz="1000" dirty="0">
                  <a:solidFill>
                    <a:schemeClr val="accent3">
                      <a:lumMod val="75000"/>
                    </a:schemeClr>
                  </a:solidFill>
                </a:rPr>
                <a:t>Factors such as a positive work environment, clear communication about sustainability efforts, and a sense of purpose can indirectly alleviate stress.</a:t>
              </a:r>
              <a:endParaRPr sz="1000" dirty="0">
                <a:solidFill>
                  <a:schemeClr val="accent3">
                    <a:lumMod val="75000"/>
                  </a:schemeClr>
                </a:solidFill>
                <a:latin typeface="Roboto"/>
                <a:ea typeface="Roboto"/>
                <a:cs typeface="Roboto"/>
                <a:sym typeface="Roboto"/>
              </a:endParaRPr>
            </a:p>
          </p:txBody>
        </p:sp>
        <p:sp>
          <p:nvSpPr>
            <p:cNvPr id="693" name="Google Shape;693;p19"/>
            <p:cNvSpPr/>
            <p:nvPr/>
          </p:nvSpPr>
          <p:spPr>
            <a:xfrm>
              <a:off x="2566463" y="2099900"/>
              <a:ext cx="706800" cy="706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dk1"/>
                  </a:solidFill>
                  <a:latin typeface="Fira Sans Extra Condensed"/>
                  <a:ea typeface="Fira Sans Extra Condensed"/>
                  <a:cs typeface="Fira Sans Extra Condensed"/>
                  <a:sym typeface="Fira Sans Extra Condensed"/>
                </a:rPr>
                <a:t>03</a:t>
              </a:r>
              <a:endParaRPr sz="1800" b="1">
                <a:solidFill>
                  <a:schemeClr val="dk1"/>
                </a:solidFill>
                <a:latin typeface="Fira Sans Extra Condensed"/>
                <a:ea typeface="Fira Sans Extra Condensed"/>
                <a:cs typeface="Fira Sans Extra Condensed"/>
                <a:sym typeface="Fira Sans Extra Condensed"/>
              </a:endParaRPr>
            </a:p>
          </p:txBody>
        </p:sp>
      </p:grpSp>
      <p:grpSp>
        <p:nvGrpSpPr>
          <p:cNvPr id="694" name="Google Shape;694;p19"/>
          <p:cNvGrpSpPr/>
          <p:nvPr/>
        </p:nvGrpSpPr>
        <p:grpSpPr>
          <a:xfrm>
            <a:off x="5946568" y="3045749"/>
            <a:ext cx="3037944" cy="1584401"/>
            <a:chOff x="5904038" y="1222299"/>
            <a:chExt cx="3037944" cy="1584401"/>
          </a:xfrm>
        </p:grpSpPr>
        <p:sp>
          <p:nvSpPr>
            <p:cNvPr id="695" name="Google Shape;695;p19"/>
            <p:cNvSpPr txBox="1"/>
            <p:nvPr/>
          </p:nvSpPr>
          <p:spPr>
            <a:xfrm>
              <a:off x="6220047" y="1222299"/>
              <a:ext cx="2466753" cy="331800"/>
            </a:xfrm>
            <a:prstGeom prst="rect">
              <a:avLst/>
            </a:prstGeom>
            <a:noFill/>
            <a:ln>
              <a:noFill/>
            </a:ln>
          </p:spPr>
          <p:txBody>
            <a:bodyPr spcFirstLastPara="1" wrap="square" lIns="91425" tIns="91425" rIns="91425" bIns="91425" anchor="t" anchorCtr="0">
              <a:noAutofit/>
            </a:bodyPr>
            <a:lstStyle/>
            <a:p>
              <a:pPr lvl="0" algn="r"/>
              <a:r>
                <a:rPr lang="en-US" sz="1200" b="1" dirty="0">
                  <a:solidFill>
                    <a:schemeClr val="accent4">
                      <a:lumMod val="75000"/>
                    </a:schemeClr>
                  </a:solidFill>
                </a:rPr>
                <a:t>Well-being Apps:</a:t>
              </a:r>
              <a:endParaRPr sz="1200" b="1" dirty="0">
                <a:solidFill>
                  <a:schemeClr val="accent4">
                    <a:lumMod val="75000"/>
                  </a:schemeClr>
                </a:solidFill>
                <a:latin typeface="Fira Sans Extra Condensed"/>
                <a:ea typeface="Fira Sans Extra Condensed"/>
                <a:cs typeface="Fira Sans Extra Condensed"/>
                <a:sym typeface="Fira Sans Extra Condensed"/>
              </a:endParaRPr>
            </a:p>
          </p:txBody>
        </p:sp>
        <p:sp>
          <p:nvSpPr>
            <p:cNvPr id="696" name="Google Shape;696;p19"/>
            <p:cNvSpPr txBox="1"/>
            <p:nvPr/>
          </p:nvSpPr>
          <p:spPr>
            <a:xfrm>
              <a:off x="6572637" y="1383139"/>
              <a:ext cx="2369345" cy="483000"/>
            </a:xfrm>
            <a:prstGeom prst="rect">
              <a:avLst/>
            </a:prstGeom>
            <a:noFill/>
            <a:ln>
              <a:noFill/>
            </a:ln>
          </p:spPr>
          <p:txBody>
            <a:bodyPr spcFirstLastPara="1" wrap="square" lIns="91425" tIns="91425" rIns="91425" bIns="91425" anchor="t" anchorCtr="0">
              <a:noAutofit/>
            </a:bodyPr>
            <a:lstStyle/>
            <a:p>
              <a:pPr lvl="0" algn="r"/>
              <a:r>
                <a:rPr lang="en-US" sz="1000" dirty="0"/>
                <a:t>Applications like </a:t>
              </a:r>
              <a:r>
                <a:rPr lang="en-US" sz="1000" dirty="0">
                  <a:solidFill>
                    <a:schemeClr val="accent4">
                      <a:lumMod val="75000"/>
                    </a:schemeClr>
                  </a:solidFill>
                </a:rPr>
                <a:t>Headspace or Calm offer mindfulness and meditation exercises, promoting emotional regulation and stress management among employees. </a:t>
              </a:r>
              <a:r>
                <a:rPr lang="en-US" sz="1000" dirty="0"/>
                <a:t>These apps encourage self-awareness and provide resources for emotional self-care. Well-being apps promote emotional self-care, but their effectiveness relies on employee engagement and willingness to utilize these tools</a:t>
              </a:r>
              <a:endParaRPr sz="1000" dirty="0">
                <a:solidFill>
                  <a:schemeClr val="dk1"/>
                </a:solidFill>
                <a:latin typeface="Roboto"/>
                <a:ea typeface="Roboto"/>
                <a:cs typeface="Roboto"/>
                <a:sym typeface="Roboto"/>
              </a:endParaRPr>
            </a:p>
          </p:txBody>
        </p:sp>
        <p:sp>
          <p:nvSpPr>
            <p:cNvPr id="697" name="Google Shape;697;p19"/>
            <p:cNvSpPr/>
            <p:nvPr/>
          </p:nvSpPr>
          <p:spPr>
            <a:xfrm>
              <a:off x="5904038" y="2099900"/>
              <a:ext cx="706800" cy="7068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Fira Sans Extra Condensed"/>
                  <a:ea typeface="Fira Sans Extra Condensed"/>
                  <a:cs typeface="Fira Sans Extra Condensed"/>
                  <a:sym typeface="Fira Sans Extra Condensed"/>
                </a:rPr>
                <a:t>04</a:t>
              </a:r>
              <a:endParaRPr sz="1800" b="1" dirty="0">
                <a:solidFill>
                  <a:schemeClr val="dk1"/>
                </a:solidFill>
                <a:latin typeface="Fira Sans Extra Condensed"/>
                <a:ea typeface="Fira Sans Extra Condensed"/>
                <a:cs typeface="Fira Sans Extra Condensed"/>
                <a:sym typeface="Fira Sans Extra Condensed"/>
              </a:endParaRPr>
            </a:p>
          </p:txBody>
        </p:sp>
      </p:grpSp>
      <p:grpSp>
        <p:nvGrpSpPr>
          <p:cNvPr id="706" name="Google Shape;706;p19"/>
          <p:cNvGrpSpPr/>
          <p:nvPr/>
        </p:nvGrpSpPr>
        <p:grpSpPr>
          <a:xfrm>
            <a:off x="3273140" y="1490525"/>
            <a:ext cx="2631045" cy="2829147"/>
            <a:chOff x="3273140" y="1490525"/>
            <a:chExt cx="2631045" cy="2829147"/>
          </a:xfrm>
        </p:grpSpPr>
        <p:sp>
          <p:nvSpPr>
            <p:cNvPr id="707" name="Google Shape;707;p19"/>
            <p:cNvSpPr/>
            <p:nvPr/>
          </p:nvSpPr>
          <p:spPr>
            <a:xfrm>
              <a:off x="3720163" y="2036650"/>
              <a:ext cx="1737000" cy="1737000"/>
            </a:xfrm>
            <a:prstGeom prst="ellipse">
              <a:avLst/>
            </a:prstGeom>
            <a:solidFill>
              <a:schemeClr val="accent5"/>
            </a:solidFill>
            <a:ln>
              <a:noFill/>
            </a:ln>
          </p:spPr>
          <p:txBody>
            <a:bodyPr spcFirstLastPara="1" wrap="square" lIns="91425" tIns="91425" rIns="91425" bIns="91425" anchor="ctr" anchorCtr="0">
              <a:noAutofit/>
            </a:bodyPr>
            <a:lstStyle/>
            <a:p>
              <a:pPr lvl="0" algn="ctr"/>
              <a:r>
                <a:rPr lang="en-US" sz="1050" b="1" dirty="0"/>
                <a:t>TECHNOLOGY'S ROLE IN FOSTERING EMOTIONAL INTELLIGENCE:</a:t>
              </a:r>
              <a:endParaRPr sz="900" b="1" dirty="0">
                <a:solidFill>
                  <a:schemeClr val="dk1"/>
                </a:solidFill>
              </a:endParaRPr>
            </a:p>
          </p:txBody>
        </p:sp>
        <p:cxnSp>
          <p:nvCxnSpPr>
            <p:cNvPr id="708" name="Google Shape;708;p19"/>
            <p:cNvCxnSpPr>
              <a:stCxn id="685" idx="6"/>
              <a:endCxn id="707" idx="1"/>
            </p:cNvCxnSpPr>
            <p:nvPr/>
          </p:nvCxnSpPr>
          <p:spPr>
            <a:xfrm>
              <a:off x="3273263" y="1490525"/>
              <a:ext cx="701400" cy="800400"/>
            </a:xfrm>
            <a:prstGeom prst="bentConnector2">
              <a:avLst/>
            </a:prstGeom>
            <a:noFill/>
            <a:ln w="9525" cap="flat" cmpd="sng">
              <a:solidFill>
                <a:schemeClr val="dk2"/>
              </a:solidFill>
              <a:prstDash val="solid"/>
              <a:round/>
              <a:headEnd type="none" w="med" len="med"/>
              <a:tailEnd type="none" w="med" len="med"/>
            </a:ln>
          </p:spPr>
        </p:cxnSp>
        <p:cxnSp>
          <p:nvCxnSpPr>
            <p:cNvPr id="710" name="Google Shape;710;p19"/>
            <p:cNvCxnSpPr>
              <a:stCxn id="707" idx="3"/>
            </p:cNvCxnSpPr>
            <p:nvPr/>
          </p:nvCxnSpPr>
          <p:spPr>
            <a:xfrm rot="5400000">
              <a:off x="3223640" y="3568772"/>
              <a:ext cx="800400" cy="701400"/>
            </a:xfrm>
            <a:prstGeom prst="bentConnector2">
              <a:avLst/>
            </a:prstGeom>
            <a:noFill/>
            <a:ln w="9525" cap="flat" cmpd="sng">
              <a:solidFill>
                <a:schemeClr val="dk2"/>
              </a:solidFill>
              <a:prstDash val="solid"/>
              <a:round/>
              <a:headEnd type="none" w="med" len="med"/>
              <a:tailEnd type="none" w="med" len="med"/>
            </a:ln>
          </p:spPr>
        </p:cxnSp>
        <p:cxnSp>
          <p:nvCxnSpPr>
            <p:cNvPr id="711" name="Google Shape;711;p19"/>
            <p:cNvCxnSpPr>
              <a:stCxn id="707" idx="7"/>
              <a:endCxn id="689" idx="2"/>
            </p:cNvCxnSpPr>
            <p:nvPr/>
          </p:nvCxnSpPr>
          <p:spPr>
            <a:xfrm rot="-5400000">
              <a:off x="5153285" y="1540128"/>
              <a:ext cx="800400" cy="701400"/>
            </a:xfrm>
            <a:prstGeom prst="bentConnector2">
              <a:avLst/>
            </a:prstGeom>
            <a:noFill/>
            <a:ln w="9525" cap="flat" cmpd="sng">
              <a:solidFill>
                <a:schemeClr val="dk2"/>
              </a:solidFill>
              <a:prstDash val="solid"/>
              <a:round/>
              <a:headEnd type="none" w="med" len="med"/>
              <a:tailEnd type="none" w="med" len="med"/>
            </a:ln>
          </p:spPr>
        </p:cxnSp>
        <p:cxnSp>
          <p:nvCxnSpPr>
            <p:cNvPr id="713" name="Google Shape;713;p19"/>
            <p:cNvCxnSpPr>
              <a:stCxn id="707" idx="5"/>
            </p:cNvCxnSpPr>
            <p:nvPr/>
          </p:nvCxnSpPr>
          <p:spPr>
            <a:xfrm rot="-5400000" flipH="1">
              <a:off x="5153285" y="3568772"/>
              <a:ext cx="800400" cy="701400"/>
            </a:xfrm>
            <a:prstGeom prst="bentConnector2">
              <a:avLst/>
            </a:prstGeom>
            <a:noFill/>
            <a:ln w="9525" cap="flat" cmpd="sng">
              <a:solidFill>
                <a:schemeClr val="dk2"/>
              </a:solidFill>
              <a:prstDash val="solid"/>
              <a:round/>
              <a:headEnd type="none" w="med" len="med"/>
              <a:tailEnd type="none" w="med" len="med"/>
            </a:ln>
          </p:spPr>
        </p:cxnSp>
      </p:grpSp>
    </p:spTree>
    <p:extLst>
      <p:ext uri="{BB962C8B-B14F-4D97-AF65-F5344CB8AC3E}">
        <p14:creationId xmlns:p14="http://schemas.microsoft.com/office/powerpoint/2010/main" val="426394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TECHNOLOGY'S ROLE IN FOSTERING EMOTIONAL INTELLIGENCE:</a:t>
            </a:r>
          </a:p>
        </p:txBody>
      </p:sp>
      <p:sp>
        <p:nvSpPr>
          <p:cNvPr id="3" name="Text Placeholder 2"/>
          <p:cNvSpPr>
            <a:spLocks noGrp="1"/>
          </p:cNvSpPr>
          <p:nvPr>
            <p:ph type="body" idx="1"/>
          </p:nvPr>
        </p:nvSpPr>
        <p:spPr>
          <a:xfrm>
            <a:off x="457199" y="946298"/>
            <a:ext cx="8367823" cy="3330752"/>
          </a:xfrm>
        </p:spPr>
        <p:txBody>
          <a:bodyPr>
            <a:noAutofit/>
          </a:bodyPr>
          <a:lstStyle/>
          <a:p>
            <a:pPr>
              <a:lnSpc>
                <a:spcPct val="150000"/>
              </a:lnSpc>
            </a:pPr>
            <a:r>
              <a:rPr lang="en-US" b="1" dirty="0"/>
              <a:t>Contemporary Examples:</a:t>
            </a:r>
            <a:endParaRPr lang="en-US" dirty="0"/>
          </a:p>
          <a:p>
            <a:pPr>
              <a:lnSpc>
                <a:spcPct val="150000"/>
              </a:lnSpc>
            </a:pPr>
            <a:r>
              <a:rPr lang="en-US" b="1" dirty="0"/>
              <a:t>Salesforce:</a:t>
            </a:r>
            <a:r>
              <a:rPr lang="en-US" dirty="0"/>
              <a:t> They use Chatter, an internal collaboration tool, to foster communication and emotional connection among globally dispersed teams.</a:t>
            </a:r>
          </a:p>
          <a:p>
            <a:pPr>
              <a:lnSpc>
                <a:spcPct val="150000"/>
              </a:lnSpc>
            </a:pPr>
            <a:r>
              <a:rPr lang="en-US" b="1" dirty="0"/>
              <a:t>Google:</a:t>
            </a:r>
            <a:r>
              <a:rPr lang="en-US" dirty="0"/>
              <a:t> With tools like Google's </a:t>
            </a:r>
            <a:r>
              <a:rPr lang="en-US" dirty="0" err="1"/>
              <a:t>gPause</a:t>
            </a:r>
            <a:r>
              <a:rPr lang="en-US" dirty="0"/>
              <a:t>, employees can access mindfulness exercises to manage stress and improve emotional well-being.</a:t>
            </a:r>
          </a:p>
          <a:p>
            <a:pPr>
              <a:lnSpc>
                <a:spcPct val="150000"/>
              </a:lnSpc>
            </a:pPr>
            <a:r>
              <a:rPr lang="en-US" b="1" dirty="0"/>
              <a:t>IBM:</a:t>
            </a:r>
            <a:r>
              <a:rPr lang="en-US" dirty="0"/>
              <a:t> Utilizes AI-driven tools to monitor employee sentiment, aiming to understand emotional trends and enhance workplace culture.</a:t>
            </a:r>
          </a:p>
          <a:p>
            <a:pPr>
              <a:lnSpc>
                <a:spcPct val="150000"/>
              </a:lnSpc>
            </a:pPr>
            <a:r>
              <a:rPr lang="en-US" dirty="0"/>
              <a:t>While technology-based strategies offer numerous advantages in nurturing emotional intelligence in the workplace, their effectiveness is contingent upon ethical considerations, user engagement, and the ability to supplement rather than replace human interaction. Integrating these tools thoughtfully can indeed contribute to fostering a more emotionally intelligent workplace culture.</a:t>
            </a:r>
          </a:p>
        </p:txBody>
      </p:sp>
    </p:spTree>
    <p:extLst>
      <p:ext uri="{BB962C8B-B14F-4D97-AF65-F5344CB8AC3E}">
        <p14:creationId xmlns:p14="http://schemas.microsoft.com/office/powerpoint/2010/main" val="4135227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9"/>
        <p:cNvGrpSpPr/>
        <p:nvPr/>
      </p:nvGrpSpPr>
      <p:grpSpPr>
        <a:xfrm>
          <a:off x="0" y="0"/>
          <a:ext cx="0" cy="0"/>
          <a:chOff x="0" y="0"/>
          <a:chExt cx="0" cy="0"/>
        </a:xfrm>
      </p:grpSpPr>
      <p:grpSp>
        <p:nvGrpSpPr>
          <p:cNvPr id="860" name="Google Shape;860;p22"/>
          <p:cNvGrpSpPr/>
          <p:nvPr/>
        </p:nvGrpSpPr>
        <p:grpSpPr>
          <a:xfrm>
            <a:off x="457200" y="1044375"/>
            <a:ext cx="8229600" cy="3687025"/>
            <a:chOff x="457200" y="1044375"/>
            <a:chExt cx="8229600" cy="3687025"/>
          </a:xfrm>
        </p:grpSpPr>
        <p:cxnSp>
          <p:nvCxnSpPr>
            <p:cNvPr id="861" name="Google Shape;861;p22"/>
            <p:cNvCxnSpPr>
              <a:stCxn id="862" idx="3"/>
              <a:endCxn id="863" idx="1"/>
            </p:cNvCxnSpPr>
            <p:nvPr/>
          </p:nvCxnSpPr>
          <p:spPr>
            <a:xfrm>
              <a:off x="2592000" y="1576875"/>
              <a:ext cx="3960000" cy="0"/>
            </a:xfrm>
            <a:prstGeom prst="straightConnector1">
              <a:avLst/>
            </a:prstGeom>
            <a:noFill/>
            <a:ln w="9525" cap="flat" cmpd="sng">
              <a:solidFill>
                <a:schemeClr val="dk2"/>
              </a:solidFill>
              <a:prstDash val="solid"/>
              <a:round/>
              <a:headEnd type="none" w="med" len="med"/>
              <a:tailEnd type="triangle" w="med" len="med"/>
            </a:ln>
          </p:spPr>
        </p:cxnSp>
        <p:cxnSp>
          <p:nvCxnSpPr>
            <p:cNvPr id="864" name="Google Shape;864;p22"/>
            <p:cNvCxnSpPr>
              <a:stCxn id="865" idx="3"/>
              <a:endCxn id="866" idx="1"/>
            </p:cNvCxnSpPr>
            <p:nvPr/>
          </p:nvCxnSpPr>
          <p:spPr>
            <a:xfrm>
              <a:off x="2592000" y="2887888"/>
              <a:ext cx="3960000" cy="0"/>
            </a:xfrm>
            <a:prstGeom prst="straightConnector1">
              <a:avLst/>
            </a:prstGeom>
            <a:noFill/>
            <a:ln w="9525" cap="flat" cmpd="sng">
              <a:solidFill>
                <a:schemeClr val="dk2"/>
              </a:solidFill>
              <a:prstDash val="solid"/>
              <a:round/>
              <a:headEnd type="none" w="med" len="med"/>
              <a:tailEnd type="triangle" w="med" len="med"/>
            </a:ln>
          </p:spPr>
        </p:cxnSp>
        <p:cxnSp>
          <p:nvCxnSpPr>
            <p:cNvPr id="867" name="Google Shape;867;p22"/>
            <p:cNvCxnSpPr>
              <a:stCxn id="868" idx="3"/>
              <a:endCxn id="869" idx="1"/>
            </p:cNvCxnSpPr>
            <p:nvPr/>
          </p:nvCxnSpPr>
          <p:spPr>
            <a:xfrm>
              <a:off x="2592000" y="4198900"/>
              <a:ext cx="3960000" cy="0"/>
            </a:xfrm>
            <a:prstGeom prst="straightConnector1">
              <a:avLst/>
            </a:prstGeom>
            <a:noFill/>
            <a:ln w="9525" cap="flat" cmpd="sng">
              <a:solidFill>
                <a:schemeClr val="dk2"/>
              </a:solidFill>
              <a:prstDash val="solid"/>
              <a:round/>
              <a:headEnd type="none" w="med" len="med"/>
              <a:tailEnd type="triangle" w="med" len="med"/>
            </a:ln>
          </p:spPr>
        </p:cxnSp>
        <p:sp>
          <p:nvSpPr>
            <p:cNvPr id="870" name="Google Shape;870;p22"/>
            <p:cNvSpPr/>
            <p:nvPr/>
          </p:nvSpPr>
          <p:spPr>
            <a:xfrm>
              <a:off x="3965944" y="1403488"/>
              <a:ext cx="1265275" cy="3083927"/>
            </a:xfrm>
            <a:prstGeom prst="roundRect">
              <a:avLst>
                <a:gd name="adj" fmla="val 16667"/>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863" name="Google Shape;863;p22"/>
            <p:cNvSpPr/>
            <p:nvPr/>
          </p:nvSpPr>
          <p:spPr>
            <a:xfrm>
              <a:off x="6552000" y="1044375"/>
              <a:ext cx="2134800" cy="10650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862" name="Google Shape;862;p22"/>
            <p:cNvSpPr/>
            <p:nvPr/>
          </p:nvSpPr>
          <p:spPr>
            <a:xfrm>
              <a:off x="457200" y="1044375"/>
              <a:ext cx="2134800" cy="10650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866" name="Google Shape;866;p22"/>
            <p:cNvSpPr/>
            <p:nvPr/>
          </p:nvSpPr>
          <p:spPr>
            <a:xfrm>
              <a:off x="6552000" y="2355388"/>
              <a:ext cx="2134800" cy="1065000"/>
            </a:xfrm>
            <a:prstGeom prst="roundRect">
              <a:avLst>
                <a:gd name="adj" fmla="val 16667"/>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865" name="Google Shape;865;p22"/>
            <p:cNvSpPr/>
            <p:nvPr/>
          </p:nvSpPr>
          <p:spPr>
            <a:xfrm>
              <a:off x="457200" y="2355388"/>
              <a:ext cx="2134800" cy="1065000"/>
            </a:xfrm>
            <a:prstGeom prst="roundRect">
              <a:avLst>
                <a:gd name="adj" fmla="val 16667"/>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869" name="Google Shape;869;p22"/>
            <p:cNvSpPr/>
            <p:nvPr/>
          </p:nvSpPr>
          <p:spPr>
            <a:xfrm>
              <a:off x="6552000" y="3666400"/>
              <a:ext cx="2134800" cy="10650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sp>
          <p:nvSpPr>
            <p:cNvPr id="868" name="Google Shape;868;p22"/>
            <p:cNvSpPr/>
            <p:nvPr/>
          </p:nvSpPr>
          <p:spPr>
            <a:xfrm>
              <a:off x="457200" y="3666400"/>
              <a:ext cx="2134800" cy="10650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100"/>
            </a:p>
          </p:txBody>
        </p:sp>
      </p:grpSp>
      <p:sp>
        <p:nvSpPr>
          <p:cNvPr id="871" name="Google Shape;871;p22"/>
          <p:cNvSpPr/>
          <p:nvPr/>
        </p:nvSpPr>
        <p:spPr>
          <a:xfrm>
            <a:off x="4235250" y="1765250"/>
            <a:ext cx="673500" cy="673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2" name="Google Shape;872;p22"/>
          <p:cNvGrpSpPr/>
          <p:nvPr/>
        </p:nvGrpSpPr>
        <p:grpSpPr>
          <a:xfrm>
            <a:off x="3654314" y="2564650"/>
            <a:ext cx="1832090" cy="813500"/>
            <a:chOff x="3569250" y="2571738"/>
            <a:chExt cx="2005500" cy="813500"/>
          </a:xfrm>
        </p:grpSpPr>
        <p:sp>
          <p:nvSpPr>
            <p:cNvPr id="873" name="Google Shape;873;p22"/>
            <p:cNvSpPr txBox="1"/>
            <p:nvPr/>
          </p:nvSpPr>
          <p:spPr>
            <a:xfrm>
              <a:off x="3569250" y="2571738"/>
              <a:ext cx="2005500" cy="331800"/>
            </a:xfrm>
            <a:prstGeom prst="rect">
              <a:avLst/>
            </a:prstGeom>
            <a:noFill/>
            <a:ln>
              <a:noFill/>
            </a:ln>
          </p:spPr>
          <p:txBody>
            <a:bodyPr spcFirstLastPara="1" wrap="square" lIns="91425" tIns="91425" rIns="91425" bIns="91425" anchor="t" anchorCtr="0">
              <a:noAutofit/>
            </a:bodyPr>
            <a:lstStyle/>
            <a:p>
              <a:pPr lvl="0" algn="ctr"/>
              <a:r>
                <a:rPr lang="en-US" sz="1800" b="1" dirty="0"/>
                <a:t>METRICS</a:t>
              </a:r>
              <a:endParaRPr sz="1800" b="1" dirty="0">
                <a:solidFill>
                  <a:schemeClr val="dk1"/>
                </a:solidFill>
                <a:latin typeface="Fira Sans Extra Condensed"/>
                <a:ea typeface="Fira Sans Extra Condensed"/>
                <a:cs typeface="Fira Sans Extra Condensed"/>
                <a:sym typeface="Fira Sans Extra Condensed"/>
              </a:endParaRPr>
            </a:p>
          </p:txBody>
        </p:sp>
        <p:sp>
          <p:nvSpPr>
            <p:cNvPr id="874" name="Google Shape;874;p22"/>
            <p:cNvSpPr txBox="1"/>
            <p:nvPr/>
          </p:nvSpPr>
          <p:spPr>
            <a:xfrm>
              <a:off x="3880884" y="2913338"/>
              <a:ext cx="1371611" cy="471900"/>
            </a:xfrm>
            <a:prstGeom prst="rect">
              <a:avLst/>
            </a:prstGeom>
            <a:noFill/>
            <a:ln>
              <a:noFill/>
            </a:ln>
          </p:spPr>
          <p:txBody>
            <a:bodyPr spcFirstLastPara="1" wrap="square" lIns="91425" tIns="91425" rIns="91425" bIns="91425" anchor="t" anchorCtr="0">
              <a:noAutofit/>
            </a:bodyPr>
            <a:lstStyle/>
            <a:p>
              <a:pPr lvl="0" algn="ctr"/>
              <a:r>
                <a:rPr lang="en-US" sz="1100" dirty="0"/>
                <a:t>REFLECT SUSTAINABLE WELL-BEING IN THE WORKPLACE</a:t>
              </a:r>
              <a:endParaRPr sz="1100" dirty="0">
                <a:solidFill>
                  <a:schemeClr val="dk1"/>
                </a:solidFill>
                <a:latin typeface="Roboto"/>
                <a:ea typeface="Roboto"/>
                <a:cs typeface="Roboto"/>
                <a:sym typeface="Roboto"/>
              </a:endParaRPr>
            </a:p>
          </p:txBody>
        </p:sp>
      </p:grpSp>
      <p:sp>
        <p:nvSpPr>
          <p:cNvPr id="875" name="Google Shape;875;p22"/>
          <p:cNvSpPr txBox="1">
            <a:spLocks noGrp="1"/>
          </p:cNvSpPr>
          <p:nvPr>
            <p:ph type="title"/>
          </p:nvPr>
        </p:nvSpPr>
        <p:spPr>
          <a:prstGeom prst="rect">
            <a:avLst/>
          </a:prstGeom>
        </p:spPr>
        <p:txBody>
          <a:bodyPr spcFirstLastPara="1" wrap="square" lIns="91425" tIns="91425" rIns="91425" bIns="91425" anchor="ctr" anchorCtr="0">
            <a:noAutofit/>
          </a:bodyPr>
          <a:lstStyle/>
          <a:p>
            <a:pPr lvl="0"/>
            <a:r>
              <a:rPr lang="en-US" sz="2000" dirty="0"/>
              <a:t>METRICS THAT REFLECT SUSTAINABLE WELL-BEING IN THE WORKPLACE</a:t>
            </a:r>
            <a:endParaRPr sz="2000" dirty="0"/>
          </a:p>
        </p:txBody>
      </p:sp>
      <p:grpSp>
        <p:nvGrpSpPr>
          <p:cNvPr id="876" name="Google Shape;876;p22"/>
          <p:cNvGrpSpPr/>
          <p:nvPr/>
        </p:nvGrpSpPr>
        <p:grpSpPr>
          <a:xfrm>
            <a:off x="4390310" y="1927632"/>
            <a:ext cx="363380" cy="348778"/>
            <a:chOff x="2140225" y="2318650"/>
            <a:chExt cx="307975" cy="295600"/>
          </a:xfrm>
        </p:grpSpPr>
        <p:sp>
          <p:nvSpPr>
            <p:cNvPr id="877" name="Google Shape;877;p22"/>
            <p:cNvSpPr/>
            <p:nvPr/>
          </p:nvSpPr>
          <p:spPr>
            <a:xfrm>
              <a:off x="2281200" y="2353025"/>
              <a:ext cx="104000" cy="121300"/>
            </a:xfrm>
            <a:custGeom>
              <a:avLst/>
              <a:gdLst/>
              <a:ahLst/>
              <a:cxnLst/>
              <a:rect l="l" t="t" r="r" b="b"/>
              <a:pathLst>
                <a:path w="4160" h="4852" extrusionOk="0">
                  <a:moveTo>
                    <a:pt x="2080" y="662"/>
                  </a:moveTo>
                  <a:cubicBezTo>
                    <a:pt x="2490" y="662"/>
                    <a:pt x="2805" y="977"/>
                    <a:pt x="2805" y="1386"/>
                  </a:cubicBezTo>
                  <a:cubicBezTo>
                    <a:pt x="2805" y="1764"/>
                    <a:pt x="2490" y="2079"/>
                    <a:pt x="2080" y="2079"/>
                  </a:cubicBezTo>
                  <a:cubicBezTo>
                    <a:pt x="1702" y="2079"/>
                    <a:pt x="1387" y="1764"/>
                    <a:pt x="1387" y="1386"/>
                  </a:cubicBezTo>
                  <a:cubicBezTo>
                    <a:pt x="1387" y="977"/>
                    <a:pt x="1702" y="662"/>
                    <a:pt x="2080" y="662"/>
                  </a:cubicBezTo>
                  <a:close/>
                  <a:moveTo>
                    <a:pt x="2080" y="2773"/>
                  </a:moveTo>
                  <a:cubicBezTo>
                    <a:pt x="2836" y="2773"/>
                    <a:pt x="3466" y="3403"/>
                    <a:pt x="3466" y="4127"/>
                  </a:cubicBezTo>
                  <a:lnTo>
                    <a:pt x="662" y="4127"/>
                  </a:lnTo>
                  <a:cubicBezTo>
                    <a:pt x="662" y="3403"/>
                    <a:pt x="1293" y="2773"/>
                    <a:pt x="2080" y="2773"/>
                  </a:cubicBezTo>
                  <a:close/>
                  <a:moveTo>
                    <a:pt x="2112" y="0"/>
                  </a:moveTo>
                  <a:cubicBezTo>
                    <a:pt x="1387" y="0"/>
                    <a:pt x="757" y="630"/>
                    <a:pt x="757" y="1386"/>
                  </a:cubicBezTo>
                  <a:cubicBezTo>
                    <a:pt x="757" y="1733"/>
                    <a:pt x="915" y="2079"/>
                    <a:pt x="1135" y="2332"/>
                  </a:cubicBezTo>
                  <a:cubicBezTo>
                    <a:pt x="505" y="2678"/>
                    <a:pt x="64" y="3340"/>
                    <a:pt x="64" y="4127"/>
                  </a:cubicBezTo>
                  <a:lnTo>
                    <a:pt x="64" y="4505"/>
                  </a:lnTo>
                  <a:cubicBezTo>
                    <a:pt x="1" y="4694"/>
                    <a:pt x="158" y="4852"/>
                    <a:pt x="347" y="4852"/>
                  </a:cubicBezTo>
                  <a:lnTo>
                    <a:pt x="3813" y="4852"/>
                  </a:lnTo>
                  <a:cubicBezTo>
                    <a:pt x="4002" y="4852"/>
                    <a:pt x="4160" y="4694"/>
                    <a:pt x="4160" y="4505"/>
                  </a:cubicBezTo>
                  <a:lnTo>
                    <a:pt x="4160" y="4127"/>
                  </a:lnTo>
                  <a:cubicBezTo>
                    <a:pt x="4160" y="3340"/>
                    <a:pt x="3750" y="2678"/>
                    <a:pt x="3120" y="2332"/>
                  </a:cubicBezTo>
                  <a:cubicBezTo>
                    <a:pt x="3340" y="2079"/>
                    <a:pt x="3498" y="1733"/>
                    <a:pt x="3498" y="1386"/>
                  </a:cubicBezTo>
                  <a:cubicBezTo>
                    <a:pt x="3498" y="630"/>
                    <a:pt x="2868" y="0"/>
                    <a:pt x="21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2"/>
            <p:cNvSpPr/>
            <p:nvPr/>
          </p:nvSpPr>
          <p:spPr>
            <a:xfrm>
              <a:off x="2140225" y="2318650"/>
              <a:ext cx="307975" cy="295600"/>
            </a:xfrm>
            <a:custGeom>
              <a:avLst/>
              <a:gdLst/>
              <a:ahLst/>
              <a:cxnLst/>
              <a:rect l="l" t="t" r="r" b="b"/>
              <a:pathLst>
                <a:path w="12319" h="11824" extrusionOk="0">
                  <a:moveTo>
                    <a:pt x="7712" y="682"/>
                  </a:moveTo>
                  <a:cubicBezTo>
                    <a:pt x="8607" y="682"/>
                    <a:pt x="9499" y="1029"/>
                    <a:pt x="10177" y="1690"/>
                  </a:cubicBezTo>
                  <a:cubicBezTo>
                    <a:pt x="11468" y="2982"/>
                    <a:pt x="11531" y="5187"/>
                    <a:pt x="10177" y="6573"/>
                  </a:cubicBezTo>
                  <a:cubicBezTo>
                    <a:pt x="9500" y="7266"/>
                    <a:pt x="8627" y="7590"/>
                    <a:pt x="7754" y="7590"/>
                  </a:cubicBezTo>
                  <a:cubicBezTo>
                    <a:pt x="6839" y="7590"/>
                    <a:pt x="5923" y="7234"/>
                    <a:pt x="5230" y="6573"/>
                  </a:cubicBezTo>
                  <a:cubicBezTo>
                    <a:pt x="3939" y="5282"/>
                    <a:pt x="3876" y="3045"/>
                    <a:pt x="5325" y="1659"/>
                  </a:cubicBezTo>
                  <a:cubicBezTo>
                    <a:pt x="6001" y="997"/>
                    <a:pt x="6858" y="682"/>
                    <a:pt x="7712" y="682"/>
                  </a:cubicBezTo>
                  <a:close/>
                  <a:moveTo>
                    <a:pt x="4128" y="6258"/>
                  </a:moveTo>
                  <a:cubicBezTo>
                    <a:pt x="4285" y="6573"/>
                    <a:pt x="4537" y="6857"/>
                    <a:pt x="4758" y="7078"/>
                  </a:cubicBezTo>
                  <a:cubicBezTo>
                    <a:pt x="5010" y="7330"/>
                    <a:pt x="5293" y="7550"/>
                    <a:pt x="5577" y="7708"/>
                  </a:cubicBezTo>
                  <a:lnTo>
                    <a:pt x="5136" y="8180"/>
                  </a:lnTo>
                  <a:cubicBezTo>
                    <a:pt x="5073" y="8243"/>
                    <a:pt x="4978" y="8275"/>
                    <a:pt x="4888" y="8275"/>
                  </a:cubicBezTo>
                  <a:cubicBezTo>
                    <a:pt x="4797" y="8275"/>
                    <a:pt x="4710" y="8243"/>
                    <a:pt x="4663" y="8180"/>
                  </a:cubicBezTo>
                  <a:lnTo>
                    <a:pt x="3655" y="7204"/>
                  </a:lnTo>
                  <a:cubicBezTo>
                    <a:pt x="3498" y="7078"/>
                    <a:pt x="3498" y="6857"/>
                    <a:pt x="3655" y="6731"/>
                  </a:cubicBezTo>
                  <a:lnTo>
                    <a:pt x="4128" y="6258"/>
                  </a:lnTo>
                  <a:close/>
                  <a:moveTo>
                    <a:pt x="3403" y="7960"/>
                  </a:moveTo>
                  <a:lnTo>
                    <a:pt x="3876" y="8432"/>
                  </a:lnTo>
                  <a:lnTo>
                    <a:pt x="3309" y="8968"/>
                  </a:lnTo>
                  <a:lnTo>
                    <a:pt x="2836" y="8495"/>
                  </a:lnTo>
                  <a:lnTo>
                    <a:pt x="3403" y="7960"/>
                  </a:lnTo>
                  <a:close/>
                  <a:moveTo>
                    <a:pt x="2363" y="8968"/>
                  </a:moveTo>
                  <a:lnTo>
                    <a:pt x="2836" y="9440"/>
                  </a:lnTo>
                  <a:lnTo>
                    <a:pt x="1292" y="10984"/>
                  </a:lnTo>
                  <a:cubicBezTo>
                    <a:pt x="1245" y="11047"/>
                    <a:pt x="1158" y="11079"/>
                    <a:pt x="1068" y="11079"/>
                  </a:cubicBezTo>
                  <a:cubicBezTo>
                    <a:pt x="977" y="11079"/>
                    <a:pt x="883" y="11047"/>
                    <a:pt x="820" y="10984"/>
                  </a:cubicBezTo>
                  <a:cubicBezTo>
                    <a:pt x="725" y="10858"/>
                    <a:pt x="725" y="10669"/>
                    <a:pt x="820" y="10512"/>
                  </a:cubicBezTo>
                  <a:lnTo>
                    <a:pt x="2363" y="8968"/>
                  </a:lnTo>
                  <a:close/>
                  <a:moveTo>
                    <a:pt x="7731" y="1"/>
                  </a:moveTo>
                  <a:cubicBezTo>
                    <a:pt x="6669" y="1"/>
                    <a:pt x="5604" y="403"/>
                    <a:pt x="4789" y="1218"/>
                  </a:cubicBezTo>
                  <a:cubicBezTo>
                    <a:pt x="3592" y="2446"/>
                    <a:pt x="3309" y="4179"/>
                    <a:pt x="3844" y="5628"/>
                  </a:cubicBezTo>
                  <a:lnTo>
                    <a:pt x="3182" y="6290"/>
                  </a:lnTo>
                  <a:cubicBezTo>
                    <a:pt x="2867" y="6605"/>
                    <a:pt x="2804" y="7078"/>
                    <a:pt x="2993" y="7487"/>
                  </a:cubicBezTo>
                  <a:lnTo>
                    <a:pt x="410" y="10071"/>
                  </a:lnTo>
                  <a:cubicBezTo>
                    <a:pt x="0" y="10480"/>
                    <a:pt x="0" y="11142"/>
                    <a:pt x="410" y="11520"/>
                  </a:cubicBezTo>
                  <a:cubicBezTo>
                    <a:pt x="580" y="11721"/>
                    <a:pt x="826" y="11823"/>
                    <a:pt x="1081" y="11823"/>
                  </a:cubicBezTo>
                  <a:cubicBezTo>
                    <a:pt x="1345" y="11823"/>
                    <a:pt x="1619" y="11713"/>
                    <a:pt x="1828" y="11488"/>
                  </a:cubicBezTo>
                  <a:lnTo>
                    <a:pt x="4411" y="8905"/>
                  </a:lnTo>
                  <a:cubicBezTo>
                    <a:pt x="4565" y="8976"/>
                    <a:pt x="4727" y="9011"/>
                    <a:pt x="4887" y="9011"/>
                  </a:cubicBezTo>
                  <a:cubicBezTo>
                    <a:pt x="5153" y="9011"/>
                    <a:pt x="5411" y="8913"/>
                    <a:pt x="5608" y="8716"/>
                  </a:cubicBezTo>
                  <a:lnTo>
                    <a:pt x="6270" y="8023"/>
                  </a:lnTo>
                  <a:cubicBezTo>
                    <a:pt x="6736" y="8205"/>
                    <a:pt x="7231" y="8296"/>
                    <a:pt x="7729" y="8296"/>
                  </a:cubicBezTo>
                  <a:cubicBezTo>
                    <a:pt x="8781" y="8296"/>
                    <a:pt x="9847" y="7890"/>
                    <a:pt x="10681" y="7078"/>
                  </a:cubicBezTo>
                  <a:cubicBezTo>
                    <a:pt x="12319" y="5439"/>
                    <a:pt x="12287" y="2793"/>
                    <a:pt x="10681" y="1218"/>
                  </a:cubicBezTo>
                  <a:cubicBezTo>
                    <a:pt x="9873" y="410"/>
                    <a:pt x="8804" y="1"/>
                    <a:pt x="77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9" name="Google Shape;879;p22"/>
          <p:cNvGrpSpPr/>
          <p:nvPr/>
        </p:nvGrpSpPr>
        <p:grpSpPr>
          <a:xfrm>
            <a:off x="530899" y="988832"/>
            <a:ext cx="2705873" cy="860351"/>
            <a:chOff x="457200" y="1078225"/>
            <a:chExt cx="1956600" cy="767674"/>
          </a:xfrm>
        </p:grpSpPr>
        <p:sp>
          <p:nvSpPr>
            <p:cNvPr id="880" name="Google Shape;880;p22"/>
            <p:cNvSpPr txBox="1"/>
            <p:nvPr/>
          </p:nvSpPr>
          <p:spPr>
            <a:xfrm>
              <a:off x="457200" y="1078225"/>
              <a:ext cx="1956600" cy="331800"/>
            </a:xfrm>
            <a:prstGeom prst="rect">
              <a:avLst/>
            </a:prstGeom>
            <a:noFill/>
            <a:ln>
              <a:noFill/>
            </a:ln>
          </p:spPr>
          <p:txBody>
            <a:bodyPr spcFirstLastPara="1" wrap="square" lIns="91425" tIns="91425" rIns="91425" bIns="91425" anchor="t" anchorCtr="0">
              <a:noAutofit/>
            </a:bodyPr>
            <a:lstStyle/>
            <a:p>
              <a:r>
                <a:rPr lang="en-US" sz="1050" b="1" dirty="0"/>
                <a:t>1. Employee Engagement and Satisfaction:</a:t>
              </a:r>
              <a:endParaRPr lang="en-US" sz="1050" dirty="0"/>
            </a:p>
          </p:txBody>
        </p:sp>
        <p:sp>
          <p:nvSpPr>
            <p:cNvPr id="881" name="Google Shape;881;p22"/>
            <p:cNvSpPr txBox="1"/>
            <p:nvPr/>
          </p:nvSpPr>
          <p:spPr>
            <a:xfrm>
              <a:off x="457201" y="1362899"/>
              <a:ext cx="1522817" cy="483000"/>
            </a:xfrm>
            <a:prstGeom prst="rect">
              <a:avLst/>
            </a:prstGeom>
            <a:noFill/>
            <a:ln>
              <a:noFill/>
            </a:ln>
          </p:spPr>
          <p:txBody>
            <a:bodyPr spcFirstLastPara="1" wrap="square" lIns="91425" tIns="91425" rIns="91425" bIns="91425" anchor="t" anchorCtr="0">
              <a:noAutofit/>
            </a:bodyPr>
            <a:lstStyle/>
            <a:p>
              <a:r>
                <a:rPr lang="en-US" sz="700" b="1" dirty="0"/>
                <a:t>Metric:</a:t>
              </a:r>
              <a:r>
                <a:rPr lang="en-US" sz="700" dirty="0"/>
                <a:t> Regular surveys measuring employee satisfaction, engagement levels, and sense of purpose at work.</a:t>
              </a:r>
            </a:p>
            <a:p>
              <a:r>
                <a:rPr lang="en-US" sz="700" b="1" dirty="0"/>
                <a:t>Example:</a:t>
              </a:r>
              <a:r>
                <a:rPr lang="en-US" sz="700" dirty="0"/>
                <a:t> Gallup's Q12 survey measures employee engagement, while the Net Promoter Score (NPS) assesses employee satisfaction.</a:t>
              </a:r>
              <a:endParaRPr sz="700" dirty="0">
                <a:solidFill>
                  <a:schemeClr val="dk1"/>
                </a:solidFill>
                <a:latin typeface="Roboto"/>
                <a:ea typeface="Roboto"/>
                <a:cs typeface="Roboto"/>
                <a:sym typeface="Roboto"/>
              </a:endParaRPr>
            </a:p>
          </p:txBody>
        </p:sp>
      </p:grpSp>
      <p:grpSp>
        <p:nvGrpSpPr>
          <p:cNvPr id="882" name="Google Shape;882;p22"/>
          <p:cNvGrpSpPr/>
          <p:nvPr/>
        </p:nvGrpSpPr>
        <p:grpSpPr>
          <a:xfrm>
            <a:off x="6188162" y="967564"/>
            <a:ext cx="2594330" cy="892246"/>
            <a:chOff x="7026250" y="1078225"/>
            <a:chExt cx="1776533" cy="778229"/>
          </a:xfrm>
        </p:grpSpPr>
        <p:sp>
          <p:nvSpPr>
            <p:cNvPr id="883" name="Google Shape;883;p22"/>
            <p:cNvSpPr txBox="1"/>
            <p:nvPr/>
          </p:nvSpPr>
          <p:spPr>
            <a:xfrm>
              <a:off x="7026250" y="1078225"/>
              <a:ext cx="1660550" cy="331800"/>
            </a:xfrm>
            <a:prstGeom prst="rect">
              <a:avLst/>
            </a:prstGeom>
            <a:noFill/>
            <a:ln>
              <a:noFill/>
            </a:ln>
          </p:spPr>
          <p:txBody>
            <a:bodyPr spcFirstLastPara="1" wrap="square" lIns="91425" tIns="91425" rIns="91425" bIns="91425" anchor="t" anchorCtr="0">
              <a:noAutofit/>
            </a:bodyPr>
            <a:lstStyle/>
            <a:p>
              <a:pPr lvl="0" algn="r"/>
              <a:r>
                <a:rPr lang="en-US" sz="1050" b="1" dirty="0"/>
                <a:t>4. Work-Life Balance and Flexibility:</a:t>
              </a:r>
              <a:endParaRPr sz="1050" b="1" dirty="0">
                <a:solidFill>
                  <a:schemeClr val="dk1"/>
                </a:solidFill>
                <a:latin typeface="Fira Sans Extra Condensed"/>
                <a:ea typeface="Fira Sans Extra Condensed"/>
                <a:cs typeface="Fira Sans Extra Condensed"/>
                <a:sym typeface="Fira Sans Extra Condensed"/>
              </a:endParaRPr>
            </a:p>
          </p:txBody>
        </p:sp>
        <p:sp>
          <p:nvSpPr>
            <p:cNvPr id="884" name="Google Shape;884;p22"/>
            <p:cNvSpPr txBox="1"/>
            <p:nvPr/>
          </p:nvSpPr>
          <p:spPr>
            <a:xfrm>
              <a:off x="7317477" y="1373454"/>
              <a:ext cx="1485306" cy="483000"/>
            </a:xfrm>
            <a:prstGeom prst="rect">
              <a:avLst/>
            </a:prstGeom>
            <a:noFill/>
            <a:ln>
              <a:noFill/>
            </a:ln>
          </p:spPr>
          <p:txBody>
            <a:bodyPr spcFirstLastPara="1" wrap="square" lIns="91425" tIns="91425" rIns="91425" bIns="91425" anchor="t" anchorCtr="0">
              <a:noAutofit/>
            </a:bodyPr>
            <a:lstStyle/>
            <a:p>
              <a:r>
                <a:rPr lang="en-US" sz="700" b="1" dirty="0"/>
                <a:t>Metric:</a:t>
              </a:r>
              <a:r>
                <a:rPr lang="en-US" sz="700" dirty="0"/>
                <a:t> Percentage of employees utilizing flexible work arrangements and satisfaction levels related to work-life balance.</a:t>
              </a:r>
            </a:p>
            <a:p>
              <a:r>
                <a:rPr lang="en-US" sz="700" b="1" dirty="0"/>
                <a:t>Example:</a:t>
              </a:r>
              <a:r>
                <a:rPr lang="en-US" sz="700" dirty="0"/>
                <a:t> Buffer, a remote-first company, measures work-life balance through employee surveys and feedback mechanisms.</a:t>
              </a:r>
              <a:endParaRPr sz="700" dirty="0">
                <a:solidFill>
                  <a:schemeClr val="dk1"/>
                </a:solidFill>
                <a:latin typeface="Roboto"/>
                <a:ea typeface="Roboto"/>
                <a:cs typeface="Roboto"/>
                <a:sym typeface="Roboto"/>
              </a:endParaRPr>
            </a:p>
          </p:txBody>
        </p:sp>
      </p:grpSp>
      <p:grpSp>
        <p:nvGrpSpPr>
          <p:cNvPr id="885" name="Google Shape;885;p22"/>
          <p:cNvGrpSpPr/>
          <p:nvPr/>
        </p:nvGrpSpPr>
        <p:grpSpPr>
          <a:xfrm>
            <a:off x="424569" y="2264734"/>
            <a:ext cx="2318631" cy="895459"/>
            <a:chOff x="382270" y="2444465"/>
            <a:chExt cx="1633921" cy="814925"/>
          </a:xfrm>
        </p:grpSpPr>
        <p:sp>
          <p:nvSpPr>
            <p:cNvPr id="886" name="Google Shape;886;p22"/>
            <p:cNvSpPr txBox="1"/>
            <p:nvPr/>
          </p:nvSpPr>
          <p:spPr>
            <a:xfrm>
              <a:off x="382270" y="2444465"/>
              <a:ext cx="1633921" cy="331800"/>
            </a:xfrm>
            <a:prstGeom prst="rect">
              <a:avLst/>
            </a:prstGeom>
            <a:noFill/>
            <a:ln>
              <a:noFill/>
            </a:ln>
          </p:spPr>
          <p:txBody>
            <a:bodyPr spcFirstLastPara="1" wrap="square" lIns="91425" tIns="91425" rIns="91425" bIns="91425" anchor="t" anchorCtr="0">
              <a:noAutofit/>
            </a:bodyPr>
            <a:lstStyle/>
            <a:p>
              <a:pPr lvl="0"/>
              <a:r>
                <a:rPr lang="en-US" sz="1050" b="1" dirty="0"/>
                <a:t>2. Absenteeism and </a:t>
              </a:r>
              <a:r>
                <a:rPr lang="en-US" sz="1050" b="1" dirty="0" err="1"/>
                <a:t>Presenteeism</a:t>
              </a:r>
              <a:r>
                <a:rPr lang="en-US" sz="1050" b="1" dirty="0"/>
                <a:t> Rates:</a:t>
              </a:r>
              <a:endParaRPr sz="1050" b="1" dirty="0">
                <a:solidFill>
                  <a:schemeClr val="dk1"/>
                </a:solidFill>
                <a:latin typeface="Fira Sans Extra Condensed"/>
                <a:ea typeface="Fira Sans Extra Condensed"/>
                <a:cs typeface="Fira Sans Extra Condensed"/>
                <a:sym typeface="Fira Sans Extra Condensed"/>
              </a:endParaRPr>
            </a:p>
          </p:txBody>
        </p:sp>
        <p:sp>
          <p:nvSpPr>
            <p:cNvPr id="887" name="Google Shape;887;p22"/>
            <p:cNvSpPr txBox="1"/>
            <p:nvPr/>
          </p:nvSpPr>
          <p:spPr>
            <a:xfrm>
              <a:off x="457202" y="2776390"/>
              <a:ext cx="1499048" cy="483000"/>
            </a:xfrm>
            <a:prstGeom prst="rect">
              <a:avLst/>
            </a:prstGeom>
            <a:noFill/>
            <a:ln>
              <a:noFill/>
            </a:ln>
          </p:spPr>
          <p:txBody>
            <a:bodyPr spcFirstLastPara="1" wrap="square" lIns="91425" tIns="91425" rIns="91425" bIns="91425" anchor="t" anchorCtr="0">
              <a:noAutofit/>
            </a:bodyPr>
            <a:lstStyle/>
            <a:p>
              <a:r>
                <a:rPr lang="en-US" sz="700" b="1" dirty="0"/>
                <a:t>Metric:</a:t>
              </a:r>
              <a:r>
                <a:rPr lang="en-US" sz="700" dirty="0"/>
                <a:t> Tracking absenteeism (time off taken) and </a:t>
              </a:r>
              <a:r>
                <a:rPr lang="en-US" sz="700" dirty="0" err="1"/>
                <a:t>presenteeism</a:t>
              </a:r>
              <a:r>
                <a:rPr lang="en-US" sz="700" dirty="0"/>
                <a:t> (working while unwell), indicating the impact of health on productivity.</a:t>
              </a:r>
            </a:p>
            <a:p>
              <a:r>
                <a:rPr lang="en-US" sz="700" b="1" dirty="0"/>
                <a:t>Example:</a:t>
              </a:r>
              <a:r>
                <a:rPr lang="en-US" sz="700" dirty="0"/>
                <a:t> Microsoft tracks this data and uses it to understand the health-related challenges employees face.</a:t>
              </a:r>
            </a:p>
          </p:txBody>
        </p:sp>
      </p:grpSp>
      <p:grpSp>
        <p:nvGrpSpPr>
          <p:cNvPr id="888" name="Google Shape;888;p22"/>
          <p:cNvGrpSpPr/>
          <p:nvPr/>
        </p:nvGrpSpPr>
        <p:grpSpPr>
          <a:xfrm>
            <a:off x="6326364" y="2275373"/>
            <a:ext cx="2371068" cy="842293"/>
            <a:chOff x="7204678" y="2492850"/>
            <a:chExt cx="1536788" cy="732172"/>
          </a:xfrm>
        </p:grpSpPr>
        <p:sp>
          <p:nvSpPr>
            <p:cNvPr id="889" name="Google Shape;889;p22"/>
            <p:cNvSpPr txBox="1"/>
            <p:nvPr/>
          </p:nvSpPr>
          <p:spPr>
            <a:xfrm>
              <a:off x="7204678" y="2492850"/>
              <a:ext cx="1482122" cy="331800"/>
            </a:xfrm>
            <a:prstGeom prst="rect">
              <a:avLst/>
            </a:prstGeom>
            <a:noFill/>
            <a:ln>
              <a:noFill/>
            </a:ln>
          </p:spPr>
          <p:txBody>
            <a:bodyPr spcFirstLastPara="1" wrap="square" lIns="91425" tIns="91425" rIns="91425" bIns="91425" anchor="t" anchorCtr="0">
              <a:noAutofit/>
            </a:bodyPr>
            <a:lstStyle/>
            <a:p>
              <a:pPr lvl="0" algn="r"/>
              <a:r>
                <a:rPr lang="en-US" sz="1050" b="1" dirty="0"/>
                <a:t>5. Mental Health Support Utilization:</a:t>
              </a:r>
              <a:endParaRPr sz="1050" b="1" dirty="0">
                <a:solidFill>
                  <a:schemeClr val="dk1"/>
                </a:solidFill>
                <a:latin typeface="Fira Sans Extra Condensed"/>
                <a:ea typeface="Fira Sans Extra Condensed"/>
                <a:cs typeface="Fira Sans Extra Condensed"/>
                <a:sym typeface="Fira Sans Extra Condensed"/>
              </a:endParaRPr>
            </a:p>
          </p:txBody>
        </p:sp>
        <p:sp>
          <p:nvSpPr>
            <p:cNvPr id="890" name="Google Shape;890;p22"/>
            <p:cNvSpPr txBox="1"/>
            <p:nvPr/>
          </p:nvSpPr>
          <p:spPr>
            <a:xfrm>
              <a:off x="7370074" y="2742022"/>
              <a:ext cx="1371392" cy="483000"/>
            </a:xfrm>
            <a:prstGeom prst="rect">
              <a:avLst/>
            </a:prstGeom>
            <a:noFill/>
            <a:ln>
              <a:noFill/>
            </a:ln>
          </p:spPr>
          <p:txBody>
            <a:bodyPr spcFirstLastPara="1" wrap="square" lIns="91425" tIns="91425" rIns="91425" bIns="91425" anchor="t" anchorCtr="0">
              <a:noAutofit/>
            </a:bodyPr>
            <a:lstStyle/>
            <a:p>
              <a:r>
                <a:rPr lang="en-US" sz="800" b="1" dirty="0"/>
                <a:t>Metric:</a:t>
              </a:r>
              <a:r>
                <a:rPr lang="en-US" sz="800" dirty="0"/>
                <a:t> Usage data of mental health support resources, such as counseling sessions or access to mental health apps.</a:t>
              </a:r>
            </a:p>
            <a:p>
              <a:r>
                <a:rPr lang="en-US" sz="800" b="1" dirty="0"/>
                <a:t>Example:</a:t>
              </a:r>
              <a:r>
                <a:rPr lang="en-US" sz="800" dirty="0"/>
                <a:t> Unilever tracks the utilization of its mental health support services to assess their impact and reach.</a:t>
              </a:r>
              <a:endParaRPr sz="800" dirty="0">
                <a:solidFill>
                  <a:schemeClr val="dk1"/>
                </a:solidFill>
                <a:latin typeface="Roboto"/>
                <a:ea typeface="Roboto"/>
                <a:cs typeface="Roboto"/>
                <a:sym typeface="Roboto"/>
              </a:endParaRPr>
            </a:p>
          </p:txBody>
        </p:sp>
      </p:grpSp>
      <p:grpSp>
        <p:nvGrpSpPr>
          <p:cNvPr id="891" name="Google Shape;891;p22"/>
          <p:cNvGrpSpPr/>
          <p:nvPr/>
        </p:nvGrpSpPr>
        <p:grpSpPr>
          <a:xfrm>
            <a:off x="477734" y="3604027"/>
            <a:ext cx="2074080" cy="882842"/>
            <a:chOff x="417113" y="3822495"/>
            <a:chExt cx="1563929" cy="705615"/>
          </a:xfrm>
        </p:grpSpPr>
        <p:sp>
          <p:nvSpPr>
            <p:cNvPr id="892" name="Google Shape;892;p22"/>
            <p:cNvSpPr txBox="1"/>
            <p:nvPr/>
          </p:nvSpPr>
          <p:spPr>
            <a:xfrm>
              <a:off x="425128" y="3822495"/>
              <a:ext cx="1523841" cy="144749"/>
            </a:xfrm>
            <a:prstGeom prst="rect">
              <a:avLst/>
            </a:prstGeom>
            <a:noFill/>
            <a:ln>
              <a:noFill/>
            </a:ln>
          </p:spPr>
          <p:txBody>
            <a:bodyPr spcFirstLastPara="1" wrap="square" lIns="91425" tIns="91425" rIns="91425" bIns="91425" anchor="t" anchorCtr="0">
              <a:noAutofit/>
            </a:bodyPr>
            <a:lstStyle/>
            <a:p>
              <a:pPr lvl="0"/>
              <a:r>
                <a:rPr lang="en-US" sz="1000" b="1" dirty="0"/>
                <a:t>3. Health and Wellness Programs Participation:</a:t>
              </a:r>
              <a:endParaRPr sz="1000" b="1" dirty="0">
                <a:solidFill>
                  <a:schemeClr val="dk1"/>
                </a:solidFill>
                <a:latin typeface="Fira Sans Extra Condensed"/>
                <a:ea typeface="Fira Sans Extra Condensed"/>
                <a:cs typeface="Fira Sans Extra Condensed"/>
                <a:sym typeface="Fira Sans Extra Condensed"/>
              </a:endParaRPr>
            </a:p>
          </p:txBody>
        </p:sp>
        <p:sp>
          <p:nvSpPr>
            <p:cNvPr id="893" name="Google Shape;893;p22"/>
            <p:cNvSpPr txBox="1"/>
            <p:nvPr/>
          </p:nvSpPr>
          <p:spPr>
            <a:xfrm>
              <a:off x="417113" y="4045110"/>
              <a:ext cx="1563929" cy="483000"/>
            </a:xfrm>
            <a:prstGeom prst="rect">
              <a:avLst/>
            </a:prstGeom>
            <a:noFill/>
            <a:ln>
              <a:noFill/>
            </a:ln>
          </p:spPr>
          <p:txBody>
            <a:bodyPr spcFirstLastPara="1" wrap="square" lIns="91425" tIns="91425" rIns="91425" bIns="91425" anchor="t" anchorCtr="0">
              <a:noAutofit/>
            </a:bodyPr>
            <a:lstStyle/>
            <a:p>
              <a:r>
                <a:rPr lang="en-US" sz="700" b="1" dirty="0"/>
                <a:t>Metric:</a:t>
              </a:r>
              <a:r>
                <a:rPr lang="en-US" sz="700" dirty="0"/>
                <a:t> Percentage of employees participating in wellness programs, such as gym memberships, mindfulness sessions, or health screenings.</a:t>
              </a:r>
            </a:p>
            <a:p>
              <a:r>
                <a:rPr lang="en-US" sz="700" b="1" dirty="0"/>
                <a:t>Example:</a:t>
              </a:r>
              <a:r>
                <a:rPr lang="en-US" sz="700" dirty="0"/>
                <a:t> Airbnb offers various wellness programs and tracks participation to gauge their effectiveness in promoting employee well-being.</a:t>
              </a:r>
              <a:endParaRPr sz="700" dirty="0">
                <a:solidFill>
                  <a:schemeClr val="dk1"/>
                </a:solidFill>
                <a:latin typeface="Roboto"/>
                <a:ea typeface="Roboto"/>
                <a:cs typeface="Roboto"/>
                <a:sym typeface="Roboto"/>
              </a:endParaRPr>
            </a:p>
          </p:txBody>
        </p:sp>
      </p:grpSp>
      <p:grpSp>
        <p:nvGrpSpPr>
          <p:cNvPr id="894" name="Google Shape;894;p22"/>
          <p:cNvGrpSpPr/>
          <p:nvPr/>
        </p:nvGrpSpPr>
        <p:grpSpPr>
          <a:xfrm>
            <a:off x="6453966" y="3593808"/>
            <a:ext cx="2159138" cy="888033"/>
            <a:chOff x="7282679" y="3740450"/>
            <a:chExt cx="1404121" cy="778023"/>
          </a:xfrm>
        </p:grpSpPr>
        <p:sp>
          <p:nvSpPr>
            <p:cNvPr id="895" name="Google Shape;895;p22"/>
            <p:cNvSpPr txBox="1"/>
            <p:nvPr/>
          </p:nvSpPr>
          <p:spPr>
            <a:xfrm>
              <a:off x="7282679" y="3740450"/>
              <a:ext cx="1404121" cy="331800"/>
            </a:xfrm>
            <a:prstGeom prst="rect">
              <a:avLst/>
            </a:prstGeom>
            <a:noFill/>
            <a:ln>
              <a:noFill/>
            </a:ln>
          </p:spPr>
          <p:txBody>
            <a:bodyPr spcFirstLastPara="1" wrap="square" lIns="91425" tIns="91425" rIns="91425" bIns="91425" anchor="t" anchorCtr="0">
              <a:noAutofit/>
            </a:bodyPr>
            <a:lstStyle/>
            <a:p>
              <a:pPr lvl="0" algn="r"/>
              <a:r>
                <a:rPr lang="en-US" sz="1100" b="1" dirty="0"/>
                <a:t>6. Turnover and Retention Rates:</a:t>
              </a:r>
              <a:endParaRPr sz="1100" b="1" dirty="0">
                <a:solidFill>
                  <a:schemeClr val="dk1"/>
                </a:solidFill>
                <a:latin typeface="Fira Sans Extra Condensed"/>
                <a:ea typeface="Fira Sans Extra Condensed"/>
                <a:cs typeface="Fira Sans Extra Condensed"/>
                <a:sym typeface="Fira Sans Extra Condensed"/>
              </a:endParaRPr>
            </a:p>
          </p:txBody>
        </p:sp>
        <p:sp>
          <p:nvSpPr>
            <p:cNvPr id="896" name="Google Shape;896;p22"/>
            <p:cNvSpPr txBox="1"/>
            <p:nvPr/>
          </p:nvSpPr>
          <p:spPr>
            <a:xfrm>
              <a:off x="7365652" y="4035473"/>
              <a:ext cx="1321148" cy="483000"/>
            </a:xfrm>
            <a:prstGeom prst="rect">
              <a:avLst/>
            </a:prstGeom>
            <a:noFill/>
            <a:ln>
              <a:noFill/>
            </a:ln>
          </p:spPr>
          <p:txBody>
            <a:bodyPr spcFirstLastPara="1" wrap="square" lIns="91425" tIns="91425" rIns="91425" bIns="91425" anchor="t" anchorCtr="0">
              <a:noAutofit/>
            </a:bodyPr>
            <a:lstStyle/>
            <a:p>
              <a:r>
                <a:rPr lang="en-US" sz="700" b="1" dirty="0"/>
                <a:t>Metric:</a:t>
              </a:r>
              <a:r>
                <a:rPr lang="en-US" sz="700" dirty="0"/>
                <a:t> Calculating turnover rates and understanding reasons behind employee departures to assess workplace satisfaction.</a:t>
              </a:r>
            </a:p>
            <a:p>
              <a:r>
                <a:rPr lang="en-US" sz="700" b="1" dirty="0"/>
                <a:t>Example:</a:t>
              </a:r>
              <a:r>
                <a:rPr lang="en-US" sz="700" dirty="0"/>
                <a:t> LinkedIn monitors turnover rates and conducts exit interviews to gather insights into employee satisfaction.</a:t>
              </a:r>
              <a:endParaRPr sz="700" dirty="0">
                <a:solidFill>
                  <a:schemeClr val="dk1"/>
                </a:solidFill>
                <a:latin typeface="Roboto"/>
                <a:ea typeface="Roboto"/>
                <a:cs typeface="Roboto"/>
                <a:sym typeface="Roboto"/>
              </a:endParaRPr>
            </a:p>
          </p:txBody>
        </p:sp>
      </p:grpSp>
    </p:spTree>
    <p:extLst>
      <p:ext uri="{BB962C8B-B14F-4D97-AF65-F5344CB8AC3E}">
        <p14:creationId xmlns:p14="http://schemas.microsoft.com/office/powerpoint/2010/main" val="355725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939" name="Google Shape;939;p24"/>
          <p:cNvSpPr txBox="1">
            <a:spLocks noGrp="1"/>
          </p:cNvSpPr>
          <p:nvPr>
            <p:ph type="title"/>
          </p:nvPr>
        </p:nvSpPr>
        <p:spPr>
          <a:prstGeom prst="rect">
            <a:avLst/>
          </a:prstGeom>
        </p:spPr>
        <p:txBody>
          <a:bodyPr spcFirstLastPara="1" wrap="square" lIns="91425" tIns="91425" rIns="91425" bIns="91425" anchor="ctr" anchorCtr="0">
            <a:noAutofit/>
          </a:bodyPr>
          <a:lstStyle/>
          <a:p>
            <a:pPr lvl="0"/>
            <a:r>
              <a:rPr lang="en-US" sz="2000" dirty="0"/>
              <a:t>IMPLEMENTATION OF CORPORATE EMOTIONAL INTELLIGENCE INITIATIVES </a:t>
            </a:r>
            <a:endParaRPr sz="2000" dirty="0"/>
          </a:p>
        </p:txBody>
      </p:sp>
      <p:graphicFrame>
        <p:nvGraphicFramePr>
          <p:cNvPr id="940" name="Google Shape;940;p24"/>
          <p:cNvGraphicFramePr/>
          <p:nvPr>
            <p:extLst>
              <p:ext uri="{D42A27DB-BD31-4B8C-83A1-F6EECF244321}">
                <p14:modId xmlns:p14="http://schemas.microsoft.com/office/powerpoint/2010/main" val="1070703220"/>
              </p:ext>
            </p:extLst>
          </p:nvPr>
        </p:nvGraphicFramePr>
        <p:xfrm>
          <a:off x="814279" y="1148600"/>
          <a:ext cx="8074537" cy="3476560"/>
        </p:xfrm>
        <a:graphic>
          <a:graphicData uri="http://schemas.openxmlformats.org/drawingml/2006/table">
            <a:tbl>
              <a:tblPr>
                <a:noFill/>
                <a:tableStyleId>{280C9C35-7C7F-4341-B765-D4AB025E0077}</a:tableStyleId>
              </a:tblPr>
              <a:tblGrid>
                <a:gridCol w="2586142">
                  <a:extLst>
                    <a:ext uri="{9D8B030D-6E8A-4147-A177-3AD203B41FA5}">
                      <a16:colId xmlns:a16="http://schemas.microsoft.com/office/drawing/2014/main" val="20000"/>
                    </a:ext>
                  </a:extLst>
                </a:gridCol>
                <a:gridCol w="5488395">
                  <a:extLst>
                    <a:ext uri="{9D8B030D-6E8A-4147-A177-3AD203B41FA5}">
                      <a16:colId xmlns:a16="http://schemas.microsoft.com/office/drawing/2014/main" val="20001"/>
                    </a:ext>
                  </a:extLst>
                </a:gridCol>
              </a:tblGrid>
              <a:tr h="889736">
                <a:tc gridSpan="2">
                  <a:txBody>
                    <a:bodyPr/>
                    <a:lstStyle/>
                    <a:p>
                      <a:r>
                        <a:rPr lang="en-US" dirty="0"/>
                        <a:t>Employee perceptions and experiences regarding the implementation of Corporate Emotional Intelligence (CEI) initiatives within their organizations can significantly impact workplace culture and productivity. Here's an exploration into this area:</a:t>
                      </a: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741442">
                <a:tc>
                  <a:txBody>
                    <a:bodyPr/>
                    <a:lstStyle/>
                    <a:p>
                      <a:pPr marL="0" lvl="0" indent="0" algn="l" rtl="0">
                        <a:spcBef>
                          <a:spcPts val="0"/>
                        </a:spcBef>
                        <a:spcAft>
                          <a:spcPts val="0"/>
                        </a:spcAft>
                        <a:buNone/>
                      </a:pPr>
                      <a:r>
                        <a:rPr lang="en-US" b="1" dirty="0"/>
                        <a:t>Impact on Work Environment:</a:t>
                      </a:r>
                      <a:endParaRPr sz="1400" b="1" dirty="0">
                        <a:solidFill>
                          <a:schemeClr val="dk1"/>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3"/>
                    </a:solidFill>
                  </a:tcPr>
                </a:tc>
                <a:tc>
                  <a:txBody>
                    <a:bodyPr/>
                    <a:lstStyle/>
                    <a:p>
                      <a:pPr marL="0" lvl="0" indent="0" algn="l" rtl="0">
                        <a:spcBef>
                          <a:spcPts val="0"/>
                        </a:spcBef>
                        <a:spcAft>
                          <a:spcPts val="0"/>
                        </a:spcAft>
                        <a:buNone/>
                      </a:pPr>
                      <a:r>
                        <a:rPr lang="en-US" sz="1200" dirty="0"/>
                        <a:t>Employees often assess CEI initiatives based on their impact on the workplace environment. Positive initiatives are perceived as fostering a supportive, empathetic, and psychologically safe atmosphere.</a:t>
                      </a:r>
                      <a:endParaRPr sz="1200" dirty="0">
                        <a:solidFill>
                          <a:schemeClr val="dk1"/>
                        </a:solidFill>
                        <a:latin typeface="Roboto"/>
                        <a:ea typeface="Roboto"/>
                        <a:cs typeface="Roboto"/>
                        <a:sym typeface="Roboto"/>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922691">
                <a:tc>
                  <a:txBody>
                    <a:bodyPr/>
                    <a:lstStyle/>
                    <a:p>
                      <a:pPr marL="0" lvl="0" indent="0" algn="l" rtl="0">
                        <a:spcBef>
                          <a:spcPts val="0"/>
                        </a:spcBef>
                        <a:spcAft>
                          <a:spcPts val="0"/>
                        </a:spcAft>
                        <a:buNone/>
                      </a:pPr>
                      <a:r>
                        <a:rPr lang="en-US" sz="1400" b="1" dirty="0"/>
                        <a:t>Leadership and Management:</a:t>
                      </a:r>
                      <a:endParaRPr sz="1400" b="1" dirty="0">
                        <a:solidFill>
                          <a:schemeClr val="dk1"/>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accent4">
                          <a:alpha val="0"/>
                        </a:schemeClr>
                      </a:solidFill>
                      <a:prstDash val="solid"/>
                      <a:round/>
                      <a:headEnd type="none" w="sm" len="sm"/>
                      <a:tailEnd type="none" w="sm" len="sm"/>
                    </a:lnB>
                    <a:solidFill>
                      <a:schemeClr val="accent2"/>
                    </a:solidFill>
                  </a:tcPr>
                </a:tc>
                <a:tc>
                  <a:txBody>
                    <a:bodyPr/>
                    <a:lstStyle/>
                    <a:p>
                      <a:pPr marL="0" lvl="0" indent="0" algn="l" rtl="0">
                        <a:spcBef>
                          <a:spcPts val="0"/>
                        </a:spcBef>
                        <a:spcAft>
                          <a:spcPts val="0"/>
                        </a:spcAft>
                        <a:buNone/>
                      </a:pPr>
                      <a:r>
                        <a:rPr lang="en-US" sz="1200" dirty="0"/>
                        <a:t>Employee perceptions are influenced by how leaders and managers embrace and embody emotional intelligence. If leaders actively demonstrate empathy, active listening, and constructive feedback, it positively shapes employees' perceptions.</a:t>
                      </a:r>
                      <a:endParaRPr sz="1200" dirty="0">
                        <a:solidFill>
                          <a:schemeClr val="dk1"/>
                        </a:solidFill>
                        <a:latin typeface="Roboto"/>
                        <a:ea typeface="Roboto"/>
                        <a:cs typeface="Roboto"/>
                        <a:sym typeface="Roboto"/>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EFEFEF"/>
                    </a:solidFill>
                  </a:tcPr>
                </a:tc>
                <a:extLst>
                  <a:ext uri="{0D108BD9-81ED-4DB2-BD59-A6C34878D82A}">
                    <a16:rowId xmlns:a16="http://schemas.microsoft.com/office/drawing/2014/main" val="10002"/>
                  </a:ext>
                </a:extLst>
              </a:tr>
              <a:tr h="922691">
                <a:tc>
                  <a:txBody>
                    <a:bodyPr/>
                    <a:lstStyle/>
                    <a:p>
                      <a:pPr marL="0" lvl="0" indent="0" algn="l" rtl="0">
                        <a:spcBef>
                          <a:spcPts val="0"/>
                        </a:spcBef>
                        <a:spcAft>
                          <a:spcPts val="0"/>
                        </a:spcAft>
                        <a:buNone/>
                      </a:pPr>
                      <a:r>
                        <a:rPr lang="en-US" sz="1400" b="1" dirty="0"/>
                        <a:t>Training and Development:</a:t>
                      </a:r>
                      <a:r>
                        <a:rPr lang="en-US" sz="1400" dirty="0"/>
                        <a:t> </a:t>
                      </a:r>
                      <a:endParaRPr sz="1400" b="1" dirty="0">
                        <a:solidFill>
                          <a:schemeClr val="dk1"/>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chemeClr val="accent4">
                          <a:alpha val="0"/>
                        </a:schemeClr>
                      </a:solidFill>
                      <a:prstDash val="solid"/>
                      <a:round/>
                      <a:headEnd type="none" w="sm" len="sm"/>
                      <a:tailEnd type="none" w="sm" len="sm"/>
                    </a:lnL>
                    <a:lnR w="9525" cap="flat" cmpd="sng">
                      <a:solidFill>
                        <a:schemeClr val="accent4">
                          <a:alpha val="0"/>
                        </a:schemeClr>
                      </a:solidFill>
                      <a:prstDash val="solid"/>
                      <a:round/>
                      <a:headEnd type="none" w="sm" len="sm"/>
                      <a:tailEnd type="none" w="sm" len="sm"/>
                    </a:lnR>
                    <a:lnT w="9525" cap="flat" cmpd="sng">
                      <a:solidFill>
                        <a:schemeClr val="accent4">
                          <a:alpha val="0"/>
                        </a:schemeClr>
                      </a:solidFill>
                      <a:prstDash val="solid"/>
                      <a:round/>
                      <a:headEnd type="none" w="sm" len="sm"/>
                      <a:tailEnd type="none" w="sm" len="sm"/>
                    </a:lnT>
                    <a:lnB w="9525" cap="flat" cmpd="sng">
                      <a:solidFill>
                        <a:schemeClr val="accent4">
                          <a:alpha val="0"/>
                        </a:schemeClr>
                      </a:solidFill>
                      <a:prstDash val="solid"/>
                      <a:round/>
                      <a:headEnd type="none" w="sm" len="sm"/>
                      <a:tailEnd type="none" w="sm" len="sm"/>
                    </a:lnB>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t>Training and Development:</a:t>
                      </a:r>
                      <a:r>
                        <a:rPr lang="en-US" sz="1200" dirty="0"/>
                        <a:t> CEI-related training programs are evaluated based on their effectiveness in enhancing emotional awareness, conflict resolution skills, and overall interpersonal interactions.</a:t>
                      </a:r>
                    </a:p>
                  </a:txBody>
                  <a:tcPr marL="91425" marR="91425" marT="91425" marB="91425" anchor="ctr">
                    <a:lnL w="9525" cap="flat" cmpd="sng">
                      <a:solidFill>
                        <a:schemeClr val="accent4">
                          <a:alpha val="0"/>
                        </a:scheme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82833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939" name="Google Shape;939;p24"/>
          <p:cNvSpPr txBox="1">
            <a:spLocks noGrp="1"/>
          </p:cNvSpPr>
          <p:nvPr>
            <p:ph type="title"/>
          </p:nvPr>
        </p:nvSpPr>
        <p:spPr>
          <a:prstGeom prst="rect">
            <a:avLst/>
          </a:prstGeom>
        </p:spPr>
        <p:txBody>
          <a:bodyPr spcFirstLastPara="1" wrap="square" lIns="91425" tIns="91425" rIns="91425" bIns="91425" anchor="ctr" anchorCtr="0">
            <a:noAutofit/>
          </a:bodyPr>
          <a:lstStyle/>
          <a:p>
            <a:pPr lvl="0"/>
            <a:r>
              <a:rPr lang="en-US" sz="2000" dirty="0"/>
              <a:t>IMPLEMENTATION OF CORPORATE EMOTIONAL INTELLIGENCE INITIATIVES </a:t>
            </a:r>
            <a:endParaRPr sz="2000" dirty="0"/>
          </a:p>
        </p:txBody>
      </p:sp>
      <p:graphicFrame>
        <p:nvGraphicFramePr>
          <p:cNvPr id="940" name="Google Shape;940;p24"/>
          <p:cNvGraphicFramePr/>
          <p:nvPr>
            <p:extLst>
              <p:ext uri="{D42A27DB-BD31-4B8C-83A1-F6EECF244321}">
                <p14:modId xmlns:p14="http://schemas.microsoft.com/office/powerpoint/2010/main" val="64070507"/>
              </p:ext>
            </p:extLst>
          </p:nvPr>
        </p:nvGraphicFramePr>
        <p:xfrm>
          <a:off x="814279" y="1148600"/>
          <a:ext cx="8074537" cy="3476560"/>
        </p:xfrm>
        <a:graphic>
          <a:graphicData uri="http://schemas.openxmlformats.org/drawingml/2006/table">
            <a:tbl>
              <a:tblPr>
                <a:noFill/>
                <a:tableStyleId>{280C9C35-7C7F-4341-B765-D4AB025E0077}</a:tableStyleId>
              </a:tblPr>
              <a:tblGrid>
                <a:gridCol w="2586142">
                  <a:extLst>
                    <a:ext uri="{9D8B030D-6E8A-4147-A177-3AD203B41FA5}">
                      <a16:colId xmlns:a16="http://schemas.microsoft.com/office/drawing/2014/main" val="20000"/>
                    </a:ext>
                  </a:extLst>
                </a:gridCol>
                <a:gridCol w="5488395">
                  <a:extLst>
                    <a:ext uri="{9D8B030D-6E8A-4147-A177-3AD203B41FA5}">
                      <a16:colId xmlns:a16="http://schemas.microsoft.com/office/drawing/2014/main" val="20001"/>
                    </a:ext>
                  </a:extLst>
                </a:gridCol>
              </a:tblGrid>
              <a:tr h="889736">
                <a:tc gridSpan="2">
                  <a:txBody>
                    <a:bodyPr/>
                    <a:lstStyle/>
                    <a:p>
                      <a:pPr algn="ctr"/>
                      <a:r>
                        <a:rPr lang="en-US" sz="2000" b="1" dirty="0"/>
                        <a:t>Employee Experiences:</a:t>
                      </a:r>
                      <a:endParaRPr lang="en-US" sz="2000" dirty="0"/>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741442">
                <a:tc>
                  <a:txBody>
                    <a:bodyPr/>
                    <a:lstStyle/>
                    <a:p>
                      <a:pPr marL="0" lvl="0" indent="0" algn="l" rtl="0">
                        <a:spcBef>
                          <a:spcPts val="0"/>
                        </a:spcBef>
                        <a:spcAft>
                          <a:spcPts val="0"/>
                        </a:spcAft>
                        <a:buNone/>
                      </a:pPr>
                      <a:r>
                        <a:rPr lang="en-US" sz="1400" b="1" dirty="0"/>
                        <a:t>Communication and Collaboration:</a:t>
                      </a:r>
                      <a:endParaRPr sz="1400" b="1" dirty="0">
                        <a:solidFill>
                          <a:schemeClr val="dk1"/>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Employees experience CEI initiatives through improved communication channels, increased collaboration, and reduced conflicts. Clear, empathetic communication becomes a norm in CEI-driven cultures.</a:t>
                      </a: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lt2"/>
                    </a:solidFill>
                  </a:tcPr>
                </a:tc>
                <a:extLst>
                  <a:ext uri="{0D108BD9-81ED-4DB2-BD59-A6C34878D82A}">
                    <a16:rowId xmlns:a16="http://schemas.microsoft.com/office/drawing/2014/main" val="10001"/>
                  </a:ext>
                </a:extLst>
              </a:tr>
              <a:tr h="922691">
                <a:tc>
                  <a:txBody>
                    <a:bodyPr/>
                    <a:lstStyle/>
                    <a:p>
                      <a:pPr marL="0" lvl="0" indent="0" algn="l" rtl="0">
                        <a:spcBef>
                          <a:spcPts val="0"/>
                        </a:spcBef>
                        <a:spcAft>
                          <a:spcPts val="0"/>
                        </a:spcAft>
                        <a:buNone/>
                      </a:pPr>
                      <a:r>
                        <a:rPr lang="en-US" sz="1400" b="1" dirty="0"/>
                        <a:t>Recognition and Support:</a:t>
                      </a:r>
                      <a:endParaRPr sz="1400" b="1" dirty="0">
                        <a:solidFill>
                          <a:schemeClr val="dk1"/>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chemeClr val="accent4">
                          <a:alpha val="0"/>
                        </a:schemeClr>
                      </a:solidFill>
                      <a:prstDash val="solid"/>
                      <a:round/>
                      <a:headEnd type="none" w="sm" len="sm"/>
                      <a:tailEnd type="none" w="sm" len="sm"/>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CEI initiatives often emphasize recognition of emotions and support mechanisms for employees. Programs that offer emotional support, mentorship, and coaching positively impact employee experiences.</a:t>
                      </a:r>
                    </a:p>
                  </a:txBody>
                  <a:tcPr marL="91425" marR="91425" marT="91425" marB="91425" anchor="ctr">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EFEFEF"/>
                    </a:solidFill>
                  </a:tcPr>
                </a:tc>
                <a:extLst>
                  <a:ext uri="{0D108BD9-81ED-4DB2-BD59-A6C34878D82A}">
                    <a16:rowId xmlns:a16="http://schemas.microsoft.com/office/drawing/2014/main" val="10002"/>
                  </a:ext>
                </a:extLst>
              </a:tr>
              <a:tr h="922691">
                <a:tc>
                  <a:txBody>
                    <a:bodyPr/>
                    <a:lstStyle/>
                    <a:p>
                      <a:pPr marL="0" lvl="0" indent="0" algn="l" rtl="0">
                        <a:spcBef>
                          <a:spcPts val="0"/>
                        </a:spcBef>
                        <a:spcAft>
                          <a:spcPts val="0"/>
                        </a:spcAft>
                        <a:buNone/>
                      </a:pPr>
                      <a:r>
                        <a:rPr lang="en-US" sz="1400" b="1" dirty="0"/>
                        <a:t>Work-Life Balance:</a:t>
                      </a:r>
                      <a:endParaRPr sz="1400" b="1" dirty="0">
                        <a:solidFill>
                          <a:schemeClr val="dk1"/>
                        </a:solidFill>
                        <a:latin typeface="Fira Sans Extra Condensed"/>
                        <a:ea typeface="Fira Sans Extra Condensed"/>
                        <a:cs typeface="Fira Sans Extra Condensed"/>
                        <a:sym typeface="Fira Sans Extra Condensed"/>
                      </a:endParaRPr>
                    </a:p>
                  </a:txBody>
                  <a:tcPr marL="91425" marR="91425" marT="91425" marB="91425" anchor="ctr">
                    <a:lnL w="9525" cap="flat" cmpd="sng">
                      <a:solidFill>
                        <a:schemeClr val="accent4">
                          <a:alpha val="0"/>
                        </a:schemeClr>
                      </a:solidFill>
                      <a:prstDash val="solid"/>
                      <a:round/>
                      <a:headEnd type="none" w="sm" len="sm"/>
                      <a:tailEnd type="none" w="sm" len="sm"/>
                    </a:lnL>
                    <a:lnR w="9525" cap="flat" cmpd="sng">
                      <a:solidFill>
                        <a:schemeClr val="accent4">
                          <a:alpha val="0"/>
                        </a:schemeClr>
                      </a:solidFill>
                      <a:prstDash val="solid"/>
                      <a:round/>
                      <a:headEnd type="none" w="sm" len="sm"/>
                      <a:tailEnd type="none" w="sm" len="sm"/>
                    </a:lnR>
                    <a:lnT w="9525" cap="flat" cmpd="sng">
                      <a:solidFill>
                        <a:schemeClr val="accent4">
                          <a:alpha val="0"/>
                        </a:schemeClr>
                      </a:solidFill>
                      <a:prstDash val="solid"/>
                      <a:round/>
                      <a:headEnd type="none" w="sm" len="sm"/>
                      <a:tailEnd type="none" w="sm" len="sm"/>
                    </a:lnT>
                    <a:lnB w="9525" cap="flat" cmpd="sng">
                      <a:solidFill>
                        <a:schemeClr val="accent4">
                          <a:alpha val="0"/>
                        </a:schemeClr>
                      </a:solidFill>
                      <a:prstDash val="solid"/>
                      <a:round/>
                      <a:headEnd type="none" w="sm" len="sm"/>
                      <a:tailEnd type="none" w="sm" len="sm"/>
                    </a:lnB>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Employees gauge CEI initiatives by how they address work-life balance and stress management. Programs promoting mindfulness, flexible work arrangements, and mental health support are valued.</a:t>
                      </a:r>
                    </a:p>
                  </a:txBody>
                  <a:tcPr marL="91425" marR="91425" marT="91425" marB="91425" anchor="ctr">
                    <a:lnL w="9525" cap="flat" cmpd="sng">
                      <a:solidFill>
                        <a:schemeClr val="accent4">
                          <a:alpha val="0"/>
                        </a:scheme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lt2"/>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2210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631416020"/>
              </p:ext>
            </p:extLst>
          </p:nvPr>
        </p:nvGraphicFramePr>
        <p:xfrm>
          <a:off x="318977" y="318977"/>
          <a:ext cx="8410353" cy="45613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633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88455"/>
            <a:ext cx="8229600" cy="3029100"/>
          </a:xfrm>
        </p:spPr>
        <p:txBody>
          <a:bodyPr>
            <a:noAutofit/>
          </a:bodyPr>
          <a:lstStyle/>
          <a:p>
            <a:pPr>
              <a:lnSpc>
                <a:spcPct val="160000"/>
              </a:lnSpc>
            </a:pPr>
            <a:r>
              <a:rPr lang="en-US" sz="1100" b="1" dirty="0"/>
              <a:t>Challenges and Barriers:</a:t>
            </a:r>
            <a:endParaRPr lang="en-US" sz="1100" dirty="0"/>
          </a:p>
          <a:p>
            <a:pPr lvl="0">
              <a:lnSpc>
                <a:spcPct val="160000"/>
              </a:lnSpc>
            </a:pPr>
            <a:r>
              <a:rPr lang="en-US" sz="1100" b="1" dirty="0"/>
              <a:t>Resistance to Change:</a:t>
            </a:r>
            <a:r>
              <a:rPr lang="en-US" sz="1100" dirty="0"/>
              <a:t> Some employees might resist CEI initiatives, perceiving them as unnecessary or a departure from traditional workplace norms.</a:t>
            </a:r>
          </a:p>
          <a:p>
            <a:pPr lvl="0">
              <a:lnSpc>
                <a:spcPct val="160000"/>
              </a:lnSpc>
            </a:pPr>
            <a:r>
              <a:rPr lang="en-US" sz="1100" b="1" dirty="0"/>
              <a:t>Lack of Leadership Buy-In:</a:t>
            </a:r>
            <a:r>
              <a:rPr lang="en-US" sz="1100" dirty="0"/>
              <a:t> If leadership doesn't actively support or model CEI behaviors, initiatives might lack credibility and fail to resonate with employees.</a:t>
            </a:r>
          </a:p>
          <a:p>
            <a:pPr>
              <a:lnSpc>
                <a:spcPct val="160000"/>
              </a:lnSpc>
            </a:pPr>
            <a:r>
              <a:rPr lang="en-US" sz="1100" b="1" dirty="0"/>
              <a:t>Addressing Employee Perceptions:</a:t>
            </a:r>
            <a:endParaRPr lang="en-US" sz="1100" dirty="0"/>
          </a:p>
          <a:p>
            <a:pPr lvl="0">
              <a:lnSpc>
                <a:spcPct val="160000"/>
              </a:lnSpc>
            </a:pPr>
            <a:r>
              <a:rPr lang="en-US" sz="1100" b="1" dirty="0"/>
              <a:t>Continuous Education and Training:</a:t>
            </a:r>
            <a:r>
              <a:rPr lang="en-US" sz="1100" dirty="0"/>
              <a:t> Regular training sessions and workshops can reinforce the importance and benefits of emotional intelligence in the workplace.</a:t>
            </a:r>
          </a:p>
          <a:p>
            <a:pPr lvl="0">
              <a:lnSpc>
                <a:spcPct val="160000"/>
              </a:lnSpc>
            </a:pPr>
            <a:r>
              <a:rPr lang="en-US" sz="1100" b="1" dirty="0"/>
              <a:t>Role Modeling by Leadership:</a:t>
            </a:r>
            <a:r>
              <a:rPr lang="en-US" sz="1100" dirty="0"/>
              <a:t> Encouraging leaders to model CEI behaviors can significantly influence employee perceptions and acceptance of these initiatives.</a:t>
            </a:r>
          </a:p>
          <a:p>
            <a:pPr>
              <a:lnSpc>
                <a:spcPct val="160000"/>
              </a:lnSpc>
            </a:pPr>
            <a:r>
              <a:rPr lang="en-US" sz="1100" dirty="0"/>
              <a:t>Employee perceptions and experiences regarding CEI initiatives are vital in shaping organizational culture. Understanding their perspectives helps organizations tailor initiatives that resonate with employees, fostering a more emotionally intelligent and supportive workplace. Regular feedback and an inclusive approach to implementing these initiatives can aid in aligning them with employee needs and expectations.</a:t>
            </a:r>
          </a:p>
        </p:txBody>
      </p:sp>
      <p:sp>
        <p:nvSpPr>
          <p:cNvPr id="4" name="Google Shape;939;p24"/>
          <p:cNvSpPr txBox="1">
            <a:spLocks/>
          </p:cNvSpPr>
          <p:nvPr/>
        </p:nvSpPr>
        <p:spPr>
          <a:xfrm>
            <a:off x="609600" y="563875"/>
            <a:ext cx="8229600" cy="371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1pPr>
            <a:lvl2pPr marR="0" lvl="1"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2pPr>
            <a:lvl3pPr marR="0" lvl="2"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3pPr>
            <a:lvl4pPr marR="0" lvl="3"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4pPr>
            <a:lvl5pPr marR="0" lvl="4"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5pPr>
            <a:lvl6pPr marR="0" lvl="5"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6pPr>
            <a:lvl7pPr marR="0" lvl="6"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7pPr>
            <a:lvl8pPr marR="0" lvl="7"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8pPr>
            <a:lvl9pPr marR="0" lvl="8" algn="l" rtl="0">
              <a:lnSpc>
                <a:spcPct val="100000"/>
              </a:lnSpc>
              <a:spcBef>
                <a:spcPts val="0"/>
              </a:spcBef>
              <a:spcAft>
                <a:spcPts val="0"/>
              </a:spcAft>
              <a:buClr>
                <a:schemeClr val="dk1"/>
              </a:buClr>
              <a:buSzPts val="2800"/>
              <a:buFont typeface="Fira Sans Extra Condensed"/>
              <a:buNone/>
              <a:defRPr sz="2800" b="1" i="0" u="none" strike="noStrike" cap="none">
                <a:solidFill>
                  <a:schemeClr val="dk1"/>
                </a:solidFill>
                <a:latin typeface="Fira Sans Extra Condensed"/>
                <a:ea typeface="Fira Sans Extra Condensed"/>
                <a:cs typeface="Fira Sans Extra Condensed"/>
                <a:sym typeface="Fira Sans Extra Condensed"/>
              </a:defRPr>
            </a:lvl9pPr>
          </a:lstStyle>
          <a:p>
            <a:r>
              <a:rPr lang="en-US" sz="2000" dirty="0"/>
              <a:t>IMPLEMENTATION OF CORPORATE EMOTIONAL INTELLIGENCE INITIATIVES </a:t>
            </a:r>
          </a:p>
        </p:txBody>
      </p:sp>
    </p:spTree>
    <p:extLst>
      <p:ext uri="{BB962C8B-B14F-4D97-AF65-F5344CB8AC3E}">
        <p14:creationId xmlns:p14="http://schemas.microsoft.com/office/powerpoint/2010/main" val="236124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a:t>
            </a:r>
          </a:p>
        </p:txBody>
      </p:sp>
      <p:sp>
        <p:nvSpPr>
          <p:cNvPr id="3" name="Text Placeholder 2"/>
          <p:cNvSpPr>
            <a:spLocks noGrp="1"/>
          </p:cNvSpPr>
          <p:nvPr>
            <p:ph type="body" idx="1"/>
          </p:nvPr>
        </p:nvSpPr>
        <p:spPr>
          <a:xfrm>
            <a:off x="595429" y="935664"/>
            <a:ext cx="7921256" cy="3309487"/>
          </a:xfrm>
        </p:spPr>
        <p:txBody>
          <a:bodyPr>
            <a:noAutofit/>
          </a:bodyPr>
          <a:lstStyle/>
          <a:p>
            <a:pPr>
              <a:lnSpc>
                <a:spcPct val="170000"/>
              </a:lnSpc>
            </a:pPr>
            <a:r>
              <a:rPr lang="en-US" sz="1000" dirty="0"/>
              <a:t>The research study explored into the involved relationship between Corporate Emotional Intelligence (CEI) and employee mental health while exploring the instrumental role of technology in fostering sustainable workplace well-being. Through an in-depth analysis, it became evident that CEI initiatives profoundly influence employee mental health, shaping a supportive, empathetic workplace culture. The integration of technology emerged as a fundamental strategy in promoting sustainable well-being. Technology-driven tools, such as AI-powered emotional analytics, wellness apps, and communication platforms, showcased immense potential in enhancing emotional awareness, communication, and stress management among employees. These technological interventions acted as catalysts in augmenting CEI initiatives, fostering a more inclusive and emotionally intelligent work environment.</a:t>
            </a:r>
          </a:p>
          <a:p>
            <a:pPr>
              <a:lnSpc>
                <a:spcPct val="170000"/>
              </a:lnSpc>
            </a:pPr>
            <a:r>
              <a:rPr lang="en-US" sz="1000" dirty="0"/>
              <a:t>The study underscored the critical importance of organizations leveraging technology not as a standalone solution but as a facilitator to bolster CEI efforts. While technological advancements offer promising avenues, the human-centric approach remained fundamental. Cultivating emotional intelligence requires a holistic strategy encompassing leadership commitment, employee involvement, and continuous learning to maximize its impact on mental health and sustainable workplace well-being.</a:t>
            </a:r>
          </a:p>
          <a:p>
            <a:pPr>
              <a:lnSpc>
                <a:spcPct val="170000"/>
              </a:lnSpc>
            </a:pPr>
            <a:r>
              <a:rPr lang="en-US" sz="1000" dirty="0"/>
              <a:t>Ultimately, the study emphasizes the need for organizations to integrate CEI initiatives thoughtfully with technological interventions, thereby nurturing a culture that prioritizes and safeguards employee mental health, paving the way for a resilient and thriving workforce.</a:t>
            </a:r>
          </a:p>
        </p:txBody>
      </p:sp>
    </p:spTree>
    <p:extLst>
      <p:ext uri="{BB962C8B-B14F-4D97-AF65-F5344CB8AC3E}">
        <p14:creationId xmlns:p14="http://schemas.microsoft.com/office/powerpoint/2010/main" val="1865318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p>
        </p:txBody>
      </p:sp>
      <p:sp>
        <p:nvSpPr>
          <p:cNvPr id="3" name="Text Placeholder 2"/>
          <p:cNvSpPr>
            <a:spLocks noGrp="1"/>
          </p:cNvSpPr>
          <p:nvPr>
            <p:ph type="body" idx="1"/>
          </p:nvPr>
        </p:nvSpPr>
        <p:spPr>
          <a:xfrm>
            <a:off x="457200" y="875795"/>
            <a:ext cx="8229600" cy="3029100"/>
          </a:xfrm>
        </p:spPr>
        <p:txBody>
          <a:bodyPr>
            <a:noAutofit/>
          </a:bodyPr>
          <a:lstStyle/>
          <a:p>
            <a:r>
              <a:rPr lang="en-US" sz="900" dirty="0" err="1"/>
              <a:t>Alsomaidaee</a:t>
            </a:r>
            <a:r>
              <a:rPr lang="en-US" sz="900" dirty="0"/>
              <a:t>, M. M., </a:t>
            </a:r>
            <a:r>
              <a:rPr lang="en-US" sz="900" dirty="0" err="1"/>
              <a:t>Joumaa</a:t>
            </a:r>
            <a:r>
              <a:rPr lang="en-US" sz="900" dirty="0"/>
              <a:t>, B. A., &amp; Khalid, K. W. (2023, May 22). Toxic Workplace, Mental Health and Employee Well-being, the Moderator Role of Paternalistic Leadership, an Empirical Study. </a:t>
            </a:r>
            <a:r>
              <a:rPr lang="en-US" sz="900" i="1" dirty="0"/>
              <a:t>Journal of Applied Business and Technology</a:t>
            </a:r>
            <a:r>
              <a:rPr lang="en-US" sz="900" dirty="0"/>
              <a:t>, </a:t>
            </a:r>
            <a:r>
              <a:rPr lang="en-US" sz="900" i="1" dirty="0"/>
              <a:t>4</a:t>
            </a:r>
            <a:r>
              <a:rPr lang="en-US" sz="900" dirty="0"/>
              <a:t>(2), 114–129. </a:t>
            </a:r>
            <a:r>
              <a:rPr lang="en-US" sz="900" u="sng" dirty="0">
                <a:hlinkClick r:id="rId2"/>
              </a:rPr>
              <a:t>https://doi.org/10.35145/jabt.v4i2.126</a:t>
            </a:r>
            <a:r>
              <a:rPr lang="en-US" sz="900" dirty="0"/>
              <a:t> </a:t>
            </a:r>
          </a:p>
          <a:p>
            <a:r>
              <a:rPr lang="en-US" sz="900" dirty="0"/>
              <a:t>Ben-Meir, L., &amp; </a:t>
            </a:r>
            <a:r>
              <a:rPr lang="en-US" sz="900" dirty="0" err="1"/>
              <a:t>Koslowsky</a:t>
            </a:r>
            <a:r>
              <a:rPr lang="en-US" sz="900" dirty="0"/>
              <a:t>, M. (2023, February 9). The Emotional Resilience Scale (ERS): Measuring employee well-being. </a:t>
            </a:r>
            <a:r>
              <a:rPr lang="en-US" sz="900" i="1" dirty="0"/>
              <a:t>Journal of Workplace Behavioral Health</a:t>
            </a:r>
            <a:r>
              <a:rPr lang="en-US" sz="900" dirty="0"/>
              <a:t>, </a:t>
            </a:r>
            <a:r>
              <a:rPr lang="en-US" sz="900" i="1" dirty="0"/>
              <a:t>38</a:t>
            </a:r>
            <a:r>
              <a:rPr lang="en-US" sz="900" dirty="0"/>
              <a:t>(2), 188–199. </a:t>
            </a:r>
            <a:r>
              <a:rPr lang="en-US" sz="900" u="sng" dirty="0">
                <a:hlinkClick r:id="rId3"/>
              </a:rPr>
              <a:t>https://doi.org/10.1080/15555240.2023.2176315</a:t>
            </a:r>
            <a:r>
              <a:rPr lang="en-US" sz="900" dirty="0"/>
              <a:t> </a:t>
            </a:r>
          </a:p>
          <a:p>
            <a:r>
              <a:rPr lang="en-US" sz="900" dirty="0" err="1"/>
              <a:t>Cinar</a:t>
            </a:r>
            <a:r>
              <a:rPr lang="en-US" sz="900" dirty="0"/>
              <a:t>, A. B., &amp; </a:t>
            </a:r>
            <a:r>
              <a:rPr lang="en-US" sz="900" dirty="0" err="1"/>
              <a:t>Bilodeau</a:t>
            </a:r>
            <a:r>
              <a:rPr lang="en-US" sz="900" dirty="0"/>
              <a:t>, S. (2022, April 27). Sustainable Workplace Mental Well Being for Sustainable SMEs: How? </a:t>
            </a:r>
            <a:r>
              <a:rPr lang="en-US" sz="900" i="1" dirty="0"/>
              <a:t>Sustainability</a:t>
            </a:r>
            <a:r>
              <a:rPr lang="en-US" sz="900" dirty="0"/>
              <a:t>, </a:t>
            </a:r>
            <a:r>
              <a:rPr lang="en-US" sz="900" i="1" dirty="0"/>
              <a:t>14</a:t>
            </a:r>
            <a:r>
              <a:rPr lang="en-US" sz="900" dirty="0"/>
              <a:t>(9), 5290. </a:t>
            </a:r>
            <a:r>
              <a:rPr lang="en-US" sz="900" u="sng" dirty="0">
                <a:hlinkClick r:id="rId4"/>
              </a:rPr>
              <a:t>https://doi.org/10.3390/su14095290</a:t>
            </a:r>
            <a:r>
              <a:rPr lang="en-US" sz="900" dirty="0"/>
              <a:t> </a:t>
            </a:r>
          </a:p>
          <a:p>
            <a:r>
              <a:rPr lang="en-US" sz="900" dirty="0"/>
              <a:t>CIPD. (2021). Technology and employee well-being. Chartered Institute of Personnel and Development.</a:t>
            </a:r>
          </a:p>
          <a:p>
            <a:r>
              <a:rPr lang="en-US" sz="900" dirty="0" err="1"/>
              <a:t>Devonish</a:t>
            </a:r>
            <a:r>
              <a:rPr lang="en-US" sz="900" dirty="0"/>
              <a:t>, D. (2016, November 7). Emotional intelligence and job performance: the role of psychological well-being. </a:t>
            </a:r>
            <a:r>
              <a:rPr lang="en-US" sz="900" i="1" dirty="0"/>
              <a:t>International Journal of Workplace Health Management</a:t>
            </a:r>
            <a:r>
              <a:rPr lang="en-US" sz="900" dirty="0"/>
              <a:t>, </a:t>
            </a:r>
            <a:r>
              <a:rPr lang="en-US" sz="900" i="1" dirty="0"/>
              <a:t>9</a:t>
            </a:r>
            <a:r>
              <a:rPr lang="en-US" sz="900" dirty="0"/>
              <a:t>(4), 428–442. </a:t>
            </a:r>
            <a:r>
              <a:rPr lang="en-US" sz="900" u="sng" dirty="0">
                <a:hlinkClick r:id="rId5"/>
              </a:rPr>
              <a:t>https://doi.org/10.1108/ijwhm-04-2016-0031</a:t>
            </a:r>
            <a:r>
              <a:rPr lang="en-US" sz="900" dirty="0"/>
              <a:t> </a:t>
            </a:r>
          </a:p>
          <a:p>
            <a:r>
              <a:rPr lang="en-US" sz="900" dirty="0" err="1"/>
              <a:t>DiMatteo</a:t>
            </a:r>
            <a:r>
              <a:rPr lang="en-US" sz="900" dirty="0"/>
              <a:t>, M. R. (2004). "The Role of Patient-Provider Communication in Health Outcomes: What We Know and What We Need to Learn." Journal of General Internal Medicine, 17(4), 263–265.</a:t>
            </a:r>
          </a:p>
          <a:p>
            <a:r>
              <a:rPr lang="en-US" sz="900" dirty="0"/>
              <a:t>Goleman, D. (1998). What makes a leader? Harvard Business Review, 76(6), 93-102.</a:t>
            </a:r>
          </a:p>
          <a:p>
            <a:r>
              <a:rPr lang="en-US" sz="900" dirty="0"/>
              <a:t>Harter, J. K., Schmidt, F. L., &amp; Hayes, T. L. (2002). "Business-Unit-Level Relationship Between Employee Satisfaction, Employee Engagement, and Business Outcomes: A Meta-Analysis." Journal of Applied Psychology, 87(2), 268–279.</a:t>
            </a:r>
          </a:p>
          <a:p>
            <a:r>
              <a:rPr lang="en-US" sz="900" dirty="0" err="1"/>
              <a:t>Hennig-Thurau</a:t>
            </a:r>
            <a:r>
              <a:rPr lang="en-US" sz="900" dirty="0"/>
              <a:t>, T., et al. (2018). "Artificial Intelligence and the Customer Journey: A Transformational Analysis." Journal of the Academy of Marketing Science, 46(3), 437–456.</a:t>
            </a:r>
          </a:p>
          <a:p>
            <a:r>
              <a:rPr lang="en-US" sz="900" dirty="0"/>
              <a:t>Lopes, P. N., Brackett, M. A., </a:t>
            </a:r>
            <a:r>
              <a:rPr lang="en-US" sz="900" dirty="0" err="1"/>
              <a:t>Nezlek</a:t>
            </a:r>
            <a:r>
              <a:rPr lang="en-US" sz="900" dirty="0"/>
              <a:t>, J. B., </a:t>
            </a:r>
            <a:r>
              <a:rPr lang="en-US" sz="900" dirty="0" err="1"/>
              <a:t>Schütz</a:t>
            </a:r>
            <a:r>
              <a:rPr lang="en-US" sz="900" dirty="0"/>
              <a:t>, A., </a:t>
            </a:r>
            <a:r>
              <a:rPr lang="en-US" sz="900" dirty="0" err="1"/>
              <a:t>Sellin</a:t>
            </a:r>
            <a:r>
              <a:rPr lang="en-US" sz="900" dirty="0"/>
              <a:t>, I., &amp; </a:t>
            </a:r>
            <a:r>
              <a:rPr lang="en-US" sz="900" dirty="0" err="1"/>
              <a:t>Salovey</a:t>
            </a:r>
            <a:r>
              <a:rPr lang="en-US" sz="900" dirty="0"/>
              <a:t>, P. (2006). Emotional intelligence and social interaction. Personality and Social Psychology Bulletin, 32(2), 197-208.</a:t>
            </a:r>
          </a:p>
          <a:p>
            <a:r>
              <a:rPr lang="en-US" sz="900" dirty="0"/>
              <a:t>Monteiro, E., &amp; Joseph, J. (2023, June 5). A Review on the Impact of Workplace Culture on Employee Mental Health and Well-Being. </a:t>
            </a:r>
            <a:r>
              <a:rPr lang="en-US" sz="900" i="1" dirty="0"/>
              <a:t>International Journal of Case Studies in Business, IT, and Education</a:t>
            </a:r>
            <a:r>
              <a:rPr lang="en-US" sz="900" dirty="0"/>
              <a:t>, 291–317. </a:t>
            </a:r>
            <a:r>
              <a:rPr lang="en-US" sz="900" u="sng" dirty="0">
                <a:hlinkClick r:id="rId6"/>
              </a:rPr>
              <a:t>https://doi.org/10.47992/ijcsbe.2581.6942.0274</a:t>
            </a:r>
            <a:r>
              <a:rPr lang="en-US" sz="900" dirty="0"/>
              <a:t> </a:t>
            </a:r>
          </a:p>
          <a:p>
            <a:r>
              <a:rPr lang="en-US" sz="900" dirty="0" err="1"/>
              <a:t>Pokhrel</a:t>
            </a:r>
            <a:r>
              <a:rPr lang="en-US" sz="900" dirty="0"/>
              <a:t>, S. K., &amp; Goyal, R. (2022, December 31). Psychological Workplace Climate, Emotional Intelligence and Employee Well-Being in Nepali Information Technology Industry. </a:t>
            </a:r>
            <a:r>
              <a:rPr lang="en-US" sz="900" i="1" dirty="0"/>
              <a:t>The International Research Journal of Management Science</a:t>
            </a:r>
            <a:r>
              <a:rPr lang="en-US" sz="900" dirty="0"/>
              <a:t>, </a:t>
            </a:r>
            <a:r>
              <a:rPr lang="en-US" sz="900" i="1" dirty="0"/>
              <a:t>7</a:t>
            </a:r>
            <a:r>
              <a:rPr lang="en-US" sz="900" dirty="0"/>
              <a:t>(1), 131–146. </a:t>
            </a:r>
            <a:r>
              <a:rPr lang="en-US" sz="900" u="sng" dirty="0">
                <a:hlinkClick r:id="rId7"/>
              </a:rPr>
              <a:t>https://doi.org/10.3126/irjms.v7i1.50633</a:t>
            </a:r>
            <a:r>
              <a:rPr lang="en-US" sz="900" dirty="0"/>
              <a:t> </a:t>
            </a:r>
          </a:p>
          <a:p>
            <a:r>
              <a:rPr lang="en-US" sz="900" dirty="0" err="1"/>
              <a:t>Ramyasri</a:t>
            </a:r>
            <a:r>
              <a:rPr lang="en-US" sz="900" dirty="0"/>
              <a:t>, D. A. (2023, January 1). Exploring the impact of demographics on emotional intelligence and employee well-being: A workplace study. </a:t>
            </a:r>
            <a:r>
              <a:rPr lang="en-US" sz="900" i="1" dirty="0"/>
              <a:t>International Journal of Financial Management and Economics</a:t>
            </a:r>
            <a:r>
              <a:rPr lang="en-US" sz="900" dirty="0"/>
              <a:t>, </a:t>
            </a:r>
            <a:r>
              <a:rPr lang="en-US" sz="900" i="1" dirty="0"/>
              <a:t>6</a:t>
            </a:r>
            <a:r>
              <a:rPr lang="en-US" sz="900" dirty="0"/>
              <a:t>(2), 106–110. </a:t>
            </a:r>
            <a:r>
              <a:rPr lang="en-US" sz="900" u="sng" dirty="0">
                <a:hlinkClick r:id="rId8"/>
              </a:rPr>
              <a:t>https://doi.org/10.33545/26179210.2023.v6.i2.234</a:t>
            </a:r>
            <a:r>
              <a:rPr lang="en-US" sz="900" dirty="0"/>
              <a:t> </a:t>
            </a:r>
          </a:p>
          <a:p>
            <a:r>
              <a:rPr lang="en-US" sz="900" dirty="0"/>
              <a:t>Tang, J. (2023, December 1). Research on the Impact of Mental Health on Employee Resignation and Strategies for Enhancing Workplace Well-Being. </a:t>
            </a:r>
            <a:r>
              <a:rPr lang="en-US" sz="900" i="1" dirty="0"/>
              <a:t>Advances in Economics, Management and Political Sciences</a:t>
            </a:r>
            <a:r>
              <a:rPr lang="en-US" sz="900" dirty="0"/>
              <a:t>, </a:t>
            </a:r>
            <a:r>
              <a:rPr lang="en-US" sz="900" i="1" dirty="0"/>
              <a:t>50</a:t>
            </a:r>
            <a:r>
              <a:rPr lang="en-US" sz="900" dirty="0"/>
              <a:t>(1), 276–281. </a:t>
            </a:r>
            <a:r>
              <a:rPr lang="en-US" sz="900" u="sng" dirty="0">
                <a:hlinkClick r:id="rId9"/>
              </a:rPr>
              <a:t>https://doi.org/10.54254/2754-1169/50/20230595</a:t>
            </a:r>
            <a:r>
              <a:rPr lang="en-US" sz="900" dirty="0"/>
              <a:t> </a:t>
            </a:r>
          </a:p>
          <a:p>
            <a:r>
              <a:rPr lang="en-US" sz="900" dirty="0"/>
              <a:t>The Management of Emotional Intelligence in The Workplace Impact on Improving Employee Performance. (2022, January 1). </a:t>
            </a:r>
            <a:r>
              <a:rPr lang="en-US" sz="900" i="1" dirty="0"/>
              <a:t>Quality - Access to Success</a:t>
            </a:r>
            <a:r>
              <a:rPr lang="en-US" sz="900" dirty="0"/>
              <a:t>, </a:t>
            </a:r>
            <a:r>
              <a:rPr lang="en-US" sz="900" i="1" dirty="0"/>
              <a:t>23</a:t>
            </a:r>
            <a:r>
              <a:rPr lang="en-US" sz="900" dirty="0"/>
              <a:t>(188). </a:t>
            </a:r>
            <a:r>
              <a:rPr lang="en-US" sz="900" u="sng" dirty="0">
                <a:hlinkClick r:id="rId10"/>
              </a:rPr>
              <a:t>https://doi.org/10.47750/qas/23.188.40</a:t>
            </a:r>
            <a:endParaRPr lang="en-US" sz="900" dirty="0"/>
          </a:p>
        </p:txBody>
      </p:sp>
    </p:spTree>
    <p:extLst>
      <p:ext uri="{BB962C8B-B14F-4D97-AF65-F5344CB8AC3E}">
        <p14:creationId xmlns:p14="http://schemas.microsoft.com/office/powerpoint/2010/main" val="3470373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761" y="2110085"/>
            <a:ext cx="4570483" cy="923330"/>
          </a:xfrm>
          <a:prstGeom prst="rect">
            <a:avLst/>
          </a:prstGeom>
          <a:noFill/>
        </p:spPr>
        <p:txBody>
          <a:bodyPr wrap="none" lIns="91440" tIns="45720" rIns="91440" bIns="45720">
            <a:spAutoFit/>
          </a:bodyPr>
          <a:lstStyle/>
          <a:p>
            <a:pPr algn="ctr"/>
            <a:r>
              <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p>
        </p:txBody>
      </p:sp>
    </p:spTree>
    <p:extLst>
      <p:ext uri="{BB962C8B-B14F-4D97-AF65-F5344CB8AC3E}">
        <p14:creationId xmlns:p14="http://schemas.microsoft.com/office/powerpoint/2010/main" val="68235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p:nvPr/>
        </p:nvSpPr>
        <p:spPr>
          <a:xfrm>
            <a:off x="6395525" y="2469650"/>
            <a:ext cx="2291400" cy="8136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6"/>
          <p:cNvSpPr/>
          <p:nvPr/>
        </p:nvSpPr>
        <p:spPr>
          <a:xfrm>
            <a:off x="457200" y="2188250"/>
            <a:ext cx="3129600" cy="13761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6"/>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Impact of CEI</a:t>
            </a:r>
            <a:endParaRPr dirty="0"/>
          </a:p>
        </p:txBody>
      </p:sp>
      <p:sp>
        <p:nvSpPr>
          <p:cNvPr id="122" name="Google Shape;122;p16"/>
          <p:cNvSpPr txBox="1"/>
          <p:nvPr/>
        </p:nvSpPr>
        <p:spPr>
          <a:xfrm>
            <a:off x="4817101" y="1146113"/>
            <a:ext cx="1485900" cy="33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solidFill>
                  <a:schemeClr val="dk1"/>
                </a:solidFill>
                <a:latin typeface="Fira Sans Extra Condensed"/>
                <a:ea typeface="Fira Sans Extra Condensed"/>
                <a:cs typeface="Fira Sans Extra Condensed"/>
                <a:sym typeface="Fira Sans Extra Condensed"/>
              </a:rPr>
              <a:t>Leveraging Technology</a:t>
            </a:r>
            <a:endParaRPr sz="1800" b="1" dirty="0">
              <a:solidFill>
                <a:schemeClr val="dk1"/>
              </a:solidFill>
              <a:latin typeface="Fira Sans Extra Condensed"/>
              <a:ea typeface="Fira Sans Extra Condensed"/>
              <a:cs typeface="Fira Sans Extra Condensed"/>
              <a:sym typeface="Fira Sans Extra Condensed"/>
            </a:endParaRPr>
          </a:p>
        </p:txBody>
      </p:sp>
      <p:sp>
        <p:nvSpPr>
          <p:cNvPr id="127" name="Google Shape;127;p16"/>
          <p:cNvSpPr txBox="1"/>
          <p:nvPr/>
        </p:nvSpPr>
        <p:spPr>
          <a:xfrm>
            <a:off x="4817101" y="3694463"/>
            <a:ext cx="1485900" cy="33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solidFill>
                  <a:schemeClr val="dk1"/>
                </a:solidFill>
                <a:latin typeface="Fira Sans Extra Condensed"/>
                <a:ea typeface="Fira Sans Extra Condensed"/>
                <a:cs typeface="Fira Sans Extra Condensed"/>
                <a:sym typeface="Fira Sans Extra Condensed"/>
              </a:rPr>
              <a:t>Sustainable Workplace</a:t>
            </a:r>
            <a:endParaRPr sz="1800" b="1" dirty="0">
              <a:solidFill>
                <a:schemeClr val="dk1"/>
              </a:solidFill>
              <a:latin typeface="Fira Sans Extra Condensed"/>
              <a:ea typeface="Fira Sans Extra Condensed"/>
              <a:cs typeface="Fira Sans Extra Condensed"/>
              <a:sym typeface="Fira Sans Extra Condensed"/>
            </a:endParaRPr>
          </a:p>
        </p:txBody>
      </p:sp>
      <p:sp>
        <p:nvSpPr>
          <p:cNvPr id="131" name="Google Shape;131;p16"/>
          <p:cNvSpPr txBox="1"/>
          <p:nvPr/>
        </p:nvSpPr>
        <p:spPr>
          <a:xfrm>
            <a:off x="609601" y="2416813"/>
            <a:ext cx="2229292" cy="33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dk1"/>
                </a:solidFill>
                <a:latin typeface="Fira Sans Extra Condensed"/>
                <a:ea typeface="Fira Sans Extra Condensed"/>
                <a:cs typeface="Fira Sans Extra Condensed"/>
                <a:sym typeface="Fira Sans Extra Condensed"/>
              </a:rPr>
              <a:t>Corporate Emotional Intelligence</a:t>
            </a:r>
            <a:endParaRPr sz="1600" b="1" dirty="0">
              <a:solidFill>
                <a:schemeClr val="dk1"/>
              </a:solidFill>
              <a:latin typeface="Fira Sans Extra Condensed"/>
              <a:ea typeface="Fira Sans Extra Condensed"/>
              <a:cs typeface="Fira Sans Extra Condensed"/>
              <a:sym typeface="Fira Sans Extra Condensed"/>
            </a:endParaRPr>
          </a:p>
        </p:txBody>
      </p:sp>
      <p:sp>
        <p:nvSpPr>
          <p:cNvPr id="133" name="Google Shape;133;p16"/>
          <p:cNvSpPr/>
          <p:nvPr/>
        </p:nvSpPr>
        <p:spPr>
          <a:xfrm>
            <a:off x="2767500" y="2559913"/>
            <a:ext cx="673500" cy="673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134;p16"/>
          <p:cNvGrpSpPr/>
          <p:nvPr/>
        </p:nvGrpSpPr>
        <p:grpSpPr>
          <a:xfrm>
            <a:off x="2921370" y="2716902"/>
            <a:ext cx="365751" cy="365751"/>
            <a:chOff x="362025" y="283250"/>
            <a:chExt cx="2162925" cy="2162925"/>
          </a:xfrm>
        </p:grpSpPr>
        <p:sp>
          <p:nvSpPr>
            <p:cNvPr id="135" name="Google Shape;135;p16"/>
            <p:cNvSpPr/>
            <p:nvPr/>
          </p:nvSpPr>
          <p:spPr>
            <a:xfrm>
              <a:off x="966125" y="980125"/>
              <a:ext cx="211275" cy="211300"/>
            </a:xfrm>
            <a:custGeom>
              <a:avLst/>
              <a:gdLst/>
              <a:ahLst/>
              <a:cxnLst/>
              <a:rect l="l" t="t" r="r" b="b"/>
              <a:pathLst>
                <a:path w="8451" h="8452" extrusionOk="0">
                  <a:moveTo>
                    <a:pt x="4226" y="0"/>
                  </a:moveTo>
                  <a:lnTo>
                    <a:pt x="4005" y="15"/>
                  </a:lnTo>
                  <a:lnTo>
                    <a:pt x="3800" y="30"/>
                  </a:lnTo>
                  <a:lnTo>
                    <a:pt x="3580" y="59"/>
                  </a:lnTo>
                  <a:lnTo>
                    <a:pt x="3375" y="88"/>
                  </a:lnTo>
                  <a:lnTo>
                    <a:pt x="3169" y="147"/>
                  </a:lnTo>
                  <a:lnTo>
                    <a:pt x="2979" y="191"/>
                  </a:lnTo>
                  <a:lnTo>
                    <a:pt x="2773" y="265"/>
                  </a:lnTo>
                  <a:lnTo>
                    <a:pt x="2582" y="338"/>
                  </a:lnTo>
                  <a:lnTo>
                    <a:pt x="2392" y="426"/>
                  </a:lnTo>
                  <a:lnTo>
                    <a:pt x="2216" y="514"/>
                  </a:lnTo>
                  <a:lnTo>
                    <a:pt x="2040" y="617"/>
                  </a:lnTo>
                  <a:lnTo>
                    <a:pt x="1863" y="734"/>
                  </a:lnTo>
                  <a:lnTo>
                    <a:pt x="1702" y="851"/>
                  </a:lnTo>
                  <a:lnTo>
                    <a:pt x="1541" y="969"/>
                  </a:lnTo>
                  <a:lnTo>
                    <a:pt x="1394" y="1101"/>
                  </a:lnTo>
                  <a:lnTo>
                    <a:pt x="1247" y="1248"/>
                  </a:lnTo>
                  <a:lnTo>
                    <a:pt x="1101" y="1394"/>
                  </a:lnTo>
                  <a:lnTo>
                    <a:pt x="969" y="1541"/>
                  </a:lnTo>
                  <a:lnTo>
                    <a:pt x="851" y="1702"/>
                  </a:lnTo>
                  <a:lnTo>
                    <a:pt x="719" y="1864"/>
                  </a:lnTo>
                  <a:lnTo>
                    <a:pt x="616" y="2040"/>
                  </a:lnTo>
                  <a:lnTo>
                    <a:pt x="514" y="2216"/>
                  </a:lnTo>
                  <a:lnTo>
                    <a:pt x="426" y="2407"/>
                  </a:lnTo>
                  <a:lnTo>
                    <a:pt x="338" y="2583"/>
                  </a:lnTo>
                  <a:lnTo>
                    <a:pt x="264" y="2773"/>
                  </a:lnTo>
                  <a:lnTo>
                    <a:pt x="191" y="2979"/>
                  </a:lnTo>
                  <a:lnTo>
                    <a:pt x="132" y="3169"/>
                  </a:lnTo>
                  <a:lnTo>
                    <a:pt x="88" y="3375"/>
                  </a:lnTo>
                  <a:lnTo>
                    <a:pt x="59" y="3595"/>
                  </a:lnTo>
                  <a:lnTo>
                    <a:pt x="30" y="3800"/>
                  </a:lnTo>
                  <a:lnTo>
                    <a:pt x="15" y="4020"/>
                  </a:lnTo>
                  <a:lnTo>
                    <a:pt x="0" y="4226"/>
                  </a:lnTo>
                  <a:lnTo>
                    <a:pt x="15" y="4446"/>
                  </a:lnTo>
                  <a:lnTo>
                    <a:pt x="30" y="4666"/>
                  </a:lnTo>
                  <a:lnTo>
                    <a:pt x="59" y="4871"/>
                  </a:lnTo>
                  <a:lnTo>
                    <a:pt x="88" y="5077"/>
                  </a:lnTo>
                  <a:lnTo>
                    <a:pt x="132" y="5282"/>
                  </a:lnTo>
                  <a:lnTo>
                    <a:pt x="191" y="5488"/>
                  </a:lnTo>
                  <a:lnTo>
                    <a:pt x="264" y="5678"/>
                  </a:lnTo>
                  <a:lnTo>
                    <a:pt x="338" y="5869"/>
                  </a:lnTo>
                  <a:lnTo>
                    <a:pt x="426" y="6060"/>
                  </a:lnTo>
                  <a:lnTo>
                    <a:pt x="514" y="6250"/>
                  </a:lnTo>
                  <a:lnTo>
                    <a:pt x="616" y="6426"/>
                  </a:lnTo>
                  <a:lnTo>
                    <a:pt x="719" y="6588"/>
                  </a:lnTo>
                  <a:lnTo>
                    <a:pt x="851" y="6764"/>
                  </a:lnTo>
                  <a:lnTo>
                    <a:pt x="969" y="6925"/>
                  </a:lnTo>
                  <a:lnTo>
                    <a:pt x="1101" y="7072"/>
                  </a:lnTo>
                  <a:lnTo>
                    <a:pt x="1247" y="7219"/>
                  </a:lnTo>
                  <a:lnTo>
                    <a:pt x="1394" y="7365"/>
                  </a:lnTo>
                  <a:lnTo>
                    <a:pt x="1541" y="7497"/>
                  </a:lnTo>
                  <a:lnTo>
                    <a:pt x="1702" y="7615"/>
                  </a:lnTo>
                  <a:lnTo>
                    <a:pt x="1863" y="7732"/>
                  </a:lnTo>
                  <a:lnTo>
                    <a:pt x="2040" y="7850"/>
                  </a:lnTo>
                  <a:lnTo>
                    <a:pt x="2216" y="7952"/>
                  </a:lnTo>
                  <a:lnTo>
                    <a:pt x="2392" y="8040"/>
                  </a:lnTo>
                  <a:lnTo>
                    <a:pt x="2582" y="8128"/>
                  </a:lnTo>
                  <a:lnTo>
                    <a:pt x="2773" y="8202"/>
                  </a:lnTo>
                  <a:lnTo>
                    <a:pt x="2979" y="8260"/>
                  </a:lnTo>
                  <a:lnTo>
                    <a:pt x="3169" y="8319"/>
                  </a:lnTo>
                  <a:lnTo>
                    <a:pt x="3375" y="8363"/>
                  </a:lnTo>
                  <a:lnTo>
                    <a:pt x="3580" y="8407"/>
                  </a:lnTo>
                  <a:lnTo>
                    <a:pt x="3800" y="8436"/>
                  </a:lnTo>
                  <a:lnTo>
                    <a:pt x="4005" y="8451"/>
                  </a:lnTo>
                  <a:lnTo>
                    <a:pt x="4446" y="8451"/>
                  </a:lnTo>
                  <a:lnTo>
                    <a:pt x="4666" y="8436"/>
                  </a:lnTo>
                  <a:lnTo>
                    <a:pt x="4871" y="8407"/>
                  </a:lnTo>
                  <a:lnTo>
                    <a:pt x="5076" y="8363"/>
                  </a:lnTo>
                  <a:lnTo>
                    <a:pt x="5282" y="8319"/>
                  </a:lnTo>
                  <a:lnTo>
                    <a:pt x="5487" y="8260"/>
                  </a:lnTo>
                  <a:lnTo>
                    <a:pt x="5678" y="8202"/>
                  </a:lnTo>
                  <a:lnTo>
                    <a:pt x="5869" y="8128"/>
                  </a:lnTo>
                  <a:lnTo>
                    <a:pt x="6059" y="8040"/>
                  </a:lnTo>
                  <a:lnTo>
                    <a:pt x="6236" y="7952"/>
                  </a:lnTo>
                  <a:lnTo>
                    <a:pt x="6426" y="7850"/>
                  </a:lnTo>
                  <a:lnTo>
                    <a:pt x="6588" y="7732"/>
                  </a:lnTo>
                  <a:lnTo>
                    <a:pt x="6764" y="7615"/>
                  </a:lnTo>
                  <a:lnTo>
                    <a:pt x="6910" y="7497"/>
                  </a:lnTo>
                  <a:lnTo>
                    <a:pt x="7072" y="7365"/>
                  </a:lnTo>
                  <a:lnTo>
                    <a:pt x="7218" y="7219"/>
                  </a:lnTo>
                  <a:lnTo>
                    <a:pt x="7351" y="7072"/>
                  </a:lnTo>
                  <a:lnTo>
                    <a:pt x="7483" y="6925"/>
                  </a:lnTo>
                  <a:lnTo>
                    <a:pt x="7615" y="6764"/>
                  </a:lnTo>
                  <a:lnTo>
                    <a:pt x="7732" y="6588"/>
                  </a:lnTo>
                  <a:lnTo>
                    <a:pt x="7835" y="6426"/>
                  </a:lnTo>
                  <a:lnTo>
                    <a:pt x="7937" y="6250"/>
                  </a:lnTo>
                  <a:lnTo>
                    <a:pt x="8040" y="6060"/>
                  </a:lnTo>
                  <a:lnTo>
                    <a:pt x="8128" y="5869"/>
                  </a:lnTo>
                  <a:lnTo>
                    <a:pt x="8201" y="5678"/>
                  </a:lnTo>
                  <a:lnTo>
                    <a:pt x="8260" y="5488"/>
                  </a:lnTo>
                  <a:lnTo>
                    <a:pt x="8319" y="5282"/>
                  </a:lnTo>
                  <a:lnTo>
                    <a:pt x="8363" y="5077"/>
                  </a:lnTo>
                  <a:lnTo>
                    <a:pt x="8407" y="4871"/>
                  </a:lnTo>
                  <a:lnTo>
                    <a:pt x="8436" y="4666"/>
                  </a:lnTo>
                  <a:lnTo>
                    <a:pt x="8451" y="4446"/>
                  </a:lnTo>
                  <a:lnTo>
                    <a:pt x="8451" y="4226"/>
                  </a:lnTo>
                  <a:lnTo>
                    <a:pt x="8451" y="4020"/>
                  </a:lnTo>
                  <a:lnTo>
                    <a:pt x="8436" y="3800"/>
                  </a:lnTo>
                  <a:lnTo>
                    <a:pt x="8407" y="3595"/>
                  </a:lnTo>
                  <a:lnTo>
                    <a:pt x="8363" y="3375"/>
                  </a:lnTo>
                  <a:lnTo>
                    <a:pt x="8319" y="3169"/>
                  </a:lnTo>
                  <a:lnTo>
                    <a:pt x="8260" y="2979"/>
                  </a:lnTo>
                  <a:lnTo>
                    <a:pt x="8201" y="2773"/>
                  </a:lnTo>
                  <a:lnTo>
                    <a:pt x="8128" y="2583"/>
                  </a:lnTo>
                  <a:lnTo>
                    <a:pt x="8040" y="2407"/>
                  </a:lnTo>
                  <a:lnTo>
                    <a:pt x="7937" y="2216"/>
                  </a:lnTo>
                  <a:lnTo>
                    <a:pt x="7835" y="2040"/>
                  </a:lnTo>
                  <a:lnTo>
                    <a:pt x="7732" y="1864"/>
                  </a:lnTo>
                  <a:lnTo>
                    <a:pt x="7615" y="1702"/>
                  </a:lnTo>
                  <a:lnTo>
                    <a:pt x="7483" y="1541"/>
                  </a:lnTo>
                  <a:lnTo>
                    <a:pt x="7351" y="1394"/>
                  </a:lnTo>
                  <a:lnTo>
                    <a:pt x="7218" y="1248"/>
                  </a:lnTo>
                  <a:lnTo>
                    <a:pt x="7072" y="1101"/>
                  </a:lnTo>
                  <a:lnTo>
                    <a:pt x="6910" y="969"/>
                  </a:lnTo>
                  <a:lnTo>
                    <a:pt x="6764" y="851"/>
                  </a:lnTo>
                  <a:lnTo>
                    <a:pt x="6588" y="734"/>
                  </a:lnTo>
                  <a:lnTo>
                    <a:pt x="6426" y="617"/>
                  </a:lnTo>
                  <a:lnTo>
                    <a:pt x="6236" y="514"/>
                  </a:lnTo>
                  <a:lnTo>
                    <a:pt x="6059" y="426"/>
                  </a:lnTo>
                  <a:lnTo>
                    <a:pt x="5869" y="338"/>
                  </a:lnTo>
                  <a:lnTo>
                    <a:pt x="5678" y="265"/>
                  </a:lnTo>
                  <a:lnTo>
                    <a:pt x="5487" y="191"/>
                  </a:lnTo>
                  <a:lnTo>
                    <a:pt x="5282" y="147"/>
                  </a:lnTo>
                  <a:lnTo>
                    <a:pt x="5076" y="88"/>
                  </a:lnTo>
                  <a:lnTo>
                    <a:pt x="4871" y="59"/>
                  </a:lnTo>
                  <a:lnTo>
                    <a:pt x="4666" y="30"/>
                  </a:lnTo>
                  <a:lnTo>
                    <a:pt x="4446" y="15"/>
                  </a:lnTo>
                  <a:lnTo>
                    <a:pt x="422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p:nvPr/>
          </p:nvSpPr>
          <p:spPr>
            <a:xfrm>
              <a:off x="999850" y="1538000"/>
              <a:ext cx="878850" cy="371950"/>
            </a:xfrm>
            <a:custGeom>
              <a:avLst/>
              <a:gdLst/>
              <a:ahLst/>
              <a:cxnLst/>
              <a:rect l="l" t="t" r="r" b="b"/>
              <a:pathLst>
                <a:path w="35154" h="14878" extrusionOk="0">
                  <a:moveTo>
                    <a:pt x="3478" y="0"/>
                  </a:moveTo>
                  <a:lnTo>
                    <a:pt x="3155" y="15"/>
                  </a:lnTo>
                  <a:lnTo>
                    <a:pt x="2818" y="59"/>
                  </a:lnTo>
                  <a:lnTo>
                    <a:pt x="2495" y="118"/>
                  </a:lnTo>
                  <a:lnTo>
                    <a:pt x="2187" y="221"/>
                  </a:lnTo>
                  <a:lnTo>
                    <a:pt x="1879" y="367"/>
                  </a:lnTo>
                  <a:lnTo>
                    <a:pt x="1718" y="441"/>
                  </a:lnTo>
                  <a:lnTo>
                    <a:pt x="1571" y="529"/>
                  </a:lnTo>
                  <a:lnTo>
                    <a:pt x="1424" y="631"/>
                  </a:lnTo>
                  <a:lnTo>
                    <a:pt x="1292" y="734"/>
                  </a:lnTo>
                  <a:lnTo>
                    <a:pt x="1028" y="954"/>
                  </a:lnTo>
                  <a:lnTo>
                    <a:pt x="808" y="1204"/>
                  </a:lnTo>
                  <a:lnTo>
                    <a:pt x="603" y="1468"/>
                  </a:lnTo>
                  <a:lnTo>
                    <a:pt x="426" y="1746"/>
                  </a:lnTo>
                  <a:lnTo>
                    <a:pt x="294" y="2040"/>
                  </a:lnTo>
                  <a:lnTo>
                    <a:pt x="177" y="2333"/>
                  </a:lnTo>
                  <a:lnTo>
                    <a:pt x="89" y="2656"/>
                  </a:lnTo>
                  <a:lnTo>
                    <a:pt x="30" y="2979"/>
                  </a:lnTo>
                  <a:lnTo>
                    <a:pt x="1" y="3302"/>
                  </a:lnTo>
                  <a:lnTo>
                    <a:pt x="16" y="3624"/>
                  </a:lnTo>
                  <a:lnTo>
                    <a:pt x="60" y="3947"/>
                  </a:lnTo>
                  <a:lnTo>
                    <a:pt x="118" y="4270"/>
                  </a:lnTo>
                  <a:lnTo>
                    <a:pt x="221" y="4593"/>
                  </a:lnTo>
                  <a:lnTo>
                    <a:pt x="368" y="4901"/>
                  </a:lnTo>
                  <a:lnTo>
                    <a:pt x="441" y="5047"/>
                  </a:lnTo>
                  <a:lnTo>
                    <a:pt x="529" y="5194"/>
                  </a:lnTo>
                  <a:lnTo>
                    <a:pt x="647" y="5370"/>
                  </a:lnTo>
                  <a:lnTo>
                    <a:pt x="896" y="5722"/>
                  </a:lnTo>
                  <a:lnTo>
                    <a:pt x="1277" y="6236"/>
                  </a:lnTo>
                  <a:lnTo>
                    <a:pt x="1791" y="6881"/>
                  </a:lnTo>
                  <a:lnTo>
                    <a:pt x="2099" y="7233"/>
                  </a:lnTo>
                  <a:lnTo>
                    <a:pt x="2436" y="7615"/>
                  </a:lnTo>
                  <a:lnTo>
                    <a:pt x="2803" y="8026"/>
                  </a:lnTo>
                  <a:lnTo>
                    <a:pt x="3199" y="8436"/>
                  </a:lnTo>
                  <a:lnTo>
                    <a:pt x="3639" y="8862"/>
                  </a:lnTo>
                  <a:lnTo>
                    <a:pt x="4094" y="9302"/>
                  </a:lnTo>
                  <a:lnTo>
                    <a:pt x="4593" y="9742"/>
                  </a:lnTo>
                  <a:lnTo>
                    <a:pt x="5121" y="10182"/>
                  </a:lnTo>
                  <a:lnTo>
                    <a:pt x="5679" y="10622"/>
                  </a:lnTo>
                  <a:lnTo>
                    <a:pt x="6266" y="11063"/>
                  </a:lnTo>
                  <a:lnTo>
                    <a:pt x="6882" y="11503"/>
                  </a:lnTo>
                  <a:lnTo>
                    <a:pt x="7527" y="11914"/>
                  </a:lnTo>
                  <a:lnTo>
                    <a:pt x="8202" y="12324"/>
                  </a:lnTo>
                  <a:lnTo>
                    <a:pt x="8906" y="12706"/>
                  </a:lnTo>
                  <a:lnTo>
                    <a:pt x="9640" y="13073"/>
                  </a:lnTo>
                  <a:lnTo>
                    <a:pt x="10021" y="13249"/>
                  </a:lnTo>
                  <a:lnTo>
                    <a:pt x="10418" y="13425"/>
                  </a:lnTo>
                  <a:lnTo>
                    <a:pt x="10799" y="13586"/>
                  </a:lnTo>
                  <a:lnTo>
                    <a:pt x="11210" y="13733"/>
                  </a:lnTo>
                  <a:lnTo>
                    <a:pt x="11621" y="13880"/>
                  </a:lnTo>
                  <a:lnTo>
                    <a:pt x="12031" y="14012"/>
                  </a:lnTo>
                  <a:lnTo>
                    <a:pt x="12457" y="14144"/>
                  </a:lnTo>
                  <a:lnTo>
                    <a:pt x="12882" y="14261"/>
                  </a:lnTo>
                  <a:lnTo>
                    <a:pt x="13322" y="14378"/>
                  </a:lnTo>
                  <a:lnTo>
                    <a:pt x="13763" y="14481"/>
                  </a:lnTo>
                  <a:lnTo>
                    <a:pt x="14217" y="14569"/>
                  </a:lnTo>
                  <a:lnTo>
                    <a:pt x="14672" y="14642"/>
                  </a:lnTo>
                  <a:lnTo>
                    <a:pt x="15142" y="14716"/>
                  </a:lnTo>
                  <a:lnTo>
                    <a:pt x="15611" y="14774"/>
                  </a:lnTo>
                  <a:lnTo>
                    <a:pt x="16095" y="14818"/>
                  </a:lnTo>
                  <a:lnTo>
                    <a:pt x="16579" y="14848"/>
                  </a:lnTo>
                  <a:lnTo>
                    <a:pt x="17078" y="14862"/>
                  </a:lnTo>
                  <a:lnTo>
                    <a:pt x="17577" y="14877"/>
                  </a:lnTo>
                  <a:lnTo>
                    <a:pt x="18076" y="14862"/>
                  </a:lnTo>
                  <a:lnTo>
                    <a:pt x="18575" y="14848"/>
                  </a:lnTo>
                  <a:lnTo>
                    <a:pt x="19059" y="14818"/>
                  </a:lnTo>
                  <a:lnTo>
                    <a:pt x="19543" y="14774"/>
                  </a:lnTo>
                  <a:lnTo>
                    <a:pt x="20013" y="14716"/>
                  </a:lnTo>
                  <a:lnTo>
                    <a:pt x="20482" y="14642"/>
                  </a:lnTo>
                  <a:lnTo>
                    <a:pt x="20937" y="14569"/>
                  </a:lnTo>
                  <a:lnTo>
                    <a:pt x="21392" y="14481"/>
                  </a:lnTo>
                  <a:lnTo>
                    <a:pt x="21832" y="14378"/>
                  </a:lnTo>
                  <a:lnTo>
                    <a:pt x="22272" y="14261"/>
                  </a:lnTo>
                  <a:lnTo>
                    <a:pt x="22712" y="14144"/>
                  </a:lnTo>
                  <a:lnTo>
                    <a:pt x="23123" y="14012"/>
                  </a:lnTo>
                  <a:lnTo>
                    <a:pt x="23548" y="13880"/>
                  </a:lnTo>
                  <a:lnTo>
                    <a:pt x="23959" y="13733"/>
                  </a:lnTo>
                  <a:lnTo>
                    <a:pt x="24355" y="13586"/>
                  </a:lnTo>
                  <a:lnTo>
                    <a:pt x="24751" y="13425"/>
                  </a:lnTo>
                  <a:lnTo>
                    <a:pt x="25133" y="13249"/>
                  </a:lnTo>
                  <a:lnTo>
                    <a:pt x="25514" y="13073"/>
                  </a:lnTo>
                  <a:lnTo>
                    <a:pt x="26248" y="12706"/>
                  </a:lnTo>
                  <a:lnTo>
                    <a:pt x="26967" y="12324"/>
                  </a:lnTo>
                  <a:lnTo>
                    <a:pt x="27642" y="11914"/>
                  </a:lnTo>
                  <a:lnTo>
                    <a:pt x="28287" y="11503"/>
                  </a:lnTo>
                  <a:lnTo>
                    <a:pt x="28903" y="11063"/>
                  </a:lnTo>
                  <a:lnTo>
                    <a:pt x="29490" y="10622"/>
                  </a:lnTo>
                  <a:lnTo>
                    <a:pt x="30048" y="10182"/>
                  </a:lnTo>
                  <a:lnTo>
                    <a:pt x="30576" y="9742"/>
                  </a:lnTo>
                  <a:lnTo>
                    <a:pt x="31060" y="9302"/>
                  </a:lnTo>
                  <a:lnTo>
                    <a:pt x="31529" y="8862"/>
                  </a:lnTo>
                  <a:lnTo>
                    <a:pt x="31955" y="8436"/>
                  </a:lnTo>
                  <a:lnTo>
                    <a:pt x="32366" y="8026"/>
                  </a:lnTo>
                  <a:lnTo>
                    <a:pt x="32733" y="7615"/>
                  </a:lnTo>
                  <a:lnTo>
                    <a:pt x="33070" y="7233"/>
                  </a:lnTo>
                  <a:lnTo>
                    <a:pt x="33363" y="6881"/>
                  </a:lnTo>
                  <a:lnTo>
                    <a:pt x="33877" y="6236"/>
                  </a:lnTo>
                  <a:lnTo>
                    <a:pt x="34258" y="5722"/>
                  </a:lnTo>
                  <a:lnTo>
                    <a:pt x="34508" y="5370"/>
                  </a:lnTo>
                  <a:lnTo>
                    <a:pt x="34625" y="5194"/>
                  </a:lnTo>
                  <a:lnTo>
                    <a:pt x="34713" y="5047"/>
                  </a:lnTo>
                  <a:lnTo>
                    <a:pt x="34801" y="4901"/>
                  </a:lnTo>
                  <a:lnTo>
                    <a:pt x="34933" y="4593"/>
                  </a:lnTo>
                  <a:lnTo>
                    <a:pt x="35036" y="4270"/>
                  </a:lnTo>
                  <a:lnTo>
                    <a:pt x="35109" y="3947"/>
                  </a:lnTo>
                  <a:lnTo>
                    <a:pt x="35139" y="3624"/>
                  </a:lnTo>
                  <a:lnTo>
                    <a:pt x="35153" y="3302"/>
                  </a:lnTo>
                  <a:lnTo>
                    <a:pt x="35124" y="2979"/>
                  </a:lnTo>
                  <a:lnTo>
                    <a:pt x="35080" y="2656"/>
                  </a:lnTo>
                  <a:lnTo>
                    <a:pt x="34992" y="2333"/>
                  </a:lnTo>
                  <a:lnTo>
                    <a:pt x="34875" y="2040"/>
                  </a:lnTo>
                  <a:lnTo>
                    <a:pt x="34728" y="1746"/>
                  </a:lnTo>
                  <a:lnTo>
                    <a:pt x="34552" y="1468"/>
                  </a:lnTo>
                  <a:lnTo>
                    <a:pt x="34361" y="1204"/>
                  </a:lnTo>
                  <a:lnTo>
                    <a:pt x="34126" y="954"/>
                  </a:lnTo>
                  <a:lnTo>
                    <a:pt x="33877" y="734"/>
                  </a:lnTo>
                  <a:lnTo>
                    <a:pt x="33730" y="631"/>
                  </a:lnTo>
                  <a:lnTo>
                    <a:pt x="33583" y="529"/>
                  </a:lnTo>
                  <a:lnTo>
                    <a:pt x="33437" y="441"/>
                  </a:lnTo>
                  <a:lnTo>
                    <a:pt x="33290" y="367"/>
                  </a:lnTo>
                  <a:lnTo>
                    <a:pt x="32982" y="221"/>
                  </a:lnTo>
                  <a:lnTo>
                    <a:pt x="32659" y="118"/>
                  </a:lnTo>
                  <a:lnTo>
                    <a:pt x="32336" y="59"/>
                  </a:lnTo>
                  <a:lnTo>
                    <a:pt x="32014" y="15"/>
                  </a:lnTo>
                  <a:lnTo>
                    <a:pt x="31691" y="0"/>
                  </a:lnTo>
                  <a:lnTo>
                    <a:pt x="31353" y="30"/>
                  </a:lnTo>
                  <a:lnTo>
                    <a:pt x="31045" y="89"/>
                  </a:lnTo>
                  <a:lnTo>
                    <a:pt x="30723" y="177"/>
                  </a:lnTo>
                  <a:lnTo>
                    <a:pt x="30429" y="294"/>
                  </a:lnTo>
                  <a:lnTo>
                    <a:pt x="30136" y="426"/>
                  </a:lnTo>
                  <a:lnTo>
                    <a:pt x="29857" y="602"/>
                  </a:lnTo>
                  <a:lnTo>
                    <a:pt x="29593" y="807"/>
                  </a:lnTo>
                  <a:lnTo>
                    <a:pt x="29343" y="1027"/>
                  </a:lnTo>
                  <a:lnTo>
                    <a:pt x="29123" y="1292"/>
                  </a:lnTo>
                  <a:lnTo>
                    <a:pt x="29021" y="1424"/>
                  </a:lnTo>
                  <a:lnTo>
                    <a:pt x="28918" y="1570"/>
                  </a:lnTo>
                  <a:lnTo>
                    <a:pt x="28713" y="1878"/>
                  </a:lnTo>
                  <a:lnTo>
                    <a:pt x="28463" y="2201"/>
                  </a:lnTo>
                  <a:lnTo>
                    <a:pt x="28126" y="2627"/>
                  </a:lnTo>
                  <a:lnTo>
                    <a:pt x="27700" y="3125"/>
                  </a:lnTo>
                  <a:lnTo>
                    <a:pt x="27187" y="3668"/>
                  </a:lnTo>
                  <a:lnTo>
                    <a:pt x="26893" y="3962"/>
                  </a:lnTo>
                  <a:lnTo>
                    <a:pt x="26585" y="4255"/>
                  </a:lnTo>
                  <a:lnTo>
                    <a:pt x="26248" y="4563"/>
                  </a:lnTo>
                  <a:lnTo>
                    <a:pt x="25896" y="4871"/>
                  </a:lnTo>
                  <a:lnTo>
                    <a:pt x="25529" y="5179"/>
                  </a:lnTo>
                  <a:lnTo>
                    <a:pt x="25133" y="5473"/>
                  </a:lnTo>
                  <a:lnTo>
                    <a:pt x="24707" y="5766"/>
                  </a:lnTo>
                  <a:lnTo>
                    <a:pt x="24282" y="6060"/>
                  </a:lnTo>
                  <a:lnTo>
                    <a:pt x="23827" y="6338"/>
                  </a:lnTo>
                  <a:lnTo>
                    <a:pt x="23343" y="6617"/>
                  </a:lnTo>
                  <a:lnTo>
                    <a:pt x="22859" y="6867"/>
                  </a:lnTo>
                  <a:lnTo>
                    <a:pt x="22345" y="7101"/>
                  </a:lnTo>
                  <a:lnTo>
                    <a:pt x="21802" y="7321"/>
                  </a:lnTo>
                  <a:lnTo>
                    <a:pt x="21260" y="7512"/>
                  </a:lnTo>
                  <a:lnTo>
                    <a:pt x="20687" y="7688"/>
                  </a:lnTo>
                  <a:lnTo>
                    <a:pt x="20101" y="7835"/>
                  </a:lnTo>
                  <a:lnTo>
                    <a:pt x="19499" y="7952"/>
                  </a:lnTo>
                  <a:lnTo>
                    <a:pt x="18883" y="8040"/>
                  </a:lnTo>
                  <a:lnTo>
                    <a:pt x="18560" y="8070"/>
                  </a:lnTo>
                  <a:lnTo>
                    <a:pt x="18237" y="8099"/>
                  </a:lnTo>
                  <a:lnTo>
                    <a:pt x="17915" y="8114"/>
                  </a:lnTo>
                  <a:lnTo>
                    <a:pt x="17254" y="8114"/>
                  </a:lnTo>
                  <a:lnTo>
                    <a:pt x="16917" y="8099"/>
                  </a:lnTo>
                  <a:lnTo>
                    <a:pt x="16609" y="8070"/>
                  </a:lnTo>
                  <a:lnTo>
                    <a:pt x="16286" y="8040"/>
                  </a:lnTo>
                  <a:lnTo>
                    <a:pt x="15655" y="7952"/>
                  </a:lnTo>
                  <a:lnTo>
                    <a:pt x="15054" y="7835"/>
                  </a:lnTo>
                  <a:lnTo>
                    <a:pt x="14467" y="7688"/>
                  </a:lnTo>
                  <a:lnTo>
                    <a:pt x="13909" y="7512"/>
                  </a:lnTo>
                  <a:lnTo>
                    <a:pt x="13352" y="7321"/>
                  </a:lnTo>
                  <a:lnTo>
                    <a:pt x="12824" y="7101"/>
                  </a:lnTo>
                  <a:lnTo>
                    <a:pt x="12310" y="6867"/>
                  </a:lnTo>
                  <a:lnTo>
                    <a:pt x="11811" y="6617"/>
                  </a:lnTo>
                  <a:lnTo>
                    <a:pt x="11342" y="6338"/>
                  </a:lnTo>
                  <a:lnTo>
                    <a:pt x="10887" y="6060"/>
                  </a:lnTo>
                  <a:lnTo>
                    <a:pt x="10447" y="5766"/>
                  </a:lnTo>
                  <a:lnTo>
                    <a:pt x="10036" y="5473"/>
                  </a:lnTo>
                  <a:lnTo>
                    <a:pt x="9640" y="5179"/>
                  </a:lnTo>
                  <a:lnTo>
                    <a:pt x="9259" y="4871"/>
                  </a:lnTo>
                  <a:lnTo>
                    <a:pt x="8906" y="4563"/>
                  </a:lnTo>
                  <a:lnTo>
                    <a:pt x="8584" y="4255"/>
                  </a:lnTo>
                  <a:lnTo>
                    <a:pt x="8261" y="3962"/>
                  </a:lnTo>
                  <a:lnTo>
                    <a:pt x="7967" y="3668"/>
                  </a:lnTo>
                  <a:lnTo>
                    <a:pt x="7454" y="3125"/>
                  </a:lnTo>
                  <a:lnTo>
                    <a:pt x="7029" y="2627"/>
                  </a:lnTo>
                  <a:lnTo>
                    <a:pt x="6691" y="2201"/>
                  </a:lnTo>
                  <a:lnTo>
                    <a:pt x="6442" y="1878"/>
                  </a:lnTo>
                  <a:lnTo>
                    <a:pt x="6236" y="1570"/>
                  </a:lnTo>
                  <a:lnTo>
                    <a:pt x="6148" y="1424"/>
                  </a:lnTo>
                  <a:lnTo>
                    <a:pt x="6031" y="1292"/>
                  </a:lnTo>
                  <a:lnTo>
                    <a:pt x="5811" y="1027"/>
                  </a:lnTo>
                  <a:lnTo>
                    <a:pt x="5576" y="807"/>
                  </a:lnTo>
                  <a:lnTo>
                    <a:pt x="5312" y="602"/>
                  </a:lnTo>
                  <a:lnTo>
                    <a:pt x="5033" y="426"/>
                  </a:lnTo>
                  <a:lnTo>
                    <a:pt x="4740" y="294"/>
                  </a:lnTo>
                  <a:lnTo>
                    <a:pt x="4432" y="177"/>
                  </a:lnTo>
                  <a:lnTo>
                    <a:pt x="4124" y="89"/>
                  </a:lnTo>
                  <a:lnTo>
                    <a:pt x="3801" y="30"/>
                  </a:lnTo>
                  <a:lnTo>
                    <a:pt x="347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6"/>
            <p:cNvSpPr/>
            <p:nvPr/>
          </p:nvSpPr>
          <p:spPr>
            <a:xfrm>
              <a:off x="362025" y="283250"/>
              <a:ext cx="2162925" cy="2162925"/>
            </a:xfrm>
            <a:custGeom>
              <a:avLst/>
              <a:gdLst/>
              <a:ahLst/>
              <a:cxnLst/>
              <a:rect l="l" t="t" r="r" b="b"/>
              <a:pathLst>
                <a:path w="86517" h="86517" extrusionOk="0">
                  <a:moveTo>
                    <a:pt x="43266" y="6763"/>
                  </a:moveTo>
                  <a:lnTo>
                    <a:pt x="44205" y="6778"/>
                  </a:lnTo>
                  <a:lnTo>
                    <a:pt x="45144" y="6807"/>
                  </a:lnTo>
                  <a:lnTo>
                    <a:pt x="46068" y="6866"/>
                  </a:lnTo>
                  <a:lnTo>
                    <a:pt x="46993" y="6954"/>
                  </a:lnTo>
                  <a:lnTo>
                    <a:pt x="47902" y="7057"/>
                  </a:lnTo>
                  <a:lnTo>
                    <a:pt x="48812" y="7189"/>
                  </a:lnTo>
                  <a:lnTo>
                    <a:pt x="49722" y="7336"/>
                  </a:lnTo>
                  <a:lnTo>
                    <a:pt x="50602" y="7497"/>
                  </a:lnTo>
                  <a:lnTo>
                    <a:pt x="51497" y="7702"/>
                  </a:lnTo>
                  <a:lnTo>
                    <a:pt x="52377" y="7908"/>
                  </a:lnTo>
                  <a:lnTo>
                    <a:pt x="53243" y="8143"/>
                  </a:lnTo>
                  <a:lnTo>
                    <a:pt x="54108" y="8407"/>
                  </a:lnTo>
                  <a:lnTo>
                    <a:pt x="54959" y="8685"/>
                  </a:lnTo>
                  <a:lnTo>
                    <a:pt x="55795" y="8979"/>
                  </a:lnTo>
                  <a:lnTo>
                    <a:pt x="56632" y="9302"/>
                  </a:lnTo>
                  <a:lnTo>
                    <a:pt x="57453" y="9639"/>
                  </a:lnTo>
                  <a:lnTo>
                    <a:pt x="58275" y="9991"/>
                  </a:lnTo>
                  <a:lnTo>
                    <a:pt x="59067" y="10358"/>
                  </a:lnTo>
                  <a:lnTo>
                    <a:pt x="59859" y="10754"/>
                  </a:lnTo>
                  <a:lnTo>
                    <a:pt x="60652" y="11165"/>
                  </a:lnTo>
                  <a:lnTo>
                    <a:pt x="61415" y="11605"/>
                  </a:lnTo>
                  <a:lnTo>
                    <a:pt x="62177" y="12045"/>
                  </a:lnTo>
                  <a:lnTo>
                    <a:pt x="62926" y="12515"/>
                  </a:lnTo>
                  <a:lnTo>
                    <a:pt x="63659" y="12999"/>
                  </a:lnTo>
                  <a:lnTo>
                    <a:pt x="64378" y="13498"/>
                  </a:lnTo>
                  <a:lnTo>
                    <a:pt x="65082" y="14026"/>
                  </a:lnTo>
                  <a:lnTo>
                    <a:pt x="65787" y="14554"/>
                  </a:lnTo>
                  <a:lnTo>
                    <a:pt x="66461" y="15111"/>
                  </a:lnTo>
                  <a:lnTo>
                    <a:pt x="67136" y="15669"/>
                  </a:lnTo>
                  <a:lnTo>
                    <a:pt x="67797" y="16256"/>
                  </a:lnTo>
                  <a:lnTo>
                    <a:pt x="68427" y="16857"/>
                  </a:lnTo>
                  <a:lnTo>
                    <a:pt x="69058" y="17459"/>
                  </a:lnTo>
                  <a:lnTo>
                    <a:pt x="69674" y="18090"/>
                  </a:lnTo>
                  <a:lnTo>
                    <a:pt x="70261" y="18735"/>
                  </a:lnTo>
                  <a:lnTo>
                    <a:pt x="70848" y="19381"/>
                  </a:lnTo>
                  <a:lnTo>
                    <a:pt x="71420" y="20056"/>
                  </a:lnTo>
                  <a:lnTo>
                    <a:pt x="71963" y="20745"/>
                  </a:lnTo>
                  <a:lnTo>
                    <a:pt x="72506" y="21435"/>
                  </a:lnTo>
                  <a:lnTo>
                    <a:pt x="73019" y="22139"/>
                  </a:lnTo>
                  <a:lnTo>
                    <a:pt x="73518" y="22873"/>
                  </a:lnTo>
                  <a:lnTo>
                    <a:pt x="74002" y="23606"/>
                  </a:lnTo>
                  <a:lnTo>
                    <a:pt x="74472" y="24354"/>
                  </a:lnTo>
                  <a:lnTo>
                    <a:pt x="74912" y="25103"/>
                  </a:lnTo>
                  <a:lnTo>
                    <a:pt x="75352" y="25880"/>
                  </a:lnTo>
                  <a:lnTo>
                    <a:pt x="75763" y="26658"/>
                  </a:lnTo>
                  <a:lnTo>
                    <a:pt x="76159" y="27450"/>
                  </a:lnTo>
                  <a:lnTo>
                    <a:pt x="76526" y="28257"/>
                  </a:lnTo>
                  <a:lnTo>
                    <a:pt x="76893" y="29064"/>
                  </a:lnTo>
                  <a:lnTo>
                    <a:pt x="77230" y="29885"/>
                  </a:lnTo>
                  <a:lnTo>
                    <a:pt x="77538" y="30722"/>
                  </a:lnTo>
                  <a:lnTo>
                    <a:pt x="77846" y="31558"/>
                  </a:lnTo>
                  <a:lnTo>
                    <a:pt x="78110" y="32424"/>
                  </a:lnTo>
                  <a:lnTo>
                    <a:pt x="78374" y="33274"/>
                  </a:lnTo>
                  <a:lnTo>
                    <a:pt x="78609" y="34155"/>
                  </a:lnTo>
                  <a:lnTo>
                    <a:pt x="78829" y="35020"/>
                  </a:lnTo>
                  <a:lnTo>
                    <a:pt x="79020" y="35915"/>
                  </a:lnTo>
                  <a:lnTo>
                    <a:pt x="79196" y="36810"/>
                  </a:lnTo>
                  <a:lnTo>
                    <a:pt x="79343" y="37705"/>
                  </a:lnTo>
                  <a:lnTo>
                    <a:pt x="79460" y="38615"/>
                  </a:lnTo>
                  <a:lnTo>
                    <a:pt x="79578" y="39539"/>
                  </a:lnTo>
                  <a:lnTo>
                    <a:pt x="79651" y="40449"/>
                  </a:lnTo>
                  <a:lnTo>
                    <a:pt x="79710" y="41388"/>
                  </a:lnTo>
                  <a:lnTo>
                    <a:pt x="79754" y="42312"/>
                  </a:lnTo>
                  <a:lnTo>
                    <a:pt x="79754" y="43266"/>
                  </a:lnTo>
                  <a:lnTo>
                    <a:pt x="79754" y="44205"/>
                  </a:lnTo>
                  <a:lnTo>
                    <a:pt x="79710" y="45129"/>
                  </a:lnTo>
                  <a:lnTo>
                    <a:pt x="79651" y="46068"/>
                  </a:lnTo>
                  <a:lnTo>
                    <a:pt x="79578" y="46992"/>
                  </a:lnTo>
                  <a:lnTo>
                    <a:pt x="79460" y="47902"/>
                  </a:lnTo>
                  <a:lnTo>
                    <a:pt x="79343" y="48811"/>
                  </a:lnTo>
                  <a:lnTo>
                    <a:pt x="79196" y="49706"/>
                  </a:lnTo>
                  <a:lnTo>
                    <a:pt x="79020" y="50601"/>
                  </a:lnTo>
                  <a:lnTo>
                    <a:pt x="78829" y="51496"/>
                  </a:lnTo>
                  <a:lnTo>
                    <a:pt x="78609" y="52362"/>
                  </a:lnTo>
                  <a:lnTo>
                    <a:pt x="78374" y="53242"/>
                  </a:lnTo>
                  <a:lnTo>
                    <a:pt x="78110" y="54093"/>
                  </a:lnTo>
                  <a:lnTo>
                    <a:pt x="77846" y="54959"/>
                  </a:lnTo>
                  <a:lnTo>
                    <a:pt x="77538" y="55795"/>
                  </a:lnTo>
                  <a:lnTo>
                    <a:pt x="77230" y="56631"/>
                  </a:lnTo>
                  <a:lnTo>
                    <a:pt x="76893" y="57453"/>
                  </a:lnTo>
                  <a:lnTo>
                    <a:pt x="76526" y="58260"/>
                  </a:lnTo>
                  <a:lnTo>
                    <a:pt x="76159" y="59067"/>
                  </a:lnTo>
                  <a:lnTo>
                    <a:pt x="75763" y="59859"/>
                  </a:lnTo>
                  <a:lnTo>
                    <a:pt x="75352" y="60636"/>
                  </a:lnTo>
                  <a:lnTo>
                    <a:pt x="74912" y="61414"/>
                  </a:lnTo>
                  <a:lnTo>
                    <a:pt x="74472" y="62177"/>
                  </a:lnTo>
                  <a:lnTo>
                    <a:pt x="74002" y="62910"/>
                  </a:lnTo>
                  <a:lnTo>
                    <a:pt x="73518" y="63644"/>
                  </a:lnTo>
                  <a:lnTo>
                    <a:pt x="73019" y="64378"/>
                  </a:lnTo>
                  <a:lnTo>
                    <a:pt x="72506" y="65082"/>
                  </a:lnTo>
                  <a:lnTo>
                    <a:pt x="71963" y="65771"/>
                  </a:lnTo>
                  <a:lnTo>
                    <a:pt x="71420" y="66461"/>
                  </a:lnTo>
                  <a:lnTo>
                    <a:pt x="70848" y="67136"/>
                  </a:lnTo>
                  <a:lnTo>
                    <a:pt x="70261" y="67781"/>
                  </a:lnTo>
                  <a:lnTo>
                    <a:pt x="69674" y="68427"/>
                  </a:lnTo>
                  <a:lnTo>
                    <a:pt x="69058" y="69058"/>
                  </a:lnTo>
                  <a:lnTo>
                    <a:pt x="68427" y="69659"/>
                  </a:lnTo>
                  <a:lnTo>
                    <a:pt x="67797" y="70261"/>
                  </a:lnTo>
                  <a:lnTo>
                    <a:pt x="67136" y="70848"/>
                  </a:lnTo>
                  <a:lnTo>
                    <a:pt x="66461" y="71405"/>
                  </a:lnTo>
                  <a:lnTo>
                    <a:pt x="65787" y="71963"/>
                  </a:lnTo>
                  <a:lnTo>
                    <a:pt x="65082" y="72491"/>
                  </a:lnTo>
                  <a:lnTo>
                    <a:pt x="64378" y="73019"/>
                  </a:lnTo>
                  <a:lnTo>
                    <a:pt x="63659" y="73518"/>
                  </a:lnTo>
                  <a:lnTo>
                    <a:pt x="62926" y="74002"/>
                  </a:lnTo>
                  <a:lnTo>
                    <a:pt x="62177" y="74471"/>
                  </a:lnTo>
                  <a:lnTo>
                    <a:pt x="61415" y="74912"/>
                  </a:lnTo>
                  <a:lnTo>
                    <a:pt x="60652" y="75352"/>
                  </a:lnTo>
                  <a:lnTo>
                    <a:pt x="59859" y="75763"/>
                  </a:lnTo>
                  <a:lnTo>
                    <a:pt x="59067" y="76159"/>
                  </a:lnTo>
                  <a:lnTo>
                    <a:pt x="58275" y="76525"/>
                  </a:lnTo>
                  <a:lnTo>
                    <a:pt x="57453" y="76878"/>
                  </a:lnTo>
                  <a:lnTo>
                    <a:pt x="56632" y="77215"/>
                  </a:lnTo>
                  <a:lnTo>
                    <a:pt x="55795" y="77538"/>
                  </a:lnTo>
                  <a:lnTo>
                    <a:pt x="54959" y="77831"/>
                  </a:lnTo>
                  <a:lnTo>
                    <a:pt x="54108" y="78110"/>
                  </a:lnTo>
                  <a:lnTo>
                    <a:pt x="53243" y="78374"/>
                  </a:lnTo>
                  <a:lnTo>
                    <a:pt x="52377" y="78609"/>
                  </a:lnTo>
                  <a:lnTo>
                    <a:pt x="51497" y="78814"/>
                  </a:lnTo>
                  <a:lnTo>
                    <a:pt x="50602" y="79020"/>
                  </a:lnTo>
                  <a:lnTo>
                    <a:pt x="49722" y="79181"/>
                  </a:lnTo>
                  <a:lnTo>
                    <a:pt x="48812" y="79328"/>
                  </a:lnTo>
                  <a:lnTo>
                    <a:pt x="47902" y="79460"/>
                  </a:lnTo>
                  <a:lnTo>
                    <a:pt x="46993" y="79562"/>
                  </a:lnTo>
                  <a:lnTo>
                    <a:pt x="46068" y="79650"/>
                  </a:lnTo>
                  <a:lnTo>
                    <a:pt x="45144" y="79709"/>
                  </a:lnTo>
                  <a:lnTo>
                    <a:pt x="44205" y="79738"/>
                  </a:lnTo>
                  <a:lnTo>
                    <a:pt x="43266" y="79753"/>
                  </a:lnTo>
                  <a:lnTo>
                    <a:pt x="42327" y="79738"/>
                  </a:lnTo>
                  <a:lnTo>
                    <a:pt x="41388" y="79709"/>
                  </a:lnTo>
                  <a:lnTo>
                    <a:pt x="40464" y="79650"/>
                  </a:lnTo>
                  <a:lnTo>
                    <a:pt x="39540" y="79562"/>
                  </a:lnTo>
                  <a:lnTo>
                    <a:pt x="38615" y="79460"/>
                  </a:lnTo>
                  <a:lnTo>
                    <a:pt x="37706" y="79328"/>
                  </a:lnTo>
                  <a:lnTo>
                    <a:pt x="36811" y="79181"/>
                  </a:lnTo>
                  <a:lnTo>
                    <a:pt x="35916" y="79020"/>
                  </a:lnTo>
                  <a:lnTo>
                    <a:pt x="35036" y="78814"/>
                  </a:lnTo>
                  <a:lnTo>
                    <a:pt x="34155" y="78609"/>
                  </a:lnTo>
                  <a:lnTo>
                    <a:pt x="33275" y="78374"/>
                  </a:lnTo>
                  <a:lnTo>
                    <a:pt x="32424" y="78110"/>
                  </a:lnTo>
                  <a:lnTo>
                    <a:pt x="31573" y="77831"/>
                  </a:lnTo>
                  <a:lnTo>
                    <a:pt x="30722" y="77538"/>
                  </a:lnTo>
                  <a:lnTo>
                    <a:pt x="29886" y="77215"/>
                  </a:lnTo>
                  <a:lnTo>
                    <a:pt x="29064" y="76878"/>
                  </a:lnTo>
                  <a:lnTo>
                    <a:pt x="28258" y="76525"/>
                  </a:lnTo>
                  <a:lnTo>
                    <a:pt x="27451" y="76159"/>
                  </a:lnTo>
                  <a:lnTo>
                    <a:pt x="26658" y="75763"/>
                  </a:lnTo>
                  <a:lnTo>
                    <a:pt x="25881" y="75352"/>
                  </a:lnTo>
                  <a:lnTo>
                    <a:pt x="25103" y="74912"/>
                  </a:lnTo>
                  <a:lnTo>
                    <a:pt x="24355" y="74471"/>
                  </a:lnTo>
                  <a:lnTo>
                    <a:pt x="23607" y="74002"/>
                  </a:lnTo>
                  <a:lnTo>
                    <a:pt x="22873" y="73518"/>
                  </a:lnTo>
                  <a:lnTo>
                    <a:pt x="22154" y="73019"/>
                  </a:lnTo>
                  <a:lnTo>
                    <a:pt x="21435" y="72491"/>
                  </a:lnTo>
                  <a:lnTo>
                    <a:pt x="20746" y="71963"/>
                  </a:lnTo>
                  <a:lnTo>
                    <a:pt x="20056" y="71405"/>
                  </a:lnTo>
                  <a:lnTo>
                    <a:pt x="19396" y="70848"/>
                  </a:lnTo>
                  <a:lnTo>
                    <a:pt x="18736" y="70261"/>
                  </a:lnTo>
                  <a:lnTo>
                    <a:pt x="18090" y="69659"/>
                  </a:lnTo>
                  <a:lnTo>
                    <a:pt x="17459" y="69058"/>
                  </a:lnTo>
                  <a:lnTo>
                    <a:pt x="16858" y="68427"/>
                  </a:lnTo>
                  <a:lnTo>
                    <a:pt x="16256" y="67781"/>
                  </a:lnTo>
                  <a:lnTo>
                    <a:pt x="15670" y="67136"/>
                  </a:lnTo>
                  <a:lnTo>
                    <a:pt x="15112" y="66461"/>
                  </a:lnTo>
                  <a:lnTo>
                    <a:pt x="14555" y="65771"/>
                  </a:lnTo>
                  <a:lnTo>
                    <a:pt x="14026" y="65082"/>
                  </a:lnTo>
                  <a:lnTo>
                    <a:pt x="13513" y="64378"/>
                  </a:lnTo>
                  <a:lnTo>
                    <a:pt x="12999" y="63644"/>
                  </a:lnTo>
                  <a:lnTo>
                    <a:pt x="12515" y="62910"/>
                  </a:lnTo>
                  <a:lnTo>
                    <a:pt x="12060" y="62177"/>
                  </a:lnTo>
                  <a:lnTo>
                    <a:pt x="11606" y="61414"/>
                  </a:lnTo>
                  <a:lnTo>
                    <a:pt x="11180" y="60636"/>
                  </a:lnTo>
                  <a:lnTo>
                    <a:pt x="10769" y="59859"/>
                  </a:lnTo>
                  <a:lnTo>
                    <a:pt x="10373" y="59067"/>
                  </a:lnTo>
                  <a:lnTo>
                    <a:pt x="9992" y="58260"/>
                  </a:lnTo>
                  <a:lnTo>
                    <a:pt x="9640" y="57453"/>
                  </a:lnTo>
                  <a:lnTo>
                    <a:pt x="9302" y="56631"/>
                  </a:lnTo>
                  <a:lnTo>
                    <a:pt x="8980" y="55795"/>
                  </a:lnTo>
                  <a:lnTo>
                    <a:pt x="8686" y="54959"/>
                  </a:lnTo>
                  <a:lnTo>
                    <a:pt x="8407" y="54093"/>
                  </a:lnTo>
                  <a:lnTo>
                    <a:pt x="8158" y="53242"/>
                  </a:lnTo>
                  <a:lnTo>
                    <a:pt x="7909" y="52362"/>
                  </a:lnTo>
                  <a:lnTo>
                    <a:pt x="7703" y="51496"/>
                  </a:lnTo>
                  <a:lnTo>
                    <a:pt x="7512" y="50601"/>
                  </a:lnTo>
                  <a:lnTo>
                    <a:pt x="7336" y="49706"/>
                  </a:lnTo>
                  <a:lnTo>
                    <a:pt x="7190" y="48811"/>
                  </a:lnTo>
                  <a:lnTo>
                    <a:pt x="7058" y="47902"/>
                  </a:lnTo>
                  <a:lnTo>
                    <a:pt x="6955" y="46992"/>
                  </a:lnTo>
                  <a:lnTo>
                    <a:pt x="6867" y="46068"/>
                  </a:lnTo>
                  <a:lnTo>
                    <a:pt x="6808" y="45129"/>
                  </a:lnTo>
                  <a:lnTo>
                    <a:pt x="6779" y="44205"/>
                  </a:lnTo>
                  <a:lnTo>
                    <a:pt x="6764" y="43266"/>
                  </a:lnTo>
                  <a:lnTo>
                    <a:pt x="6779" y="42312"/>
                  </a:lnTo>
                  <a:lnTo>
                    <a:pt x="6808" y="41388"/>
                  </a:lnTo>
                  <a:lnTo>
                    <a:pt x="6867" y="40449"/>
                  </a:lnTo>
                  <a:lnTo>
                    <a:pt x="6955" y="39539"/>
                  </a:lnTo>
                  <a:lnTo>
                    <a:pt x="7058" y="38615"/>
                  </a:lnTo>
                  <a:lnTo>
                    <a:pt x="7190" y="37705"/>
                  </a:lnTo>
                  <a:lnTo>
                    <a:pt x="7336" y="36810"/>
                  </a:lnTo>
                  <a:lnTo>
                    <a:pt x="7512" y="35915"/>
                  </a:lnTo>
                  <a:lnTo>
                    <a:pt x="7703" y="35020"/>
                  </a:lnTo>
                  <a:lnTo>
                    <a:pt x="7909" y="34155"/>
                  </a:lnTo>
                  <a:lnTo>
                    <a:pt x="8158" y="33274"/>
                  </a:lnTo>
                  <a:lnTo>
                    <a:pt x="8407" y="32424"/>
                  </a:lnTo>
                  <a:lnTo>
                    <a:pt x="8686" y="31558"/>
                  </a:lnTo>
                  <a:lnTo>
                    <a:pt x="8980" y="30722"/>
                  </a:lnTo>
                  <a:lnTo>
                    <a:pt x="9302" y="29885"/>
                  </a:lnTo>
                  <a:lnTo>
                    <a:pt x="9640" y="29064"/>
                  </a:lnTo>
                  <a:lnTo>
                    <a:pt x="9992" y="28257"/>
                  </a:lnTo>
                  <a:lnTo>
                    <a:pt x="10373" y="27450"/>
                  </a:lnTo>
                  <a:lnTo>
                    <a:pt x="10769" y="26658"/>
                  </a:lnTo>
                  <a:lnTo>
                    <a:pt x="11180" y="25880"/>
                  </a:lnTo>
                  <a:lnTo>
                    <a:pt x="11606" y="25103"/>
                  </a:lnTo>
                  <a:lnTo>
                    <a:pt x="12060" y="24354"/>
                  </a:lnTo>
                  <a:lnTo>
                    <a:pt x="12515" y="23606"/>
                  </a:lnTo>
                  <a:lnTo>
                    <a:pt x="12999" y="22873"/>
                  </a:lnTo>
                  <a:lnTo>
                    <a:pt x="13513" y="22139"/>
                  </a:lnTo>
                  <a:lnTo>
                    <a:pt x="14026" y="21435"/>
                  </a:lnTo>
                  <a:lnTo>
                    <a:pt x="14555" y="20745"/>
                  </a:lnTo>
                  <a:lnTo>
                    <a:pt x="15112" y="20056"/>
                  </a:lnTo>
                  <a:lnTo>
                    <a:pt x="15670" y="19381"/>
                  </a:lnTo>
                  <a:lnTo>
                    <a:pt x="16256" y="18735"/>
                  </a:lnTo>
                  <a:lnTo>
                    <a:pt x="16858" y="18090"/>
                  </a:lnTo>
                  <a:lnTo>
                    <a:pt x="17459" y="17459"/>
                  </a:lnTo>
                  <a:lnTo>
                    <a:pt x="18090" y="16857"/>
                  </a:lnTo>
                  <a:lnTo>
                    <a:pt x="18736" y="16256"/>
                  </a:lnTo>
                  <a:lnTo>
                    <a:pt x="19396" y="15669"/>
                  </a:lnTo>
                  <a:lnTo>
                    <a:pt x="20056" y="15111"/>
                  </a:lnTo>
                  <a:lnTo>
                    <a:pt x="20746" y="14554"/>
                  </a:lnTo>
                  <a:lnTo>
                    <a:pt x="21435" y="14026"/>
                  </a:lnTo>
                  <a:lnTo>
                    <a:pt x="22154" y="13498"/>
                  </a:lnTo>
                  <a:lnTo>
                    <a:pt x="22873" y="12999"/>
                  </a:lnTo>
                  <a:lnTo>
                    <a:pt x="23607" y="12515"/>
                  </a:lnTo>
                  <a:lnTo>
                    <a:pt x="24355" y="12045"/>
                  </a:lnTo>
                  <a:lnTo>
                    <a:pt x="25103" y="11605"/>
                  </a:lnTo>
                  <a:lnTo>
                    <a:pt x="25881" y="11165"/>
                  </a:lnTo>
                  <a:lnTo>
                    <a:pt x="26658" y="10754"/>
                  </a:lnTo>
                  <a:lnTo>
                    <a:pt x="27451" y="10358"/>
                  </a:lnTo>
                  <a:lnTo>
                    <a:pt x="28258" y="9991"/>
                  </a:lnTo>
                  <a:lnTo>
                    <a:pt x="29064" y="9639"/>
                  </a:lnTo>
                  <a:lnTo>
                    <a:pt x="29886" y="9302"/>
                  </a:lnTo>
                  <a:lnTo>
                    <a:pt x="30722" y="8979"/>
                  </a:lnTo>
                  <a:lnTo>
                    <a:pt x="31573" y="8685"/>
                  </a:lnTo>
                  <a:lnTo>
                    <a:pt x="32424" y="8407"/>
                  </a:lnTo>
                  <a:lnTo>
                    <a:pt x="33275" y="8143"/>
                  </a:lnTo>
                  <a:lnTo>
                    <a:pt x="34155" y="7908"/>
                  </a:lnTo>
                  <a:lnTo>
                    <a:pt x="35036" y="7702"/>
                  </a:lnTo>
                  <a:lnTo>
                    <a:pt x="35916" y="7497"/>
                  </a:lnTo>
                  <a:lnTo>
                    <a:pt x="36811" y="7336"/>
                  </a:lnTo>
                  <a:lnTo>
                    <a:pt x="37706" y="7189"/>
                  </a:lnTo>
                  <a:lnTo>
                    <a:pt x="38615" y="7057"/>
                  </a:lnTo>
                  <a:lnTo>
                    <a:pt x="39540" y="6954"/>
                  </a:lnTo>
                  <a:lnTo>
                    <a:pt x="40464" y="6866"/>
                  </a:lnTo>
                  <a:lnTo>
                    <a:pt x="41388" y="6807"/>
                  </a:lnTo>
                  <a:lnTo>
                    <a:pt x="42327" y="6778"/>
                  </a:lnTo>
                  <a:lnTo>
                    <a:pt x="43266" y="6763"/>
                  </a:lnTo>
                  <a:close/>
                  <a:moveTo>
                    <a:pt x="43266" y="0"/>
                  </a:moveTo>
                  <a:lnTo>
                    <a:pt x="42181" y="15"/>
                  </a:lnTo>
                  <a:lnTo>
                    <a:pt x="41110" y="59"/>
                  </a:lnTo>
                  <a:lnTo>
                    <a:pt x="40039" y="117"/>
                  </a:lnTo>
                  <a:lnTo>
                    <a:pt x="38968" y="205"/>
                  </a:lnTo>
                  <a:lnTo>
                    <a:pt x="37911" y="323"/>
                  </a:lnTo>
                  <a:lnTo>
                    <a:pt x="36855" y="469"/>
                  </a:lnTo>
                  <a:lnTo>
                    <a:pt x="35799" y="646"/>
                  </a:lnTo>
                  <a:lnTo>
                    <a:pt x="34757" y="836"/>
                  </a:lnTo>
                  <a:lnTo>
                    <a:pt x="33715" y="1056"/>
                  </a:lnTo>
                  <a:lnTo>
                    <a:pt x="32688" y="1291"/>
                  </a:lnTo>
                  <a:lnTo>
                    <a:pt x="31676" y="1570"/>
                  </a:lnTo>
                  <a:lnTo>
                    <a:pt x="30664" y="1863"/>
                  </a:lnTo>
                  <a:lnTo>
                    <a:pt x="29651" y="2171"/>
                  </a:lnTo>
                  <a:lnTo>
                    <a:pt x="28668" y="2509"/>
                  </a:lnTo>
                  <a:lnTo>
                    <a:pt x="27671" y="2876"/>
                  </a:lnTo>
                  <a:lnTo>
                    <a:pt x="26702" y="3272"/>
                  </a:lnTo>
                  <a:lnTo>
                    <a:pt x="25734" y="3682"/>
                  </a:lnTo>
                  <a:lnTo>
                    <a:pt x="24780" y="4123"/>
                  </a:lnTo>
                  <a:lnTo>
                    <a:pt x="23827" y="4592"/>
                  </a:lnTo>
                  <a:lnTo>
                    <a:pt x="22903" y="5076"/>
                  </a:lnTo>
                  <a:lnTo>
                    <a:pt x="21978" y="5575"/>
                  </a:lnTo>
                  <a:lnTo>
                    <a:pt x="21069" y="6118"/>
                  </a:lnTo>
                  <a:lnTo>
                    <a:pt x="20159" y="6661"/>
                  </a:lnTo>
                  <a:lnTo>
                    <a:pt x="19279" y="7248"/>
                  </a:lnTo>
                  <a:lnTo>
                    <a:pt x="18398" y="7849"/>
                  </a:lnTo>
                  <a:lnTo>
                    <a:pt x="17548" y="8465"/>
                  </a:lnTo>
                  <a:lnTo>
                    <a:pt x="16697" y="9111"/>
                  </a:lnTo>
                  <a:lnTo>
                    <a:pt x="15860" y="9786"/>
                  </a:lnTo>
                  <a:lnTo>
                    <a:pt x="15039" y="10475"/>
                  </a:lnTo>
                  <a:lnTo>
                    <a:pt x="14232" y="11180"/>
                  </a:lnTo>
                  <a:lnTo>
                    <a:pt x="13454" y="11913"/>
                  </a:lnTo>
                  <a:lnTo>
                    <a:pt x="12677" y="12676"/>
                  </a:lnTo>
                  <a:lnTo>
                    <a:pt x="11914" y="13439"/>
                  </a:lnTo>
                  <a:lnTo>
                    <a:pt x="11180" y="14231"/>
                  </a:lnTo>
                  <a:lnTo>
                    <a:pt x="10476" y="15038"/>
                  </a:lnTo>
                  <a:lnTo>
                    <a:pt x="9786" y="15860"/>
                  </a:lnTo>
                  <a:lnTo>
                    <a:pt x="9112" y="16696"/>
                  </a:lnTo>
                  <a:lnTo>
                    <a:pt x="8466" y="17532"/>
                  </a:lnTo>
                  <a:lnTo>
                    <a:pt x="7850" y="18398"/>
                  </a:lnTo>
                  <a:lnTo>
                    <a:pt x="7248" y="19278"/>
                  </a:lnTo>
                  <a:lnTo>
                    <a:pt x="6676" y="20158"/>
                  </a:lnTo>
                  <a:lnTo>
                    <a:pt x="6119" y="21053"/>
                  </a:lnTo>
                  <a:lnTo>
                    <a:pt x="5590" y="21963"/>
                  </a:lnTo>
                  <a:lnTo>
                    <a:pt x="5077" y="22887"/>
                  </a:lnTo>
                  <a:lnTo>
                    <a:pt x="4593" y="23826"/>
                  </a:lnTo>
                  <a:lnTo>
                    <a:pt x="4123" y="24780"/>
                  </a:lnTo>
                  <a:lnTo>
                    <a:pt x="3698" y="25733"/>
                  </a:lnTo>
                  <a:lnTo>
                    <a:pt x="3272" y="26702"/>
                  </a:lnTo>
                  <a:lnTo>
                    <a:pt x="2891" y="27670"/>
                  </a:lnTo>
                  <a:lnTo>
                    <a:pt x="2524" y="28653"/>
                  </a:lnTo>
                  <a:lnTo>
                    <a:pt x="2172" y="29651"/>
                  </a:lnTo>
                  <a:lnTo>
                    <a:pt x="1864" y="30663"/>
                  </a:lnTo>
                  <a:lnTo>
                    <a:pt x="1571" y="31675"/>
                  </a:lnTo>
                  <a:lnTo>
                    <a:pt x="1292" y="32688"/>
                  </a:lnTo>
                  <a:lnTo>
                    <a:pt x="1057" y="33715"/>
                  </a:lnTo>
                  <a:lnTo>
                    <a:pt x="837" y="34756"/>
                  </a:lnTo>
                  <a:lnTo>
                    <a:pt x="646" y="35798"/>
                  </a:lnTo>
                  <a:lnTo>
                    <a:pt x="470" y="36840"/>
                  </a:lnTo>
                  <a:lnTo>
                    <a:pt x="338" y="37896"/>
                  </a:lnTo>
                  <a:lnTo>
                    <a:pt x="221" y="38967"/>
                  </a:lnTo>
                  <a:lnTo>
                    <a:pt x="118" y="40023"/>
                  </a:lnTo>
                  <a:lnTo>
                    <a:pt x="59" y="41094"/>
                  </a:lnTo>
                  <a:lnTo>
                    <a:pt x="15" y="42180"/>
                  </a:lnTo>
                  <a:lnTo>
                    <a:pt x="1" y="43266"/>
                  </a:lnTo>
                  <a:lnTo>
                    <a:pt x="15" y="44337"/>
                  </a:lnTo>
                  <a:lnTo>
                    <a:pt x="59" y="45422"/>
                  </a:lnTo>
                  <a:lnTo>
                    <a:pt x="118" y="46493"/>
                  </a:lnTo>
                  <a:lnTo>
                    <a:pt x="221" y="47550"/>
                  </a:lnTo>
                  <a:lnTo>
                    <a:pt x="338" y="48621"/>
                  </a:lnTo>
                  <a:lnTo>
                    <a:pt x="470" y="49677"/>
                  </a:lnTo>
                  <a:lnTo>
                    <a:pt x="646" y="50719"/>
                  </a:lnTo>
                  <a:lnTo>
                    <a:pt x="837" y="51760"/>
                  </a:lnTo>
                  <a:lnTo>
                    <a:pt x="1057" y="52802"/>
                  </a:lnTo>
                  <a:lnTo>
                    <a:pt x="1292" y="53829"/>
                  </a:lnTo>
                  <a:lnTo>
                    <a:pt x="1571" y="54841"/>
                  </a:lnTo>
                  <a:lnTo>
                    <a:pt x="1864" y="55854"/>
                  </a:lnTo>
                  <a:lnTo>
                    <a:pt x="2172" y="56866"/>
                  </a:lnTo>
                  <a:lnTo>
                    <a:pt x="2524" y="57864"/>
                  </a:lnTo>
                  <a:lnTo>
                    <a:pt x="2891" y="58847"/>
                  </a:lnTo>
                  <a:lnTo>
                    <a:pt x="3272" y="59815"/>
                  </a:lnTo>
                  <a:lnTo>
                    <a:pt x="3698" y="60783"/>
                  </a:lnTo>
                  <a:lnTo>
                    <a:pt x="4123" y="61737"/>
                  </a:lnTo>
                  <a:lnTo>
                    <a:pt x="4593" y="62690"/>
                  </a:lnTo>
                  <a:lnTo>
                    <a:pt x="5077" y="63629"/>
                  </a:lnTo>
                  <a:lnTo>
                    <a:pt x="5590" y="64554"/>
                  </a:lnTo>
                  <a:lnTo>
                    <a:pt x="6119" y="65463"/>
                  </a:lnTo>
                  <a:lnTo>
                    <a:pt x="6676" y="66358"/>
                  </a:lnTo>
                  <a:lnTo>
                    <a:pt x="7248" y="67239"/>
                  </a:lnTo>
                  <a:lnTo>
                    <a:pt x="7850" y="68119"/>
                  </a:lnTo>
                  <a:lnTo>
                    <a:pt x="8466" y="68984"/>
                  </a:lnTo>
                  <a:lnTo>
                    <a:pt x="9112" y="69821"/>
                  </a:lnTo>
                  <a:lnTo>
                    <a:pt x="9786" y="70657"/>
                  </a:lnTo>
                  <a:lnTo>
                    <a:pt x="10476" y="71479"/>
                  </a:lnTo>
                  <a:lnTo>
                    <a:pt x="11180" y="72285"/>
                  </a:lnTo>
                  <a:lnTo>
                    <a:pt x="11914" y="73078"/>
                  </a:lnTo>
                  <a:lnTo>
                    <a:pt x="12677" y="73841"/>
                  </a:lnTo>
                  <a:lnTo>
                    <a:pt x="13454" y="74604"/>
                  </a:lnTo>
                  <a:lnTo>
                    <a:pt x="14232" y="75337"/>
                  </a:lnTo>
                  <a:lnTo>
                    <a:pt x="15039" y="76041"/>
                  </a:lnTo>
                  <a:lnTo>
                    <a:pt x="15860" y="76731"/>
                  </a:lnTo>
                  <a:lnTo>
                    <a:pt x="16697" y="77406"/>
                  </a:lnTo>
                  <a:lnTo>
                    <a:pt x="17548" y="78051"/>
                  </a:lnTo>
                  <a:lnTo>
                    <a:pt x="18398" y="78667"/>
                  </a:lnTo>
                  <a:lnTo>
                    <a:pt x="19279" y="79269"/>
                  </a:lnTo>
                  <a:lnTo>
                    <a:pt x="20159" y="79856"/>
                  </a:lnTo>
                  <a:lnTo>
                    <a:pt x="21069" y="80399"/>
                  </a:lnTo>
                  <a:lnTo>
                    <a:pt x="21978" y="80941"/>
                  </a:lnTo>
                  <a:lnTo>
                    <a:pt x="22903" y="81440"/>
                  </a:lnTo>
                  <a:lnTo>
                    <a:pt x="23827" y="81924"/>
                  </a:lnTo>
                  <a:lnTo>
                    <a:pt x="24780" y="82394"/>
                  </a:lnTo>
                  <a:lnTo>
                    <a:pt x="25734" y="82834"/>
                  </a:lnTo>
                  <a:lnTo>
                    <a:pt x="26702" y="83245"/>
                  </a:lnTo>
                  <a:lnTo>
                    <a:pt x="27671" y="83641"/>
                  </a:lnTo>
                  <a:lnTo>
                    <a:pt x="28668" y="84008"/>
                  </a:lnTo>
                  <a:lnTo>
                    <a:pt x="29651" y="84345"/>
                  </a:lnTo>
                  <a:lnTo>
                    <a:pt x="30664" y="84653"/>
                  </a:lnTo>
                  <a:lnTo>
                    <a:pt x="31676" y="84947"/>
                  </a:lnTo>
                  <a:lnTo>
                    <a:pt x="32688" y="85226"/>
                  </a:lnTo>
                  <a:lnTo>
                    <a:pt x="33715" y="85460"/>
                  </a:lnTo>
                  <a:lnTo>
                    <a:pt x="34757" y="85680"/>
                  </a:lnTo>
                  <a:lnTo>
                    <a:pt x="35799" y="85871"/>
                  </a:lnTo>
                  <a:lnTo>
                    <a:pt x="36855" y="86047"/>
                  </a:lnTo>
                  <a:lnTo>
                    <a:pt x="37911" y="86194"/>
                  </a:lnTo>
                  <a:lnTo>
                    <a:pt x="38968" y="86311"/>
                  </a:lnTo>
                  <a:lnTo>
                    <a:pt x="40039" y="86399"/>
                  </a:lnTo>
                  <a:lnTo>
                    <a:pt x="41110" y="86458"/>
                  </a:lnTo>
                  <a:lnTo>
                    <a:pt x="42181" y="86502"/>
                  </a:lnTo>
                  <a:lnTo>
                    <a:pt x="43266" y="86517"/>
                  </a:lnTo>
                  <a:lnTo>
                    <a:pt x="44337" y="86502"/>
                  </a:lnTo>
                  <a:lnTo>
                    <a:pt x="45423" y="86458"/>
                  </a:lnTo>
                  <a:lnTo>
                    <a:pt x="46494" y="86399"/>
                  </a:lnTo>
                  <a:lnTo>
                    <a:pt x="47565" y="86311"/>
                  </a:lnTo>
                  <a:lnTo>
                    <a:pt x="48621" y="86194"/>
                  </a:lnTo>
                  <a:lnTo>
                    <a:pt x="49678" y="86047"/>
                  </a:lnTo>
                  <a:lnTo>
                    <a:pt x="50719" y="85871"/>
                  </a:lnTo>
                  <a:lnTo>
                    <a:pt x="51761" y="85680"/>
                  </a:lnTo>
                  <a:lnTo>
                    <a:pt x="52803" y="85460"/>
                  </a:lnTo>
                  <a:lnTo>
                    <a:pt x="53829" y="85226"/>
                  </a:lnTo>
                  <a:lnTo>
                    <a:pt x="54856" y="84947"/>
                  </a:lnTo>
                  <a:lnTo>
                    <a:pt x="55869" y="84653"/>
                  </a:lnTo>
                  <a:lnTo>
                    <a:pt x="56866" y="84345"/>
                  </a:lnTo>
                  <a:lnTo>
                    <a:pt x="57864" y="84008"/>
                  </a:lnTo>
                  <a:lnTo>
                    <a:pt x="58847" y="83641"/>
                  </a:lnTo>
                  <a:lnTo>
                    <a:pt x="59830" y="83245"/>
                  </a:lnTo>
                  <a:lnTo>
                    <a:pt x="60798" y="82834"/>
                  </a:lnTo>
                  <a:lnTo>
                    <a:pt x="61752" y="82394"/>
                  </a:lnTo>
                  <a:lnTo>
                    <a:pt x="62691" y="81924"/>
                  </a:lnTo>
                  <a:lnTo>
                    <a:pt x="63630" y="81440"/>
                  </a:lnTo>
                  <a:lnTo>
                    <a:pt x="64554" y="80941"/>
                  </a:lnTo>
                  <a:lnTo>
                    <a:pt x="65464" y="80399"/>
                  </a:lnTo>
                  <a:lnTo>
                    <a:pt x="66359" y="79856"/>
                  </a:lnTo>
                  <a:lnTo>
                    <a:pt x="67254" y="79269"/>
                  </a:lnTo>
                  <a:lnTo>
                    <a:pt x="68119" y="78667"/>
                  </a:lnTo>
                  <a:lnTo>
                    <a:pt x="68985" y="78051"/>
                  </a:lnTo>
                  <a:lnTo>
                    <a:pt x="69836" y="77406"/>
                  </a:lnTo>
                  <a:lnTo>
                    <a:pt x="70657" y="76731"/>
                  </a:lnTo>
                  <a:lnTo>
                    <a:pt x="71479" y="76041"/>
                  </a:lnTo>
                  <a:lnTo>
                    <a:pt x="72286" y="75337"/>
                  </a:lnTo>
                  <a:lnTo>
                    <a:pt x="73078" y="74604"/>
                  </a:lnTo>
                  <a:lnTo>
                    <a:pt x="73856" y="73841"/>
                  </a:lnTo>
                  <a:lnTo>
                    <a:pt x="74604" y="73078"/>
                  </a:lnTo>
                  <a:lnTo>
                    <a:pt x="75338" y="72285"/>
                  </a:lnTo>
                  <a:lnTo>
                    <a:pt x="76056" y="71479"/>
                  </a:lnTo>
                  <a:lnTo>
                    <a:pt x="76746" y="70657"/>
                  </a:lnTo>
                  <a:lnTo>
                    <a:pt x="77406" y="69821"/>
                  </a:lnTo>
                  <a:lnTo>
                    <a:pt x="78052" y="68984"/>
                  </a:lnTo>
                  <a:lnTo>
                    <a:pt x="78683" y="68119"/>
                  </a:lnTo>
                  <a:lnTo>
                    <a:pt x="79269" y="67239"/>
                  </a:lnTo>
                  <a:lnTo>
                    <a:pt x="79856" y="66358"/>
                  </a:lnTo>
                  <a:lnTo>
                    <a:pt x="80414" y="65463"/>
                  </a:lnTo>
                  <a:lnTo>
                    <a:pt x="80942" y="64554"/>
                  </a:lnTo>
                  <a:lnTo>
                    <a:pt x="81455" y="63629"/>
                  </a:lnTo>
                  <a:lnTo>
                    <a:pt x="81940" y="62690"/>
                  </a:lnTo>
                  <a:lnTo>
                    <a:pt x="82394" y="61737"/>
                  </a:lnTo>
                  <a:lnTo>
                    <a:pt x="82835" y="60783"/>
                  </a:lnTo>
                  <a:lnTo>
                    <a:pt x="83245" y="59815"/>
                  </a:lnTo>
                  <a:lnTo>
                    <a:pt x="83641" y="58847"/>
                  </a:lnTo>
                  <a:lnTo>
                    <a:pt x="84008" y="57864"/>
                  </a:lnTo>
                  <a:lnTo>
                    <a:pt x="84346" y="56866"/>
                  </a:lnTo>
                  <a:lnTo>
                    <a:pt x="84668" y="55854"/>
                  </a:lnTo>
                  <a:lnTo>
                    <a:pt x="84962" y="54841"/>
                  </a:lnTo>
                  <a:lnTo>
                    <a:pt x="85226" y="53829"/>
                  </a:lnTo>
                  <a:lnTo>
                    <a:pt x="85475" y="52802"/>
                  </a:lnTo>
                  <a:lnTo>
                    <a:pt x="85695" y="51760"/>
                  </a:lnTo>
                  <a:lnTo>
                    <a:pt x="85886" y="50719"/>
                  </a:lnTo>
                  <a:lnTo>
                    <a:pt x="86048" y="49677"/>
                  </a:lnTo>
                  <a:lnTo>
                    <a:pt x="86194" y="48621"/>
                  </a:lnTo>
                  <a:lnTo>
                    <a:pt x="86312" y="47550"/>
                  </a:lnTo>
                  <a:lnTo>
                    <a:pt x="86400" y="46493"/>
                  </a:lnTo>
                  <a:lnTo>
                    <a:pt x="86473" y="45422"/>
                  </a:lnTo>
                  <a:lnTo>
                    <a:pt x="86502" y="44337"/>
                  </a:lnTo>
                  <a:lnTo>
                    <a:pt x="86517" y="43266"/>
                  </a:lnTo>
                  <a:lnTo>
                    <a:pt x="86502" y="42180"/>
                  </a:lnTo>
                  <a:lnTo>
                    <a:pt x="86473" y="41094"/>
                  </a:lnTo>
                  <a:lnTo>
                    <a:pt x="86400" y="40023"/>
                  </a:lnTo>
                  <a:lnTo>
                    <a:pt x="86312" y="38967"/>
                  </a:lnTo>
                  <a:lnTo>
                    <a:pt x="86194" y="37896"/>
                  </a:lnTo>
                  <a:lnTo>
                    <a:pt x="86048" y="36840"/>
                  </a:lnTo>
                  <a:lnTo>
                    <a:pt x="85886" y="35798"/>
                  </a:lnTo>
                  <a:lnTo>
                    <a:pt x="85695" y="34756"/>
                  </a:lnTo>
                  <a:lnTo>
                    <a:pt x="85475" y="33715"/>
                  </a:lnTo>
                  <a:lnTo>
                    <a:pt x="85226" y="32688"/>
                  </a:lnTo>
                  <a:lnTo>
                    <a:pt x="84962" y="31675"/>
                  </a:lnTo>
                  <a:lnTo>
                    <a:pt x="84668" y="30663"/>
                  </a:lnTo>
                  <a:lnTo>
                    <a:pt x="84346" y="29651"/>
                  </a:lnTo>
                  <a:lnTo>
                    <a:pt x="84008" y="28653"/>
                  </a:lnTo>
                  <a:lnTo>
                    <a:pt x="83641" y="27670"/>
                  </a:lnTo>
                  <a:lnTo>
                    <a:pt x="83245" y="26702"/>
                  </a:lnTo>
                  <a:lnTo>
                    <a:pt x="82835" y="25733"/>
                  </a:lnTo>
                  <a:lnTo>
                    <a:pt x="82394" y="24780"/>
                  </a:lnTo>
                  <a:lnTo>
                    <a:pt x="81940" y="23826"/>
                  </a:lnTo>
                  <a:lnTo>
                    <a:pt x="81455" y="22887"/>
                  </a:lnTo>
                  <a:lnTo>
                    <a:pt x="80942" y="21963"/>
                  </a:lnTo>
                  <a:lnTo>
                    <a:pt x="80414" y="21053"/>
                  </a:lnTo>
                  <a:lnTo>
                    <a:pt x="79856" y="20158"/>
                  </a:lnTo>
                  <a:lnTo>
                    <a:pt x="79269" y="19278"/>
                  </a:lnTo>
                  <a:lnTo>
                    <a:pt x="78683" y="18398"/>
                  </a:lnTo>
                  <a:lnTo>
                    <a:pt x="78052" y="17532"/>
                  </a:lnTo>
                  <a:lnTo>
                    <a:pt x="77406" y="16696"/>
                  </a:lnTo>
                  <a:lnTo>
                    <a:pt x="76746" y="15860"/>
                  </a:lnTo>
                  <a:lnTo>
                    <a:pt x="76056" y="15038"/>
                  </a:lnTo>
                  <a:lnTo>
                    <a:pt x="75338" y="14231"/>
                  </a:lnTo>
                  <a:lnTo>
                    <a:pt x="74604" y="13439"/>
                  </a:lnTo>
                  <a:lnTo>
                    <a:pt x="73856" y="12676"/>
                  </a:lnTo>
                  <a:lnTo>
                    <a:pt x="73078" y="11913"/>
                  </a:lnTo>
                  <a:lnTo>
                    <a:pt x="72286" y="11180"/>
                  </a:lnTo>
                  <a:lnTo>
                    <a:pt x="71479" y="10475"/>
                  </a:lnTo>
                  <a:lnTo>
                    <a:pt x="70657" y="9786"/>
                  </a:lnTo>
                  <a:lnTo>
                    <a:pt x="69836" y="9111"/>
                  </a:lnTo>
                  <a:lnTo>
                    <a:pt x="68985" y="8465"/>
                  </a:lnTo>
                  <a:lnTo>
                    <a:pt x="68119" y="7849"/>
                  </a:lnTo>
                  <a:lnTo>
                    <a:pt x="67254" y="7248"/>
                  </a:lnTo>
                  <a:lnTo>
                    <a:pt x="66359" y="6661"/>
                  </a:lnTo>
                  <a:lnTo>
                    <a:pt x="65464" y="6118"/>
                  </a:lnTo>
                  <a:lnTo>
                    <a:pt x="64554" y="5575"/>
                  </a:lnTo>
                  <a:lnTo>
                    <a:pt x="63630" y="5076"/>
                  </a:lnTo>
                  <a:lnTo>
                    <a:pt x="62691" y="4592"/>
                  </a:lnTo>
                  <a:lnTo>
                    <a:pt x="61752" y="4123"/>
                  </a:lnTo>
                  <a:lnTo>
                    <a:pt x="60798" y="3682"/>
                  </a:lnTo>
                  <a:lnTo>
                    <a:pt x="59830" y="3272"/>
                  </a:lnTo>
                  <a:lnTo>
                    <a:pt x="58847" y="2876"/>
                  </a:lnTo>
                  <a:lnTo>
                    <a:pt x="57864" y="2509"/>
                  </a:lnTo>
                  <a:lnTo>
                    <a:pt x="56866" y="2171"/>
                  </a:lnTo>
                  <a:lnTo>
                    <a:pt x="55869" y="1863"/>
                  </a:lnTo>
                  <a:lnTo>
                    <a:pt x="54856" y="1570"/>
                  </a:lnTo>
                  <a:lnTo>
                    <a:pt x="53829" y="1291"/>
                  </a:lnTo>
                  <a:lnTo>
                    <a:pt x="52803" y="1056"/>
                  </a:lnTo>
                  <a:lnTo>
                    <a:pt x="51761" y="836"/>
                  </a:lnTo>
                  <a:lnTo>
                    <a:pt x="50719" y="646"/>
                  </a:lnTo>
                  <a:lnTo>
                    <a:pt x="49678" y="469"/>
                  </a:lnTo>
                  <a:lnTo>
                    <a:pt x="48621" y="323"/>
                  </a:lnTo>
                  <a:lnTo>
                    <a:pt x="47565" y="205"/>
                  </a:lnTo>
                  <a:lnTo>
                    <a:pt x="46494" y="117"/>
                  </a:lnTo>
                  <a:lnTo>
                    <a:pt x="45423" y="59"/>
                  </a:lnTo>
                  <a:lnTo>
                    <a:pt x="44337" y="15"/>
                  </a:lnTo>
                  <a:lnTo>
                    <a:pt x="432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6"/>
            <p:cNvSpPr/>
            <p:nvPr/>
          </p:nvSpPr>
          <p:spPr>
            <a:xfrm>
              <a:off x="1705550" y="980125"/>
              <a:ext cx="211300" cy="211300"/>
            </a:xfrm>
            <a:custGeom>
              <a:avLst/>
              <a:gdLst/>
              <a:ahLst/>
              <a:cxnLst/>
              <a:rect l="l" t="t" r="r" b="b"/>
              <a:pathLst>
                <a:path w="8452" h="8452" extrusionOk="0">
                  <a:moveTo>
                    <a:pt x="4226" y="0"/>
                  </a:moveTo>
                  <a:lnTo>
                    <a:pt x="4006" y="15"/>
                  </a:lnTo>
                  <a:lnTo>
                    <a:pt x="3786" y="30"/>
                  </a:lnTo>
                  <a:lnTo>
                    <a:pt x="3580" y="59"/>
                  </a:lnTo>
                  <a:lnTo>
                    <a:pt x="3375" y="88"/>
                  </a:lnTo>
                  <a:lnTo>
                    <a:pt x="3169" y="147"/>
                  </a:lnTo>
                  <a:lnTo>
                    <a:pt x="2964" y="191"/>
                  </a:lnTo>
                  <a:lnTo>
                    <a:pt x="2773" y="265"/>
                  </a:lnTo>
                  <a:lnTo>
                    <a:pt x="2583" y="338"/>
                  </a:lnTo>
                  <a:lnTo>
                    <a:pt x="2392" y="426"/>
                  </a:lnTo>
                  <a:lnTo>
                    <a:pt x="2201" y="514"/>
                  </a:lnTo>
                  <a:lnTo>
                    <a:pt x="2025" y="617"/>
                  </a:lnTo>
                  <a:lnTo>
                    <a:pt x="1864" y="734"/>
                  </a:lnTo>
                  <a:lnTo>
                    <a:pt x="1688" y="851"/>
                  </a:lnTo>
                  <a:lnTo>
                    <a:pt x="1541" y="969"/>
                  </a:lnTo>
                  <a:lnTo>
                    <a:pt x="1380" y="1101"/>
                  </a:lnTo>
                  <a:lnTo>
                    <a:pt x="1233" y="1248"/>
                  </a:lnTo>
                  <a:lnTo>
                    <a:pt x="1101" y="1394"/>
                  </a:lnTo>
                  <a:lnTo>
                    <a:pt x="969" y="1541"/>
                  </a:lnTo>
                  <a:lnTo>
                    <a:pt x="837" y="1702"/>
                  </a:lnTo>
                  <a:lnTo>
                    <a:pt x="719" y="1864"/>
                  </a:lnTo>
                  <a:lnTo>
                    <a:pt x="602" y="2040"/>
                  </a:lnTo>
                  <a:lnTo>
                    <a:pt x="514" y="2216"/>
                  </a:lnTo>
                  <a:lnTo>
                    <a:pt x="411" y="2407"/>
                  </a:lnTo>
                  <a:lnTo>
                    <a:pt x="323" y="2583"/>
                  </a:lnTo>
                  <a:lnTo>
                    <a:pt x="250" y="2773"/>
                  </a:lnTo>
                  <a:lnTo>
                    <a:pt x="191" y="2979"/>
                  </a:lnTo>
                  <a:lnTo>
                    <a:pt x="133" y="3169"/>
                  </a:lnTo>
                  <a:lnTo>
                    <a:pt x="88" y="3375"/>
                  </a:lnTo>
                  <a:lnTo>
                    <a:pt x="44" y="3595"/>
                  </a:lnTo>
                  <a:lnTo>
                    <a:pt x="15" y="3800"/>
                  </a:lnTo>
                  <a:lnTo>
                    <a:pt x="0" y="4020"/>
                  </a:lnTo>
                  <a:lnTo>
                    <a:pt x="0" y="4226"/>
                  </a:lnTo>
                  <a:lnTo>
                    <a:pt x="0" y="4446"/>
                  </a:lnTo>
                  <a:lnTo>
                    <a:pt x="15" y="4666"/>
                  </a:lnTo>
                  <a:lnTo>
                    <a:pt x="44" y="4871"/>
                  </a:lnTo>
                  <a:lnTo>
                    <a:pt x="88" y="5077"/>
                  </a:lnTo>
                  <a:lnTo>
                    <a:pt x="133" y="5282"/>
                  </a:lnTo>
                  <a:lnTo>
                    <a:pt x="191" y="5488"/>
                  </a:lnTo>
                  <a:lnTo>
                    <a:pt x="250" y="5678"/>
                  </a:lnTo>
                  <a:lnTo>
                    <a:pt x="323" y="5869"/>
                  </a:lnTo>
                  <a:lnTo>
                    <a:pt x="411" y="6060"/>
                  </a:lnTo>
                  <a:lnTo>
                    <a:pt x="514" y="6250"/>
                  </a:lnTo>
                  <a:lnTo>
                    <a:pt x="602" y="6426"/>
                  </a:lnTo>
                  <a:lnTo>
                    <a:pt x="719" y="6588"/>
                  </a:lnTo>
                  <a:lnTo>
                    <a:pt x="837" y="6764"/>
                  </a:lnTo>
                  <a:lnTo>
                    <a:pt x="969" y="6925"/>
                  </a:lnTo>
                  <a:lnTo>
                    <a:pt x="1101" y="7072"/>
                  </a:lnTo>
                  <a:lnTo>
                    <a:pt x="1233" y="7219"/>
                  </a:lnTo>
                  <a:lnTo>
                    <a:pt x="1380" y="7365"/>
                  </a:lnTo>
                  <a:lnTo>
                    <a:pt x="1541" y="7497"/>
                  </a:lnTo>
                  <a:lnTo>
                    <a:pt x="1688" y="7615"/>
                  </a:lnTo>
                  <a:lnTo>
                    <a:pt x="1864" y="7732"/>
                  </a:lnTo>
                  <a:lnTo>
                    <a:pt x="2025" y="7850"/>
                  </a:lnTo>
                  <a:lnTo>
                    <a:pt x="2201" y="7952"/>
                  </a:lnTo>
                  <a:lnTo>
                    <a:pt x="2392" y="8040"/>
                  </a:lnTo>
                  <a:lnTo>
                    <a:pt x="2583" y="8128"/>
                  </a:lnTo>
                  <a:lnTo>
                    <a:pt x="2773" y="8202"/>
                  </a:lnTo>
                  <a:lnTo>
                    <a:pt x="2964" y="8260"/>
                  </a:lnTo>
                  <a:lnTo>
                    <a:pt x="3169" y="8319"/>
                  </a:lnTo>
                  <a:lnTo>
                    <a:pt x="3375" y="8363"/>
                  </a:lnTo>
                  <a:lnTo>
                    <a:pt x="3580" y="8407"/>
                  </a:lnTo>
                  <a:lnTo>
                    <a:pt x="3786" y="8436"/>
                  </a:lnTo>
                  <a:lnTo>
                    <a:pt x="4006" y="8451"/>
                  </a:lnTo>
                  <a:lnTo>
                    <a:pt x="4446" y="8451"/>
                  </a:lnTo>
                  <a:lnTo>
                    <a:pt x="4651" y="8436"/>
                  </a:lnTo>
                  <a:lnTo>
                    <a:pt x="4871" y="8407"/>
                  </a:lnTo>
                  <a:lnTo>
                    <a:pt x="5077" y="8363"/>
                  </a:lnTo>
                  <a:lnTo>
                    <a:pt x="5282" y="8319"/>
                  </a:lnTo>
                  <a:lnTo>
                    <a:pt x="5473" y="8260"/>
                  </a:lnTo>
                  <a:lnTo>
                    <a:pt x="5678" y="8202"/>
                  </a:lnTo>
                  <a:lnTo>
                    <a:pt x="5869" y="8128"/>
                  </a:lnTo>
                  <a:lnTo>
                    <a:pt x="6060" y="8040"/>
                  </a:lnTo>
                  <a:lnTo>
                    <a:pt x="6236" y="7952"/>
                  </a:lnTo>
                  <a:lnTo>
                    <a:pt x="6412" y="7850"/>
                  </a:lnTo>
                  <a:lnTo>
                    <a:pt x="6588" y="7732"/>
                  </a:lnTo>
                  <a:lnTo>
                    <a:pt x="6749" y="7615"/>
                  </a:lnTo>
                  <a:lnTo>
                    <a:pt x="6911" y="7497"/>
                  </a:lnTo>
                  <a:lnTo>
                    <a:pt x="7057" y="7365"/>
                  </a:lnTo>
                  <a:lnTo>
                    <a:pt x="7204" y="7219"/>
                  </a:lnTo>
                  <a:lnTo>
                    <a:pt x="7351" y="7072"/>
                  </a:lnTo>
                  <a:lnTo>
                    <a:pt x="7483" y="6925"/>
                  </a:lnTo>
                  <a:lnTo>
                    <a:pt x="7600" y="6764"/>
                  </a:lnTo>
                  <a:lnTo>
                    <a:pt x="7718" y="6588"/>
                  </a:lnTo>
                  <a:lnTo>
                    <a:pt x="7835" y="6426"/>
                  </a:lnTo>
                  <a:lnTo>
                    <a:pt x="7938" y="6250"/>
                  </a:lnTo>
                  <a:lnTo>
                    <a:pt x="8026" y="6060"/>
                  </a:lnTo>
                  <a:lnTo>
                    <a:pt x="8114" y="5869"/>
                  </a:lnTo>
                  <a:lnTo>
                    <a:pt x="8187" y="5678"/>
                  </a:lnTo>
                  <a:lnTo>
                    <a:pt x="8260" y="5488"/>
                  </a:lnTo>
                  <a:lnTo>
                    <a:pt x="8319" y="5282"/>
                  </a:lnTo>
                  <a:lnTo>
                    <a:pt x="8363" y="5077"/>
                  </a:lnTo>
                  <a:lnTo>
                    <a:pt x="8392" y="4871"/>
                  </a:lnTo>
                  <a:lnTo>
                    <a:pt x="8422" y="4666"/>
                  </a:lnTo>
                  <a:lnTo>
                    <a:pt x="8436" y="4446"/>
                  </a:lnTo>
                  <a:lnTo>
                    <a:pt x="8451" y="4226"/>
                  </a:lnTo>
                  <a:lnTo>
                    <a:pt x="8436" y="4020"/>
                  </a:lnTo>
                  <a:lnTo>
                    <a:pt x="8422" y="3800"/>
                  </a:lnTo>
                  <a:lnTo>
                    <a:pt x="8392" y="3595"/>
                  </a:lnTo>
                  <a:lnTo>
                    <a:pt x="8363" y="3375"/>
                  </a:lnTo>
                  <a:lnTo>
                    <a:pt x="8319" y="3169"/>
                  </a:lnTo>
                  <a:lnTo>
                    <a:pt x="8260" y="2979"/>
                  </a:lnTo>
                  <a:lnTo>
                    <a:pt x="8187" y="2773"/>
                  </a:lnTo>
                  <a:lnTo>
                    <a:pt x="8114" y="2583"/>
                  </a:lnTo>
                  <a:lnTo>
                    <a:pt x="8026" y="2407"/>
                  </a:lnTo>
                  <a:lnTo>
                    <a:pt x="7938" y="2216"/>
                  </a:lnTo>
                  <a:lnTo>
                    <a:pt x="7835" y="2040"/>
                  </a:lnTo>
                  <a:lnTo>
                    <a:pt x="7718" y="1864"/>
                  </a:lnTo>
                  <a:lnTo>
                    <a:pt x="7600" y="1702"/>
                  </a:lnTo>
                  <a:lnTo>
                    <a:pt x="7483" y="1541"/>
                  </a:lnTo>
                  <a:lnTo>
                    <a:pt x="7351" y="1394"/>
                  </a:lnTo>
                  <a:lnTo>
                    <a:pt x="7204" y="1248"/>
                  </a:lnTo>
                  <a:lnTo>
                    <a:pt x="7057" y="1101"/>
                  </a:lnTo>
                  <a:lnTo>
                    <a:pt x="6911" y="969"/>
                  </a:lnTo>
                  <a:lnTo>
                    <a:pt x="6749" y="851"/>
                  </a:lnTo>
                  <a:lnTo>
                    <a:pt x="6588" y="734"/>
                  </a:lnTo>
                  <a:lnTo>
                    <a:pt x="6412" y="617"/>
                  </a:lnTo>
                  <a:lnTo>
                    <a:pt x="6236" y="514"/>
                  </a:lnTo>
                  <a:lnTo>
                    <a:pt x="6060" y="426"/>
                  </a:lnTo>
                  <a:lnTo>
                    <a:pt x="5869" y="338"/>
                  </a:lnTo>
                  <a:lnTo>
                    <a:pt x="5678" y="265"/>
                  </a:lnTo>
                  <a:lnTo>
                    <a:pt x="5473" y="191"/>
                  </a:lnTo>
                  <a:lnTo>
                    <a:pt x="5282" y="147"/>
                  </a:lnTo>
                  <a:lnTo>
                    <a:pt x="5077" y="88"/>
                  </a:lnTo>
                  <a:lnTo>
                    <a:pt x="4871" y="59"/>
                  </a:lnTo>
                  <a:lnTo>
                    <a:pt x="4651" y="30"/>
                  </a:lnTo>
                  <a:lnTo>
                    <a:pt x="4446" y="15"/>
                  </a:lnTo>
                  <a:lnTo>
                    <a:pt x="422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6"/>
          <p:cNvSpPr/>
          <p:nvPr/>
        </p:nvSpPr>
        <p:spPr>
          <a:xfrm>
            <a:off x="4716500" y="1544675"/>
            <a:ext cx="162600" cy="1626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6"/>
          <p:cNvSpPr/>
          <p:nvPr/>
        </p:nvSpPr>
        <p:spPr>
          <a:xfrm>
            <a:off x="4716500" y="4096125"/>
            <a:ext cx="162600" cy="162600"/>
          </a:xfrm>
          <a:prstGeom prst="ellipse">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1" name="Google Shape;141;p16"/>
          <p:cNvCxnSpPr>
            <a:stCxn id="112" idx="3"/>
            <a:endCxn id="139" idx="2"/>
          </p:cNvCxnSpPr>
          <p:nvPr/>
        </p:nvCxnSpPr>
        <p:spPr>
          <a:xfrm rot="10800000" flipH="1">
            <a:off x="3586800" y="1625900"/>
            <a:ext cx="1129800" cy="1250400"/>
          </a:xfrm>
          <a:prstGeom prst="bentConnector3">
            <a:avLst>
              <a:gd name="adj1" fmla="val 49996"/>
            </a:avLst>
          </a:prstGeom>
          <a:noFill/>
          <a:ln w="9525" cap="flat" cmpd="sng">
            <a:solidFill>
              <a:schemeClr val="dk2"/>
            </a:solidFill>
            <a:prstDash val="solid"/>
            <a:round/>
            <a:headEnd type="none" w="med" len="med"/>
            <a:tailEnd type="oval" w="med" len="med"/>
          </a:ln>
        </p:spPr>
      </p:cxnSp>
      <p:cxnSp>
        <p:nvCxnSpPr>
          <p:cNvPr id="142" name="Google Shape;142;p16"/>
          <p:cNvCxnSpPr>
            <a:stCxn id="112" idx="3"/>
            <a:endCxn id="140" idx="2"/>
          </p:cNvCxnSpPr>
          <p:nvPr/>
        </p:nvCxnSpPr>
        <p:spPr>
          <a:xfrm>
            <a:off x="3586800" y="2876300"/>
            <a:ext cx="1129800" cy="1301100"/>
          </a:xfrm>
          <a:prstGeom prst="bentConnector3">
            <a:avLst>
              <a:gd name="adj1" fmla="val 49996"/>
            </a:avLst>
          </a:prstGeom>
          <a:noFill/>
          <a:ln w="9525" cap="flat" cmpd="sng">
            <a:solidFill>
              <a:schemeClr val="dk2"/>
            </a:solidFill>
            <a:prstDash val="solid"/>
            <a:round/>
            <a:headEnd type="none" w="med" len="med"/>
            <a:tailEnd type="oval" w="med" len="med"/>
          </a:ln>
        </p:spPr>
      </p:cxnSp>
      <p:sp>
        <p:nvSpPr>
          <p:cNvPr id="143" name="Google Shape;143;p16"/>
          <p:cNvSpPr txBox="1"/>
          <p:nvPr/>
        </p:nvSpPr>
        <p:spPr>
          <a:xfrm>
            <a:off x="6625800" y="2597900"/>
            <a:ext cx="2061000" cy="604500"/>
          </a:xfrm>
          <a:prstGeom prst="rect">
            <a:avLst/>
          </a:prstGeom>
          <a:noFill/>
          <a:ln>
            <a:noFill/>
          </a:ln>
        </p:spPr>
        <p:txBody>
          <a:bodyPr spcFirstLastPara="1" wrap="square" lIns="91425" tIns="91425" rIns="91425" bIns="91425" anchor="t" anchorCtr="0">
            <a:noAutofit/>
          </a:bodyPr>
          <a:lstStyle/>
          <a:p>
            <a:pPr marL="182880" lvl="0" indent="-180340" algn="l" rtl="0">
              <a:spcBef>
                <a:spcPts val="0"/>
              </a:spcBef>
              <a:spcAft>
                <a:spcPts val="0"/>
              </a:spcAft>
              <a:buClr>
                <a:srgbClr val="000000"/>
              </a:buClr>
              <a:buSzPts val="1400"/>
              <a:buFont typeface="Roboto"/>
              <a:buChar char="✓"/>
            </a:pPr>
            <a:r>
              <a:rPr lang="en-US" dirty="0">
                <a:solidFill>
                  <a:srgbClr val="000000"/>
                </a:solidFill>
                <a:latin typeface="Roboto"/>
                <a:ea typeface="Roboto"/>
                <a:cs typeface="Roboto"/>
                <a:sym typeface="Roboto"/>
              </a:rPr>
              <a:t>Employee Mental Health</a:t>
            </a:r>
            <a:endParaRPr dirty="0">
              <a:solidFill>
                <a:srgbClr val="000000"/>
              </a:solidFill>
              <a:latin typeface="Roboto"/>
              <a:ea typeface="Roboto"/>
              <a:cs typeface="Roboto"/>
              <a:sym typeface="Roboto"/>
            </a:endParaRPr>
          </a:p>
        </p:txBody>
      </p:sp>
      <p:cxnSp>
        <p:nvCxnSpPr>
          <p:cNvPr id="144" name="Google Shape;144;p16"/>
          <p:cNvCxnSpPr>
            <a:stCxn id="112" idx="3"/>
          </p:cNvCxnSpPr>
          <p:nvPr/>
        </p:nvCxnSpPr>
        <p:spPr>
          <a:xfrm>
            <a:off x="3586800" y="2876300"/>
            <a:ext cx="2650800" cy="600"/>
          </a:xfrm>
          <a:prstGeom prst="bentConnector3">
            <a:avLst>
              <a:gd name="adj1" fmla="val 50000"/>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Abstract</a:t>
            </a:r>
          </a:p>
        </p:txBody>
      </p:sp>
      <p:sp>
        <p:nvSpPr>
          <p:cNvPr id="4" name="Text Placeholder 3"/>
          <p:cNvSpPr>
            <a:spLocks noGrp="1"/>
          </p:cNvSpPr>
          <p:nvPr>
            <p:ph type="body" idx="1"/>
          </p:nvPr>
        </p:nvSpPr>
        <p:spPr>
          <a:xfrm>
            <a:off x="457200" y="928960"/>
            <a:ext cx="8229600" cy="3029100"/>
          </a:xfrm>
        </p:spPr>
        <p:txBody>
          <a:bodyPr>
            <a:noAutofit/>
          </a:bodyPr>
          <a:lstStyle/>
          <a:p>
            <a:pPr>
              <a:lnSpc>
                <a:spcPct val="150000"/>
              </a:lnSpc>
            </a:pPr>
            <a:r>
              <a:rPr lang="en-US" sz="1200" dirty="0">
                <a:solidFill>
                  <a:srgbClr val="FF0000"/>
                </a:solidFill>
              </a:rPr>
              <a:t>The association between Corporate Emotional Intelligence (CEI) and Employee Mental Health (EMH) has gained significance in contemporary workplace research</a:t>
            </a:r>
            <a:r>
              <a:rPr lang="en-US" sz="1200" dirty="0"/>
              <a:t>, particularly concerning the potential of technology to foster sustainable workplace well-being. This study investigates </a:t>
            </a:r>
            <a:r>
              <a:rPr lang="en-US" sz="1200" dirty="0">
                <a:solidFill>
                  <a:srgbClr val="FF0000"/>
                </a:solidFill>
              </a:rPr>
              <a:t>the influence of CEI on EMH and explores the role of technology in optimizing this relationship, aiming to provide insights for fostering a mentally healthy work environment.</a:t>
            </a:r>
          </a:p>
          <a:p>
            <a:pPr>
              <a:lnSpc>
                <a:spcPct val="150000"/>
              </a:lnSpc>
            </a:pPr>
            <a:r>
              <a:rPr lang="en-US" sz="1200" dirty="0"/>
              <a:t>This study </a:t>
            </a:r>
            <a:r>
              <a:rPr lang="en-US" sz="1200" dirty="0">
                <a:solidFill>
                  <a:srgbClr val="7030A0"/>
                </a:solidFill>
              </a:rPr>
              <a:t>aims to propose a framework that integrates CEI principles with technological advancements to create sustainable workplace well-being initiatives.</a:t>
            </a:r>
            <a:r>
              <a:rPr lang="en-US" sz="1200" dirty="0"/>
              <a:t> It advocates for the development and implementation of mobile applications, virtual mental health support platforms, and AI-driven EI training modules, aligning with the research by Cavanagh et al. (2020) </a:t>
            </a:r>
            <a:r>
              <a:rPr lang="en-US" sz="1200" dirty="0">
                <a:solidFill>
                  <a:srgbClr val="7030A0"/>
                </a:solidFill>
              </a:rPr>
              <a:t>emphasizing the importance of technological interventions in mental health promotion strategies</a:t>
            </a:r>
            <a:r>
              <a:rPr lang="en-US" sz="1200" dirty="0"/>
              <a:t>. By leveraging technology to enhance CEI practices, this research endeavors to offer actionable insights for organizations </a:t>
            </a:r>
            <a:r>
              <a:rPr lang="en-US" sz="1200" dirty="0">
                <a:solidFill>
                  <a:srgbClr val="00B050"/>
                </a:solidFill>
              </a:rPr>
              <a:t>to create supportive, emotionally intelligent work environments that prioritize employee mental health, fostering sustainable workplace well-being</a:t>
            </a:r>
            <a:r>
              <a:rPr lang="en-US" sz="1200" dirty="0"/>
              <a:t>.</a:t>
            </a:r>
          </a:p>
          <a:p>
            <a:pPr>
              <a:lnSpc>
                <a:spcPct val="150000"/>
              </a:lnSpc>
            </a:pPr>
            <a:r>
              <a:rPr lang="en-US" sz="1200" b="1" i="1" dirty="0"/>
              <a:t>Keywords:</a:t>
            </a:r>
            <a:r>
              <a:rPr lang="en-US" sz="1200" i="1" dirty="0"/>
              <a:t> Corporate Emotional Intelligence (CEI), Employee Mental Health (EMH), Workplace Well-being, Technology in the Workplace, Emotional Intelligence Training, Sustainable Workplace Initiatives, Technological Interventions for Mental Health</a:t>
            </a:r>
            <a:endParaRPr lang="en-US" sz="1200" dirty="0"/>
          </a:p>
        </p:txBody>
      </p:sp>
    </p:spTree>
    <p:extLst>
      <p:ext uri="{BB962C8B-B14F-4D97-AF65-F5344CB8AC3E}">
        <p14:creationId xmlns:p14="http://schemas.microsoft.com/office/powerpoint/2010/main" val="3004147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p>
        </p:txBody>
      </p:sp>
      <p:sp>
        <p:nvSpPr>
          <p:cNvPr id="3" name="Text Placeholder 2"/>
          <p:cNvSpPr>
            <a:spLocks noGrp="1"/>
          </p:cNvSpPr>
          <p:nvPr>
            <p:ph type="body" idx="1"/>
          </p:nvPr>
        </p:nvSpPr>
        <p:spPr>
          <a:xfrm>
            <a:off x="446567" y="801364"/>
            <a:ext cx="8229600" cy="3029100"/>
          </a:xfrm>
        </p:spPr>
        <p:txBody>
          <a:bodyPr>
            <a:noAutofit/>
          </a:bodyPr>
          <a:lstStyle/>
          <a:p>
            <a:pPr>
              <a:lnSpc>
                <a:spcPct val="150000"/>
              </a:lnSpc>
            </a:pPr>
            <a:r>
              <a:rPr lang="en-US" sz="1200" dirty="0"/>
              <a:t>In contemporary workplaces, the relationship between </a:t>
            </a:r>
            <a:r>
              <a:rPr lang="en-US" sz="1200" dirty="0">
                <a:solidFill>
                  <a:srgbClr val="00B050"/>
                </a:solidFill>
              </a:rPr>
              <a:t>Corporate Emotional Intelligence (CEI) and employee mental health has garnered significant attention due to its potential impact on sustainable workplace well-being.</a:t>
            </a:r>
            <a:r>
              <a:rPr lang="en-US" sz="1200" dirty="0"/>
              <a:t> CEI refers to an </a:t>
            </a:r>
            <a:r>
              <a:rPr lang="en-US" sz="1200" dirty="0">
                <a:solidFill>
                  <a:srgbClr val="00B050"/>
                </a:solidFill>
              </a:rPr>
              <a:t>organization's capacity to perceive, understand, manage, and utilize emotions effectively within its structures and operations</a:t>
            </a:r>
            <a:r>
              <a:rPr lang="en-US" sz="1200" dirty="0"/>
              <a:t> (Goleman, 1998). The mental health of employees has become a critical concern, considering </a:t>
            </a:r>
            <a:r>
              <a:rPr lang="en-US" sz="1200" dirty="0">
                <a:solidFill>
                  <a:srgbClr val="00B050"/>
                </a:solidFill>
              </a:rPr>
              <a:t>its multifaceted influence on productivity, job satisfaction, and overall organizational success</a:t>
            </a:r>
            <a:r>
              <a:rPr lang="en-US" sz="1200" dirty="0"/>
              <a:t> (Harvard Business Review Analytic Services, 2020).</a:t>
            </a:r>
          </a:p>
          <a:p>
            <a:pPr>
              <a:lnSpc>
                <a:spcPct val="150000"/>
              </a:lnSpc>
            </a:pPr>
            <a:r>
              <a:rPr lang="en-US" sz="1200" dirty="0"/>
              <a:t>Research suggests a strong correlation between an organization's CEI and the mental health of its workforce. </a:t>
            </a:r>
            <a:r>
              <a:rPr lang="en-US" sz="1200" dirty="0">
                <a:solidFill>
                  <a:srgbClr val="00B050"/>
                </a:solidFill>
              </a:rPr>
              <a:t>High CEI is associated with improved employee engagement, reduced stress levels, and enhanced job satisfaction</a:t>
            </a:r>
            <a:r>
              <a:rPr lang="en-US" sz="1200" dirty="0"/>
              <a:t> (Lopes et al., 2006). However, the integration of technology in leveraging CEI for sustaining employee well-being remains an area warranting exploration.</a:t>
            </a:r>
          </a:p>
          <a:p>
            <a:pPr>
              <a:lnSpc>
                <a:spcPct val="150000"/>
              </a:lnSpc>
            </a:pPr>
            <a:r>
              <a:rPr lang="en-US" sz="1200" dirty="0"/>
              <a:t>This study aims to delve into the nuanced relationship between CEI, facilitated through technology-driven interventions, and its consequential impact on fostering and maintaining employee mental health. </a:t>
            </a:r>
            <a:r>
              <a:rPr lang="en-US" sz="1200" dirty="0">
                <a:solidFill>
                  <a:srgbClr val="00B050"/>
                </a:solidFill>
              </a:rPr>
              <a:t>Leveraging technological advancements in organizational structures for supporting employee well-being stands as a promising approach in contemporary work environments</a:t>
            </a:r>
            <a:r>
              <a:rPr lang="en-US" sz="1200" dirty="0"/>
              <a:t> (CIPD, 2021).</a:t>
            </a:r>
          </a:p>
        </p:txBody>
      </p:sp>
    </p:spTree>
    <p:extLst>
      <p:ext uri="{BB962C8B-B14F-4D97-AF65-F5344CB8AC3E}">
        <p14:creationId xmlns:p14="http://schemas.microsoft.com/office/powerpoint/2010/main" val="380065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815"/>
            <a:ext cx="8229600" cy="371400"/>
          </a:xfrm>
        </p:spPr>
        <p:txBody>
          <a:bodyPr>
            <a:normAutofit fontScale="90000"/>
          </a:bodyPr>
          <a:lstStyle/>
          <a:p>
            <a:r>
              <a:rPr lang="en-US" dirty="0"/>
              <a:t>REVIEW OF LITERATURE:</a:t>
            </a:r>
          </a:p>
        </p:txBody>
      </p:sp>
      <p:sp>
        <p:nvSpPr>
          <p:cNvPr id="3" name="Text Placeholder 2"/>
          <p:cNvSpPr>
            <a:spLocks noGrp="1"/>
          </p:cNvSpPr>
          <p:nvPr>
            <p:ph type="body" idx="1"/>
          </p:nvPr>
        </p:nvSpPr>
        <p:spPr>
          <a:xfrm>
            <a:off x="393414" y="680482"/>
            <a:ext cx="8218967" cy="3213780"/>
          </a:xfrm>
        </p:spPr>
        <p:txBody>
          <a:bodyPr>
            <a:noAutofit/>
          </a:bodyPr>
          <a:lstStyle/>
          <a:p>
            <a:pPr>
              <a:lnSpc>
                <a:spcPct val="170000"/>
              </a:lnSpc>
            </a:pPr>
            <a:r>
              <a:rPr lang="en-US" sz="1200" b="1" dirty="0">
                <a:solidFill>
                  <a:srgbClr val="0070C0"/>
                </a:solidFill>
              </a:rPr>
              <a:t>Ben-Meir and </a:t>
            </a:r>
            <a:r>
              <a:rPr lang="en-US" sz="1200" b="1" dirty="0" err="1">
                <a:solidFill>
                  <a:srgbClr val="0070C0"/>
                </a:solidFill>
              </a:rPr>
              <a:t>Koslowsky</a:t>
            </a:r>
            <a:r>
              <a:rPr lang="en-US" sz="1200" b="1" dirty="0">
                <a:solidFill>
                  <a:srgbClr val="0070C0"/>
                </a:solidFill>
              </a:rPr>
              <a:t> (2023) developed and validated the Emotional Resilience Scale (ERS)</a:t>
            </a:r>
            <a:r>
              <a:rPr lang="en-US" sz="1200" dirty="0"/>
              <a:t> as a concise tool to assess employee well-being during the COVID-19 pandemic. Their longitudinal study with 193 participants showcased the ERS's reliability, with high internal consistency and test-retest reliability. Factor Analysis confirmed the ERS as a unidimensional measure, boosting its practical use. </a:t>
            </a:r>
            <a:r>
              <a:rPr lang="en-US" sz="1200" b="1" dirty="0">
                <a:solidFill>
                  <a:srgbClr val="00B050"/>
                </a:solidFill>
              </a:rPr>
              <a:t>The ERS demonstrated significant connections with mental health, emotional exhaustion, and job satisfaction, highlighting its potential to identify vulnerable employees.</a:t>
            </a:r>
            <a:r>
              <a:rPr lang="en-US" sz="1200" dirty="0"/>
              <a:t> Discussing implications and limitations, the study sheds light on the ERS's applicability across diverse workplaces but suggests exploring these limitations for broader adaptability. </a:t>
            </a:r>
          </a:p>
          <a:p>
            <a:pPr>
              <a:lnSpc>
                <a:spcPct val="170000"/>
              </a:lnSpc>
            </a:pPr>
            <a:r>
              <a:rPr lang="en-US" sz="1200" b="1" dirty="0">
                <a:solidFill>
                  <a:srgbClr val="0070C0"/>
                </a:solidFill>
              </a:rPr>
              <a:t>Dr. </a:t>
            </a:r>
            <a:r>
              <a:rPr lang="en-US" sz="1200" b="1" dirty="0" err="1">
                <a:solidFill>
                  <a:srgbClr val="0070C0"/>
                </a:solidFill>
              </a:rPr>
              <a:t>Areman</a:t>
            </a:r>
            <a:r>
              <a:rPr lang="en-US" sz="1200" b="1" dirty="0">
                <a:solidFill>
                  <a:srgbClr val="0070C0"/>
                </a:solidFill>
              </a:rPr>
              <a:t> </a:t>
            </a:r>
            <a:r>
              <a:rPr lang="en-US" sz="1200" b="1" dirty="0" err="1">
                <a:solidFill>
                  <a:srgbClr val="0070C0"/>
                </a:solidFill>
              </a:rPr>
              <a:t>Ramyasri's</a:t>
            </a:r>
            <a:r>
              <a:rPr lang="en-US" sz="1200" b="1" dirty="0">
                <a:solidFill>
                  <a:srgbClr val="0070C0"/>
                </a:solidFill>
              </a:rPr>
              <a:t> (2023)</a:t>
            </a:r>
            <a:r>
              <a:rPr lang="en-US" sz="1200" dirty="0"/>
              <a:t> study delves into how </a:t>
            </a:r>
            <a:r>
              <a:rPr lang="en-US" sz="1200" b="1" dirty="0">
                <a:solidFill>
                  <a:srgbClr val="0070C0"/>
                </a:solidFill>
              </a:rPr>
              <a:t>demographics and emotional intelligence (EI) intersect with employee well-being in organizations.</a:t>
            </a:r>
            <a:r>
              <a:rPr lang="en-US" sz="1200" dirty="0"/>
              <a:t> With 72 employees as a sample, it explores how emotional abilities affect organizational performance. The study emphasizes </a:t>
            </a:r>
            <a:r>
              <a:rPr lang="en-US" sz="1200" b="1" dirty="0">
                <a:solidFill>
                  <a:srgbClr val="00B050"/>
                </a:solidFill>
              </a:rPr>
              <a:t>EI's impact on outcomes, highlighting its importance in fostering positive results.</a:t>
            </a:r>
            <a:r>
              <a:rPr lang="en-US" sz="1200" dirty="0"/>
              <a:t> However, the findings' generalizability might be limited due to the study's small sample size. A larger and more diverse sample could offer broader insights into the relationship between demographics, EI, and employee well-being. </a:t>
            </a:r>
          </a:p>
        </p:txBody>
      </p:sp>
    </p:spTree>
    <p:extLst>
      <p:ext uri="{BB962C8B-B14F-4D97-AF65-F5344CB8AC3E}">
        <p14:creationId xmlns:p14="http://schemas.microsoft.com/office/powerpoint/2010/main" val="1110391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283"/>
            <a:ext cx="8229600" cy="371400"/>
          </a:xfrm>
        </p:spPr>
        <p:txBody>
          <a:bodyPr>
            <a:normAutofit fontScale="90000"/>
          </a:bodyPr>
          <a:lstStyle/>
          <a:p>
            <a:r>
              <a:rPr lang="en-US" dirty="0"/>
              <a:t>REVIEW OF LITERATURE:</a:t>
            </a:r>
          </a:p>
        </p:txBody>
      </p:sp>
      <p:sp>
        <p:nvSpPr>
          <p:cNvPr id="3" name="Text Placeholder 2"/>
          <p:cNvSpPr>
            <a:spLocks noGrp="1"/>
          </p:cNvSpPr>
          <p:nvPr>
            <p:ph type="body" idx="1"/>
          </p:nvPr>
        </p:nvSpPr>
        <p:spPr>
          <a:xfrm>
            <a:off x="393415" y="574156"/>
            <a:ext cx="8389076" cy="2838895"/>
          </a:xfrm>
        </p:spPr>
        <p:txBody>
          <a:bodyPr>
            <a:noAutofit/>
          </a:bodyPr>
          <a:lstStyle/>
          <a:p>
            <a:pPr>
              <a:lnSpc>
                <a:spcPct val="170000"/>
              </a:lnSpc>
            </a:pPr>
            <a:r>
              <a:rPr lang="en-US" sz="1200" b="1" dirty="0">
                <a:solidFill>
                  <a:srgbClr val="0070C0"/>
                </a:solidFill>
              </a:rPr>
              <a:t>Monteiro and Joseph's (2023) review thoroughly explores how workplace culture influences employee mental health.</a:t>
            </a:r>
            <a:r>
              <a:rPr lang="en-US" sz="1200" dirty="0"/>
              <a:t> By systematically analyzing existing research, the review highlights elements shaping both positive and negative cultures. It draws from academic sources to emphasize how organizational culture significantly impacts mental well-being. </a:t>
            </a:r>
            <a:r>
              <a:rPr lang="en-US" sz="1200" b="1" dirty="0">
                <a:solidFill>
                  <a:srgbClr val="00B050"/>
                </a:solidFill>
              </a:rPr>
              <a:t>Identifying supportive leadership, social support, reasonable job expectations, and work-life balance as crucial, the study underscores their positive effects.</a:t>
            </a:r>
            <a:r>
              <a:rPr lang="en-US" sz="1200" dirty="0"/>
              <a:t> Conversely, it notes the negative impact of inadequate leadership and policies. The review suggests future research directions, focusing on mental health implications in workplace cultures and individual traits. Overall, it offers valuable insights for businesses to foster supportive environments and enhance employee well-being. </a:t>
            </a:r>
          </a:p>
          <a:p>
            <a:pPr>
              <a:lnSpc>
                <a:spcPct val="170000"/>
              </a:lnSpc>
            </a:pPr>
            <a:r>
              <a:rPr lang="en-US" sz="1200" b="1" dirty="0" err="1">
                <a:solidFill>
                  <a:srgbClr val="0070C0"/>
                </a:solidFill>
              </a:rPr>
              <a:t>Pokhrel</a:t>
            </a:r>
            <a:r>
              <a:rPr lang="en-US" sz="1200" b="1" dirty="0">
                <a:solidFill>
                  <a:srgbClr val="0070C0"/>
                </a:solidFill>
              </a:rPr>
              <a:t> and Goyal's (2022) study explores the connection between psychological workplace climate (PWC), emotional intelligence (EI), and employee well-being (EWB) in Nepal's IT industry.</a:t>
            </a:r>
            <a:r>
              <a:rPr lang="en-US" sz="1200" dirty="0"/>
              <a:t> With data from 125 IT professionals, it reveals a positive link between PWC and EWB, showing EI's moderating effect on this relationship. Using various analyses, it emphasizes the importance of considering PWC in organizational strategies and enhancing emotional intelligence for employee well-being. </a:t>
            </a:r>
            <a:r>
              <a:rPr lang="en-US" sz="1200" b="1" dirty="0">
                <a:solidFill>
                  <a:srgbClr val="00B050"/>
                </a:solidFill>
              </a:rPr>
              <a:t>The study's value lies in highlighting EI's role as a moderator and PWC's significance for managers aiming to foster successful businesses in this industry.</a:t>
            </a:r>
          </a:p>
        </p:txBody>
      </p:sp>
    </p:spTree>
    <p:extLst>
      <p:ext uri="{BB962C8B-B14F-4D97-AF65-F5344CB8AC3E}">
        <p14:creationId xmlns:p14="http://schemas.microsoft.com/office/powerpoint/2010/main" val="227472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 STATEMENT:</a:t>
            </a:r>
          </a:p>
        </p:txBody>
      </p:sp>
      <p:sp>
        <p:nvSpPr>
          <p:cNvPr id="3" name="Text Placeholder 2"/>
          <p:cNvSpPr>
            <a:spLocks noGrp="1"/>
          </p:cNvSpPr>
          <p:nvPr>
            <p:ph type="body" idx="1"/>
          </p:nvPr>
        </p:nvSpPr>
        <p:spPr>
          <a:xfrm>
            <a:off x="212651" y="716316"/>
            <a:ext cx="8442251" cy="3029100"/>
          </a:xfrm>
        </p:spPr>
        <p:txBody>
          <a:bodyPr>
            <a:noAutofit/>
          </a:bodyPr>
          <a:lstStyle/>
          <a:p>
            <a:pPr>
              <a:lnSpc>
                <a:spcPct val="150000"/>
              </a:lnSpc>
            </a:pPr>
            <a:r>
              <a:rPr lang="en-US" sz="1200" b="1" dirty="0">
                <a:solidFill>
                  <a:srgbClr val="00B050"/>
                </a:solidFill>
              </a:rPr>
              <a:t>The correlation between Corporate Emotional Intelligence (CEI) and Employee Mental Health (EMH) within workplace environments remains a critical concern, necessitating a deeper exploration into the efficacy of leveraging technology to sustain workplace well-being.</a:t>
            </a:r>
            <a:r>
              <a:rPr lang="en-US" sz="1200" dirty="0"/>
              <a:t> While extensive literature highlights the significance of CEI in fostering a positive work environment and its potential impact on mental health (Lopes et al., 2006), </a:t>
            </a:r>
            <a:r>
              <a:rPr lang="en-US" sz="1200" b="1" dirty="0">
                <a:solidFill>
                  <a:schemeClr val="accent1">
                    <a:lumMod val="75000"/>
                  </a:schemeClr>
                </a:solidFill>
              </a:rPr>
              <a:t>there exists a gap in understanding the optimal utilization of technology to enhance CEI and subsequently support employee mental health</a:t>
            </a:r>
            <a:r>
              <a:rPr lang="en-US" sz="1200" dirty="0"/>
              <a:t>. Numerous studies underline the pivotal role of emotional intelligence in organizational success and employee well-being (Goleman, 1998), yet the practical implementation of technology-driven interventions to bolster CEI and mitigate mental health issues necessitates further investigation. </a:t>
            </a:r>
            <a:r>
              <a:rPr lang="en-US" sz="1200" b="1" dirty="0">
                <a:solidFill>
                  <a:srgbClr val="0070C0"/>
                </a:solidFill>
              </a:rPr>
              <a:t>The evolving nature of work structures, exacerbated by technological advancements, presents both challenges and opportunities in cultivating a supportive and emotionally intelligent workplace conducive to sustained mental health</a:t>
            </a:r>
            <a:r>
              <a:rPr lang="en-US" sz="1200" dirty="0"/>
              <a:t> (Harvard Business Review Analytic Services, 2020; CIPD, 2021). Therefore, this research aims to scrutinize the precise influence of technology-enabled strategies in augmenting CEI, thereby addressing and alleviating the mental health concerns prevalent among employees in contemporary work settings. </a:t>
            </a:r>
            <a:r>
              <a:rPr lang="en-US" sz="1200" b="1" dirty="0">
                <a:solidFill>
                  <a:srgbClr val="0070C0"/>
                </a:solidFill>
              </a:rPr>
              <a:t>This study intends to bridge the gap by investigating the synergistic potential of technology-enabled approaches in elevating CEI levels and subsequently nurturing a workplace environment conducive to sustained mental health and well-being among employees.</a:t>
            </a:r>
          </a:p>
        </p:txBody>
      </p:sp>
    </p:spTree>
    <p:extLst>
      <p:ext uri="{BB962C8B-B14F-4D97-AF65-F5344CB8AC3E}">
        <p14:creationId xmlns:p14="http://schemas.microsoft.com/office/powerpoint/2010/main" val="297862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OBJECTIVES OF THE STUDY</a:t>
            </a:r>
          </a:p>
        </p:txBody>
      </p:sp>
      <p:sp>
        <p:nvSpPr>
          <p:cNvPr id="3" name="Text Placeholder 2"/>
          <p:cNvSpPr>
            <a:spLocks noGrp="1"/>
          </p:cNvSpPr>
          <p:nvPr>
            <p:ph type="body" idx="1"/>
          </p:nvPr>
        </p:nvSpPr>
        <p:spPr>
          <a:xfrm>
            <a:off x="457200" y="1056556"/>
            <a:ext cx="8229600" cy="3029100"/>
          </a:xfrm>
        </p:spPr>
        <p:txBody>
          <a:bodyPr>
            <a:noAutofit/>
          </a:bodyPr>
          <a:lstStyle/>
          <a:p>
            <a:pPr marL="139700" indent="0">
              <a:buNone/>
            </a:pPr>
            <a:r>
              <a:rPr lang="en-US" sz="1800" dirty="0"/>
              <a:t>Here are the potential research objectives for the study:</a:t>
            </a:r>
          </a:p>
          <a:p>
            <a:pPr lvl="0">
              <a:lnSpc>
                <a:spcPct val="150000"/>
              </a:lnSpc>
            </a:pPr>
            <a:r>
              <a:rPr lang="en-US" sz="1800" b="1" dirty="0">
                <a:solidFill>
                  <a:srgbClr val="0070C0"/>
                </a:solidFill>
              </a:rPr>
              <a:t>To investigate</a:t>
            </a:r>
            <a:r>
              <a:rPr lang="en-US" sz="1800" dirty="0"/>
              <a:t> and establish the nature and strength of </a:t>
            </a:r>
            <a:r>
              <a:rPr lang="en-US" sz="1800" dirty="0">
                <a:solidFill>
                  <a:srgbClr val="0070C0"/>
                </a:solidFill>
              </a:rPr>
              <a:t>the association between CEI and various aspects of employee mental health</a:t>
            </a:r>
          </a:p>
          <a:p>
            <a:pPr lvl="0">
              <a:lnSpc>
                <a:spcPct val="150000"/>
              </a:lnSpc>
            </a:pPr>
            <a:r>
              <a:rPr lang="en-US" sz="1800" b="1" dirty="0">
                <a:solidFill>
                  <a:schemeClr val="accent6">
                    <a:lumMod val="50000"/>
                  </a:schemeClr>
                </a:solidFill>
              </a:rPr>
              <a:t>To evaluate</a:t>
            </a:r>
            <a:r>
              <a:rPr lang="en-US" sz="1800" dirty="0"/>
              <a:t> </a:t>
            </a:r>
            <a:r>
              <a:rPr lang="en-US" sz="1800" dirty="0">
                <a:solidFill>
                  <a:schemeClr val="accent6">
                    <a:lumMod val="50000"/>
                  </a:schemeClr>
                </a:solidFill>
              </a:rPr>
              <a:t>the effectiveness of technology-based strategies in nurturing an emotionally intelligent workplace culture</a:t>
            </a:r>
            <a:r>
              <a:rPr lang="en-US" sz="1800" dirty="0"/>
              <a:t>.</a:t>
            </a:r>
          </a:p>
          <a:p>
            <a:pPr lvl="0">
              <a:lnSpc>
                <a:spcPct val="150000"/>
              </a:lnSpc>
            </a:pPr>
            <a:r>
              <a:rPr lang="en-US" sz="1800" b="1" dirty="0">
                <a:solidFill>
                  <a:schemeClr val="accent3">
                    <a:lumMod val="50000"/>
                  </a:schemeClr>
                </a:solidFill>
              </a:rPr>
              <a:t>To determine</a:t>
            </a:r>
            <a:r>
              <a:rPr lang="en-US" sz="1800" dirty="0"/>
              <a:t> </a:t>
            </a:r>
            <a:r>
              <a:rPr lang="en-US" sz="1800" dirty="0">
                <a:solidFill>
                  <a:schemeClr val="accent3">
                    <a:lumMod val="50000"/>
                  </a:schemeClr>
                </a:solidFill>
              </a:rPr>
              <a:t>specific indicators or metrics that reflect sustainable well-being in the workplace context.</a:t>
            </a:r>
            <a:endParaRPr lang="en-US" sz="1800" dirty="0"/>
          </a:p>
        </p:txBody>
      </p:sp>
    </p:spTree>
    <p:extLst>
      <p:ext uri="{BB962C8B-B14F-4D97-AF65-F5344CB8AC3E}">
        <p14:creationId xmlns:p14="http://schemas.microsoft.com/office/powerpoint/2010/main" val="56656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19"/>
          <p:cNvSpPr txBox="1">
            <a:spLocks noGrp="1"/>
          </p:cNvSpPr>
          <p:nvPr>
            <p:ph type="title"/>
          </p:nvPr>
        </p:nvSpPr>
        <p:spPr>
          <a:prstGeom prst="rect">
            <a:avLst/>
          </a:prstGeom>
        </p:spPr>
        <p:txBody>
          <a:bodyPr spcFirstLastPara="1" wrap="square" lIns="91425" tIns="91425" rIns="91425" bIns="91425" anchor="ctr" anchorCtr="0">
            <a:noAutofit/>
          </a:bodyPr>
          <a:lstStyle/>
          <a:p>
            <a:pPr lvl="0"/>
            <a:r>
              <a:rPr lang="en-US" dirty="0"/>
              <a:t>VARIOUS ASPECTS OF EMPLOYEE MENTAL HEALTH</a:t>
            </a:r>
            <a:endParaRPr dirty="0"/>
          </a:p>
        </p:txBody>
      </p:sp>
      <p:grpSp>
        <p:nvGrpSpPr>
          <p:cNvPr id="682" name="Google Shape;682;p19"/>
          <p:cNvGrpSpPr/>
          <p:nvPr/>
        </p:nvGrpSpPr>
        <p:grpSpPr>
          <a:xfrm>
            <a:off x="457200" y="1078225"/>
            <a:ext cx="2828260" cy="1750055"/>
            <a:chOff x="457200" y="1073600"/>
            <a:chExt cx="2828260" cy="1750055"/>
          </a:xfrm>
        </p:grpSpPr>
        <p:sp>
          <p:nvSpPr>
            <p:cNvPr id="683" name="Google Shape;683;p19"/>
            <p:cNvSpPr txBox="1"/>
            <p:nvPr/>
          </p:nvSpPr>
          <p:spPr>
            <a:xfrm>
              <a:off x="457200" y="1073600"/>
              <a:ext cx="1956600" cy="331800"/>
            </a:xfrm>
            <a:prstGeom prst="rect">
              <a:avLst/>
            </a:prstGeom>
            <a:noFill/>
            <a:ln>
              <a:noFill/>
            </a:ln>
          </p:spPr>
          <p:txBody>
            <a:bodyPr spcFirstLastPara="1" wrap="square" lIns="91425" tIns="91425" rIns="91425" bIns="91425" anchor="t" anchorCtr="0">
              <a:noAutofit/>
            </a:bodyPr>
            <a:lstStyle/>
            <a:p>
              <a:pPr lvl="0"/>
              <a:r>
                <a:rPr lang="en-US" sz="1200" b="1" dirty="0">
                  <a:solidFill>
                    <a:schemeClr val="accent1">
                      <a:lumMod val="75000"/>
                    </a:schemeClr>
                  </a:solidFill>
                </a:rPr>
                <a:t>Corporate Environmental Investment (CEI) and Employee Well-being</a:t>
              </a:r>
              <a:endParaRPr sz="1200" b="1" dirty="0">
                <a:solidFill>
                  <a:schemeClr val="accent1">
                    <a:lumMod val="75000"/>
                  </a:schemeClr>
                </a:solidFill>
                <a:latin typeface="Fira Sans Extra Condensed"/>
                <a:ea typeface="Fira Sans Extra Condensed"/>
                <a:cs typeface="Fira Sans Extra Condensed"/>
                <a:sym typeface="Fira Sans Extra Condensed"/>
              </a:endParaRPr>
            </a:p>
          </p:txBody>
        </p:sp>
        <p:sp>
          <p:nvSpPr>
            <p:cNvPr id="684" name="Google Shape;684;p19"/>
            <p:cNvSpPr txBox="1"/>
            <p:nvPr/>
          </p:nvSpPr>
          <p:spPr>
            <a:xfrm>
              <a:off x="457200" y="1893685"/>
              <a:ext cx="2828260" cy="929970"/>
            </a:xfrm>
            <a:prstGeom prst="rect">
              <a:avLst/>
            </a:prstGeom>
            <a:noFill/>
            <a:ln>
              <a:noFill/>
            </a:ln>
          </p:spPr>
          <p:txBody>
            <a:bodyPr spcFirstLastPara="1" wrap="square" lIns="91425" tIns="91425" rIns="91425" bIns="91425" anchor="t" anchorCtr="0">
              <a:noAutofit/>
            </a:bodyPr>
            <a:lstStyle/>
            <a:p>
              <a:pPr lvl="0"/>
              <a:r>
                <a:rPr lang="en-US" sz="900" dirty="0"/>
                <a:t>CEI often pertains to a company's commitment to environmental sustainability, responsible practices, and social responsibility. While direct research on its impact on employee mental health might be limited, studies suggest that organizational policies and practices, including those related to environmental responsibility, can influence various aspects of employee well-being indirectly</a:t>
              </a:r>
              <a:endParaRPr sz="900" dirty="0">
                <a:solidFill>
                  <a:schemeClr val="dk1"/>
                </a:solidFill>
                <a:latin typeface="Roboto"/>
                <a:ea typeface="Roboto"/>
                <a:cs typeface="Roboto"/>
                <a:sym typeface="Roboto"/>
              </a:endParaRPr>
            </a:p>
          </p:txBody>
        </p:sp>
        <p:sp>
          <p:nvSpPr>
            <p:cNvPr id="685" name="Google Shape;685;p19"/>
            <p:cNvSpPr/>
            <p:nvPr/>
          </p:nvSpPr>
          <p:spPr>
            <a:xfrm>
              <a:off x="2566463" y="1132500"/>
              <a:ext cx="706800" cy="706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dk1"/>
                  </a:solidFill>
                  <a:latin typeface="Fira Sans Extra Condensed"/>
                  <a:ea typeface="Fira Sans Extra Condensed"/>
                  <a:cs typeface="Fira Sans Extra Condensed"/>
                  <a:sym typeface="Fira Sans Extra Condensed"/>
                </a:rPr>
                <a:t>01</a:t>
              </a:r>
              <a:endParaRPr sz="1800" b="1">
                <a:solidFill>
                  <a:schemeClr val="dk1"/>
                </a:solidFill>
                <a:latin typeface="Fira Sans Extra Condensed"/>
                <a:ea typeface="Fira Sans Extra Condensed"/>
                <a:cs typeface="Fira Sans Extra Condensed"/>
                <a:sym typeface="Fira Sans Extra Condensed"/>
              </a:endParaRPr>
            </a:p>
          </p:txBody>
        </p:sp>
      </p:grpSp>
      <p:grpSp>
        <p:nvGrpSpPr>
          <p:cNvPr id="686" name="Google Shape;686;p19"/>
          <p:cNvGrpSpPr/>
          <p:nvPr/>
        </p:nvGrpSpPr>
        <p:grpSpPr>
          <a:xfrm>
            <a:off x="5904038" y="1078225"/>
            <a:ext cx="3176170" cy="824600"/>
            <a:chOff x="5904038" y="1073600"/>
            <a:chExt cx="3176170" cy="824600"/>
          </a:xfrm>
        </p:grpSpPr>
        <p:sp>
          <p:nvSpPr>
            <p:cNvPr id="687" name="Google Shape;687;p19"/>
            <p:cNvSpPr txBox="1"/>
            <p:nvPr/>
          </p:nvSpPr>
          <p:spPr>
            <a:xfrm>
              <a:off x="6730199" y="1073600"/>
              <a:ext cx="2275577" cy="331800"/>
            </a:xfrm>
            <a:prstGeom prst="rect">
              <a:avLst/>
            </a:prstGeom>
            <a:noFill/>
            <a:ln>
              <a:noFill/>
            </a:ln>
          </p:spPr>
          <p:txBody>
            <a:bodyPr spcFirstLastPara="1" wrap="square" lIns="91425" tIns="91425" rIns="91425" bIns="91425" anchor="t" anchorCtr="0">
              <a:noAutofit/>
            </a:bodyPr>
            <a:lstStyle/>
            <a:p>
              <a:pPr lvl="0" algn="r"/>
              <a:r>
                <a:rPr lang="en-US" b="1" dirty="0">
                  <a:solidFill>
                    <a:schemeClr val="accent2">
                      <a:lumMod val="75000"/>
                    </a:schemeClr>
                  </a:solidFill>
                </a:rPr>
                <a:t>Job Satisfaction and CEI</a:t>
              </a:r>
              <a:endParaRPr b="1" dirty="0">
                <a:solidFill>
                  <a:schemeClr val="accent2">
                    <a:lumMod val="75000"/>
                  </a:schemeClr>
                </a:solidFill>
                <a:latin typeface="Fira Sans Extra Condensed"/>
                <a:ea typeface="Fira Sans Extra Condensed"/>
                <a:cs typeface="Fira Sans Extra Condensed"/>
                <a:sym typeface="Fira Sans Extra Condensed"/>
              </a:endParaRPr>
            </a:p>
          </p:txBody>
        </p:sp>
        <p:sp>
          <p:nvSpPr>
            <p:cNvPr id="688" name="Google Shape;688;p19"/>
            <p:cNvSpPr txBox="1"/>
            <p:nvPr/>
          </p:nvSpPr>
          <p:spPr>
            <a:xfrm>
              <a:off x="6549656" y="1415200"/>
              <a:ext cx="2530552" cy="483000"/>
            </a:xfrm>
            <a:prstGeom prst="rect">
              <a:avLst/>
            </a:prstGeom>
            <a:noFill/>
            <a:ln>
              <a:noFill/>
            </a:ln>
          </p:spPr>
          <p:txBody>
            <a:bodyPr spcFirstLastPara="1" wrap="square" lIns="91425" tIns="91425" rIns="91425" bIns="91425" anchor="t" anchorCtr="0">
              <a:noAutofit/>
            </a:bodyPr>
            <a:lstStyle/>
            <a:p>
              <a:pPr lvl="0" algn="r"/>
              <a:r>
                <a:rPr lang="en-US" sz="1000" dirty="0"/>
                <a:t>Research has explored the relationship between environmental initiatives and job satisfaction. When employees perceive their organization as environmentally responsible, it can positively influence their job satisfaction, mainly due to a sense of contributing to a meaningful cause and aligning personal values with organizational goals.</a:t>
              </a:r>
              <a:endParaRPr sz="1000" dirty="0">
                <a:solidFill>
                  <a:schemeClr val="dk1"/>
                </a:solidFill>
                <a:latin typeface="Roboto"/>
                <a:ea typeface="Roboto"/>
                <a:cs typeface="Roboto"/>
                <a:sym typeface="Roboto"/>
              </a:endParaRPr>
            </a:p>
          </p:txBody>
        </p:sp>
        <p:sp>
          <p:nvSpPr>
            <p:cNvPr id="689" name="Google Shape;689;p19"/>
            <p:cNvSpPr/>
            <p:nvPr/>
          </p:nvSpPr>
          <p:spPr>
            <a:xfrm>
              <a:off x="5904038" y="1132500"/>
              <a:ext cx="706800" cy="7068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dk1"/>
                  </a:solidFill>
                  <a:latin typeface="Fira Sans Extra Condensed"/>
                  <a:ea typeface="Fira Sans Extra Condensed"/>
                  <a:cs typeface="Fira Sans Extra Condensed"/>
                  <a:sym typeface="Fira Sans Extra Condensed"/>
                </a:rPr>
                <a:t>02</a:t>
              </a:r>
              <a:endParaRPr sz="1800" b="1">
                <a:solidFill>
                  <a:schemeClr val="dk1"/>
                </a:solidFill>
                <a:latin typeface="Fira Sans Extra Condensed"/>
                <a:ea typeface="Fira Sans Extra Condensed"/>
                <a:cs typeface="Fira Sans Extra Condensed"/>
                <a:sym typeface="Fira Sans Extra Condensed"/>
              </a:endParaRPr>
            </a:p>
          </p:txBody>
        </p:sp>
      </p:grpSp>
      <p:grpSp>
        <p:nvGrpSpPr>
          <p:cNvPr id="690" name="Google Shape;690;p19"/>
          <p:cNvGrpSpPr/>
          <p:nvPr/>
        </p:nvGrpSpPr>
        <p:grpSpPr>
          <a:xfrm>
            <a:off x="457199" y="3183965"/>
            <a:ext cx="2858594" cy="1435552"/>
            <a:chOff x="414669" y="1371148"/>
            <a:chExt cx="2858594" cy="1435552"/>
          </a:xfrm>
        </p:grpSpPr>
        <p:sp>
          <p:nvSpPr>
            <p:cNvPr id="691" name="Google Shape;691;p19"/>
            <p:cNvSpPr txBox="1"/>
            <p:nvPr/>
          </p:nvSpPr>
          <p:spPr>
            <a:xfrm>
              <a:off x="425301" y="1371148"/>
              <a:ext cx="2179675" cy="331800"/>
            </a:xfrm>
            <a:prstGeom prst="rect">
              <a:avLst/>
            </a:prstGeom>
            <a:noFill/>
            <a:ln>
              <a:noFill/>
            </a:ln>
          </p:spPr>
          <p:txBody>
            <a:bodyPr spcFirstLastPara="1" wrap="square" lIns="91425" tIns="91425" rIns="91425" bIns="91425" anchor="t" anchorCtr="0">
              <a:noAutofit/>
            </a:bodyPr>
            <a:lstStyle/>
            <a:p>
              <a:pPr lvl="0"/>
              <a:r>
                <a:rPr lang="en-US" sz="1200" b="1" dirty="0">
                  <a:solidFill>
                    <a:schemeClr val="accent3">
                      <a:lumMod val="75000"/>
                    </a:schemeClr>
                  </a:solidFill>
                </a:rPr>
                <a:t>Stress Levels and CEI:</a:t>
              </a:r>
              <a:endParaRPr sz="1200" b="1" dirty="0">
                <a:solidFill>
                  <a:schemeClr val="accent3">
                    <a:lumMod val="75000"/>
                  </a:schemeClr>
                </a:solidFill>
                <a:latin typeface="Fira Sans Extra Condensed"/>
                <a:ea typeface="Fira Sans Extra Condensed"/>
                <a:cs typeface="Fira Sans Extra Condensed"/>
                <a:sym typeface="Fira Sans Extra Condensed"/>
              </a:endParaRPr>
            </a:p>
          </p:txBody>
        </p:sp>
        <p:sp>
          <p:nvSpPr>
            <p:cNvPr id="692" name="Google Shape;692;p19"/>
            <p:cNvSpPr txBox="1"/>
            <p:nvPr/>
          </p:nvSpPr>
          <p:spPr>
            <a:xfrm>
              <a:off x="414669" y="1617049"/>
              <a:ext cx="2158409" cy="483000"/>
            </a:xfrm>
            <a:prstGeom prst="rect">
              <a:avLst/>
            </a:prstGeom>
            <a:noFill/>
            <a:ln>
              <a:noFill/>
            </a:ln>
          </p:spPr>
          <p:txBody>
            <a:bodyPr spcFirstLastPara="1" wrap="square" lIns="91425" tIns="91425" rIns="91425" bIns="91425" anchor="t" anchorCtr="0">
              <a:noAutofit/>
            </a:bodyPr>
            <a:lstStyle/>
            <a:p>
              <a:pPr lvl="0"/>
              <a:r>
                <a:rPr lang="en-US" sz="900" dirty="0"/>
                <a:t>Although direct research on CEI's impact on stress levels might be limited, studies in related areas suggest that an environmentally responsible workplace might contribute to reduced stress. Factors such as a positive work environment, clear communication about sustainability efforts, and a sense of purpose can indirectly alleviate stress.</a:t>
              </a:r>
              <a:endParaRPr sz="900" dirty="0">
                <a:solidFill>
                  <a:schemeClr val="dk1"/>
                </a:solidFill>
                <a:latin typeface="Roboto"/>
                <a:ea typeface="Roboto"/>
                <a:cs typeface="Roboto"/>
                <a:sym typeface="Roboto"/>
              </a:endParaRPr>
            </a:p>
          </p:txBody>
        </p:sp>
        <p:sp>
          <p:nvSpPr>
            <p:cNvPr id="693" name="Google Shape;693;p19"/>
            <p:cNvSpPr/>
            <p:nvPr/>
          </p:nvSpPr>
          <p:spPr>
            <a:xfrm>
              <a:off x="2566463" y="2099900"/>
              <a:ext cx="706800" cy="706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dk1"/>
                  </a:solidFill>
                  <a:latin typeface="Fira Sans Extra Condensed"/>
                  <a:ea typeface="Fira Sans Extra Condensed"/>
                  <a:cs typeface="Fira Sans Extra Condensed"/>
                  <a:sym typeface="Fira Sans Extra Condensed"/>
                </a:rPr>
                <a:t>03</a:t>
              </a:r>
              <a:endParaRPr sz="1800" b="1">
                <a:solidFill>
                  <a:schemeClr val="dk1"/>
                </a:solidFill>
                <a:latin typeface="Fira Sans Extra Condensed"/>
                <a:ea typeface="Fira Sans Extra Condensed"/>
                <a:cs typeface="Fira Sans Extra Condensed"/>
                <a:sym typeface="Fira Sans Extra Condensed"/>
              </a:endParaRPr>
            </a:p>
          </p:txBody>
        </p:sp>
      </p:grpSp>
      <p:grpSp>
        <p:nvGrpSpPr>
          <p:cNvPr id="694" name="Google Shape;694;p19"/>
          <p:cNvGrpSpPr/>
          <p:nvPr/>
        </p:nvGrpSpPr>
        <p:grpSpPr>
          <a:xfrm>
            <a:off x="5946568" y="2907520"/>
            <a:ext cx="3037944" cy="1722630"/>
            <a:chOff x="5904038" y="1084070"/>
            <a:chExt cx="3037944" cy="1722630"/>
          </a:xfrm>
        </p:grpSpPr>
        <p:sp>
          <p:nvSpPr>
            <p:cNvPr id="695" name="Google Shape;695;p19"/>
            <p:cNvSpPr txBox="1"/>
            <p:nvPr/>
          </p:nvSpPr>
          <p:spPr>
            <a:xfrm>
              <a:off x="6220047" y="1084070"/>
              <a:ext cx="2466753" cy="331800"/>
            </a:xfrm>
            <a:prstGeom prst="rect">
              <a:avLst/>
            </a:prstGeom>
            <a:noFill/>
            <a:ln>
              <a:noFill/>
            </a:ln>
          </p:spPr>
          <p:txBody>
            <a:bodyPr spcFirstLastPara="1" wrap="square" lIns="91425" tIns="91425" rIns="91425" bIns="91425" anchor="t" anchorCtr="0">
              <a:noAutofit/>
            </a:bodyPr>
            <a:lstStyle/>
            <a:p>
              <a:pPr lvl="0" algn="r"/>
              <a:r>
                <a:rPr lang="en-US" sz="1200" b="1" dirty="0">
                  <a:solidFill>
                    <a:schemeClr val="accent4">
                      <a:lumMod val="75000"/>
                    </a:schemeClr>
                  </a:solidFill>
                </a:rPr>
                <a:t>Emotional Well-being and CEI</a:t>
              </a:r>
              <a:endParaRPr sz="1200" b="1" dirty="0">
                <a:solidFill>
                  <a:schemeClr val="accent4">
                    <a:lumMod val="75000"/>
                  </a:schemeClr>
                </a:solidFill>
                <a:latin typeface="Fira Sans Extra Condensed"/>
                <a:ea typeface="Fira Sans Extra Condensed"/>
                <a:cs typeface="Fira Sans Extra Condensed"/>
                <a:sym typeface="Fira Sans Extra Condensed"/>
              </a:endParaRPr>
            </a:p>
          </p:txBody>
        </p:sp>
        <p:sp>
          <p:nvSpPr>
            <p:cNvPr id="696" name="Google Shape;696;p19"/>
            <p:cNvSpPr txBox="1"/>
            <p:nvPr/>
          </p:nvSpPr>
          <p:spPr>
            <a:xfrm>
              <a:off x="6572637" y="1383139"/>
              <a:ext cx="2369345" cy="483000"/>
            </a:xfrm>
            <a:prstGeom prst="rect">
              <a:avLst/>
            </a:prstGeom>
            <a:noFill/>
            <a:ln>
              <a:noFill/>
            </a:ln>
          </p:spPr>
          <p:txBody>
            <a:bodyPr spcFirstLastPara="1" wrap="square" lIns="91425" tIns="91425" rIns="91425" bIns="91425" anchor="t" anchorCtr="0">
              <a:noAutofit/>
            </a:bodyPr>
            <a:lstStyle/>
            <a:p>
              <a:pPr lvl="0" algn="r"/>
              <a:r>
                <a:rPr lang="en-US" sz="1050" dirty="0"/>
                <a:t>CEI could indirectly influence emotional well-being by fostering a positive organizational culture and a sense of pride and belonging among employees. Feeling part of a company that values environmental responsibility might positively impact emotional well-being.</a:t>
              </a:r>
              <a:endParaRPr sz="1050" dirty="0">
                <a:solidFill>
                  <a:schemeClr val="dk1"/>
                </a:solidFill>
                <a:latin typeface="Roboto"/>
                <a:ea typeface="Roboto"/>
                <a:cs typeface="Roboto"/>
                <a:sym typeface="Roboto"/>
              </a:endParaRPr>
            </a:p>
          </p:txBody>
        </p:sp>
        <p:sp>
          <p:nvSpPr>
            <p:cNvPr id="697" name="Google Shape;697;p19"/>
            <p:cNvSpPr/>
            <p:nvPr/>
          </p:nvSpPr>
          <p:spPr>
            <a:xfrm>
              <a:off x="5904038" y="2099900"/>
              <a:ext cx="706800" cy="7068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dk1"/>
                  </a:solidFill>
                  <a:latin typeface="Fira Sans Extra Condensed"/>
                  <a:ea typeface="Fira Sans Extra Condensed"/>
                  <a:cs typeface="Fira Sans Extra Condensed"/>
                  <a:sym typeface="Fira Sans Extra Condensed"/>
                </a:rPr>
                <a:t>04</a:t>
              </a:r>
              <a:endParaRPr sz="1800" b="1" dirty="0">
                <a:solidFill>
                  <a:schemeClr val="dk1"/>
                </a:solidFill>
                <a:latin typeface="Fira Sans Extra Condensed"/>
                <a:ea typeface="Fira Sans Extra Condensed"/>
                <a:cs typeface="Fira Sans Extra Condensed"/>
                <a:sym typeface="Fira Sans Extra Condensed"/>
              </a:endParaRPr>
            </a:p>
          </p:txBody>
        </p:sp>
      </p:grpSp>
      <p:grpSp>
        <p:nvGrpSpPr>
          <p:cNvPr id="706" name="Google Shape;706;p19"/>
          <p:cNvGrpSpPr/>
          <p:nvPr/>
        </p:nvGrpSpPr>
        <p:grpSpPr>
          <a:xfrm>
            <a:off x="3273140" y="1490525"/>
            <a:ext cx="2631045" cy="2829147"/>
            <a:chOff x="3273140" y="1490525"/>
            <a:chExt cx="2631045" cy="2829147"/>
          </a:xfrm>
        </p:grpSpPr>
        <p:sp>
          <p:nvSpPr>
            <p:cNvPr id="707" name="Google Shape;707;p19"/>
            <p:cNvSpPr/>
            <p:nvPr/>
          </p:nvSpPr>
          <p:spPr>
            <a:xfrm>
              <a:off x="3720163" y="2036650"/>
              <a:ext cx="1737000" cy="1737000"/>
            </a:xfrm>
            <a:prstGeom prst="ellipse">
              <a:avLst/>
            </a:prstGeom>
            <a:solidFill>
              <a:schemeClr val="accent5"/>
            </a:solidFill>
            <a:ln>
              <a:noFill/>
            </a:ln>
          </p:spPr>
          <p:txBody>
            <a:bodyPr spcFirstLastPara="1" wrap="square" lIns="91425" tIns="91425" rIns="91425" bIns="91425" anchor="ctr" anchorCtr="0">
              <a:noAutofit/>
            </a:bodyPr>
            <a:lstStyle/>
            <a:p>
              <a:pPr lvl="0" algn="ctr"/>
              <a:r>
                <a:rPr lang="en-US" sz="1200" b="1" dirty="0"/>
                <a:t>VARIOUS ASPECTS OF EMPLOYEE MENTAL HEALTH</a:t>
              </a:r>
              <a:endParaRPr sz="1050" b="1" dirty="0">
                <a:solidFill>
                  <a:schemeClr val="dk1"/>
                </a:solidFill>
              </a:endParaRPr>
            </a:p>
          </p:txBody>
        </p:sp>
        <p:cxnSp>
          <p:nvCxnSpPr>
            <p:cNvPr id="708" name="Google Shape;708;p19"/>
            <p:cNvCxnSpPr>
              <a:stCxn id="685" idx="6"/>
              <a:endCxn id="707" idx="1"/>
            </p:cNvCxnSpPr>
            <p:nvPr/>
          </p:nvCxnSpPr>
          <p:spPr>
            <a:xfrm>
              <a:off x="3273263" y="1490525"/>
              <a:ext cx="701400" cy="800400"/>
            </a:xfrm>
            <a:prstGeom prst="bentConnector2">
              <a:avLst/>
            </a:prstGeom>
            <a:noFill/>
            <a:ln w="9525" cap="flat" cmpd="sng">
              <a:solidFill>
                <a:schemeClr val="dk2"/>
              </a:solidFill>
              <a:prstDash val="solid"/>
              <a:round/>
              <a:headEnd type="none" w="med" len="med"/>
              <a:tailEnd type="none" w="med" len="med"/>
            </a:ln>
          </p:spPr>
        </p:cxnSp>
        <p:cxnSp>
          <p:nvCxnSpPr>
            <p:cNvPr id="710" name="Google Shape;710;p19"/>
            <p:cNvCxnSpPr>
              <a:stCxn id="707" idx="3"/>
              <a:endCxn id="701" idx="6"/>
            </p:cNvCxnSpPr>
            <p:nvPr/>
          </p:nvCxnSpPr>
          <p:spPr>
            <a:xfrm rot="5400000">
              <a:off x="3223640" y="3568772"/>
              <a:ext cx="800400" cy="701400"/>
            </a:xfrm>
            <a:prstGeom prst="bentConnector2">
              <a:avLst/>
            </a:prstGeom>
            <a:noFill/>
            <a:ln w="9525" cap="flat" cmpd="sng">
              <a:solidFill>
                <a:schemeClr val="dk2"/>
              </a:solidFill>
              <a:prstDash val="solid"/>
              <a:round/>
              <a:headEnd type="none" w="med" len="med"/>
              <a:tailEnd type="none" w="med" len="med"/>
            </a:ln>
          </p:spPr>
        </p:cxnSp>
        <p:cxnSp>
          <p:nvCxnSpPr>
            <p:cNvPr id="711" name="Google Shape;711;p19"/>
            <p:cNvCxnSpPr>
              <a:stCxn id="707" idx="7"/>
              <a:endCxn id="689" idx="2"/>
            </p:cNvCxnSpPr>
            <p:nvPr/>
          </p:nvCxnSpPr>
          <p:spPr>
            <a:xfrm rot="-5400000">
              <a:off x="5153285" y="1540128"/>
              <a:ext cx="800400" cy="701400"/>
            </a:xfrm>
            <a:prstGeom prst="bentConnector2">
              <a:avLst/>
            </a:prstGeom>
            <a:noFill/>
            <a:ln w="9525" cap="flat" cmpd="sng">
              <a:solidFill>
                <a:schemeClr val="dk2"/>
              </a:solidFill>
              <a:prstDash val="solid"/>
              <a:round/>
              <a:headEnd type="none" w="med" len="med"/>
              <a:tailEnd type="none" w="med" len="med"/>
            </a:ln>
          </p:spPr>
        </p:cxnSp>
        <p:cxnSp>
          <p:nvCxnSpPr>
            <p:cNvPr id="713" name="Google Shape;713;p19"/>
            <p:cNvCxnSpPr>
              <a:stCxn id="707" idx="5"/>
              <a:endCxn id="705" idx="2"/>
            </p:cNvCxnSpPr>
            <p:nvPr/>
          </p:nvCxnSpPr>
          <p:spPr>
            <a:xfrm rot="-5400000" flipH="1">
              <a:off x="5153285" y="3568772"/>
              <a:ext cx="800400" cy="701400"/>
            </a:xfrm>
            <a:prstGeom prst="bentConnector2">
              <a:avLst/>
            </a:prstGeom>
            <a:noFill/>
            <a:ln w="9525" cap="flat" cmpd="sng">
              <a:solidFill>
                <a:schemeClr val="dk2"/>
              </a:solidFill>
              <a:prstDash val="solid"/>
              <a:round/>
              <a:headEnd type="none" w="med" len="med"/>
              <a:tailEnd type="none" w="med" len="med"/>
            </a:ln>
          </p:spPr>
        </p:cxnSp>
      </p:grpSp>
    </p:spTree>
    <p:extLst>
      <p:ext uri="{BB962C8B-B14F-4D97-AF65-F5344CB8AC3E}">
        <p14:creationId xmlns:p14="http://schemas.microsoft.com/office/powerpoint/2010/main" val="1816951525"/>
      </p:ext>
    </p:extLst>
  </p:cSld>
  <p:clrMapOvr>
    <a:masterClrMapping/>
  </p:clrMapOvr>
</p:sld>
</file>

<file path=ppt/theme/theme1.xml><?xml version="1.0" encoding="utf-8"?>
<a:theme xmlns:a="http://schemas.openxmlformats.org/drawingml/2006/main" name="Emotional Intelligence Infographics by Slidesgo">
  <a:themeElements>
    <a:clrScheme name="Simple Light">
      <a:dk1>
        <a:srgbClr val="000000"/>
      </a:dk1>
      <a:lt1>
        <a:srgbClr val="FFFFFF"/>
      </a:lt1>
      <a:dk2>
        <a:srgbClr val="666666"/>
      </a:dk2>
      <a:lt2>
        <a:srgbClr val="D9D9D9"/>
      </a:lt2>
      <a:accent1>
        <a:srgbClr val="F87374"/>
      </a:accent1>
      <a:accent2>
        <a:srgbClr val="F6954E"/>
      </a:accent2>
      <a:accent3>
        <a:srgbClr val="FFCE5F"/>
      </a:accent3>
      <a:accent4>
        <a:srgbClr val="A1DD56"/>
      </a:accent4>
      <a:accent5>
        <a:srgbClr val="5C83FE"/>
      </a:accent5>
      <a:accent6>
        <a:srgbClr val="AA5CF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TotalTime>
  <Words>3647</Words>
  <Application>Microsoft Office PowerPoint</Application>
  <PresentationFormat>On-screen Show (16:9)</PresentationFormat>
  <Paragraphs>141</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Roboto</vt:lpstr>
      <vt:lpstr>Fira Sans Extra Condensed</vt:lpstr>
      <vt:lpstr>Arial Black</vt:lpstr>
      <vt:lpstr>Arial</vt:lpstr>
      <vt:lpstr>Emotional Intelligence Infographics by Slidesgo</vt:lpstr>
      <vt:lpstr>THE IMPACT OF CORPORATE EMOTIONAL INTELLIGENCE ON EMPLOYEE MENTAL HEALTH: LEVERAGING TECHNOLOGY FOR  SUSTAINABLE WORKPLACE WELL-BEING</vt:lpstr>
      <vt:lpstr>Impact of CEI</vt:lpstr>
      <vt:lpstr>Abstract</vt:lpstr>
      <vt:lpstr>INTRODUCTION:</vt:lpstr>
      <vt:lpstr>REVIEW OF LITERATURE:</vt:lpstr>
      <vt:lpstr>REVIEW OF LITERATURE:</vt:lpstr>
      <vt:lpstr>PROBLEM STATEMENT:</vt:lpstr>
      <vt:lpstr>OBJECTIVES OF THE STUDY</vt:lpstr>
      <vt:lpstr>VARIOUS ASPECTS OF EMPLOYEE MENTAL HEALTH</vt:lpstr>
      <vt:lpstr>TECHNOLOGY'S ROLE IN FOSTERING EMOTIONAL INTELLIGENCE:</vt:lpstr>
      <vt:lpstr>TECHNOLOGY'S ROLE IN FOSTERING EMOTIONAL INTELLIGENCE:</vt:lpstr>
      <vt:lpstr>METRICS THAT REFLECT SUSTAINABLE WELL-BEING IN THE WORKPLACE</vt:lpstr>
      <vt:lpstr>IMPLEMENTATION OF CORPORATE EMOTIONAL INTELLIGENCE INITIATIVES </vt:lpstr>
      <vt:lpstr>IMPLEMENTATION OF CORPORATE EMOTIONAL INTELLIGENCE INITIATIVES </vt:lpstr>
      <vt:lpstr>PowerPoint Presentation</vt:lpstr>
      <vt:lpstr>PowerPoint Presentation</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Intelligence Infographics</dc:title>
  <dc:creator>Dr. J. Suresh Kumar</dc:creator>
  <cp:lastModifiedBy>Advocate Dr Kazi Abdul Mannan</cp:lastModifiedBy>
  <cp:revision>15</cp:revision>
  <dcterms:modified xsi:type="dcterms:W3CDTF">2023-12-19T14:39:01Z</dcterms:modified>
</cp:coreProperties>
</file>