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BECAC8-1442-4BAB-9B6D-D2C76300CBEF}" v="13" dt="2023-12-17T06:16:49.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9" d="100"/>
          <a:sy n="29" d="100"/>
        </p:scale>
        <p:origin x="3523" y="3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8AA93-7C3A-4051-BD6A-CE36F71A8D8C}" type="datetimeFigureOut">
              <a:rPr lang="en-IN" smtClean="0"/>
              <a:t>18-12-2023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CD9CF-A11C-4D7E-8803-D30D7CBF7603}" type="slidenum">
              <a:rPr lang="en-IN" smtClean="0"/>
              <a:t>‹#›</a:t>
            </a:fld>
            <a:endParaRPr lang="en-IN"/>
          </a:p>
        </p:txBody>
      </p:sp>
    </p:spTree>
    <p:extLst>
      <p:ext uri="{BB962C8B-B14F-4D97-AF65-F5344CB8AC3E}">
        <p14:creationId xmlns:p14="http://schemas.microsoft.com/office/powerpoint/2010/main" val="207804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F5CD9CF-A11C-4D7E-8803-D30D7CBF7603}" type="slidenum">
              <a:rPr lang="en-IN" smtClean="0"/>
              <a:t>1</a:t>
            </a:fld>
            <a:endParaRPr lang="en-IN"/>
          </a:p>
        </p:txBody>
      </p:sp>
    </p:spTree>
    <p:extLst>
      <p:ext uri="{BB962C8B-B14F-4D97-AF65-F5344CB8AC3E}">
        <p14:creationId xmlns:p14="http://schemas.microsoft.com/office/powerpoint/2010/main" val="2632854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fld id="{93706D1E-191C-477E-94E8-3708E13E5051}" type="datetimeFigureOut">
              <a:rPr lang="en-US" smtClean="0"/>
              <a:pPr/>
              <a:t>12/18/2023</a:t>
            </a:fld>
            <a:endParaRPr lang="en-US"/>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fld id="{99B2A155-1B42-4AE0-B30E-B1A7A8E9C6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706D1E-191C-477E-94E8-3708E13E5051}"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2A155-1B42-4AE0-B30E-B1A7A8E9C6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1"/>
            <a:ext cx="2057400" cy="41374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457200"/>
            <a:ext cx="5562600" cy="413742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4686302"/>
            <a:ext cx="2209800" cy="273844"/>
          </a:xfrm>
        </p:spPr>
        <p:txBody>
          <a:bodyPr/>
          <a:lstStyle/>
          <a:p>
            <a:fld id="{93706D1E-191C-477E-94E8-3708E13E5051}" type="datetimeFigureOut">
              <a:rPr lang="en-US" smtClean="0"/>
              <a:pPr/>
              <a:t>12/18/2023</a:t>
            </a:fld>
            <a:endParaRPr lang="en-US"/>
          </a:p>
        </p:txBody>
      </p:sp>
      <p:sp>
        <p:nvSpPr>
          <p:cNvPr id="5" name="Footer Placeholder 4"/>
          <p:cNvSpPr>
            <a:spLocks noGrp="1"/>
          </p:cNvSpPr>
          <p:nvPr>
            <p:ph type="ftr" sz="quarter" idx="11"/>
          </p:nvPr>
        </p:nvSpPr>
        <p:spPr>
          <a:xfrm>
            <a:off x="457202" y="4686156"/>
            <a:ext cx="5573483" cy="273844"/>
          </a:xfrm>
        </p:spPr>
        <p:txBody>
          <a:bodyPr/>
          <a:lstStyle/>
          <a:p>
            <a:endParaRPr lang="en-US"/>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056313" y="77787"/>
            <a:ext cx="400050" cy="244476"/>
          </a:xfrm>
        </p:spPr>
        <p:txBody>
          <a:bodyPr/>
          <a:lstStyle/>
          <a:p>
            <a:fld id="{99B2A155-1B42-4AE0-B30E-B1A7A8E9C6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3706D1E-191C-477E-94E8-3708E13E5051}" type="datetimeFigureOut">
              <a:rPr lang="en-US" smtClean="0"/>
              <a:pPr/>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9B2A155-1B42-4AE0-B30E-B1A7A8E9C692}" type="slidenum">
              <a:rPr lang="en-US" smtClean="0"/>
              <a:pPr/>
              <a:t>‹#›</a:t>
            </a:fld>
            <a:endParaRPr lang="en-US"/>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3706D1E-191C-477E-94E8-3708E13E5051}" type="datetimeFigureOut">
              <a:rPr lang="en-US" smtClean="0"/>
              <a:pPr/>
              <a:t>12/18/2023</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fld id="{99B2A155-1B42-4AE0-B30E-B1A7A8E9C69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192175"/>
            <a:ext cx="388620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3706D1E-191C-477E-94E8-3708E13E5051}" type="datetimeFigureOut">
              <a:rPr lang="en-US" smtClean="0"/>
              <a:pPr/>
              <a:t>12/18/2023</a:t>
            </a:fld>
            <a:endParaRPr lang="en-US"/>
          </a:p>
        </p:txBody>
      </p:sp>
      <p:sp>
        <p:nvSpPr>
          <p:cNvPr id="10" name="Slide Number Placeholder 9"/>
          <p:cNvSpPr>
            <a:spLocks noGrp="1"/>
          </p:cNvSpPr>
          <p:nvPr>
            <p:ph type="sldNum" sz="quarter" idx="16"/>
          </p:nvPr>
        </p:nvSpPr>
        <p:spPr/>
        <p:txBody>
          <a:bodyPr rtlCol="0"/>
          <a:lstStyle/>
          <a:p>
            <a:fld id="{99B2A155-1B42-4AE0-B30E-B1A7A8E9C69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7"/>
            <a:ext cx="8153400" cy="652463"/>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3706D1E-191C-477E-94E8-3708E13E5051}" type="datetimeFigureOut">
              <a:rPr lang="en-US" smtClean="0"/>
              <a:pPr/>
              <a:t>12/18/2023</a:t>
            </a:fld>
            <a:endParaRPr lang="en-US"/>
          </a:p>
        </p:txBody>
      </p:sp>
      <p:sp>
        <p:nvSpPr>
          <p:cNvPr id="12" name="Slide Number Placeholder 11"/>
          <p:cNvSpPr>
            <a:spLocks noGrp="1"/>
          </p:cNvSpPr>
          <p:nvPr>
            <p:ph type="sldNum" sz="quarter" idx="16"/>
          </p:nvPr>
        </p:nvSpPr>
        <p:spPr/>
        <p:txBody>
          <a:bodyPr rtlCol="0"/>
          <a:lstStyle/>
          <a:p>
            <a:fld id="{99B2A155-1B42-4AE0-B30E-B1A7A8E9C69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3706D1E-191C-477E-94E8-3708E13E5051}" type="datetimeFigureOut">
              <a:rPr lang="en-US" smtClean="0"/>
              <a:pPr/>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9B2A155-1B42-4AE0-B30E-B1A7A8E9C6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06D1E-191C-477E-94E8-3708E13E5051}" type="datetimeFigureOut">
              <a:rPr lang="en-US" smtClean="0"/>
              <a:pPr/>
              <a:t>12/18/2023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fld id="{99B2A155-1B42-4AE0-B30E-B1A7A8E9C6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7"/>
            <a:ext cx="8077200" cy="652463"/>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3706D1E-191C-477E-94E8-3708E13E5051}" type="datetimeFigureOut">
              <a:rPr lang="en-US" smtClean="0"/>
              <a:pPr/>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9B2A155-1B42-4AE0-B30E-B1A7A8E9C692}" type="slidenum">
              <a:rPr lang="en-US" smtClean="0"/>
              <a:pPr/>
              <a:t>‹#›</a:t>
            </a:fld>
            <a:endParaRPr lang="en-US"/>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4686300"/>
            <a:ext cx="2667000" cy="273844"/>
          </a:xfrm>
        </p:spPr>
        <p:txBody>
          <a:bodyPr rtlCol="0"/>
          <a:lstStyle/>
          <a:p>
            <a:fld id="{93706D1E-191C-477E-94E8-3708E13E5051}" type="datetimeFigureOut">
              <a:rPr lang="en-US" smtClean="0"/>
              <a:pPr/>
              <a:t>12/18/2023</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lstStyle>
          <a:p>
            <a:fld id="{99B2A155-1B42-4AE0-B30E-B1A7A8E9C692}" type="slidenum">
              <a:rPr lang="en-US" smtClean="0"/>
              <a:pPr/>
              <a:t>‹#›</a:t>
            </a:fld>
            <a:endParaRPr lang="en-US"/>
          </a:p>
        </p:txBody>
      </p:sp>
      <p:sp>
        <p:nvSpPr>
          <p:cNvPr id="14" name="Footer Placeholder 13"/>
          <p:cNvSpPr>
            <a:spLocks noGrp="1"/>
          </p:cNvSpPr>
          <p:nvPr>
            <p:ph type="ftr" sz="quarter" idx="12"/>
          </p:nvPr>
        </p:nvSpPr>
        <p:spPr>
          <a:xfrm>
            <a:off x="1600200" y="4686155"/>
            <a:ext cx="4572000" cy="273844"/>
          </a:xfrm>
        </p:spPr>
        <p:txBody>
          <a:bodyPr rtlCol="0"/>
          <a:lstStyle/>
          <a:p>
            <a:endParaRPr lang="en-US"/>
          </a:p>
        </p:txBody>
      </p:sp>
      <p:sp>
        <p:nvSpPr>
          <p:cNvPr id="3" name="Picture Placeholder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fld id="{93706D1E-191C-477E-94E8-3708E13E5051}" type="datetimeFigureOut">
              <a:rPr lang="en-US" smtClean="0"/>
              <a:pPr/>
              <a:t>12/18/2023</a:t>
            </a:fld>
            <a:endParaRPr lang="en-US"/>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9B2A155-1B42-4AE0-B30E-B1A7A8E9C6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61950"/>
            <a:ext cx="8077200" cy="914400"/>
          </a:xfrm>
        </p:spPr>
        <p:txBody>
          <a:bodyPr>
            <a:noAutofit/>
          </a:bodyPr>
          <a:lstStyle/>
          <a:p>
            <a:pPr algn="ctr"/>
            <a:br>
              <a:rPr lang="en-US" sz="1600" b="1" dirty="0">
                <a:solidFill>
                  <a:srgbClr val="FF0000"/>
                </a:solidFill>
                <a:latin typeface="Times New Roman" panose="02020603050405020304" pitchFamily="18" charset="0"/>
              </a:rPr>
            </a:br>
            <a:br>
              <a:rPr lang="en-US" sz="1600" b="1" dirty="0">
                <a:solidFill>
                  <a:srgbClr val="FF0000"/>
                </a:solidFill>
                <a:latin typeface="Times New Roman" panose="02020603050405020304" pitchFamily="18" charset="0"/>
              </a:rPr>
            </a:br>
            <a:br>
              <a:rPr lang="en-US" sz="1600" b="1" dirty="0">
                <a:solidFill>
                  <a:srgbClr val="FF0000"/>
                </a:solidFill>
                <a:latin typeface="Times New Roman" panose="02020603050405020304" pitchFamily="18" charset="0"/>
              </a:rPr>
            </a:br>
            <a:br>
              <a:rPr lang="en-US" sz="1600" b="1" dirty="0">
                <a:solidFill>
                  <a:srgbClr val="FF0000"/>
                </a:solidFill>
                <a:latin typeface="Times New Roman" panose="02020603050405020304" pitchFamily="18" charset="0"/>
              </a:rPr>
            </a:br>
            <a:br>
              <a:rPr lang="en-US" sz="1600" b="1" dirty="0">
                <a:solidFill>
                  <a:srgbClr val="FF0000"/>
                </a:solidFill>
                <a:latin typeface="Times New Roman" panose="02020603050405020304" pitchFamily="18" charset="0"/>
              </a:rPr>
            </a:br>
            <a:br>
              <a:rPr lang="en-US" sz="1600" b="1" dirty="0">
                <a:solidFill>
                  <a:srgbClr val="FF0000"/>
                </a:solidFill>
                <a:latin typeface="Times New Roman" panose="02020603050405020304" pitchFamily="18" charset="0"/>
              </a:rPr>
            </a:br>
            <a:r>
              <a:rPr lang="en-US" sz="1600" b="1" dirty="0">
                <a:solidFill>
                  <a:srgbClr val="FF0000"/>
                </a:solidFill>
                <a:latin typeface="Times New Roman" panose="02020603050405020304" pitchFamily="18" charset="0"/>
              </a:rPr>
              <a:t>7th CAPCDR International Conference </a:t>
            </a:r>
            <a:br>
              <a:rPr lang="en-US" sz="1600" b="1" dirty="0">
                <a:solidFill>
                  <a:srgbClr val="FF0000"/>
                </a:solidFill>
                <a:latin typeface="Times New Roman" panose="02020603050405020304" pitchFamily="18" charset="0"/>
              </a:rPr>
            </a:br>
            <a:r>
              <a:rPr lang="en-US" sz="1400" dirty="0">
                <a:solidFill>
                  <a:srgbClr val="FF0000"/>
                </a:solidFill>
                <a:latin typeface="Times New Roman" panose="02020603050405020304" pitchFamily="18" charset="0"/>
              </a:rPr>
              <a:t>on</a:t>
            </a:r>
            <a:r>
              <a:rPr lang="en-US" sz="1800" dirty="0">
                <a:solidFill>
                  <a:srgbClr val="FF0000"/>
                </a:solidFill>
                <a:latin typeface="Times New Roman" panose="02020603050405020304" pitchFamily="18" charset="0"/>
              </a:rPr>
              <a:t> </a:t>
            </a:r>
            <a:br>
              <a:rPr lang="en-US" sz="1800" dirty="0">
                <a:solidFill>
                  <a:srgbClr val="FF0000"/>
                </a:solidFill>
                <a:latin typeface="Times New Roman" panose="02020603050405020304" pitchFamily="18" charset="0"/>
              </a:rPr>
            </a:br>
            <a:r>
              <a:rPr lang="en-US" sz="2000" b="1" dirty="0">
                <a:solidFill>
                  <a:srgbClr val="002060"/>
                </a:solidFill>
                <a:latin typeface="Times New Roman" panose="02020603050405020304" pitchFamily="18" charset="0"/>
              </a:rPr>
              <a:t>"</a:t>
            </a:r>
            <a:r>
              <a:rPr lang="en-US" sz="2000" dirty="0">
                <a:solidFill>
                  <a:srgbClr val="002060"/>
                </a:solidFill>
                <a:latin typeface="Calibri" panose="020F0502020204030204" pitchFamily="34" charset="0"/>
              </a:rPr>
              <a:t> </a:t>
            </a:r>
            <a:r>
              <a:rPr lang="en-US" sz="2000" b="1" dirty="0">
                <a:solidFill>
                  <a:srgbClr val="002060"/>
                </a:solidFill>
                <a:latin typeface="Times New Roman" panose="02020603050405020304" pitchFamily="18" charset="0"/>
              </a:rPr>
              <a:t>Public Health and Technology"</a:t>
            </a:r>
            <a:r>
              <a:rPr lang="en-US" sz="2000" dirty="0">
                <a:solidFill>
                  <a:srgbClr val="002060"/>
                </a:solidFill>
                <a:latin typeface="Times New Roman" panose="02020603050405020304" pitchFamily="18" charset="0"/>
              </a:rPr>
              <a:t>, </a:t>
            </a:r>
            <a:endParaRPr lang="en-US" sz="1800" dirty="0">
              <a:ln w="0">
                <a:solidFill>
                  <a:srgbClr val="FF0066"/>
                </a:solidFill>
              </a:ln>
              <a:solidFill>
                <a:srgbClr val="002060"/>
              </a:solidFill>
              <a:latin typeface="Arial Black" panose="020B0A04020102020204" pitchFamily="34" charset="0"/>
            </a:endParaRPr>
          </a:p>
        </p:txBody>
      </p:sp>
      <p:sp>
        <p:nvSpPr>
          <p:cNvPr id="3" name="Subtitle 2"/>
          <p:cNvSpPr>
            <a:spLocks noGrp="1"/>
          </p:cNvSpPr>
          <p:nvPr>
            <p:ph type="subTitle" idx="1"/>
          </p:nvPr>
        </p:nvSpPr>
        <p:spPr>
          <a:xfrm>
            <a:off x="5715000" y="2952750"/>
            <a:ext cx="3077705" cy="1314450"/>
          </a:xfrm>
        </p:spPr>
        <p:txBody>
          <a:bodyPr>
            <a:normAutofit fontScale="62500" lnSpcReduction="20000"/>
          </a:bodyPr>
          <a:lstStyle/>
          <a:p>
            <a:r>
              <a:rPr lang="en-US" sz="3000" b="1" dirty="0">
                <a:solidFill>
                  <a:srgbClr val="C00000"/>
                </a:solidFill>
              </a:rPr>
              <a:t>Dr C. Narasimha Rao</a:t>
            </a:r>
          </a:p>
          <a:p>
            <a:r>
              <a:rPr lang="en-US" b="1" dirty="0">
                <a:solidFill>
                  <a:srgbClr val="C00000"/>
                </a:solidFill>
              </a:rPr>
              <a:t>Lecturer in Zoology</a:t>
            </a:r>
          </a:p>
          <a:p>
            <a:r>
              <a:rPr lang="en-US" b="1" dirty="0">
                <a:solidFill>
                  <a:srgbClr val="C00000"/>
                </a:solidFill>
              </a:rPr>
              <a:t>Govt. Degree College, </a:t>
            </a:r>
            <a:r>
              <a:rPr lang="en-US" b="1" dirty="0" err="1">
                <a:solidFill>
                  <a:srgbClr val="C00000"/>
                </a:solidFill>
              </a:rPr>
              <a:t>Mydukur</a:t>
            </a:r>
            <a:endParaRPr lang="en-US" b="1" dirty="0">
              <a:solidFill>
                <a:srgbClr val="C00000"/>
              </a:solidFill>
            </a:endParaRPr>
          </a:p>
          <a:p>
            <a:r>
              <a:rPr lang="en-US" b="1" dirty="0">
                <a:solidFill>
                  <a:srgbClr val="C00000"/>
                </a:solidFill>
              </a:rPr>
              <a:t>YSR Dist., A.P., India., 516172.</a:t>
            </a:r>
          </a:p>
        </p:txBody>
      </p:sp>
      <p:sp>
        <p:nvSpPr>
          <p:cNvPr id="4" name="TextBox 3">
            <a:extLst>
              <a:ext uri="{FF2B5EF4-FFF2-40B4-BE49-F238E27FC236}">
                <a16:creationId xmlns:a16="http://schemas.microsoft.com/office/drawing/2014/main" id="{22DC35E5-B824-B8B0-8F8C-3860A54508F9}"/>
              </a:ext>
            </a:extLst>
          </p:cNvPr>
          <p:cNvSpPr txBox="1"/>
          <p:nvPr/>
        </p:nvSpPr>
        <p:spPr>
          <a:xfrm>
            <a:off x="228600" y="1200150"/>
            <a:ext cx="8610600" cy="1572033"/>
          </a:xfrm>
          <a:prstGeom prst="rect">
            <a:avLst/>
          </a:prstGeom>
          <a:noFill/>
        </p:spPr>
        <p:txBody>
          <a:bodyPr wrap="square" rtlCol="0">
            <a:spAutoFit/>
          </a:bodyPr>
          <a:lstStyle/>
          <a:p>
            <a:pPr algn="ctr"/>
            <a:r>
              <a:rPr lang="en-IN" sz="1600" b="1" i="0" dirty="0">
                <a:solidFill>
                  <a:srgbClr val="C00000"/>
                </a:solidFill>
                <a:effectLst/>
                <a:latin typeface="Times New Roman" panose="02020603050405020304" pitchFamily="18" charset="0"/>
              </a:rPr>
              <a:t> December 25-26, 2023</a:t>
            </a:r>
            <a:endParaRPr lang="en-IN" sz="1600" b="1" dirty="0">
              <a:solidFill>
                <a:srgbClr val="C00000"/>
              </a:solidFill>
              <a:latin typeface="Segoe UI" panose="020B0502040204020203" pitchFamily="34" charset="0"/>
              <a:ea typeface="Calibri" panose="020F0502020204030204" pitchFamily="34" charset="0"/>
            </a:endParaRPr>
          </a:p>
          <a:p>
            <a:pPr algn="ctr"/>
            <a:endParaRPr lang="en-IN" sz="1600" b="1" dirty="0">
              <a:solidFill>
                <a:srgbClr val="7030A0"/>
              </a:solidFill>
              <a:latin typeface="Segoe UI" panose="020B0502040204020203" pitchFamily="34" charset="0"/>
              <a:ea typeface="Calibri" panose="020F0502020204030204" pitchFamily="34" charset="0"/>
            </a:endParaRPr>
          </a:p>
          <a:p>
            <a:pPr algn="ctr"/>
            <a:r>
              <a:rPr lang="en-IN" sz="1600" b="1" dirty="0">
                <a:solidFill>
                  <a:srgbClr val="7030A0"/>
                </a:solidFill>
                <a:latin typeface="Segoe UI" panose="020B0502040204020203" pitchFamily="34" charset="0"/>
                <a:ea typeface="Calibri" panose="020F0502020204030204" pitchFamily="34" charset="0"/>
              </a:rPr>
              <a:t>Presentation </a:t>
            </a:r>
          </a:p>
          <a:p>
            <a:pPr algn="ctr"/>
            <a:r>
              <a:rPr lang="en-IN" sz="1600" b="1" dirty="0">
                <a:solidFill>
                  <a:srgbClr val="7030A0"/>
                </a:solidFill>
                <a:latin typeface="Segoe UI" panose="020B0502040204020203" pitchFamily="34" charset="0"/>
                <a:ea typeface="Calibri" panose="020F0502020204030204" pitchFamily="34" charset="0"/>
              </a:rPr>
              <a:t>on</a:t>
            </a:r>
          </a:p>
          <a:p>
            <a:pPr algn="ctr">
              <a:lnSpc>
                <a:spcPct val="150000"/>
              </a:lnSpc>
              <a:spcAft>
                <a:spcPts val="800"/>
              </a:spcAft>
            </a:pPr>
            <a:r>
              <a:rPr lang="en-IN" sz="2400" b="1" kern="100" dirty="0">
                <a:solidFill>
                  <a:srgbClr val="0000FF"/>
                </a:solidFill>
                <a:latin typeface="Times New Roman" panose="02020603050405020304" pitchFamily="18" charset="0"/>
                <a:ea typeface="Calibri" panose="020F0502020204030204" pitchFamily="34" charset="0"/>
                <a:cs typeface="Gautami" panose="020B0502040204020203" pitchFamily="34" charset="0"/>
              </a:rPr>
              <a:t>Insects and Public Health: A Comprehensive Review</a:t>
            </a:r>
            <a:endParaRPr lang="en-IN" sz="2400" kern="100" dirty="0">
              <a:solidFill>
                <a:srgbClr val="0000FF"/>
              </a:solidFill>
              <a:latin typeface="Calibri" panose="020F0502020204030204" pitchFamily="34" charset="0"/>
              <a:ea typeface="Calibri" panose="020F0502020204030204" pitchFamily="34" charset="0"/>
              <a:cs typeface="Gautami" panose="020B0502040204020203" pitchFamily="34" charset="0"/>
            </a:endParaRPr>
          </a:p>
        </p:txBody>
      </p:sp>
      <p:pic>
        <p:nvPicPr>
          <p:cNvPr id="8" name="Picture 7">
            <a:extLst>
              <a:ext uri="{FF2B5EF4-FFF2-40B4-BE49-F238E27FC236}">
                <a16:creationId xmlns:a16="http://schemas.microsoft.com/office/drawing/2014/main" id="{6125794C-E967-531B-516A-D6497FC8CEF8}"/>
              </a:ext>
            </a:extLst>
          </p:cNvPr>
          <p:cNvPicPr>
            <a:picLocks noChangeAspect="1"/>
          </p:cNvPicPr>
          <p:nvPr/>
        </p:nvPicPr>
        <p:blipFill rotWithShape="1">
          <a:blip r:embed="rId3">
            <a:extLst>
              <a:ext uri="{28A0092B-C50C-407E-A947-70E740481C1C}">
                <a14:useLocalDpi xmlns:a14="http://schemas.microsoft.com/office/drawing/2010/main" val="0"/>
              </a:ext>
            </a:extLst>
          </a:blip>
          <a:srcRect t="29992" b="8563"/>
          <a:stretch/>
        </p:blipFill>
        <p:spPr>
          <a:xfrm>
            <a:off x="808495" y="2876550"/>
            <a:ext cx="2849105" cy="1447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3FA4-8914-F7C7-991E-73EBE95B3839}"/>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430BB3AB-A324-19FF-B4B6-1939F0E8D1E7}"/>
              </a:ext>
            </a:extLst>
          </p:cNvPr>
          <p:cNvSpPr>
            <a:spLocks noGrp="1"/>
          </p:cNvSpPr>
          <p:nvPr>
            <p:ph sz="quarter" idx="1"/>
          </p:nvPr>
        </p:nvSpPr>
        <p:spPr/>
        <p:txBody>
          <a:bodyPr/>
          <a:lstStyle/>
          <a:p>
            <a:pPr marL="0" indent="0" algn="just">
              <a:lnSpc>
                <a:spcPct val="150000"/>
              </a:lnSpc>
              <a:spcAft>
                <a:spcPts val="800"/>
              </a:spcAft>
              <a:buNone/>
              <a:tabLst>
                <a:tab pos="4634230" algn="l"/>
              </a:tabLst>
            </a:pPr>
            <a:r>
              <a:rPr lang="en-IN" sz="1800" kern="100" dirty="0">
                <a:solidFill>
                  <a:srgbClr val="000000"/>
                </a:solidFill>
                <a:effectLst/>
                <a:latin typeface="Times New Roman" panose="02020603050405020304" pitchFamily="18" charset="0"/>
                <a:ea typeface="Calibri" panose="020F0502020204030204" pitchFamily="34" charset="0"/>
                <a:cs typeface="Gautami" panose="020B0502040204020203" pitchFamily="34" charset="0"/>
              </a:rPr>
              <a:t>     </a:t>
            </a:r>
            <a:r>
              <a:rPr lang="en-IN" sz="18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t>House flies </a:t>
            </a:r>
            <a:endParaRPr lang="en-IN" sz="1800" b="1" kern="100" dirty="0">
              <a:solidFill>
                <a:srgbClr val="C00000"/>
              </a:solidFill>
              <a:effectLst/>
              <a:latin typeface="Calibri" panose="020F0502020204030204" pitchFamily="34" charset="0"/>
              <a:ea typeface="Calibri" panose="020F0502020204030204" pitchFamily="34" charset="0"/>
              <a:cs typeface="Gautami" panose="020B0502040204020203" pitchFamily="34" charset="0"/>
            </a:endParaRPr>
          </a:p>
          <a:p>
            <a:r>
              <a:rPr lang="en-IN" sz="2000" dirty="0">
                <a:solidFill>
                  <a:srgbClr val="002060"/>
                </a:solidFill>
                <a:effectLst/>
                <a:latin typeface="Times New Roman" panose="02020603050405020304" pitchFamily="18" charset="0"/>
                <a:ea typeface="Calibri" panose="020F0502020204030204" pitchFamily="34" charset="0"/>
              </a:rPr>
              <a:t>House flies are primary agents in transmitting of various enteric diseases through </a:t>
            </a:r>
            <a:r>
              <a:rPr lang="en-IN" sz="2000" dirty="0" err="1">
                <a:solidFill>
                  <a:srgbClr val="002060"/>
                </a:solidFill>
                <a:effectLst/>
                <a:latin typeface="Times New Roman" panose="02020603050405020304" pitchFamily="18" charset="0"/>
                <a:ea typeface="Calibri" panose="020F0502020204030204" pitchFamily="34" charset="0"/>
              </a:rPr>
              <a:t>fecal</a:t>
            </a:r>
            <a:r>
              <a:rPr lang="en-IN" sz="2000" dirty="0">
                <a:solidFill>
                  <a:srgbClr val="002060"/>
                </a:solidFill>
                <a:effectLst/>
                <a:latin typeface="Times New Roman" panose="02020603050405020304" pitchFamily="18" charset="0"/>
                <a:ea typeface="Calibri" panose="020F0502020204030204" pitchFamily="34" charset="0"/>
              </a:rPr>
              <a:t> contamination of food, water.</a:t>
            </a:r>
          </a:p>
          <a:p>
            <a:r>
              <a:rPr lang="en-IN" sz="2000" dirty="0">
                <a:solidFill>
                  <a:srgbClr val="002060"/>
                </a:solidFill>
                <a:effectLst/>
                <a:latin typeface="Times New Roman" panose="02020603050405020304" pitchFamily="18" charset="0"/>
                <a:ea typeface="Calibri" panose="020F0502020204030204" pitchFamily="34" charset="0"/>
              </a:rPr>
              <a:t>Typhoid, cholera, dysentery, </a:t>
            </a:r>
            <a:r>
              <a:rPr lang="en-IN" sz="2000" dirty="0" err="1">
                <a:solidFill>
                  <a:srgbClr val="002060"/>
                </a:solidFill>
                <a:effectLst/>
                <a:latin typeface="Times New Roman" panose="02020603050405020304" pitchFamily="18" charset="0"/>
                <a:ea typeface="Calibri" panose="020F0502020204030204" pitchFamily="34" charset="0"/>
              </a:rPr>
              <a:t>diarrhea</a:t>
            </a:r>
            <a:r>
              <a:rPr lang="en-IN" sz="2000" dirty="0">
                <a:solidFill>
                  <a:srgbClr val="002060"/>
                </a:solidFill>
                <a:effectLst/>
                <a:latin typeface="Times New Roman" panose="02020603050405020304" pitchFamily="18" charset="0"/>
                <a:ea typeface="Calibri" panose="020F0502020204030204" pitchFamily="34" charset="0"/>
              </a:rPr>
              <a:t> and some of urogenital infections also transmitted by house flies </a:t>
            </a:r>
            <a:endParaRPr lang="en-IN" sz="3200" dirty="0">
              <a:solidFill>
                <a:srgbClr val="002060"/>
              </a:solidFill>
            </a:endParaRPr>
          </a:p>
        </p:txBody>
      </p:sp>
      <p:pic>
        <p:nvPicPr>
          <p:cNvPr id="5" name="Picture 4">
            <a:extLst>
              <a:ext uri="{FF2B5EF4-FFF2-40B4-BE49-F238E27FC236}">
                <a16:creationId xmlns:a16="http://schemas.microsoft.com/office/drawing/2014/main" id="{432BBAFF-0764-5DA3-8D48-D31A505A05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599" y="171451"/>
            <a:ext cx="2454363" cy="1593542"/>
          </a:xfrm>
          <a:prstGeom prst="rect">
            <a:avLst/>
          </a:prstGeom>
        </p:spPr>
      </p:pic>
    </p:spTree>
    <p:extLst>
      <p:ext uri="{BB962C8B-B14F-4D97-AF65-F5344CB8AC3E}">
        <p14:creationId xmlns:p14="http://schemas.microsoft.com/office/powerpoint/2010/main" val="103953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011C7-C478-9955-35FA-7D7A896FA968}"/>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76611CDA-4DAE-8CF3-028A-C3AF17A95676}"/>
              </a:ext>
            </a:extLst>
          </p:cNvPr>
          <p:cNvSpPr>
            <a:spLocks noGrp="1"/>
          </p:cNvSpPr>
          <p:nvPr>
            <p:ph sz="quarter" idx="1"/>
          </p:nvPr>
        </p:nvSpPr>
        <p:spPr/>
        <p:txBody>
          <a:bodyPr>
            <a:normAutofit/>
          </a:bodyPr>
          <a:lstStyle/>
          <a:p>
            <a:pPr marL="0" indent="0">
              <a:buNone/>
            </a:pPr>
            <a:r>
              <a:rPr lang="en-IN" sz="2000" dirty="0">
                <a:solidFill>
                  <a:srgbClr val="002060"/>
                </a:solidFill>
                <a:effectLst/>
                <a:latin typeface="Times New Roman" panose="02020603050405020304" pitchFamily="18" charset="0"/>
                <a:ea typeface="Calibri" panose="020F0502020204030204" pitchFamily="34" charset="0"/>
              </a:rPr>
              <a:t>     </a:t>
            </a:r>
            <a:r>
              <a:rPr lang="en-IN" sz="2000" b="1" dirty="0">
                <a:solidFill>
                  <a:srgbClr val="C00000"/>
                </a:solidFill>
                <a:effectLst/>
                <a:latin typeface="Times New Roman" panose="02020603050405020304" pitchFamily="18" charset="0"/>
                <a:ea typeface="Calibri" panose="020F0502020204030204" pitchFamily="34" charset="0"/>
              </a:rPr>
              <a:t>Lice </a:t>
            </a:r>
          </a:p>
          <a:p>
            <a:r>
              <a:rPr lang="en-IN" sz="2000" dirty="0">
                <a:solidFill>
                  <a:srgbClr val="002060"/>
                </a:solidFill>
                <a:effectLst/>
                <a:latin typeface="Times New Roman" panose="02020603050405020304" pitchFamily="18" charset="0"/>
                <a:ea typeface="Calibri" panose="020F0502020204030204" pitchFamily="34" charset="0"/>
              </a:rPr>
              <a:t>Parasitic insects that inhabit various parts of the human body, </a:t>
            </a:r>
          </a:p>
          <a:p>
            <a:pPr marL="0" indent="0">
              <a:buNone/>
            </a:pPr>
            <a:r>
              <a:rPr lang="en-IN" sz="2000" dirty="0">
                <a:solidFill>
                  <a:srgbClr val="002060"/>
                </a:solidFill>
                <a:latin typeface="Times New Roman" panose="02020603050405020304" pitchFamily="18" charset="0"/>
                <a:ea typeface="Calibri" panose="020F0502020204030204" pitchFamily="34" charset="0"/>
              </a:rPr>
              <a:t>      </a:t>
            </a:r>
            <a:r>
              <a:rPr lang="en-IN" sz="2000" dirty="0">
                <a:solidFill>
                  <a:srgbClr val="002060"/>
                </a:solidFill>
                <a:effectLst/>
                <a:latin typeface="Times New Roman" panose="02020603050405020304" pitchFamily="18" charset="0"/>
                <a:ea typeface="Calibri" panose="020F0502020204030204" pitchFamily="34" charset="0"/>
              </a:rPr>
              <a:t>including the head and body, as well as the pubic area. </a:t>
            </a:r>
          </a:p>
          <a:p>
            <a:r>
              <a:rPr lang="en-IN" sz="2000" dirty="0">
                <a:solidFill>
                  <a:srgbClr val="002060"/>
                </a:solidFill>
                <a:effectLst/>
                <a:latin typeface="Times New Roman" panose="02020603050405020304" pitchFamily="18" charset="0"/>
                <a:ea typeface="Calibri" panose="020F0502020204030204" pitchFamily="34" charset="0"/>
              </a:rPr>
              <a:t>These parasitic creatures sustain themselves by feeding on human blood. </a:t>
            </a:r>
          </a:p>
          <a:p>
            <a:r>
              <a:rPr lang="en-IN" sz="2000" dirty="0">
                <a:solidFill>
                  <a:srgbClr val="002060"/>
                </a:solidFill>
                <a:effectLst/>
                <a:latin typeface="Times New Roman" panose="02020603050405020304" pitchFamily="18" charset="0"/>
                <a:ea typeface="Calibri" panose="020F0502020204030204" pitchFamily="34" charset="0"/>
              </a:rPr>
              <a:t>Typhus, Louse-borne relapsing fever are common diseases caused by Lice. </a:t>
            </a:r>
          </a:p>
          <a:p>
            <a:r>
              <a:rPr lang="en-IN" sz="2000" dirty="0">
                <a:solidFill>
                  <a:srgbClr val="002060"/>
                </a:solidFill>
                <a:effectLst/>
                <a:latin typeface="Times New Roman" panose="02020603050405020304" pitchFamily="18" charset="0"/>
                <a:ea typeface="Calibri" panose="020F0502020204030204" pitchFamily="34" charset="0"/>
              </a:rPr>
              <a:t>Epidemic typhus, also known as louse-borne typhus, is a rare infectious disease caused by the bacterium </a:t>
            </a:r>
            <a:r>
              <a:rPr lang="en-IN" sz="2000" i="1" dirty="0">
                <a:solidFill>
                  <a:srgbClr val="002060"/>
                </a:solidFill>
                <a:effectLst/>
                <a:latin typeface="Times New Roman" panose="02020603050405020304" pitchFamily="18" charset="0"/>
                <a:ea typeface="Calibri" panose="020F0502020204030204" pitchFamily="34" charset="0"/>
              </a:rPr>
              <a:t>Rickettsia prowazekii</a:t>
            </a:r>
            <a:r>
              <a:rPr lang="en-IN" sz="2000" dirty="0">
                <a:solidFill>
                  <a:srgbClr val="002060"/>
                </a:solidFill>
                <a:effectLst/>
                <a:latin typeface="Times New Roman" panose="02020603050405020304" pitchFamily="18" charset="0"/>
                <a:ea typeface="Calibri" panose="020F0502020204030204" pitchFamily="34" charset="0"/>
              </a:rPr>
              <a:t>. </a:t>
            </a:r>
          </a:p>
        </p:txBody>
      </p:sp>
      <p:pic>
        <p:nvPicPr>
          <p:cNvPr id="5" name="Picture 4">
            <a:extLst>
              <a:ext uri="{FF2B5EF4-FFF2-40B4-BE49-F238E27FC236}">
                <a16:creationId xmlns:a16="http://schemas.microsoft.com/office/drawing/2014/main" id="{A488C322-7C48-04D8-3DB7-4BCD19424A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4388" y="145942"/>
            <a:ext cx="1481660" cy="2038350"/>
          </a:xfrm>
          <a:prstGeom prst="rect">
            <a:avLst/>
          </a:prstGeom>
        </p:spPr>
      </p:pic>
    </p:spTree>
    <p:extLst>
      <p:ext uri="{BB962C8B-B14F-4D97-AF65-F5344CB8AC3E}">
        <p14:creationId xmlns:p14="http://schemas.microsoft.com/office/powerpoint/2010/main" val="3385023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53853-BA7B-8DA5-28DA-D0D859551FB8}"/>
              </a:ext>
            </a:extLst>
          </p:cNvPr>
          <p:cNvSpPr>
            <a:spLocks noGrp="1"/>
          </p:cNvSpPr>
          <p:nvPr>
            <p:ph type="title"/>
          </p:nvPr>
        </p:nvSpPr>
        <p:spPr/>
        <p:txBody>
          <a:bodyPr>
            <a:noAutofit/>
          </a:bodyPr>
          <a:lstStyle/>
          <a:p>
            <a:br>
              <a:rPr lang="en-IN" sz="28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br>
            <a:br>
              <a:rPr lang="en-IN" sz="28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br>
            <a:r>
              <a:rPr lang="en-IN" sz="28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t>Preventive measures </a:t>
            </a:r>
            <a:br>
              <a:rPr lang="en-IN" sz="2800" b="1" kern="100" dirty="0">
                <a:solidFill>
                  <a:srgbClr val="C00000"/>
                </a:solidFill>
                <a:effectLst/>
                <a:latin typeface="Calibri" panose="020F0502020204030204" pitchFamily="34" charset="0"/>
                <a:ea typeface="Calibri" panose="020F0502020204030204" pitchFamily="34" charset="0"/>
                <a:cs typeface="Gautami" panose="020B0502040204020203" pitchFamily="34" charset="0"/>
              </a:rPr>
            </a:br>
            <a:endParaRPr lang="en-IN" sz="6000" b="1" dirty="0">
              <a:solidFill>
                <a:srgbClr val="C00000"/>
              </a:solidFill>
            </a:endParaRPr>
          </a:p>
        </p:txBody>
      </p:sp>
      <p:sp>
        <p:nvSpPr>
          <p:cNvPr id="3" name="Content Placeholder 2">
            <a:extLst>
              <a:ext uri="{FF2B5EF4-FFF2-40B4-BE49-F238E27FC236}">
                <a16:creationId xmlns:a16="http://schemas.microsoft.com/office/drawing/2014/main" id="{FC85B720-BC07-DFA7-15CE-CC0A12F401F9}"/>
              </a:ext>
            </a:extLst>
          </p:cNvPr>
          <p:cNvSpPr>
            <a:spLocks noGrp="1"/>
          </p:cNvSpPr>
          <p:nvPr>
            <p:ph sz="quarter" idx="1"/>
          </p:nvPr>
        </p:nvSpPr>
        <p:spPr/>
        <p:txBody>
          <a:bodyPr/>
          <a:lstStyle/>
          <a:p>
            <a:r>
              <a:rPr lang="en-IN" sz="1800" dirty="0">
                <a:solidFill>
                  <a:srgbClr val="002060"/>
                </a:solidFill>
                <a:effectLst/>
                <a:latin typeface="Times New Roman" panose="02020603050405020304" pitchFamily="18" charset="0"/>
                <a:ea typeface="Calibri" panose="020F0502020204030204" pitchFamily="34" charset="0"/>
              </a:rPr>
              <a:t>Vaccination </a:t>
            </a:r>
          </a:p>
          <a:p>
            <a:r>
              <a:rPr lang="en-IN" sz="1800" dirty="0">
                <a:solidFill>
                  <a:srgbClr val="002060"/>
                </a:solidFill>
                <a:effectLst/>
                <a:latin typeface="Times New Roman" panose="02020603050405020304" pitchFamily="18" charset="0"/>
                <a:ea typeface="Calibri" panose="020F0502020204030204" pitchFamily="34" charset="0"/>
              </a:rPr>
              <a:t>Insect repellents</a:t>
            </a:r>
            <a:endParaRPr lang="en-IN" sz="1800" dirty="0">
              <a:solidFill>
                <a:srgbClr val="002060"/>
              </a:solidFill>
              <a:latin typeface="Times New Roman" panose="02020603050405020304" pitchFamily="18" charset="0"/>
              <a:ea typeface="Calibri" panose="020F0502020204030204" pitchFamily="34" charset="0"/>
            </a:endParaRPr>
          </a:p>
          <a:p>
            <a:r>
              <a:rPr lang="en-IN" sz="1800" dirty="0">
                <a:solidFill>
                  <a:srgbClr val="002060"/>
                </a:solidFill>
                <a:effectLst/>
                <a:latin typeface="Times New Roman" panose="02020603050405020304" pitchFamily="18" charset="0"/>
                <a:ea typeface="Calibri" panose="020F0502020204030204" pitchFamily="34" charset="0"/>
              </a:rPr>
              <a:t>wearing protective clothing </a:t>
            </a:r>
          </a:p>
          <a:p>
            <a:r>
              <a:rPr lang="en-IN" sz="1800" dirty="0">
                <a:solidFill>
                  <a:srgbClr val="002060"/>
                </a:solidFill>
                <a:latin typeface="Times New Roman" panose="02020603050405020304" pitchFamily="18" charset="0"/>
                <a:ea typeface="Calibri" panose="020F0502020204030204" pitchFamily="34" charset="0"/>
              </a:rPr>
              <a:t>Bed nets</a:t>
            </a:r>
          </a:p>
          <a:p>
            <a:r>
              <a:rPr lang="en-IN" sz="1800" dirty="0">
                <a:solidFill>
                  <a:srgbClr val="002060"/>
                </a:solidFill>
                <a:effectLst/>
                <a:latin typeface="Times New Roman" panose="02020603050405020304" pitchFamily="18" charset="0"/>
                <a:ea typeface="Calibri" panose="020F0502020204030204" pitchFamily="34" charset="0"/>
              </a:rPr>
              <a:t>Regular tick checks </a:t>
            </a:r>
          </a:p>
          <a:p>
            <a:r>
              <a:rPr lang="en-IN" sz="1800" dirty="0">
                <a:solidFill>
                  <a:srgbClr val="002060"/>
                </a:solidFill>
                <a:effectLst/>
                <a:latin typeface="Times New Roman" panose="02020603050405020304" pitchFamily="18" charset="0"/>
                <a:ea typeface="Calibri" panose="020F0502020204030204" pitchFamily="34" charset="0"/>
              </a:rPr>
              <a:t>Environmental management, </a:t>
            </a:r>
          </a:p>
          <a:p>
            <a:r>
              <a:rPr lang="en-IN" sz="1800" dirty="0">
                <a:solidFill>
                  <a:srgbClr val="002060"/>
                </a:solidFill>
                <a:latin typeface="Times New Roman" panose="02020603050405020304" pitchFamily="18" charset="0"/>
                <a:ea typeface="Calibri" panose="020F0502020204030204" pitchFamily="34" charset="0"/>
              </a:rPr>
              <a:t>P</a:t>
            </a:r>
            <a:r>
              <a:rPr lang="en-IN" sz="1800" dirty="0">
                <a:solidFill>
                  <a:srgbClr val="002060"/>
                </a:solidFill>
                <a:effectLst/>
                <a:latin typeface="Times New Roman" panose="02020603050405020304" pitchFamily="18" charset="0"/>
                <a:ea typeface="Calibri" panose="020F0502020204030204" pitchFamily="34" charset="0"/>
              </a:rPr>
              <a:t>roper waste disposal</a:t>
            </a:r>
          </a:p>
          <a:p>
            <a:r>
              <a:rPr lang="en-IN" sz="1800" dirty="0">
                <a:solidFill>
                  <a:srgbClr val="002060"/>
                </a:solidFill>
                <a:effectLst/>
                <a:latin typeface="Times New Roman" panose="02020603050405020304" pitchFamily="18" charset="0"/>
                <a:ea typeface="Calibri" panose="020F0502020204030204" pitchFamily="34" charset="0"/>
              </a:rPr>
              <a:t>Educational campaigns, community engagement, vector control programs, and animal population management </a:t>
            </a:r>
            <a:endParaRPr lang="en-IN" dirty="0">
              <a:solidFill>
                <a:srgbClr val="002060"/>
              </a:solidFill>
            </a:endParaRPr>
          </a:p>
        </p:txBody>
      </p:sp>
    </p:spTree>
    <p:extLst>
      <p:ext uri="{BB962C8B-B14F-4D97-AF65-F5344CB8AC3E}">
        <p14:creationId xmlns:p14="http://schemas.microsoft.com/office/powerpoint/2010/main" val="3168602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028C7-D199-0BBC-CB83-9650356AC591}"/>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3F320346-30D3-3C84-BD36-A2D45CD9D9C4}"/>
              </a:ext>
            </a:extLst>
          </p:cNvPr>
          <p:cNvSpPr>
            <a:spLocks noGrp="1"/>
          </p:cNvSpPr>
          <p:nvPr>
            <p:ph sz="quarter" idx="1"/>
          </p:nvPr>
        </p:nvSpPr>
        <p:spPr/>
        <p:txBody>
          <a:bodyPr>
            <a:normAutofit fontScale="92500" lnSpcReduction="10000"/>
          </a:bodyPr>
          <a:lstStyle/>
          <a:p>
            <a:r>
              <a:rPr lang="en-IN" sz="2400" dirty="0">
                <a:solidFill>
                  <a:srgbClr val="002060"/>
                </a:solidFill>
                <a:effectLst/>
                <a:latin typeface="Times New Roman" panose="02020603050405020304" pitchFamily="18" charset="0"/>
                <a:ea typeface="Calibri" panose="020F0502020204030204" pitchFamily="34" charset="0"/>
              </a:rPr>
              <a:t>The National Vector Borne Diseases Control Programme (NVBDCP) serves as a comprehensive initiative to prevent and control vector-borne diseases, including Malaria, Japanese Encephalitis (JE), Dengue, Chikungunya, Kala-azar, and Lymphatic Filariasis.</a:t>
            </a:r>
          </a:p>
          <a:p>
            <a:r>
              <a:rPr lang="en-IN" sz="2400" dirty="0">
                <a:solidFill>
                  <a:srgbClr val="002060"/>
                </a:solidFill>
                <a:effectLst/>
                <a:latin typeface="Times New Roman" panose="02020603050405020304" pitchFamily="18" charset="0"/>
                <a:ea typeface="Calibri" panose="020F0502020204030204" pitchFamily="34" charset="0"/>
              </a:rPr>
              <a:t>The World Health Assembly endorsed the "Global Vector Control Response (GVCR) 2017–2030" in 2017. This framework offers strategic guidance to countries and development partners, emphasizing the critical reinforcement of vector control as a foundational strategy for disease prevention and outbreak response</a:t>
            </a:r>
            <a:endParaRPr lang="en-IN" sz="3600" dirty="0">
              <a:solidFill>
                <a:srgbClr val="002060"/>
              </a:solidFill>
            </a:endParaRPr>
          </a:p>
        </p:txBody>
      </p:sp>
    </p:spTree>
    <p:extLst>
      <p:ext uri="{BB962C8B-B14F-4D97-AF65-F5344CB8AC3E}">
        <p14:creationId xmlns:p14="http://schemas.microsoft.com/office/powerpoint/2010/main" val="621658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123BE-66D7-ADF3-51FE-2D30530FF1CB}"/>
              </a:ext>
            </a:extLst>
          </p:cNvPr>
          <p:cNvSpPr>
            <a:spLocks noGrp="1"/>
          </p:cNvSpPr>
          <p:nvPr>
            <p:ph type="title"/>
          </p:nvPr>
        </p:nvSpPr>
        <p:spPr/>
        <p:txBody>
          <a:bodyPr>
            <a:normAutofit/>
          </a:bodyPr>
          <a:lstStyle/>
          <a:p>
            <a:r>
              <a:rPr lang="en-IN" sz="3200" b="1" dirty="0">
                <a:solidFill>
                  <a:srgbClr val="C00000"/>
                </a:solidFill>
              </a:rPr>
              <a:t>Conclusion</a:t>
            </a:r>
          </a:p>
        </p:txBody>
      </p:sp>
      <p:sp>
        <p:nvSpPr>
          <p:cNvPr id="3" name="Content Placeholder 2">
            <a:extLst>
              <a:ext uri="{FF2B5EF4-FFF2-40B4-BE49-F238E27FC236}">
                <a16:creationId xmlns:a16="http://schemas.microsoft.com/office/drawing/2014/main" id="{47D4176A-7B39-9944-DAC5-60AD1D993589}"/>
              </a:ext>
            </a:extLst>
          </p:cNvPr>
          <p:cNvSpPr>
            <a:spLocks noGrp="1"/>
          </p:cNvSpPr>
          <p:nvPr>
            <p:ph sz="quarter" idx="1"/>
          </p:nvPr>
        </p:nvSpPr>
        <p:spPr/>
        <p:txBody>
          <a:bodyPr>
            <a:normAutofit fontScale="92500" lnSpcReduction="20000"/>
          </a:bodyPr>
          <a:lstStyle/>
          <a:p>
            <a:pPr algn="just"/>
            <a:r>
              <a:rPr lang="en-IN" sz="20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 In conclusion, while insects are indispensable to ecosystems, contributing to various ecological processes, their role as vectors poses significant threats to human health. </a:t>
            </a:r>
          </a:p>
          <a:p>
            <a:pPr algn="just"/>
            <a:r>
              <a:rPr lang="en-IN" sz="20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The global impact of insect-borne diseases, costing billions annually, necessitates robust preventive measures. </a:t>
            </a:r>
          </a:p>
          <a:p>
            <a:pPr algn="just"/>
            <a:r>
              <a:rPr lang="en-IN" sz="20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Vaccination, repellents, protective clothing, and environmental management are crucial components. </a:t>
            </a:r>
          </a:p>
          <a:p>
            <a:pPr algn="just"/>
            <a:r>
              <a:rPr lang="en-IN" sz="20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The collaborative efforts of programs like NVBDCP and global initiatives such as GVCR underscore the importance of a coordinated approach. </a:t>
            </a:r>
          </a:p>
          <a:p>
            <a:pPr algn="just"/>
            <a:r>
              <a:rPr lang="en-IN" sz="20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By prioritizing public awareness, community engagement, and effective vector control, we can mitigate the adverse effects of insect-borne diseases, safeguarding global well-being.</a:t>
            </a:r>
            <a:endParaRPr lang="en-IN" sz="3200" dirty="0">
              <a:solidFill>
                <a:srgbClr val="002060"/>
              </a:solidFill>
            </a:endParaRPr>
          </a:p>
        </p:txBody>
      </p:sp>
    </p:spTree>
    <p:extLst>
      <p:ext uri="{BB962C8B-B14F-4D97-AF65-F5344CB8AC3E}">
        <p14:creationId xmlns:p14="http://schemas.microsoft.com/office/powerpoint/2010/main" val="2717950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153D-AE02-EA58-95BE-18743E55C67F}"/>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5A5C9028-12D9-75FA-0857-6D88D85CAB7F}"/>
              </a:ext>
            </a:extLst>
          </p:cNvPr>
          <p:cNvSpPr>
            <a:spLocks noGrp="1"/>
          </p:cNvSpPr>
          <p:nvPr>
            <p:ph sz="quarter" idx="1"/>
          </p:nvPr>
        </p:nvSpPr>
        <p:spPr/>
        <p:txBody>
          <a:bodyPr/>
          <a:lstStyle/>
          <a:p>
            <a:endParaRPr lang="en-IN" dirty="0"/>
          </a:p>
          <a:p>
            <a:endParaRPr lang="en-IN" dirty="0"/>
          </a:p>
          <a:p>
            <a:pPr marL="0" indent="0" algn="ctr">
              <a:buNone/>
            </a:pPr>
            <a:r>
              <a:rPr lang="en-IN" sz="7200" b="1" dirty="0">
                <a:solidFill>
                  <a:srgbClr val="FF0000"/>
                </a:solidFill>
              </a:rPr>
              <a:t>Thank You</a:t>
            </a:r>
          </a:p>
        </p:txBody>
      </p:sp>
    </p:spTree>
    <p:extLst>
      <p:ext uri="{BB962C8B-B14F-4D97-AF65-F5344CB8AC3E}">
        <p14:creationId xmlns:p14="http://schemas.microsoft.com/office/powerpoint/2010/main" val="69643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solidFill>
                  <a:srgbClr val="FF0000"/>
                </a:solidFill>
              </a:rPr>
              <a:t>Introduction</a:t>
            </a:r>
          </a:p>
        </p:txBody>
      </p:sp>
      <p:sp>
        <p:nvSpPr>
          <p:cNvPr id="6" name="Content Placeholder 5"/>
          <p:cNvSpPr>
            <a:spLocks noGrp="1"/>
          </p:cNvSpPr>
          <p:nvPr>
            <p:ph sz="quarter" idx="1"/>
          </p:nvPr>
        </p:nvSpPr>
        <p:spPr>
          <a:xfrm>
            <a:off x="612648" y="1200150"/>
            <a:ext cx="8153400" cy="3657600"/>
          </a:xfrm>
        </p:spPr>
        <p:txBody>
          <a:bodyPr>
            <a:noAutofit/>
          </a:bodyPr>
          <a:lstStyle/>
          <a:p>
            <a:r>
              <a:rPr lang="en-IN" sz="2000" dirty="0">
                <a:solidFill>
                  <a:srgbClr val="002060"/>
                </a:solidFill>
                <a:effectLst/>
                <a:latin typeface="Times New Roman" panose="02020603050405020304" pitchFamily="18" charset="0"/>
                <a:ea typeface="Calibri" panose="020F0502020204030204" pitchFamily="34" charset="0"/>
              </a:rPr>
              <a:t>The Animalia kingdom consists a total of 1,552,319 globally described species distributed among 40 phyla</a:t>
            </a:r>
          </a:p>
          <a:p>
            <a:r>
              <a:rPr lang="en-IN" sz="2000" dirty="0">
                <a:solidFill>
                  <a:srgbClr val="002060"/>
                </a:solidFill>
                <a:effectLst/>
                <a:latin typeface="Times New Roman" panose="02020603050405020304" pitchFamily="18" charset="0"/>
                <a:ea typeface="Calibri" panose="020F0502020204030204" pitchFamily="34" charset="0"/>
              </a:rPr>
              <a:t>Arthropoda phylum consists 1,242,040 species, making up approximately 80% of the total species within the kingdom </a:t>
            </a:r>
          </a:p>
          <a:p>
            <a:r>
              <a:rPr lang="en-IN" sz="2000" dirty="0">
                <a:solidFill>
                  <a:srgbClr val="002060"/>
                </a:solidFill>
                <a:effectLst/>
                <a:latin typeface="Times New Roman" panose="02020603050405020304" pitchFamily="18" charset="0"/>
                <a:ea typeface="Calibri" panose="020F0502020204030204" pitchFamily="34" charset="0"/>
              </a:rPr>
              <a:t>E. O. Wilson approximates 10 quintillion insects coexisting at any given time </a:t>
            </a:r>
          </a:p>
          <a:p>
            <a:r>
              <a:rPr lang="en-IN" sz="2000" dirty="0">
                <a:solidFill>
                  <a:srgbClr val="002060"/>
                </a:solidFill>
                <a:effectLst/>
                <a:latin typeface="Times New Roman" panose="02020603050405020304" pitchFamily="18" charset="0"/>
                <a:ea typeface="Calibri" panose="020F0502020204030204" pitchFamily="34" charset="0"/>
              </a:rPr>
              <a:t> </a:t>
            </a:r>
            <a:r>
              <a:rPr lang="en-IN" sz="2000" dirty="0" err="1">
                <a:solidFill>
                  <a:srgbClr val="002060"/>
                </a:solidFill>
                <a:effectLst/>
                <a:latin typeface="Times New Roman" panose="02020603050405020304" pitchFamily="18" charset="0"/>
                <a:ea typeface="Calibri" panose="020F0502020204030204" pitchFamily="34" charset="0"/>
              </a:rPr>
              <a:t>Insecta</a:t>
            </a:r>
            <a:r>
              <a:rPr lang="en-IN" sz="2000" dirty="0">
                <a:solidFill>
                  <a:srgbClr val="002060"/>
                </a:solidFill>
                <a:effectLst/>
                <a:latin typeface="Times New Roman" panose="02020603050405020304" pitchFamily="18" charset="0"/>
                <a:ea typeface="Calibri" panose="020F0502020204030204" pitchFamily="34" charset="0"/>
              </a:rPr>
              <a:t> is a largest group </a:t>
            </a:r>
          </a:p>
          <a:p>
            <a:r>
              <a:rPr lang="en-IN" sz="2000" dirty="0">
                <a:solidFill>
                  <a:srgbClr val="002060"/>
                </a:solidFill>
                <a:effectLst/>
                <a:latin typeface="Times New Roman" panose="02020603050405020304" pitchFamily="18" charset="0"/>
                <a:ea typeface="Calibri" panose="020F0502020204030204" pitchFamily="34" charset="0"/>
              </a:rPr>
              <a:t>Three-part body structure comprising the head, thorax, and abdomen, along with three pairs of jointed legs, compound eyes, and a pair of antennae with a chitinous exoskeleton</a:t>
            </a:r>
            <a:endParaRPr lang="en-US" sz="28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1CDD-0687-478A-7E8C-F628EC37F45B}"/>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B7BC3F1D-2EBC-4802-4A6A-D2564FC2CFA8}"/>
              </a:ext>
            </a:extLst>
          </p:cNvPr>
          <p:cNvSpPr>
            <a:spLocks noGrp="1"/>
          </p:cNvSpPr>
          <p:nvPr>
            <p:ph sz="quarter" idx="1"/>
          </p:nvPr>
        </p:nvSpPr>
        <p:spPr/>
        <p:txBody>
          <a:bodyPr>
            <a:normAutofit lnSpcReduction="10000"/>
          </a:bodyPr>
          <a:lstStyle/>
          <a:p>
            <a:pPr marL="0" indent="0">
              <a:buNone/>
            </a:pPr>
            <a:r>
              <a:rPr lang="en-IN" sz="2000" dirty="0">
                <a:solidFill>
                  <a:srgbClr val="002060"/>
                </a:solidFill>
                <a:latin typeface="Times New Roman" panose="02020603050405020304" pitchFamily="18" charset="0"/>
                <a:ea typeface="Calibri" panose="020F0502020204030204" pitchFamily="34" charset="0"/>
              </a:rPr>
              <a:t>      </a:t>
            </a:r>
            <a:r>
              <a:rPr lang="en-IN" sz="2000" dirty="0">
                <a:solidFill>
                  <a:srgbClr val="002060"/>
                </a:solidFill>
                <a:effectLst/>
                <a:latin typeface="Times New Roman" panose="02020603050405020304" pitchFamily="18" charset="0"/>
                <a:ea typeface="Calibri" panose="020F0502020204030204" pitchFamily="34" charset="0"/>
              </a:rPr>
              <a:t>Insects play pivotal roles such as </a:t>
            </a:r>
          </a:p>
          <a:p>
            <a:r>
              <a:rPr lang="en-IN" sz="2000" dirty="0">
                <a:solidFill>
                  <a:srgbClr val="002060"/>
                </a:solidFill>
                <a:latin typeface="Times New Roman" panose="02020603050405020304" pitchFamily="18" charset="0"/>
                <a:ea typeface="Calibri" panose="020F0502020204030204" pitchFamily="34" charset="0"/>
              </a:rPr>
              <a:t>D</a:t>
            </a:r>
            <a:r>
              <a:rPr lang="en-IN" sz="2000" dirty="0">
                <a:solidFill>
                  <a:srgbClr val="002060"/>
                </a:solidFill>
                <a:effectLst/>
                <a:latin typeface="Times New Roman" panose="02020603050405020304" pitchFamily="18" charset="0"/>
                <a:ea typeface="Calibri" panose="020F0502020204030204" pitchFamily="34" charset="0"/>
              </a:rPr>
              <a:t>ecomposing and recycling nutrients, </a:t>
            </a:r>
          </a:p>
          <a:p>
            <a:r>
              <a:rPr lang="en-IN" sz="2000" dirty="0">
                <a:solidFill>
                  <a:srgbClr val="002060"/>
                </a:solidFill>
                <a:latin typeface="Times New Roman" panose="02020603050405020304" pitchFamily="18" charset="0"/>
                <a:ea typeface="Calibri" panose="020F0502020204030204" pitchFamily="34" charset="0"/>
              </a:rPr>
              <a:t>D</a:t>
            </a:r>
            <a:r>
              <a:rPr lang="en-IN" sz="2000" dirty="0">
                <a:solidFill>
                  <a:srgbClr val="002060"/>
                </a:solidFill>
                <a:effectLst/>
                <a:latin typeface="Times New Roman" panose="02020603050405020304" pitchFamily="18" charset="0"/>
                <a:ea typeface="Calibri" panose="020F0502020204030204" pitchFamily="34" charset="0"/>
              </a:rPr>
              <a:t>ispersing seeds, </a:t>
            </a:r>
          </a:p>
          <a:p>
            <a:r>
              <a:rPr lang="en-IN" sz="2000" dirty="0">
                <a:solidFill>
                  <a:srgbClr val="002060"/>
                </a:solidFill>
                <a:latin typeface="Times New Roman" panose="02020603050405020304" pitchFamily="18" charset="0"/>
                <a:ea typeface="Calibri" panose="020F0502020204030204" pitchFamily="34" charset="0"/>
              </a:rPr>
              <a:t>U</a:t>
            </a:r>
            <a:r>
              <a:rPr lang="en-IN" sz="2000" dirty="0">
                <a:solidFill>
                  <a:srgbClr val="002060"/>
                </a:solidFill>
                <a:effectLst/>
                <a:latin typeface="Times New Roman" panose="02020603050405020304" pitchFamily="18" charset="0"/>
                <a:ea typeface="Calibri" panose="020F0502020204030204" pitchFamily="34" charset="0"/>
              </a:rPr>
              <a:t>pkeeping soil structure and fertility, </a:t>
            </a:r>
          </a:p>
          <a:p>
            <a:r>
              <a:rPr lang="en-IN" sz="2000" dirty="0">
                <a:solidFill>
                  <a:srgbClr val="002060"/>
                </a:solidFill>
                <a:effectLst/>
                <a:latin typeface="Times New Roman" panose="02020603050405020304" pitchFamily="18" charset="0"/>
                <a:ea typeface="Calibri" panose="020F0502020204030204" pitchFamily="34" charset="0"/>
              </a:rPr>
              <a:t>Exerting control over populations of various organisms in diverse capacities—serving as predators, parasites, </a:t>
            </a:r>
            <a:r>
              <a:rPr lang="en-IN" sz="2000" dirty="0" err="1">
                <a:solidFill>
                  <a:srgbClr val="002060"/>
                </a:solidFill>
                <a:effectLst/>
                <a:latin typeface="Times New Roman" panose="02020603050405020304" pitchFamily="18" charset="0"/>
                <a:ea typeface="Calibri" panose="020F0502020204030204" pitchFamily="34" charset="0"/>
              </a:rPr>
              <a:t>parasitoids</a:t>
            </a:r>
            <a:r>
              <a:rPr lang="en-IN" sz="2000" dirty="0">
                <a:solidFill>
                  <a:srgbClr val="002060"/>
                </a:solidFill>
                <a:effectLst/>
                <a:latin typeface="Times New Roman" panose="02020603050405020304" pitchFamily="18" charset="0"/>
                <a:ea typeface="Calibri" panose="020F0502020204030204" pitchFamily="34" charset="0"/>
              </a:rPr>
              <a:t>, disease agents, and vectors.</a:t>
            </a:r>
          </a:p>
          <a:p>
            <a:r>
              <a:rPr lang="en-IN" sz="2000" dirty="0">
                <a:solidFill>
                  <a:srgbClr val="002060"/>
                </a:solidFill>
                <a:latin typeface="Times New Roman" panose="02020603050405020304" pitchFamily="18" charset="0"/>
                <a:ea typeface="Calibri" panose="020F0502020204030204" pitchFamily="34" charset="0"/>
              </a:rPr>
              <a:t>S</a:t>
            </a:r>
            <a:r>
              <a:rPr lang="en-IN" sz="2000" dirty="0">
                <a:solidFill>
                  <a:srgbClr val="002060"/>
                </a:solidFill>
                <a:effectLst/>
                <a:latin typeface="Times New Roman" panose="02020603050405020304" pitchFamily="18" charset="0"/>
                <a:ea typeface="Calibri" panose="020F0502020204030204" pitchFamily="34" charset="0"/>
              </a:rPr>
              <a:t>erve as a significant food source for a wide range of taxa, including amphibians, reptiles, birds, fish, arthropods, other invertebrates, and mammals</a:t>
            </a:r>
            <a:endParaRPr lang="en-IN" sz="3200" dirty="0">
              <a:solidFill>
                <a:srgbClr val="002060"/>
              </a:solidFill>
            </a:endParaRPr>
          </a:p>
        </p:txBody>
      </p:sp>
    </p:spTree>
    <p:extLst>
      <p:ext uri="{BB962C8B-B14F-4D97-AF65-F5344CB8AC3E}">
        <p14:creationId xmlns:p14="http://schemas.microsoft.com/office/powerpoint/2010/main" val="132346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8421D-38B8-C7EA-3ABF-F4442CF1CC7E}"/>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6B829ACF-D974-0C7F-B887-088DDEE4C958}"/>
              </a:ext>
            </a:extLst>
          </p:cNvPr>
          <p:cNvSpPr>
            <a:spLocks noGrp="1"/>
          </p:cNvSpPr>
          <p:nvPr>
            <p:ph sz="quarter" idx="1"/>
          </p:nvPr>
        </p:nvSpPr>
        <p:spPr>
          <a:xfrm>
            <a:off x="612648" y="1257300"/>
            <a:ext cx="8153400" cy="3371850"/>
          </a:xfrm>
        </p:spPr>
        <p:txBody>
          <a:bodyPr>
            <a:normAutofit/>
          </a:bodyPr>
          <a:lstStyle/>
          <a:p>
            <a:r>
              <a:rPr lang="en-IN" sz="2000" dirty="0">
                <a:solidFill>
                  <a:srgbClr val="002060"/>
                </a:solidFill>
                <a:latin typeface="Times New Roman" panose="02020603050405020304" pitchFamily="18" charset="0"/>
                <a:ea typeface="Calibri" panose="020F0502020204030204" pitchFamily="34" charset="0"/>
              </a:rPr>
              <a:t>U</a:t>
            </a:r>
            <a:r>
              <a:rPr lang="en-IN" sz="2000" dirty="0">
                <a:solidFill>
                  <a:srgbClr val="002060"/>
                </a:solidFill>
                <a:effectLst/>
                <a:latin typeface="Times New Roman" panose="02020603050405020304" pitchFamily="18" charset="0"/>
                <a:ea typeface="Calibri" panose="020F0502020204030204" pitchFamily="34" charset="0"/>
              </a:rPr>
              <a:t>seful to mankind on one side, on the other hand, they cause many diseases</a:t>
            </a:r>
          </a:p>
          <a:p>
            <a:r>
              <a:rPr lang="en-IN" sz="2000" dirty="0">
                <a:solidFill>
                  <a:srgbClr val="002060"/>
                </a:solidFill>
                <a:effectLst/>
                <a:latin typeface="Times New Roman" panose="02020603050405020304" pitchFamily="18" charset="0"/>
                <a:ea typeface="Calibri" panose="020F0502020204030204" pitchFamily="34" charset="0"/>
              </a:rPr>
              <a:t>Carry many disease-causing microorganisms and play a role in the spread of diseases in humans. </a:t>
            </a:r>
          </a:p>
          <a:p>
            <a:r>
              <a:rPr lang="en-IN" sz="2000" dirty="0">
                <a:solidFill>
                  <a:srgbClr val="002060"/>
                </a:solidFill>
                <a:effectLst/>
                <a:latin typeface="Times New Roman" panose="02020603050405020304" pitchFamily="18" charset="0"/>
                <a:ea typeface="Calibri" panose="020F0502020204030204" pitchFamily="34" charset="0"/>
              </a:rPr>
              <a:t>According to WHO, over 17% of all infectious diseases are vector-borne, and they are responsible for over 700,000 annual deaths</a:t>
            </a:r>
          </a:p>
          <a:p>
            <a:r>
              <a:rPr lang="en-IN" sz="2000" dirty="0">
                <a:solidFill>
                  <a:srgbClr val="002060"/>
                </a:solidFill>
                <a:effectLst/>
                <a:latin typeface="Times New Roman" panose="02020603050405020304" pitchFamily="18" charset="0"/>
                <a:ea typeface="Calibri" panose="020F0502020204030204" pitchFamily="34" charset="0"/>
              </a:rPr>
              <a:t> Considering all reported estimates for goods and services, invasive insects incur a minimum annual global cost of US$70.0 billion. </a:t>
            </a:r>
          </a:p>
          <a:p>
            <a:r>
              <a:rPr lang="en-IN" sz="2000" dirty="0">
                <a:solidFill>
                  <a:srgbClr val="002060"/>
                </a:solidFill>
                <a:effectLst/>
                <a:latin typeface="Times New Roman" panose="02020603050405020304" pitchFamily="18" charset="0"/>
                <a:ea typeface="Calibri" panose="020F0502020204030204" pitchFamily="34" charset="0"/>
              </a:rPr>
              <a:t>Additionally, associated health costs surpass US$6.9 billion per year. </a:t>
            </a:r>
            <a:endParaRPr lang="en-IN" sz="3200" dirty="0">
              <a:solidFill>
                <a:srgbClr val="002060"/>
              </a:solidFill>
            </a:endParaRPr>
          </a:p>
        </p:txBody>
      </p:sp>
    </p:spTree>
    <p:extLst>
      <p:ext uri="{BB962C8B-B14F-4D97-AF65-F5344CB8AC3E}">
        <p14:creationId xmlns:p14="http://schemas.microsoft.com/office/powerpoint/2010/main" val="3629390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E32FD-36CB-E992-2A76-C1F776530038}"/>
              </a:ext>
            </a:extLst>
          </p:cNvPr>
          <p:cNvSpPr>
            <a:spLocks noGrp="1"/>
          </p:cNvSpPr>
          <p:nvPr>
            <p:ph type="title"/>
          </p:nvPr>
        </p:nvSpPr>
        <p:spPr/>
        <p:txBody>
          <a:bodyPr>
            <a:normAutofit/>
          </a:bodyPr>
          <a:lstStyle/>
          <a:p>
            <a:r>
              <a:rPr lang="en-IN" sz="3200" dirty="0"/>
              <a:t>Insects and Public Health</a:t>
            </a:r>
          </a:p>
        </p:txBody>
      </p:sp>
      <p:sp>
        <p:nvSpPr>
          <p:cNvPr id="3" name="Content Placeholder 2">
            <a:extLst>
              <a:ext uri="{FF2B5EF4-FFF2-40B4-BE49-F238E27FC236}">
                <a16:creationId xmlns:a16="http://schemas.microsoft.com/office/drawing/2014/main" id="{CA01BC82-D1E2-8D7D-D062-085566392A79}"/>
              </a:ext>
            </a:extLst>
          </p:cNvPr>
          <p:cNvSpPr>
            <a:spLocks noGrp="1"/>
          </p:cNvSpPr>
          <p:nvPr>
            <p:ph sz="quarter" idx="1"/>
          </p:nvPr>
        </p:nvSpPr>
        <p:spPr/>
        <p:txBody>
          <a:bodyPr>
            <a:normAutofit lnSpcReduction="10000"/>
          </a:bodyPr>
          <a:lstStyle/>
          <a:p>
            <a:r>
              <a:rPr lang="en-IN" sz="2000" dirty="0">
                <a:solidFill>
                  <a:srgbClr val="002060"/>
                </a:solidFill>
                <a:latin typeface="Times New Roman" panose="02020603050405020304" pitchFamily="18" charset="0"/>
                <a:ea typeface="Calibri" panose="020F0502020204030204" pitchFamily="34" charset="0"/>
              </a:rPr>
              <a:t>S</a:t>
            </a:r>
            <a:r>
              <a:rPr lang="en-IN" sz="2000" dirty="0">
                <a:solidFill>
                  <a:srgbClr val="002060"/>
                </a:solidFill>
                <a:effectLst/>
                <a:latin typeface="Times New Roman" panose="02020603050405020304" pitchFamily="18" charset="0"/>
                <a:ea typeface="Calibri" panose="020F0502020204030204" pitchFamily="34" charset="0"/>
              </a:rPr>
              <a:t>preading many diseases and adversely affecting public health</a:t>
            </a:r>
          </a:p>
          <a:p>
            <a:r>
              <a:rPr lang="en-IN" sz="2000" dirty="0">
                <a:solidFill>
                  <a:srgbClr val="002060"/>
                </a:solidFill>
                <a:latin typeface="Times New Roman" panose="02020603050405020304" pitchFamily="18" charset="0"/>
                <a:ea typeface="Calibri" panose="020F0502020204030204" pitchFamily="34" charset="0"/>
              </a:rPr>
              <a:t>P</a:t>
            </a:r>
            <a:r>
              <a:rPr lang="en-IN" sz="2000" dirty="0">
                <a:solidFill>
                  <a:srgbClr val="002060"/>
                </a:solidFill>
                <a:effectLst/>
                <a:latin typeface="Times New Roman" panose="02020603050405020304" pitchFamily="18" charset="0"/>
                <a:ea typeface="Calibri" panose="020F0502020204030204" pitchFamily="34" charset="0"/>
              </a:rPr>
              <a:t>athogenic vectors</a:t>
            </a:r>
          </a:p>
          <a:p>
            <a:r>
              <a:rPr lang="en-IN" sz="2000" dirty="0">
                <a:solidFill>
                  <a:srgbClr val="002060"/>
                </a:solidFill>
                <a:effectLst/>
                <a:latin typeface="Times New Roman" panose="02020603050405020304" pitchFamily="18" charset="0"/>
                <a:ea typeface="Calibri" panose="020F0502020204030204" pitchFamily="34" charset="0"/>
              </a:rPr>
              <a:t>As pathogenic vectors, spreading bacteria, viruses, protozoans and a variety of parasites, causing a large number of human deaths around the world</a:t>
            </a:r>
          </a:p>
          <a:p>
            <a:r>
              <a:rPr lang="en-IN" sz="2000" dirty="0">
                <a:solidFill>
                  <a:srgbClr val="002060"/>
                </a:solidFill>
                <a:effectLst/>
                <a:latin typeface="Times New Roman" panose="02020603050405020304" pitchFamily="18" charset="0"/>
                <a:ea typeface="Calibri" panose="020F0502020204030204" pitchFamily="34" charset="0"/>
              </a:rPr>
              <a:t>The transmission of vector-borne diseases is influenced by various factors, such as</a:t>
            </a:r>
          </a:p>
          <a:p>
            <a:r>
              <a:rPr lang="en-IN" sz="2000" dirty="0">
                <a:solidFill>
                  <a:srgbClr val="002060"/>
                </a:solidFill>
                <a:latin typeface="Times New Roman" panose="02020603050405020304" pitchFamily="18" charset="0"/>
                <a:ea typeface="Calibri" panose="020F0502020204030204" pitchFamily="34" charset="0"/>
              </a:rPr>
              <a:t>T</a:t>
            </a:r>
            <a:r>
              <a:rPr lang="en-IN" sz="2000" dirty="0">
                <a:solidFill>
                  <a:srgbClr val="002060"/>
                </a:solidFill>
                <a:effectLst/>
                <a:latin typeface="Times New Roman" panose="02020603050405020304" pitchFamily="18" charset="0"/>
                <a:ea typeface="Calibri" panose="020F0502020204030204" pitchFamily="34" charset="0"/>
              </a:rPr>
              <a:t>he breeding environment of the vectors, population density in the area, and rapid urbanization. </a:t>
            </a:r>
          </a:p>
          <a:p>
            <a:r>
              <a:rPr lang="en-IN" sz="2000" dirty="0">
                <a:solidFill>
                  <a:srgbClr val="002060"/>
                </a:solidFill>
                <a:latin typeface="Times New Roman" panose="02020603050405020304" pitchFamily="18" charset="0"/>
                <a:ea typeface="Calibri" panose="020F0502020204030204" pitchFamily="34" charset="0"/>
              </a:rPr>
              <a:t>S</a:t>
            </a:r>
            <a:r>
              <a:rPr lang="en-IN" sz="2000" dirty="0">
                <a:solidFill>
                  <a:srgbClr val="002060"/>
                </a:solidFill>
                <a:effectLst/>
                <a:latin typeface="Times New Roman" panose="02020603050405020304" pitchFamily="18" charset="0"/>
                <a:ea typeface="Calibri" panose="020F0502020204030204" pitchFamily="34" charset="0"/>
              </a:rPr>
              <a:t>tagnant water bodies, dense tall grass</a:t>
            </a:r>
            <a:endParaRPr lang="en-IN" sz="3200" dirty="0">
              <a:solidFill>
                <a:srgbClr val="002060"/>
              </a:solidFill>
            </a:endParaRPr>
          </a:p>
        </p:txBody>
      </p:sp>
    </p:spTree>
    <p:extLst>
      <p:ext uri="{BB962C8B-B14F-4D97-AF65-F5344CB8AC3E}">
        <p14:creationId xmlns:p14="http://schemas.microsoft.com/office/powerpoint/2010/main" val="38282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5CB29-6EA5-F48B-0A8F-3CFAC5E14807}"/>
              </a:ext>
            </a:extLst>
          </p:cNvPr>
          <p:cNvSpPr>
            <a:spLocks noGrp="1"/>
          </p:cNvSpPr>
          <p:nvPr>
            <p:ph type="title"/>
          </p:nvPr>
        </p:nvSpPr>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F6947E00-2984-BF6A-555D-5BCFC95DE1F5}"/>
              </a:ext>
            </a:extLst>
          </p:cNvPr>
          <p:cNvSpPr>
            <a:spLocks noGrp="1"/>
          </p:cNvSpPr>
          <p:nvPr>
            <p:ph sz="quarter" idx="1"/>
          </p:nvPr>
        </p:nvSpPr>
        <p:spPr/>
        <p:txBody>
          <a:bodyPr>
            <a:normAutofit lnSpcReduction="10000"/>
          </a:bodyPr>
          <a:lstStyle/>
          <a:p>
            <a:pPr marL="0" indent="0">
              <a:buNone/>
            </a:pPr>
            <a:r>
              <a:rPr lang="en-IN" sz="18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 </a:t>
            </a:r>
            <a:r>
              <a:rPr lang="en-IN" sz="18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t>Mosquitos</a:t>
            </a:r>
            <a:endParaRPr lang="en-IN" sz="1800" b="1" kern="100" dirty="0">
              <a:solidFill>
                <a:srgbClr val="C00000"/>
              </a:solidFill>
              <a:effectLst/>
              <a:latin typeface="Calibri" panose="020F0502020204030204" pitchFamily="34" charset="0"/>
              <a:ea typeface="Calibri" panose="020F0502020204030204" pitchFamily="34" charset="0"/>
              <a:cs typeface="Gautami" panose="020B0502040204020203" pitchFamily="34" charset="0"/>
            </a:endParaRPr>
          </a:p>
          <a:p>
            <a:r>
              <a:rPr lang="en-IN" sz="1800" dirty="0">
                <a:solidFill>
                  <a:srgbClr val="002060"/>
                </a:solidFill>
                <a:effectLst/>
                <a:latin typeface="Times New Roman" panose="02020603050405020304" pitchFamily="18" charset="0"/>
                <a:ea typeface="Calibri" panose="020F0502020204030204" pitchFamily="34" charset="0"/>
              </a:rPr>
              <a:t>Mosquito-borne diseases have a global presence, affecting more than 150 countries. </a:t>
            </a:r>
          </a:p>
          <a:p>
            <a:r>
              <a:rPr lang="en-IN" sz="1800" dirty="0">
                <a:solidFill>
                  <a:srgbClr val="002060"/>
                </a:solidFill>
                <a:effectLst/>
                <a:latin typeface="Times New Roman" panose="02020603050405020304" pitchFamily="18" charset="0"/>
                <a:ea typeface="Calibri" panose="020F0502020204030204" pitchFamily="34" charset="0"/>
              </a:rPr>
              <a:t>These illnesses, transmitted by mosquitoes, afflict over 500 million individuals worldwide and result in approximately 1 million fatalities. </a:t>
            </a:r>
          </a:p>
          <a:p>
            <a:r>
              <a:rPr lang="en-IN" sz="1800" dirty="0">
                <a:solidFill>
                  <a:srgbClr val="002060"/>
                </a:solidFill>
                <a:effectLst/>
                <a:latin typeface="Times New Roman" panose="02020603050405020304" pitchFamily="18" charset="0"/>
                <a:ea typeface="Calibri" panose="020F0502020204030204" pitchFamily="34" charset="0"/>
              </a:rPr>
              <a:t>In India alone, about 40 million people contract mosquito-borne infections annually </a:t>
            </a:r>
          </a:p>
          <a:p>
            <a:r>
              <a:rPr lang="en-IN" sz="1800" dirty="0">
                <a:solidFill>
                  <a:srgbClr val="002060"/>
                </a:solidFill>
                <a:effectLst/>
                <a:latin typeface="Times New Roman" panose="02020603050405020304" pitchFamily="18" charset="0"/>
                <a:ea typeface="Calibri" panose="020F0502020204030204" pitchFamily="34" charset="0"/>
              </a:rPr>
              <a:t>Chikungunya, Dengue fever, Zika fever and Yellow fever can be caused by </a:t>
            </a:r>
            <a:r>
              <a:rPr lang="en-IN" sz="1800" i="1" dirty="0">
                <a:solidFill>
                  <a:srgbClr val="002060"/>
                </a:solidFill>
                <a:effectLst/>
                <a:latin typeface="Times New Roman" panose="02020603050405020304" pitchFamily="18" charset="0"/>
                <a:ea typeface="Calibri" panose="020F0502020204030204" pitchFamily="34" charset="0"/>
              </a:rPr>
              <a:t>Aedes</a:t>
            </a:r>
            <a:r>
              <a:rPr lang="en-IN" sz="1800" dirty="0">
                <a:solidFill>
                  <a:srgbClr val="002060"/>
                </a:solidFill>
                <a:effectLst/>
                <a:latin typeface="Times New Roman" panose="02020603050405020304" pitchFamily="18" charset="0"/>
                <a:ea typeface="Calibri" panose="020F0502020204030204" pitchFamily="34" charset="0"/>
              </a:rPr>
              <a:t> mosquito. </a:t>
            </a:r>
          </a:p>
          <a:p>
            <a:r>
              <a:rPr lang="en-IN" sz="1800" dirty="0">
                <a:solidFill>
                  <a:srgbClr val="002060"/>
                </a:solidFill>
                <a:effectLst/>
                <a:latin typeface="Times New Roman" panose="02020603050405020304" pitchFamily="18" charset="0"/>
                <a:ea typeface="Calibri" panose="020F0502020204030204" pitchFamily="34" charset="0"/>
              </a:rPr>
              <a:t>Japanese encephalitis and West Nile fever caused by the </a:t>
            </a:r>
            <a:r>
              <a:rPr lang="en-IN" sz="1800" i="1" dirty="0">
                <a:solidFill>
                  <a:srgbClr val="002060"/>
                </a:solidFill>
                <a:effectLst/>
                <a:latin typeface="Times New Roman" panose="02020603050405020304" pitchFamily="18" charset="0"/>
                <a:ea typeface="Calibri" panose="020F0502020204030204" pitchFamily="34" charset="0"/>
              </a:rPr>
              <a:t>Culex</a:t>
            </a:r>
            <a:r>
              <a:rPr lang="en-IN" sz="1800" dirty="0">
                <a:solidFill>
                  <a:srgbClr val="002060"/>
                </a:solidFill>
                <a:effectLst/>
                <a:latin typeface="Times New Roman" panose="02020603050405020304" pitchFamily="18" charset="0"/>
                <a:ea typeface="Calibri" panose="020F0502020204030204" pitchFamily="34" charset="0"/>
              </a:rPr>
              <a:t> mosquito and Malaria can be caused by female </a:t>
            </a:r>
            <a:r>
              <a:rPr lang="en-IN" sz="1800" i="1" dirty="0">
                <a:solidFill>
                  <a:srgbClr val="002060"/>
                </a:solidFill>
                <a:effectLst/>
                <a:latin typeface="Times New Roman" panose="02020603050405020304" pitchFamily="18" charset="0"/>
                <a:ea typeface="Calibri" panose="020F0502020204030204" pitchFamily="34" charset="0"/>
              </a:rPr>
              <a:t>Anopheles</a:t>
            </a:r>
            <a:r>
              <a:rPr lang="en-IN" sz="1800" dirty="0">
                <a:solidFill>
                  <a:srgbClr val="002060"/>
                </a:solidFill>
                <a:effectLst/>
                <a:latin typeface="Times New Roman" panose="02020603050405020304" pitchFamily="18" charset="0"/>
                <a:ea typeface="Calibri" panose="020F0502020204030204" pitchFamily="34" charset="0"/>
              </a:rPr>
              <a:t> mosquito.</a:t>
            </a:r>
            <a:endParaRPr lang="en-IN" dirty="0">
              <a:solidFill>
                <a:srgbClr val="002060"/>
              </a:solidFill>
            </a:endParaRPr>
          </a:p>
        </p:txBody>
      </p:sp>
      <p:pic>
        <p:nvPicPr>
          <p:cNvPr id="5" name="Picture 4">
            <a:extLst>
              <a:ext uri="{FF2B5EF4-FFF2-40B4-BE49-F238E27FC236}">
                <a16:creationId xmlns:a16="http://schemas.microsoft.com/office/drawing/2014/main" id="{9C474EEA-7200-7A6C-E28B-33C59E2B23E9}"/>
              </a:ext>
            </a:extLst>
          </p:cNvPr>
          <p:cNvPicPr>
            <a:picLocks noChangeAspect="1"/>
          </p:cNvPicPr>
          <p:nvPr/>
        </p:nvPicPr>
        <p:blipFill rotWithShape="1">
          <a:blip r:embed="rId2">
            <a:extLst>
              <a:ext uri="{28A0092B-C50C-407E-A947-70E740481C1C}">
                <a14:useLocalDpi xmlns:a14="http://schemas.microsoft.com/office/drawing/2010/main" val="0"/>
              </a:ext>
            </a:extLst>
          </a:blip>
          <a:srcRect l="9817" t="7535" r="25728" b="4566"/>
          <a:stretch/>
        </p:blipFill>
        <p:spPr>
          <a:xfrm>
            <a:off x="7469355" y="166607"/>
            <a:ext cx="1295401" cy="1333500"/>
          </a:xfrm>
          <a:prstGeom prst="rect">
            <a:avLst/>
          </a:prstGeom>
        </p:spPr>
      </p:pic>
    </p:spTree>
    <p:extLst>
      <p:ext uri="{BB962C8B-B14F-4D97-AF65-F5344CB8AC3E}">
        <p14:creationId xmlns:p14="http://schemas.microsoft.com/office/powerpoint/2010/main" val="412545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462A-E54D-922D-C3C7-C9288E617840}"/>
              </a:ext>
            </a:extLst>
          </p:cNvPr>
          <p:cNvSpPr>
            <a:spLocks noGrp="1"/>
          </p:cNvSpPr>
          <p:nvPr>
            <p:ph type="title"/>
          </p:nvPr>
        </p:nvSpPr>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7DB09911-F6A0-570F-B979-3376F99B64F6}"/>
              </a:ext>
            </a:extLst>
          </p:cNvPr>
          <p:cNvSpPr>
            <a:spLocks noGrp="1"/>
          </p:cNvSpPr>
          <p:nvPr>
            <p:ph sz="quarter" idx="1"/>
          </p:nvPr>
        </p:nvSpPr>
        <p:spPr/>
        <p:txBody>
          <a:bodyPr>
            <a:normAutofit fontScale="92500"/>
          </a:bodyPr>
          <a:lstStyle/>
          <a:p>
            <a:pPr marL="0" indent="0">
              <a:buNone/>
            </a:pPr>
            <a:r>
              <a:rPr lang="en-IN" sz="2400" kern="100" dirty="0">
                <a:effectLst/>
                <a:latin typeface="Times New Roman" panose="02020603050405020304" pitchFamily="18" charset="0"/>
                <a:ea typeface="Calibri" panose="020F0502020204030204" pitchFamily="34" charset="0"/>
                <a:cs typeface="Gautami" panose="020B0502040204020203" pitchFamily="34" charset="0"/>
              </a:rPr>
              <a:t>     </a:t>
            </a:r>
            <a:r>
              <a:rPr lang="en-IN" sz="24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t> Ticks </a:t>
            </a:r>
          </a:p>
          <a:p>
            <a:r>
              <a:rPr lang="en-IN" sz="2400" kern="100" dirty="0">
                <a:solidFill>
                  <a:srgbClr val="002060"/>
                </a:solidFill>
                <a:latin typeface="Times New Roman" panose="02020603050405020304" pitchFamily="18" charset="0"/>
                <a:ea typeface="Calibri" panose="020F0502020204030204" pitchFamily="34" charset="0"/>
                <a:cs typeface="Gautami" panose="020B0502040204020203" pitchFamily="34" charset="0"/>
              </a:rPr>
              <a:t>S</a:t>
            </a:r>
            <a:r>
              <a:rPr lang="en-IN" sz="24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mall parasitic organisms inhabiting wooded areas and fields</a:t>
            </a:r>
          </a:p>
          <a:p>
            <a:r>
              <a:rPr lang="en-IN" sz="24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 They depend on blood from humans or animals for sustenance</a:t>
            </a:r>
          </a:p>
          <a:p>
            <a:r>
              <a:rPr lang="en-IN" sz="2400" kern="100" dirty="0">
                <a:solidFill>
                  <a:srgbClr val="002060"/>
                </a:solidFill>
                <a:latin typeface="Times New Roman" panose="02020603050405020304" pitchFamily="18" charset="0"/>
                <a:ea typeface="Calibri" panose="020F0502020204030204" pitchFamily="34" charset="0"/>
                <a:cs typeface="Gautami" panose="020B0502040204020203" pitchFamily="34" charset="0"/>
              </a:rPr>
              <a:t>C</a:t>
            </a:r>
            <a:r>
              <a:rPr lang="en-IN" sz="24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arriers of a range of serious diseases, </a:t>
            </a:r>
          </a:p>
          <a:p>
            <a:r>
              <a:rPr lang="en-IN" sz="24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The incidence of tick-borne diseases has increased by over twofold in the past 13 years, as indicated by a 2018 report from the CDC</a:t>
            </a:r>
            <a:endParaRPr lang="en-IN" sz="2400" kern="100" dirty="0">
              <a:solidFill>
                <a:srgbClr val="002060"/>
              </a:solidFill>
              <a:latin typeface="Times New Roman" panose="02020603050405020304" pitchFamily="18" charset="0"/>
              <a:ea typeface="Calibri" panose="020F0502020204030204" pitchFamily="34" charset="0"/>
              <a:cs typeface="Gautami" panose="020B0502040204020203" pitchFamily="34" charset="0"/>
            </a:endParaRPr>
          </a:p>
          <a:p>
            <a:r>
              <a:rPr lang="en-IN" sz="24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 Crimean-Congo </a:t>
            </a:r>
            <a:r>
              <a:rPr lang="en-IN" sz="2400" kern="100" dirty="0" err="1">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hemorrhagic</a:t>
            </a:r>
            <a:r>
              <a:rPr lang="en-IN" sz="2400" kern="100" dirty="0">
                <a:solidFill>
                  <a:srgbClr val="002060"/>
                </a:solidFill>
                <a:effectLst/>
                <a:latin typeface="Times New Roman" panose="02020603050405020304" pitchFamily="18" charset="0"/>
                <a:ea typeface="Calibri" panose="020F0502020204030204" pitchFamily="34" charset="0"/>
                <a:cs typeface="Gautami" panose="020B0502040204020203" pitchFamily="34" charset="0"/>
              </a:rPr>
              <a:t> fever, Lyme disease,  Tick-borne encephalitis, Relapsing fever, Tularaemia and Rickettsial disease</a:t>
            </a:r>
            <a:endParaRPr lang="en-IN" sz="2400" kern="100" dirty="0">
              <a:solidFill>
                <a:srgbClr val="002060"/>
              </a:solidFill>
              <a:effectLst/>
              <a:latin typeface="Calibri" panose="020F0502020204030204" pitchFamily="34" charset="0"/>
              <a:ea typeface="Calibri" panose="020F0502020204030204" pitchFamily="34" charset="0"/>
              <a:cs typeface="Gautami" panose="020B0502040204020203" pitchFamily="34" charset="0"/>
            </a:endParaRPr>
          </a:p>
          <a:p>
            <a:endParaRPr lang="en-IN" sz="3600" dirty="0"/>
          </a:p>
        </p:txBody>
      </p:sp>
      <p:pic>
        <p:nvPicPr>
          <p:cNvPr id="5" name="Picture 4">
            <a:extLst>
              <a:ext uri="{FF2B5EF4-FFF2-40B4-BE49-F238E27FC236}">
                <a16:creationId xmlns:a16="http://schemas.microsoft.com/office/drawing/2014/main" id="{7C751E71-0B67-F823-D52D-3A6B2BCCB2B8}"/>
              </a:ext>
            </a:extLst>
          </p:cNvPr>
          <p:cNvPicPr>
            <a:picLocks noChangeAspect="1"/>
          </p:cNvPicPr>
          <p:nvPr/>
        </p:nvPicPr>
        <p:blipFill rotWithShape="1">
          <a:blip r:embed="rId2">
            <a:extLst>
              <a:ext uri="{28A0092B-C50C-407E-A947-70E740481C1C}">
                <a14:useLocalDpi xmlns:a14="http://schemas.microsoft.com/office/drawing/2010/main" val="0"/>
              </a:ext>
            </a:extLst>
          </a:blip>
          <a:srcRect l="17217" r="10606" b="11363"/>
          <a:stretch/>
        </p:blipFill>
        <p:spPr>
          <a:xfrm>
            <a:off x="6978574" y="171450"/>
            <a:ext cx="1787474" cy="1485900"/>
          </a:xfrm>
          <a:prstGeom prst="rect">
            <a:avLst/>
          </a:prstGeom>
        </p:spPr>
      </p:pic>
    </p:spTree>
    <p:extLst>
      <p:ext uri="{BB962C8B-B14F-4D97-AF65-F5344CB8AC3E}">
        <p14:creationId xmlns:p14="http://schemas.microsoft.com/office/powerpoint/2010/main" val="259679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F479-44E6-3997-D6E4-EFFEBA018F24}"/>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952591DE-EF63-E669-6FDB-013CE75FC0E4}"/>
              </a:ext>
            </a:extLst>
          </p:cNvPr>
          <p:cNvSpPr>
            <a:spLocks noGrp="1"/>
          </p:cNvSpPr>
          <p:nvPr>
            <p:ph sz="quarter" idx="1"/>
          </p:nvPr>
        </p:nvSpPr>
        <p:spPr/>
        <p:txBody>
          <a:bodyPr>
            <a:normAutofit/>
          </a:bodyPr>
          <a:lstStyle/>
          <a:p>
            <a:pPr marL="0" indent="0">
              <a:buNone/>
            </a:pPr>
            <a:r>
              <a:rPr lang="en-IN" sz="2400" dirty="0">
                <a:solidFill>
                  <a:srgbClr val="002060"/>
                </a:solidFill>
                <a:latin typeface="Times New Roman" panose="02020603050405020304" pitchFamily="18" charset="0"/>
                <a:ea typeface="Calibri" panose="020F0502020204030204" pitchFamily="34" charset="0"/>
              </a:rPr>
              <a:t>     </a:t>
            </a:r>
            <a:r>
              <a:rPr lang="en-IN" sz="2400" b="1" dirty="0">
                <a:solidFill>
                  <a:srgbClr val="C00000"/>
                </a:solidFill>
                <a:effectLst/>
                <a:latin typeface="Times New Roman" panose="02020603050405020304" pitchFamily="18" charset="0"/>
                <a:ea typeface="Calibri" panose="020F0502020204030204" pitchFamily="34" charset="0"/>
              </a:rPr>
              <a:t>Sand flies</a:t>
            </a:r>
          </a:p>
          <a:p>
            <a:r>
              <a:rPr lang="en-IN" sz="2400" dirty="0">
                <a:solidFill>
                  <a:srgbClr val="002060"/>
                </a:solidFill>
                <a:effectLst/>
                <a:latin typeface="Times New Roman" panose="02020603050405020304" pitchFamily="18" charset="0"/>
                <a:ea typeface="Calibri" panose="020F0502020204030204" pitchFamily="34" charset="0"/>
              </a:rPr>
              <a:t>belonging to the family </a:t>
            </a:r>
            <a:r>
              <a:rPr lang="en-IN" sz="2400" dirty="0" err="1">
                <a:solidFill>
                  <a:srgbClr val="002060"/>
                </a:solidFill>
                <a:effectLst/>
                <a:latin typeface="Times New Roman" panose="02020603050405020304" pitchFamily="18" charset="0"/>
                <a:ea typeface="Calibri" panose="020F0502020204030204" pitchFamily="34" charset="0"/>
              </a:rPr>
              <a:t>Psychodidae</a:t>
            </a:r>
            <a:r>
              <a:rPr lang="en-IN" sz="2400" dirty="0">
                <a:solidFill>
                  <a:srgbClr val="002060"/>
                </a:solidFill>
                <a:effectLst/>
                <a:latin typeface="Times New Roman" panose="02020603050405020304" pitchFamily="18" charset="0"/>
                <a:ea typeface="Calibri" panose="020F0502020204030204" pitchFamily="34" charset="0"/>
              </a:rPr>
              <a:t>, are dainty, gnat-like insects that feed on a range of mammals and occasionally other vertebrates like reptiles and amphibians</a:t>
            </a:r>
          </a:p>
          <a:p>
            <a:r>
              <a:rPr lang="en-IN" sz="2400" dirty="0">
                <a:solidFill>
                  <a:srgbClr val="002060"/>
                </a:solidFill>
                <a:effectLst/>
                <a:latin typeface="Times New Roman" panose="02020603050405020304" pitchFamily="18" charset="0"/>
                <a:ea typeface="Calibri" panose="020F0502020204030204" pitchFamily="34" charset="0"/>
              </a:rPr>
              <a:t> Numerous species of sand flies serve as notable public health nuisances and act as vectors for diseases.</a:t>
            </a:r>
          </a:p>
          <a:p>
            <a:r>
              <a:rPr lang="en-IN" sz="2400" dirty="0">
                <a:solidFill>
                  <a:srgbClr val="002060"/>
                </a:solidFill>
                <a:effectLst/>
                <a:latin typeface="Times New Roman" panose="02020603050405020304" pitchFamily="18" charset="0"/>
                <a:ea typeface="Calibri" panose="020F0502020204030204" pitchFamily="34" charset="0"/>
              </a:rPr>
              <a:t> Leishmaniasis, </a:t>
            </a:r>
            <a:r>
              <a:rPr lang="en-IN" sz="2400" dirty="0" err="1">
                <a:solidFill>
                  <a:srgbClr val="002060"/>
                </a:solidFill>
                <a:effectLst/>
                <a:latin typeface="Times New Roman" panose="02020603050405020304" pitchFamily="18" charset="0"/>
                <a:ea typeface="Calibri" panose="020F0502020204030204" pitchFamily="34" charset="0"/>
              </a:rPr>
              <a:t>bartonellosis</a:t>
            </a:r>
            <a:r>
              <a:rPr lang="en-IN" sz="2400" dirty="0">
                <a:solidFill>
                  <a:srgbClr val="002060"/>
                </a:solidFill>
                <a:effectLst/>
                <a:latin typeface="Times New Roman" panose="02020603050405020304" pitchFamily="18" charset="0"/>
                <a:ea typeface="Calibri" panose="020F0502020204030204" pitchFamily="34" charset="0"/>
              </a:rPr>
              <a:t>, and sandfly fever</a:t>
            </a:r>
            <a:endParaRPr lang="en-IN" sz="3600" dirty="0">
              <a:solidFill>
                <a:srgbClr val="002060"/>
              </a:solidFill>
            </a:endParaRPr>
          </a:p>
        </p:txBody>
      </p:sp>
      <p:pic>
        <p:nvPicPr>
          <p:cNvPr id="5" name="Picture 4">
            <a:extLst>
              <a:ext uri="{FF2B5EF4-FFF2-40B4-BE49-F238E27FC236}">
                <a16:creationId xmlns:a16="http://schemas.microsoft.com/office/drawing/2014/main" id="{52C56A62-4F31-4312-CEA6-BAE94AFBF5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0158" y="171450"/>
            <a:ext cx="2210392" cy="1485900"/>
          </a:xfrm>
          <a:prstGeom prst="rect">
            <a:avLst/>
          </a:prstGeom>
        </p:spPr>
      </p:pic>
    </p:spTree>
    <p:extLst>
      <p:ext uri="{BB962C8B-B14F-4D97-AF65-F5344CB8AC3E}">
        <p14:creationId xmlns:p14="http://schemas.microsoft.com/office/powerpoint/2010/main" val="58341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6A146-6503-4320-DB63-2FD251C62667}"/>
              </a:ext>
            </a:extLst>
          </p:cNvPr>
          <p:cNvSpPr>
            <a:spLocks noGrp="1"/>
          </p:cNvSpPr>
          <p:nvPr>
            <p:ph type="title"/>
          </p:nvPr>
        </p:nvSpPr>
        <p:spPr/>
        <p:txBody>
          <a:bodyPr>
            <a:normAutofit fontScale="90000"/>
          </a:bodyPr>
          <a:lstStyle/>
          <a:p>
            <a:endParaRPr lang="en-IN"/>
          </a:p>
        </p:txBody>
      </p:sp>
      <p:sp>
        <p:nvSpPr>
          <p:cNvPr id="3" name="Content Placeholder 2">
            <a:extLst>
              <a:ext uri="{FF2B5EF4-FFF2-40B4-BE49-F238E27FC236}">
                <a16:creationId xmlns:a16="http://schemas.microsoft.com/office/drawing/2014/main" id="{1286F92F-DD33-6906-4EB9-AE8FE2A3F82F}"/>
              </a:ext>
            </a:extLst>
          </p:cNvPr>
          <p:cNvSpPr>
            <a:spLocks noGrp="1"/>
          </p:cNvSpPr>
          <p:nvPr>
            <p:ph sz="quarter" idx="1"/>
          </p:nvPr>
        </p:nvSpPr>
        <p:spPr/>
        <p:txBody>
          <a:bodyPr>
            <a:normAutofit fontScale="92500"/>
          </a:bodyPr>
          <a:lstStyle/>
          <a:p>
            <a:pPr marL="0" indent="0" algn="just">
              <a:lnSpc>
                <a:spcPct val="150000"/>
              </a:lnSpc>
              <a:spcAft>
                <a:spcPts val="800"/>
              </a:spcAft>
              <a:buNone/>
              <a:tabLst>
                <a:tab pos="4634230" algn="l"/>
              </a:tabLst>
            </a:pPr>
            <a:r>
              <a:rPr lang="en-IN" sz="2400" b="1" kern="100" dirty="0" err="1">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t>Tse-tse</a:t>
            </a:r>
            <a:r>
              <a:rPr lang="en-IN" sz="2400" b="1" kern="100" dirty="0">
                <a:solidFill>
                  <a:srgbClr val="C00000"/>
                </a:solidFill>
                <a:effectLst/>
                <a:latin typeface="Times New Roman" panose="02020603050405020304" pitchFamily="18" charset="0"/>
                <a:ea typeface="Calibri" panose="020F0502020204030204" pitchFamily="34" charset="0"/>
                <a:cs typeface="Gautami" panose="020B0502040204020203" pitchFamily="34" charset="0"/>
              </a:rPr>
              <a:t> Flies</a:t>
            </a:r>
            <a:endParaRPr lang="en-IN" sz="2400" b="1" kern="100" dirty="0">
              <a:solidFill>
                <a:srgbClr val="C00000"/>
              </a:solidFill>
              <a:effectLst/>
              <a:latin typeface="Calibri" panose="020F0502020204030204" pitchFamily="34" charset="0"/>
              <a:ea typeface="Calibri" panose="020F0502020204030204" pitchFamily="34" charset="0"/>
              <a:cs typeface="Gautami" panose="020B0502040204020203" pitchFamily="34" charset="0"/>
            </a:endParaRPr>
          </a:p>
          <a:p>
            <a:pPr>
              <a:buFont typeface="Wingdings" panose="05000000000000000000" pitchFamily="2" charset="2"/>
              <a:buChar char="q"/>
            </a:pPr>
            <a:r>
              <a:rPr lang="en-IN" sz="2400" dirty="0">
                <a:solidFill>
                  <a:srgbClr val="002060"/>
                </a:solidFill>
                <a:effectLst/>
                <a:latin typeface="Times New Roman" panose="02020603050405020304" pitchFamily="18" charset="0"/>
                <a:ea typeface="Calibri" panose="020F0502020204030204" pitchFamily="34" charset="0"/>
              </a:rPr>
              <a:t>Human African trypanosomiasis, commonly referred to as sleeping sickness, </a:t>
            </a:r>
          </a:p>
          <a:p>
            <a:pPr>
              <a:buFont typeface="Wingdings" panose="05000000000000000000" pitchFamily="2" charset="2"/>
              <a:buChar char="q"/>
            </a:pPr>
            <a:r>
              <a:rPr lang="en-IN" sz="2400" dirty="0">
                <a:solidFill>
                  <a:srgbClr val="002060"/>
                </a:solidFill>
                <a:effectLst/>
                <a:latin typeface="Times New Roman" panose="02020603050405020304" pitchFamily="18" charset="0"/>
                <a:ea typeface="Calibri" panose="020F0502020204030204" pitchFamily="34" charset="0"/>
              </a:rPr>
              <a:t>Protozoans belonging to the genus Trypanosoma cause the illness, and it is spread to humans through the bites of tsetse flies (glossina). </a:t>
            </a:r>
          </a:p>
          <a:p>
            <a:pPr>
              <a:buFont typeface="Wingdings" panose="05000000000000000000" pitchFamily="2" charset="2"/>
              <a:buChar char="q"/>
            </a:pPr>
            <a:r>
              <a:rPr lang="en-IN" sz="2400" dirty="0">
                <a:solidFill>
                  <a:srgbClr val="002060"/>
                </a:solidFill>
                <a:effectLst/>
                <a:latin typeface="Calibri" panose="020F0502020204030204" pitchFamily="34" charset="0"/>
                <a:ea typeface="Calibri" panose="020F0502020204030204" pitchFamily="34" charset="0"/>
                <a:cs typeface="Gautami" panose="020B0502040204020203" pitchFamily="34" charset="0"/>
              </a:rPr>
              <a:t> </a:t>
            </a:r>
            <a:r>
              <a:rPr lang="en-IN" sz="2400" dirty="0">
                <a:solidFill>
                  <a:srgbClr val="002060"/>
                </a:solidFill>
                <a:effectLst/>
                <a:latin typeface="Times New Roman" panose="02020603050405020304" pitchFamily="18" charset="0"/>
                <a:ea typeface="Calibri" panose="020F0502020204030204" pitchFamily="34" charset="0"/>
              </a:rPr>
              <a:t>Primarily impacting impoverished populations residing in isolated rural areas of Africa, the disease is typically fatal when left untreated. </a:t>
            </a:r>
          </a:p>
        </p:txBody>
      </p:sp>
      <p:pic>
        <p:nvPicPr>
          <p:cNvPr id="5" name="Picture 4">
            <a:extLst>
              <a:ext uri="{FF2B5EF4-FFF2-40B4-BE49-F238E27FC236}">
                <a16:creationId xmlns:a16="http://schemas.microsoft.com/office/drawing/2014/main" id="{0FC81C03-EC10-4748-FB5E-F695D6F19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57566"/>
            <a:ext cx="2136648" cy="1767489"/>
          </a:xfrm>
          <a:prstGeom prst="rect">
            <a:avLst/>
          </a:prstGeom>
        </p:spPr>
      </p:pic>
    </p:spTree>
    <p:extLst>
      <p:ext uri="{BB962C8B-B14F-4D97-AF65-F5344CB8AC3E}">
        <p14:creationId xmlns:p14="http://schemas.microsoft.com/office/powerpoint/2010/main" val="16654780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869</TotalTime>
  <Words>1006</Words>
  <Application>Microsoft Office PowerPoint</Application>
  <PresentationFormat>On-screen Show (16:9)</PresentationFormat>
  <Paragraphs>84</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 Black</vt:lpstr>
      <vt:lpstr>Calibri</vt:lpstr>
      <vt:lpstr>Segoe UI</vt:lpstr>
      <vt:lpstr>Times New Roman</vt:lpstr>
      <vt:lpstr>Tw Cen MT</vt:lpstr>
      <vt:lpstr>Wingdings</vt:lpstr>
      <vt:lpstr>Wingdings 2</vt:lpstr>
      <vt:lpstr>Median</vt:lpstr>
      <vt:lpstr>      7th CAPCDR International Conference  on  " Public Health and Technology", </vt:lpstr>
      <vt:lpstr>Introduction</vt:lpstr>
      <vt:lpstr>PowerPoint Presentation</vt:lpstr>
      <vt:lpstr>PowerPoint Presentation</vt:lpstr>
      <vt:lpstr>Insects and Public Health</vt:lpstr>
      <vt:lpstr>PowerPoint Presentation</vt:lpstr>
      <vt:lpstr>PowerPoint Presentation</vt:lpstr>
      <vt:lpstr>PowerPoint Presentation</vt:lpstr>
      <vt:lpstr>PowerPoint Presentation</vt:lpstr>
      <vt:lpstr>PowerPoint Presentation</vt:lpstr>
      <vt:lpstr>PowerPoint Presentation</vt:lpstr>
      <vt:lpstr>  Preventive measures  </vt:lpstr>
      <vt:lpstr>PowerPoint Presentation</vt:lpstr>
      <vt:lpstr>Conclusion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Rao</dc:creator>
  <cp:lastModifiedBy>Advocate Dr Kazi Abdul Mannan</cp:lastModifiedBy>
  <cp:revision>36</cp:revision>
  <dcterms:created xsi:type="dcterms:W3CDTF">2021-05-28T02:39:44Z</dcterms:created>
  <dcterms:modified xsi:type="dcterms:W3CDTF">2023-12-18T06:26:09Z</dcterms:modified>
</cp:coreProperties>
</file>