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2" d="100"/>
          <a:sy n="22" d="100"/>
        </p:scale>
        <p:origin x="3715"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27B3A9D-42BA-47FC-93B7-F47B3BCCDD35}" type="datetimeFigureOut">
              <a:rPr lang="en-IN" smtClean="0"/>
              <a:t>19-12-2023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746931-1EC7-4A55-A1A5-638970DC924B}" type="slidenum">
              <a:rPr lang="en-IN" smtClean="0"/>
              <a:t>‹#›</a:t>
            </a:fld>
            <a:endParaRPr lang="en-IN"/>
          </a:p>
        </p:txBody>
      </p:sp>
    </p:spTree>
    <p:extLst>
      <p:ext uri="{BB962C8B-B14F-4D97-AF65-F5344CB8AC3E}">
        <p14:creationId xmlns:p14="http://schemas.microsoft.com/office/powerpoint/2010/main" val="2069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27B3A9D-42BA-47FC-93B7-F47B3BCCDD35}" type="datetimeFigureOut">
              <a:rPr lang="en-IN" smtClean="0"/>
              <a:t>19-12-2023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746931-1EC7-4A55-A1A5-638970DC924B}" type="slidenum">
              <a:rPr lang="en-IN" smtClean="0"/>
              <a:t>‹#›</a:t>
            </a:fld>
            <a:endParaRPr lang="en-IN"/>
          </a:p>
        </p:txBody>
      </p:sp>
    </p:spTree>
    <p:extLst>
      <p:ext uri="{BB962C8B-B14F-4D97-AF65-F5344CB8AC3E}">
        <p14:creationId xmlns:p14="http://schemas.microsoft.com/office/powerpoint/2010/main" val="302900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27B3A9D-42BA-47FC-93B7-F47B3BCCDD35}" type="datetimeFigureOut">
              <a:rPr lang="en-IN" smtClean="0"/>
              <a:t>19-12-2023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746931-1EC7-4A55-A1A5-638970DC924B}" type="slidenum">
              <a:rPr lang="en-IN" smtClean="0"/>
              <a:t>‹#›</a:t>
            </a:fld>
            <a:endParaRPr lang="en-IN"/>
          </a:p>
        </p:txBody>
      </p:sp>
    </p:spTree>
    <p:extLst>
      <p:ext uri="{BB962C8B-B14F-4D97-AF65-F5344CB8AC3E}">
        <p14:creationId xmlns:p14="http://schemas.microsoft.com/office/powerpoint/2010/main" val="24761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27B3A9D-42BA-47FC-93B7-F47B3BCCDD35}" type="datetimeFigureOut">
              <a:rPr lang="en-IN" smtClean="0"/>
              <a:t>19-12-2023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746931-1EC7-4A55-A1A5-638970DC924B}" type="slidenum">
              <a:rPr lang="en-IN" smtClean="0"/>
              <a:t>‹#›</a:t>
            </a:fld>
            <a:endParaRPr lang="en-IN"/>
          </a:p>
        </p:txBody>
      </p:sp>
    </p:spTree>
    <p:extLst>
      <p:ext uri="{BB962C8B-B14F-4D97-AF65-F5344CB8AC3E}">
        <p14:creationId xmlns:p14="http://schemas.microsoft.com/office/powerpoint/2010/main" val="115059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7B3A9D-42BA-47FC-93B7-F47B3BCCDD35}" type="datetimeFigureOut">
              <a:rPr lang="en-IN" smtClean="0"/>
              <a:t>19-12-2023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746931-1EC7-4A55-A1A5-638970DC924B}" type="slidenum">
              <a:rPr lang="en-IN" smtClean="0"/>
              <a:t>‹#›</a:t>
            </a:fld>
            <a:endParaRPr lang="en-IN"/>
          </a:p>
        </p:txBody>
      </p:sp>
    </p:spTree>
    <p:extLst>
      <p:ext uri="{BB962C8B-B14F-4D97-AF65-F5344CB8AC3E}">
        <p14:creationId xmlns:p14="http://schemas.microsoft.com/office/powerpoint/2010/main" val="45053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27B3A9D-42BA-47FC-93B7-F47B3BCCDD35}" type="datetimeFigureOut">
              <a:rPr lang="en-IN" smtClean="0"/>
              <a:t>19-12-2023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746931-1EC7-4A55-A1A5-638970DC924B}" type="slidenum">
              <a:rPr lang="en-IN" smtClean="0"/>
              <a:t>‹#›</a:t>
            </a:fld>
            <a:endParaRPr lang="en-IN"/>
          </a:p>
        </p:txBody>
      </p:sp>
    </p:spTree>
    <p:extLst>
      <p:ext uri="{BB962C8B-B14F-4D97-AF65-F5344CB8AC3E}">
        <p14:creationId xmlns:p14="http://schemas.microsoft.com/office/powerpoint/2010/main" val="357053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27B3A9D-42BA-47FC-93B7-F47B3BCCDD35}" type="datetimeFigureOut">
              <a:rPr lang="en-IN" smtClean="0"/>
              <a:t>19-12-2023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746931-1EC7-4A55-A1A5-638970DC924B}" type="slidenum">
              <a:rPr lang="en-IN" smtClean="0"/>
              <a:t>‹#›</a:t>
            </a:fld>
            <a:endParaRPr lang="en-IN"/>
          </a:p>
        </p:txBody>
      </p:sp>
    </p:spTree>
    <p:extLst>
      <p:ext uri="{BB962C8B-B14F-4D97-AF65-F5344CB8AC3E}">
        <p14:creationId xmlns:p14="http://schemas.microsoft.com/office/powerpoint/2010/main" val="426250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27B3A9D-42BA-47FC-93B7-F47B3BCCDD35}" type="datetimeFigureOut">
              <a:rPr lang="en-IN" smtClean="0"/>
              <a:t>19-12-2023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E746931-1EC7-4A55-A1A5-638970DC924B}" type="slidenum">
              <a:rPr lang="en-IN" smtClean="0"/>
              <a:t>‹#›</a:t>
            </a:fld>
            <a:endParaRPr lang="en-IN"/>
          </a:p>
        </p:txBody>
      </p:sp>
    </p:spTree>
    <p:extLst>
      <p:ext uri="{BB962C8B-B14F-4D97-AF65-F5344CB8AC3E}">
        <p14:creationId xmlns:p14="http://schemas.microsoft.com/office/powerpoint/2010/main" val="20353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B3A9D-42BA-47FC-93B7-F47B3BCCDD35}" type="datetimeFigureOut">
              <a:rPr lang="en-IN" smtClean="0"/>
              <a:t>19-12-2023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E746931-1EC7-4A55-A1A5-638970DC924B}" type="slidenum">
              <a:rPr lang="en-IN" smtClean="0"/>
              <a:t>‹#›</a:t>
            </a:fld>
            <a:endParaRPr lang="en-IN"/>
          </a:p>
        </p:txBody>
      </p:sp>
    </p:spTree>
    <p:extLst>
      <p:ext uri="{BB962C8B-B14F-4D97-AF65-F5344CB8AC3E}">
        <p14:creationId xmlns:p14="http://schemas.microsoft.com/office/powerpoint/2010/main" val="114958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7B3A9D-42BA-47FC-93B7-F47B3BCCDD35}" type="datetimeFigureOut">
              <a:rPr lang="en-IN" smtClean="0"/>
              <a:t>19-12-2023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746931-1EC7-4A55-A1A5-638970DC924B}" type="slidenum">
              <a:rPr lang="en-IN" smtClean="0"/>
              <a:t>‹#›</a:t>
            </a:fld>
            <a:endParaRPr lang="en-IN"/>
          </a:p>
        </p:txBody>
      </p:sp>
    </p:spTree>
    <p:extLst>
      <p:ext uri="{BB962C8B-B14F-4D97-AF65-F5344CB8AC3E}">
        <p14:creationId xmlns:p14="http://schemas.microsoft.com/office/powerpoint/2010/main" val="19231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7B3A9D-42BA-47FC-93B7-F47B3BCCDD35}" type="datetimeFigureOut">
              <a:rPr lang="en-IN" smtClean="0"/>
              <a:t>19-12-2023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746931-1EC7-4A55-A1A5-638970DC924B}" type="slidenum">
              <a:rPr lang="en-IN" smtClean="0"/>
              <a:t>‹#›</a:t>
            </a:fld>
            <a:endParaRPr lang="en-IN"/>
          </a:p>
        </p:txBody>
      </p:sp>
    </p:spTree>
    <p:extLst>
      <p:ext uri="{BB962C8B-B14F-4D97-AF65-F5344CB8AC3E}">
        <p14:creationId xmlns:p14="http://schemas.microsoft.com/office/powerpoint/2010/main" val="22661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B3A9D-42BA-47FC-93B7-F47B3BCCDD35}" type="datetimeFigureOut">
              <a:rPr lang="en-IN" smtClean="0"/>
              <a:t>19-12-2023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46931-1EC7-4A55-A1A5-638970DC924B}" type="slidenum">
              <a:rPr lang="en-IN" smtClean="0"/>
              <a:t>‹#›</a:t>
            </a:fld>
            <a:endParaRPr lang="en-IN"/>
          </a:p>
        </p:txBody>
      </p:sp>
    </p:spTree>
    <p:extLst>
      <p:ext uri="{BB962C8B-B14F-4D97-AF65-F5344CB8AC3E}">
        <p14:creationId xmlns:p14="http://schemas.microsoft.com/office/powerpoint/2010/main" val="416480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8640960" cy="2018705"/>
          </a:xfrm>
        </p:spPr>
        <p:txBody>
          <a:bodyPr>
            <a:normAutofit fontScale="90000"/>
          </a:bodyPr>
          <a:lstStyle/>
          <a:p>
            <a:br>
              <a:rPr lang="en-US" b="1" dirty="0"/>
            </a:br>
            <a:r>
              <a:rPr lang="en-US" sz="3100" b="1" dirty="0">
                <a:latin typeface="Times New Roman" pitchFamily="18" charset="0"/>
                <a:cs typeface="Times New Roman" pitchFamily="18" charset="0"/>
              </a:rPr>
              <a:t>A RARE CASE REPORT OF HYPERREACTIO LUTEINALIS – AN OVAR(Y) REACTIVENESS UPSHOT</a:t>
            </a:r>
            <a:br>
              <a:rPr lang="en-IN" sz="3100" dirty="0">
                <a:latin typeface="Times New Roman" pitchFamily="18" charset="0"/>
                <a:cs typeface="Times New Roman" pitchFamily="18" charset="0"/>
              </a:rPr>
            </a:br>
            <a:endParaRPr lang="en-IN" sz="3100" dirty="0">
              <a:latin typeface="Times New Roman" pitchFamily="18" charset="0"/>
              <a:cs typeface="Times New Roman" pitchFamily="18" charset="0"/>
            </a:endParaRPr>
          </a:p>
        </p:txBody>
      </p:sp>
      <p:sp>
        <p:nvSpPr>
          <p:cNvPr id="3" name="Subtitle 2"/>
          <p:cNvSpPr>
            <a:spLocks noGrp="1"/>
          </p:cNvSpPr>
          <p:nvPr>
            <p:ph type="subTitle" idx="1"/>
          </p:nvPr>
        </p:nvSpPr>
        <p:spPr>
          <a:xfrm>
            <a:off x="359024" y="4437112"/>
            <a:ext cx="8605464" cy="2099686"/>
          </a:xfrm>
        </p:spPr>
        <p:txBody>
          <a:bodyPr>
            <a:normAutofit fontScale="85000" lnSpcReduction="20000"/>
          </a:bodyPr>
          <a:lstStyle/>
          <a:p>
            <a:pPr algn="l"/>
            <a:r>
              <a:rPr lang="en-US" sz="2000" b="1" dirty="0"/>
              <a:t>Presented By,</a:t>
            </a:r>
          </a:p>
          <a:p>
            <a:pPr algn="l"/>
            <a:r>
              <a:rPr lang="en-US" sz="2000" b="1" dirty="0" err="1"/>
              <a:t>Dr.K.Manimekalai</a:t>
            </a:r>
            <a:r>
              <a:rPr lang="en-US" sz="2000" b="1" dirty="0"/>
              <a:t>,                                                         </a:t>
            </a:r>
            <a:r>
              <a:rPr lang="en-US" sz="2000" b="1" dirty="0" err="1"/>
              <a:t>Dr.K.Indhuja</a:t>
            </a:r>
            <a:r>
              <a:rPr lang="en-US" sz="2000" b="1" dirty="0"/>
              <a:t> </a:t>
            </a:r>
            <a:r>
              <a:rPr lang="en-US" sz="2000" b="1" dirty="0" err="1"/>
              <a:t>Abirami</a:t>
            </a:r>
            <a:endParaRPr lang="en-US" sz="2000" b="1" dirty="0"/>
          </a:p>
          <a:p>
            <a:pPr algn="l"/>
            <a:r>
              <a:rPr lang="en-US" sz="2000" b="1" dirty="0"/>
              <a:t>Associate Professor &amp; Head,                                        Post Graduate ,</a:t>
            </a:r>
            <a:endParaRPr lang="en-IN" sz="2000" b="1" dirty="0"/>
          </a:p>
          <a:p>
            <a:pPr algn="l"/>
            <a:r>
              <a:rPr lang="en-US" sz="2000" b="1" dirty="0"/>
              <a:t>Department of Computer Applications,                    Department of Obstetrics and </a:t>
            </a:r>
            <a:r>
              <a:rPr lang="en-US" sz="2000" b="1" dirty="0" err="1"/>
              <a:t>Gynaecology</a:t>
            </a:r>
            <a:r>
              <a:rPr lang="en-US" sz="2000" b="1" dirty="0"/>
              <a:t>,                  </a:t>
            </a:r>
            <a:endParaRPr lang="en-IN" sz="2000" b="1" dirty="0"/>
          </a:p>
          <a:p>
            <a:pPr algn="l"/>
            <a:r>
              <a:rPr lang="en-US" sz="2000" b="1" dirty="0"/>
              <a:t>Sri GVG </a:t>
            </a:r>
            <a:r>
              <a:rPr lang="en-US" sz="2000" b="1" dirty="0" err="1"/>
              <a:t>Visalakshi</a:t>
            </a:r>
            <a:r>
              <a:rPr lang="en-US" sz="2000" b="1" dirty="0"/>
              <a:t> College for Women,                     Government </a:t>
            </a:r>
            <a:r>
              <a:rPr lang="en-US" sz="2000" b="1" dirty="0" err="1"/>
              <a:t>Thiruvarur</a:t>
            </a:r>
            <a:r>
              <a:rPr lang="en-US" sz="2000" b="1" dirty="0"/>
              <a:t> Medical College,                             </a:t>
            </a:r>
            <a:endParaRPr lang="en-IN" sz="2000" b="1" dirty="0"/>
          </a:p>
          <a:p>
            <a:pPr algn="l"/>
            <a:r>
              <a:rPr lang="en-US" sz="2000" b="1" dirty="0" err="1"/>
              <a:t>Udumalpet</a:t>
            </a:r>
            <a:r>
              <a:rPr lang="en-US" sz="2000" b="1" dirty="0"/>
              <a:t> - 642 128.                                                   </a:t>
            </a:r>
            <a:r>
              <a:rPr lang="en-US" sz="2000" b="1" dirty="0" err="1"/>
              <a:t>Thiruvarur</a:t>
            </a:r>
            <a:r>
              <a:rPr lang="en-US" sz="2000" b="1" dirty="0"/>
              <a:t>. </a:t>
            </a:r>
          </a:p>
          <a:p>
            <a:pPr algn="l"/>
            <a:r>
              <a:rPr lang="en-US" sz="1800" dirty="0"/>
              <a:t>                                                                                                          </a:t>
            </a:r>
            <a:endParaRPr lang="en-IN" sz="1800" dirty="0"/>
          </a:p>
          <a:p>
            <a:r>
              <a:rPr lang="en-US" sz="1800" dirty="0"/>
              <a:t>                                               </a:t>
            </a:r>
            <a:endParaRPr lang="en-IN" sz="1800" dirty="0"/>
          </a:p>
          <a:p>
            <a:endParaRPr lang="en-IN" dirty="0"/>
          </a:p>
        </p:txBody>
      </p:sp>
    </p:spTree>
    <p:extLst>
      <p:ext uri="{BB962C8B-B14F-4D97-AF65-F5344CB8AC3E}">
        <p14:creationId xmlns:p14="http://schemas.microsoft.com/office/powerpoint/2010/main" val="256158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itchFamily="18" charset="0"/>
                <a:cs typeface="Times New Roman" pitchFamily="18" charset="0"/>
              </a:rPr>
              <a:t>INTRODUCTION</a:t>
            </a:r>
            <a:endParaRPr lang="en-IN" sz="28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2060848"/>
            <a:ext cx="8229600" cy="4525963"/>
          </a:xfrm>
        </p:spPr>
        <p:txBody>
          <a:bodyPr/>
          <a:lstStyle/>
          <a:p>
            <a:pPr marL="0" indent="0" algn="just">
              <a:lnSpc>
                <a:spcPct val="150000"/>
              </a:lnSpc>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Hyperreactio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luteinalis</a:t>
            </a:r>
            <a:r>
              <a:rPr lang="en-US" sz="2400" dirty="0">
                <a:latin typeface="Times New Roman" pitchFamily="18" charset="0"/>
                <a:cs typeface="Times New Roman" pitchFamily="18" charset="0"/>
              </a:rPr>
              <a:t> is a rare condition caused by increased levels of serum β</a:t>
            </a:r>
            <a:r>
              <a:rPr lang="en-US" sz="2400" dirty="0" err="1">
                <a:latin typeface="Times New Roman" pitchFamily="18" charset="0"/>
                <a:cs typeface="Times New Roman" pitchFamily="18" charset="0"/>
              </a:rPr>
              <a:t>hCG</a:t>
            </a:r>
            <a:r>
              <a:rPr lang="en-US" sz="2400" dirty="0">
                <a:latin typeface="Times New Roman" pitchFamily="18" charset="0"/>
                <a:cs typeface="Times New Roman" pitchFamily="18" charset="0"/>
              </a:rPr>
              <a:t> after first trimester or may be due to abnormal sensitivity of the </a:t>
            </a:r>
            <a:r>
              <a:rPr lang="en-US" sz="2400" dirty="0" err="1">
                <a:latin typeface="Times New Roman" pitchFamily="18" charset="0"/>
                <a:cs typeface="Times New Roman" pitchFamily="18" charset="0"/>
              </a:rPr>
              <a:t>hCG</a:t>
            </a:r>
            <a:r>
              <a:rPr lang="en-US" sz="2400" dirty="0">
                <a:latin typeface="Times New Roman" pitchFamily="18" charset="0"/>
                <a:cs typeface="Times New Roman" pitchFamily="18" charset="0"/>
              </a:rPr>
              <a:t> receptor due to gene mutation leading to </a:t>
            </a:r>
            <a:r>
              <a:rPr lang="en-US" sz="2400" dirty="0" err="1">
                <a:latin typeface="Times New Roman" pitchFamily="18" charset="0"/>
                <a:cs typeface="Times New Roman" pitchFamily="18" charset="0"/>
              </a:rPr>
              <a:t>luteinization</a:t>
            </a:r>
            <a:r>
              <a:rPr lang="en-US" sz="2400" dirty="0">
                <a:latin typeface="Times New Roman" pitchFamily="18" charset="0"/>
                <a:cs typeface="Times New Roman" pitchFamily="18" charset="0"/>
              </a:rPr>
              <a:t> of follicular theca </a:t>
            </a:r>
            <a:r>
              <a:rPr lang="en-US" sz="2400" dirty="0" err="1">
                <a:latin typeface="Times New Roman" pitchFamily="18" charset="0"/>
                <a:cs typeface="Times New Roman" pitchFamily="18" charset="0"/>
              </a:rPr>
              <a:t>interna</a:t>
            </a:r>
            <a:r>
              <a:rPr lang="en-US" sz="2400" dirty="0">
                <a:latin typeface="Times New Roman" pitchFamily="18" charset="0"/>
                <a:cs typeface="Times New Roman" pitchFamily="18" charset="0"/>
              </a:rPr>
              <a:t> layer. </a:t>
            </a:r>
            <a:endParaRPr lang="en-IN" sz="2400" dirty="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295826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12968" cy="5793507"/>
          </a:xfrm>
        </p:spPr>
        <p:txBody>
          <a:bodyPr/>
          <a:lstStyle/>
          <a:p>
            <a:pPr marL="0" indent="0" algn="just">
              <a:buNone/>
            </a:pPr>
            <a:r>
              <a:rPr lang="en-US" sz="2400" b="1" dirty="0">
                <a:latin typeface="Times New Roman" pitchFamily="18" charset="0"/>
                <a:cs typeface="Times New Roman" pitchFamily="18" charset="0"/>
              </a:rPr>
              <a:t>Intro…</a:t>
            </a:r>
          </a:p>
          <a:p>
            <a:pPr marL="0" indent="0" algn="just">
              <a:lnSpc>
                <a:spcPct val="150000"/>
              </a:lnSpc>
              <a:buNone/>
            </a:pPr>
            <a:r>
              <a:rPr lang="en-US" sz="2400" dirty="0">
                <a:latin typeface="Times New Roman" pitchFamily="18" charset="0"/>
                <a:cs typeface="Times New Roman" pitchFamily="18" charset="0"/>
              </a:rPr>
              <a:t>	In </a:t>
            </a:r>
            <a:r>
              <a:rPr lang="en-US" sz="2400" dirty="0" err="1">
                <a:latin typeface="Times New Roman" pitchFamily="18" charset="0"/>
                <a:cs typeface="Times New Roman" pitchFamily="18" charset="0"/>
              </a:rPr>
              <a:t>hyperreactio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luteinalis</a:t>
            </a:r>
            <a:r>
              <a:rPr lang="en-US" sz="2400" dirty="0">
                <a:latin typeface="Times New Roman" pitchFamily="18" charset="0"/>
                <a:cs typeface="Times New Roman" pitchFamily="18" charset="0"/>
              </a:rPr>
              <a:t>, there is an exaggerated response of the ovaries to the hormonal changes associated with pregnancy, leading to the development of unusually large cysts.</a:t>
            </a:r>
          </a:p>
          <a:p>
            <a:pPr marL="0" indent="0" algn="just">
              <a:buNone/>
            </a:pPr>
            <a:endParaRPr lang="en-I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Size of Cysts</a:t>
            </a:r>
          </a:p>
          <a:p>
            <a:r>
              <a:rPr lang="en-US" sz="2400" dirty="0">
                <a:latin typeface="Times New Roman" pitchFamily="18" charset="0"/>
                <a:cs typeface="Times New Roman" pitchFamily="18" charset="0"/>
              </a:rPr>
              <a:t>Bilateral Involvement</a:t>
            </a:r>
          </a:p>
          <a:p>
            <a:r>
              <a:rPr lang="en-US" sz="2400" dirty="0">
                <a:latin typeface="Times New Roman" pitchFamily="18" charset="0"/>
                <a:cs typeface="Times New Roman" pitchFamily="18" charset="0"/>
              </a:rPr>
              <a:t>Association with Pregnancy</a:t>
            </a:r>
          </a:p>
          <a:p>
            <a:r>
              <a:rPr lang="en-US" sz="2400" dirty="0">
                <a:latin typeface="Times New Roman" pitchFamily="18" charset="0"/>
                <a:cs typeface="Times New Roman" pitchFamily="18" charset="0"/>
              </a:rPr>
              <a:t>Benign Nature</a:t>
            </a:r>
          </a:p>
          <a:p>
            <a:r>
              <a:rPr lang="en-US" sz="2400" dirty="0">
                <a:latin typeface="Times New Roman" pitchFamily="18" charset="0"/>
                <a:cs typeface="Times New Roman" pitchFamily="18" charset="0"/>
              </a:rPr>
              <a:t>Symptoms</a:t>
            </a:r>
          </a:p>
          <a:p>
            <a:r>
              <a:rPr lang="en-US" sz="2400" dirty="0">
                <a:latin typeface="Times New Roman" pitchFamily="18" charset="0"/>
                <a:cs typeface="Times New Roman" pitchFamily="18" charset="0"/>
              </a:rPr>
              <a:t>Diagnosis</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264115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normAutofit/>
          </a:bodyPr>
          <a:lstStyle/>
          <a:p>
            <a:r>
              <a:rPr lang="en-US" sz="2400" b="1" dirty="0">
                <a:latin typeface="Times New Roman" pitchFamily="18" charset="0"/>
                <a:cs typeface="Times New Roman" pitchFamily="18" charset="0"/>
              </a:rPr>
              <a:t>CASE PRESENTATION</a:t>
            </a:r>
            <a:endParaRPr lang="en-IN" sz="2400" dirty="0">
              <a:latin typeface="Times New Roman" pitchFamily="18" charset="0"/>
              <a:cs typeface="Times New Roman" pitchFamily="18" charset="0"/>
            </a:endParaRPr>
          </a:p>
        </p:txBody>
      </p:sp>
      <p:sp>
        <p:nvSpPr>
          <p:cNvPr id="3" name="Content Placeholder 2"/>
          <p:cNvSpPr>
            <a:spLocks noGrp="1"/>
          </p:cNvSpPr>
          <p:nvPr>
            <p:ph idx="1"/>
          </p:nvPr>
        </p:nvSpPr>
        <p:spPr>
          <a:xfrm>
            <a:off x="323528" y="908720"/>
            <a:ext cx="8229600" cy="5832648"/>
          </a:xfrm>
        </p:spPr>
        <p:txBody>
          <a:bodyPr>
            <a:normAutofit/>
          </a:bodyPr>
          <a:lstStyle/>
          <a:p>
            <a:pPr algn="just"/>
            <a:r>
              <a:rPr lang="en-US" sz="2400" dirty="0">
                <a:latin typeface="Times New Roman" pitchFamily="18" charset="0"/>
                <a:cs typeface="Times New Roman" pitchFamily="18" charset="0"/>
              </a:rPr>
              <a:t>A 28 year-old </a:t>
            </a:r>
            <a:r>
              <a:rPr lang="en-US" sz="2400" dirty="0" err="1">
                <a:latin typeface="Times New Roman" pitchFamily="18" charset="0"/>
                <a:cs typeface="Times New Roman" pitchFamily="18" charset="0"/>
              </a:rPr>
              <a:t>Primigravida</a:t>
            </a:r>
            <a:r>
              <a:rPr lang="en-US" sz="2400" dirty="0">
                <a:latin typeface="Times New Roman" pitchFamily="18" charset="0"/>
                <a:cs typeface="Times New Roman" pitchFamily="18" charset="0"/>
              </a:rPr>
              <a:t> at 18 weeks of gestation, spontaneously conceived, came with acute abdomen associated with </a:t>
            </a:r>
            <a:r>
              <a:rPr lang="en-US" sz="2400" dirty="0" err="1">
                <a:latin typeface="Times New Roman" pitchFamily="18" charset="0"/>
                <a:cs typeface="Times New Roman" pitchFamily="18" charset="0"/>
              </a:rPr>
              <a:t>vomitting</a:t>
            </a: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Patient vitals were stable. On </a:t>
            </a:r>
            <a:r>
              <a:rPr lang="en-US" sz="2400" dirty="0" err="1">
                <a:latin typeface="Times New Roman" pitchFamily="18" charset="0"/>
                <a:cs typeface="Times New Roman" pitchFamily="18" charset="0"/>
              </a:rPr>
              <a:t>transabdominal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ultrasonogram</a:t>
            </a:r>
            <a:r>
              <a:rPr lang="en-US" sz="2400" dirty="0">
                <a:latin typeface="Times New Roman" pitchFamily="18" charset="0"/>
                <a:cs typeface="Times New Roman" pitchFamily="18" charset="0"/>
              </a:rPr>
              <a:t>, bilateral </a:t>
            </a:r>
            <a:r>
              <a:rPr lang="en-US" sz="2400" dirty="0" err="1">
                <a:latin typeface="Times New Roman" pitchFamily="18" charset="0"/>
                <a:cs typeface="Times New Roman" pitchFamily="18" charset="0"/>
              </a:rPr>
              <a:t>multicystic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overies</a:t>
            </a:r>
            <a:r>
              <a:rPr lang="en-US" sz="2400" dirty="0">
                <a:latin typeface="Times New Roman" pitchFamily="18" charset="0"/>
                <a:cs typeface="Times New Roman" pitchFamily="18" charset="0"/>
              </a:rPr>
              <a:t> with spoke wheel pattern was seen with Right </a:t>
            </a:r>
            <a:r>
              <a:rPr lang="en-US" sz="2400" dirty="0" err="1">
                <a:latin typeface="Times New Roman" pitchFamily="18" charset="0"/>
                <a:cs typeface="Times New Roman" pitchFamily="18" charset="0"/>
              </a:rPr>
              <a:t>overy</a:t>
            </a:r>
            <a:r>
              <a:rPr lang="en-US" sz="2400" dirty="0">
                <a:latin typeface="Times New Roman" pitchFamily="18" charset="0"/>
                <a:cs typeface="Times New Roman" pitchFamily="18" charset="0"/>
              </a:rPr>
              <a:t> enlarged to 12 x 7 cm with features of torsion.</a:t>
            </a:r>
          </a:p>
          <a:p>
            <a:pPr algn="just"/>
            <a:r>
              <a:rPr lang="en-US" sz="2400" dirty="0" err="1">
                <a:latin typeface="Times New Roman" pitchFamily="18" charset="0"/>
                <a:cs typeface="Times New Roman" pitchFamily="18" charset="0"/>
              </a:rPr>
              <a:t>Colour</a:t>
            </a:r>
            <a:r>
              <a:rPr lang="en-US" sz="2400" dirty="0">
                <a:latin typeface="Times New Roman" pitchFamily="18" charset="0"/>
                <a:cs typeface="Times New Roman" pitchFamily="18" charset="0"/>
              </a:rPr>
              <a:t> Doppler </a:t>
            </a:r>
            <a:r>
              <a:rPr lang="en-US" sz="2400" dirty="0" err="1">
                <a:latin typeface="Times New Roman" pitchFamily="18" charset="0"/>
                <a:cs typeface="Times New Roman" pitchFamily="18" charset="0"/>
              </a:rPr>
              <a:t>velocimetry</a:t>
            </a:r>
            <a:r>
              <a:rPr lang="en-US" sz="2400" dirty="0">
                <a:latin typeface="Times New Roman" pitchFamily="18" charset="0"/>
                <a:cs typeface="Times New Roman" pitchFamily="18" charset="0"/>
              </a:rPr>
              <a:t> showed sluggish blood flow .</a:t>
            </a:r>
          </a:p>
          <a:p>
            <a:pPr algn="just"/>
            <a:r>
              <a:rPr lang="en-US" sz="2400" dirty="0">
                <a:latin typeface="Times New Roman" pitchFamily="18" charset="0"/>
                <a:cs typeface="Times New Roman" pitchFamily="18" charset="0"/>
              </a:rPr>
              <a:t>Left ovary enlarged to 9.9 x 9cm, both containing more than 10 thin walled </a:t>
            </a:r>
            <a:r>
              <a:rPr lang="en-US" sz="2400" dirty="0" err="1">
                <a:latin typeface="Times New Roman" pitchFamily="18" charset="0"/>
                <a:cs typeface="Times New Roman" pitchFamily="18" charset="0"/>
              </a:rPr>
              <a:t>locules</a:t>
            </a:r>
            <a:r>
              <a:rPr lang="en-US" sz="2400" dirty="0">
                <a:latin typeface="Times New Roman" pitchFamily="18" charset="0"/>
                <a:cs typeface="Times New Roman" pitchFamily="18" charset="0"/>
              </a:rPr>
              <a:t> with clear fluid and no </a:t>
            </a:r>
            <a:r>
              <a:rPr lang="en-US" sz="2400" dirty="0" err="1">
                <a:latin typeface="Times New Roman" pitchFamily="18" charset="0"/>
                <a:cs typeface="Times New Roman" pitchFamily="18" charset="0"/>
              </a:rPr>
              <a:t>soild</a:t>
            </a:r>
            <a:r>
              <a:rPr lang="en-US" sz="2400" dirty="0">
                <a:latin typeface="Times New Roman" pitchFamily="18" charset="0"/>
                <a:cs typeface="Times New Roman" pitchFamily="18" charset="0"/>
              </a:rPr>
              <a:t> components. </a:t>
            </a:r>
          </a:p>
          <a:p>
            <a:pPr algn="just"/>
            <a:r>
              <a:rPr lang="en-US" sz="2400" dirty="0">
                <a:latin typeface="Times New Roman" pitchFamily="18" charset="0"/>
                <a:cs typeface="Times New Roman" pitchFamily="18" charset="0"/>
              </a:rPr>
              <a:t>Serum β</a:t>
            </a:r>
            <a:r>
              <a:rPr lang="en-US" sz="2400" dirty="0" err="1">
                <a:latin typeface="Times New Roman" pitchFamily="18" charset="0"/>
                <a:cs typeface="Times New Roman" pitchFamily="18" charset="0"/>
              </a:rPr>
              <a:t>hCG</a:t>
            </a:r>
            <a:r>
              <a:rPr lang="en-US" sz="2400" dirty="0">
                <a:latin typeface="Times New Roman" pitchFamily="18" charset="0"/>
                <a:cs typeface="Times New Roman" pitchFamily="18" charset="0"/>
              </a:rPr>
              <a:t> was 79,345 </a:t>
            </a:r>
            <a:r>
              <a:rPr lang="en-US" sz="2400" dirty="0" err="1">
                <a:latin typeface="Times New Roman" pitchFamily="18" charset="0"/>
                <a:cs typeface="Times New Roman" pitchFamily="18" charset="0"/>
              </a:rPr>
              <a:t>mIU</a:t>
            </a:r>
            <a:r>
              <a:rPr lang="en-US" sz="2400" dirty="0">
                <a:latin typeface="Times New Roman" pitchFamily="18" charset="0"/>
                <a:cs typeface="Times New Roman" pitchFamily="18" charset="0"/>
              </a:rPr>
              <a:t>/ml. Other blood analysis were normal. Fetus was appropriate to gestational age with no gross anomalies.</a:t>
            </a:r>
            <a:endParaRPr lang="en-IN" sz="2400" dirty="0">
              <a:latin typeface="Times New Roman" pitchFamily="18" charset="0"/>
              <a:cs typeface="Times New Roman" pitchFamily="18" charset="0"/>
            </a:endParaRPr>
          </a:p>
          <a:p>
            <a:pPr algn="just"/>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389991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507288" cy="1143000"/>
          </a:xfrm>
        </p:spPr>
        <p:txBody>
          <a:bodyPr>
            <a:noAutofit/>
          </a:bodyPr>
          <a:lstStyle/>
          <a:p>
            <a:pPr algn="l"/>
            <a:r>
              <a:rPr lang="en-US" sz="2400" dirty="0">
                <a:latin typeface="Times New Roman" pitchFamily="18" charset="0"/>
                <a:cs typeface="Times New Roman" pitchFamily="18" charset="0"/>
              </a:rPr>
              <a:t>Fig 1- </a:t>
            </a:r>
            <a:r>
              <a:rPr lang="en-US" sz="2400" dirty="0" err="1">
                <a:latin typeface="Times New Roman" pitchFamily="18" charset="0"/>
                <a:cs typeface="Times New Roman" pitchFamily="18" charset="0"/>
              </a:rPr>
              <a:t>Colour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velocimetry</a:t>
            </a:r>
            <a:r>
              <a:rPr lang="en-US" sz="2400" dirty="0">
                <a:latin typeface="Times New Roman" pitchFamily="18" charset="0"/>
                <a:cs typeface="Times New Roman" pitchFamily="18" charset="0"/>
              </a:rPr>
              <a:t> showing absent blood flow in right ovary</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br>
              <a:rPr lang="en-IN" sz="2400" dirty="0">
                <a:latin typeface="Times New Roman" pitchFamily="18" charset="0"/>
                <a:cs typeface="Times New Roman" pitchFamily="18" charset="0"/>
              </a:rPr>
            </a:br>
            <a:r>
              <a:rPr lang="en-US" sz="2400" dirty="0">
                <a:latin typeface="Times New Roman" pitchFamily="18" charset="0"/>
                <a:cs typeface="Times New Roman" pitchFamily="18" charset="0"/>
              </a:rPr>
              <a:t>Fig 2 -Right ovarian torsion with gangrenous </a:t>
            </a:r>
            <a:r>
              <a:rPr lang="en-US" sz="2400" dirty="0" err="1">
                <a:latin typeface="Times New Roman" pitchFamily="18" charset="0"/>
                <a:cs typeface="Times New Roman" pitchFamily="18" charset="0"/>
              </a:rPr>
              <a:t>stroma</a:t>
            </a:r>
            <a:r>
              <a:rPr lang="en-US" sz="2400" dirty="0">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pic>
        <p:nvPicPr>
          <p:cNvPr id="4" name="Image1"/>
          <p:cNvPicPr/>
          <p:nvPr/>
        </p:nvPicPr>
        <p:blipFill>
          <a:blip r:embed="rId2" cstate="print"/>
          <a:srcRect l="477" t="88794" r="81022" b="1804"/>
          <a:stretch/>
        </p:blipFill>
        <p:spPr>
          <a:xfrm>
            <a:off x="800850" y="2541904"/>
            <a:ext cx="3051070" cy="2903319"/>
          </a:xfrm>
          <a:prstGeom prst="rect">
            <a:avLst/>
          </a:prstGeom>
        </p:spPr>
      </p:pic>
      <p:pic>
        <p:nvPicPr>
          <p:cNvPr id="5" name="Image1"/>
          <p:cNvPicPr>
            <a:picLocks noGrp="1"/>
          </p:cNvPicPr>
          <p:nvPr>
            <p:ph idx="1"/>
          </p:nvPr>
        </p:nvPicPr>
        <p:blipFill>
          <a:blip r:embed="rId3" cstate="print"/>
          <a:srcRect l="74828" t="8223" r="829" b="73157"/>
          <a:stretch/>
        </p:blipFill>
        <p:spPr>
          <a:xfrm>
            <a:off x="4821548" y="2541904"/>
            <a:ext cx="3168352" cy="2903319"/>
          </a:xfrm>
          <a:prstGeom prst="rect">
            <a:avLst/>
          </a:prstGeom>
        </p:spPr>
      </p:pic>
    </p:spTree>
    <p:extLst>
      <p:ext uri="{BB962C8B-B14F-4D97-AF65-F5344CB8AC3E}">
        <p14:creationId xmlns:p14="http://schemas.microsoft.com/office/powerpoint/2010/main" val="228677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itchFamily="18" charset="0"/>
                <a:cs typeface="Times New Roman" pitchFamily="18" charset="0"/>
              </a:rPr>
              <a:t>DISCUSSION</a:t>
            </a:r>
            <a:endParaRPr lang="en-IN"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lnSpc>
                <a:spcPct val="150000"/>
              </a:lnSpc>
              <a:buNone/>
            </a:pPr>
            <a:r>
              <a:rPr lang="en-US" sz="2400" dirty="0">
                <a:latin typeface="Times New Roman" pitchFamily="18" charset="0"/>
                <a:cs typeface="Times New Roman" pitchFamily="18" charset="0"/>
              </a:rPr>
              <a:t>           The condition is usually benign but needs intervention in case of surgical intervention like torsion. We must be able to differentiate from OHSS and ovarian tumors which can lead to unnecessary surgeries. </a:t>
            </a:r>
            <a:endParaRPr lang="en-IN" sz="2400" dirty="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59675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r>
              <a:rPr lang="en-US" sz="2400" b="1" dirty="0">
                <a:latin typeface="Times New Roman" pitchFamily="18" charset="0"/>
                <a:cs typeface="Times New Roman" pitchFamily="18" charset="0"/>
              </a:rPr>
              <a:t>CONCLUSION</a:t>
            </a:r>
            <a:endParaRPr lang="en-IN" sz="24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412776"/>
            <a:ext cx="8229600" cy="4525963"/>
          </a:xfrm>
        </p:spPr>
        <p:txBody>
          <a:bodyPr>
            <a:normAutofit fontScale="92500"/>
          </a:bodyPr>
          <a:lstStyle/>
          <a:p>
            <a:pPr algn="just">
              <a:lnSpc>
                <a:spcPct val="150000"/>
              </a:lnSpc>
            </a:pPr>
            <a:r>
              <a:rPr lang="en-US" sz="2400" dirty="0">
                <a:latin typeface="Times New Roman" pitchFamily="18" charset="0"/>
                <a:cs typeface="Times New Roman" pitchFamily="18" charset="0"/>
              </a:rPr>
              <a:t>Most often, they does not need any intervention/medications.</a:t>
            </a:r>
          </a:p>
          <a:p>
            <a:pPr algn="just">
              <a:lnSpc>
                <a:spcPct val="150000"/>
              </a:lnSpc>
            </a:pPr>
            <a:r>
              <a:rPr lang="en-US" sz="2400" dirty="0">
                <a:latin typeface="Times New Roman" pitchFamily="18" charset="0"/>
                <a:cs typeface="Times New Roman" pitchFamily="18" charset="0"/>
              </a:rPr>
              <a:t> Based on the size of these </a:t>
            </a:r>
            <a:r>
              <a:rPr lang="en-US" sz="2400" dirty="0" err="1">
                <a:latin typeface="Times New Roman" pitchFamily="18" charset="0"/>
                <a:cs typeface="Times New Roman" pitchFamily="18" charset="0"/>
              </a:rPr>
              <a:t>multicystic</a:t>
            </a:r>
            <a:r>
              <a:rPr lang="en-US" sz="2400" dirty="0">
                <a:latin typeface="Times New Roman" pitchFamily="18" charset="0"/>
                <a:cs typeface="Times New Roman" pitchFamily="18" charset="0"/>
              </a:rPr>
              <a:t> ovaries, the patients may have pain or may undergo torsion, cyst rupture, or pelvic entrapment of enlarged ovary, which then becomes a surgical emergency. </a:t>
            </a:r>
          </a:p>
          <a:p>
            <a:pPr algn="just">
              <a:lnSpc>
                <a:spcPct val="150000"/>
              </a:lnSpc>
            </a:pPr>
            <a:r>
              <a:rPr lang="en-US" sz="2400" dirty="0">
                <a:latin typeface="Times New Roman" pitchFamily="18" charset="0"/>
                <a:cs typeface="Times New Roman" pitchFamily="18" charset="0"/>
              </a:rPr>
              <a:t>These patients may develop </a:t>
            </a:r>
            <a:r>
              <a:rPr lang="en-US" sz="2400" dirty="0" err="1">
                <a:latin typeface="Times New Roman" pitchFamily="18" charset="0"/>
                <a:cs typeface="Times New Roman" pitchFamily="18" charset="0"/>
              </a:rPr>
              <a:t>hyperandrogenism</a:t>
            </a:r>
            <a:r>
              <a:rPr lang="en-US" sz="2400" dirty="0">
                <a:latin typeface="Times New Roman" pitchFamily="18" charset="0"/>
                <a:cs typeface="Times New Roman" pitchFamily="18" charset="0"/>
              </a:rPr>
              <a:t> due to elevated β </a:t>
            </a:r>
            <a:r>
              <a:rPr lang="en-US" sz="2400" dirty="0" err="1">
                <a:latin typeface="Times New Roman" pitchFamily="18" charset="0"/>
                <a:cs typeface="Times New Roman" pitchFamily="18" charset="0"/>
              </a:rPr>
              <a:t>hCG</a:t>
            </a:r>
            <a:r>
              <a:rPr lang="en-US" sz="2400" dirty="0">
                <a:latin typeface="Times New Roman" pitchFamily="18" charset="0"/>
                <a:cs typeface="Times New Roman" pitchFamily="18" charset="0"/>
              </a:rPr>
              <a:t> levels and require appropriate management.</a:t>
            </a:r>
          </a:p>
          <a:p>
            <a:pPr algn="just">
              <a:lnSpc>
                <a:spcPct val="150000"/>
              </a:lnSpc>
            </a:pPr>
            <a:r>
              <a:rPr lang="en-US" sz="2400" dirty="0">
                <a:latin typeface="Times New Roman" pitchFamily="18" charset="0"/>
                <a:cs typeface="Times New Roman" pitchFamily="18" charset="0"/>
              </a:rPr>
              <a:t>The size of the cysts subsequently regressed to normal in 3 months postpartum.</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131838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hank You Images – Browse 261,701 Stock Photos, Vectors, and Video | Adobe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596265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565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409</Words>
  <Application>Microsoft Office PowerPoint</Application>
  <PresentationFormat>On-screen Show (4:3)</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 A RARE CASE REPORT OF HYPERREACTIO LUTEINALIS – AN OVAR(Y) REACTIVENESS UPSHOT </vt:lpstr>
      <vt:lpstr>INTRODUCTION</vt:lpstr>
      <vt:lpstr>PowerPoint Presentation</vt:lpstr>
      <vt:lpstr>CASE PRESENTATION</vt:lpstr>
      <vt:lpstr>Fig 1- Colour velocimetry showing absent blood flow in right ovary   Fig 2 -Right ovarian torsion with gangrenous stroma </vt:lpstr>
      <vt:lpstr>DISCUSSION</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RARE CASE REPORT OF HYPERREACTIO LUTEINALIS – AN OVAR(Y) REACTIVENESS UPSHOT</dc:title>
  <dc:creator>Microsoft</dc:creator>
  <cp:lastModifiedBy>Advocate Dr Kazi Abdul Mannan</cp:lastModifiedBy>
  <cp:revision>4</cp:revision>
  <dcterms:created xsi:type="dcterms:W3CDTF">2023-12-18T06:13:18Z</dcterms:created>
  <dcterms:modified xsi:type="dcterms:W3CDTF">2023-12-19T14:51:41Z</dcterms:modified>
</cp:coreProperties>
</file>