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4" r:id="rId18"/>
    <p:sldId id="272"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4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dalyajournal.com/gallery/56-aug-1697.pdf" TargetMode="External"/><Relationship Id="rId2" Type="http://schemas.openxmlformats.org/officeDocument/2006/relationships/hyperlink" Target="http://dx.doi.org/10.18483/ijSci.139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gazyme.com/documents/Assay_Protocol/K-ACHDF_DATA.pdf" TargetMode="External"/><Relationship Id="rId2" Type="http://schemas.openxmlformats.org/officeDocument/2006/relationships/hyperlink" Target="http://dx.doi.org/10.1002/cche.10208" TargetMode="External"/><Relationship Id="rId1" Type="http://schemas.openxmlformats.org/officeDocument/2006/relationships/slideLayout" Target="../slideLayouts/slideLayout2.xml"/><Relationship Id="rId4" Type="http://schemas.openxmlformats.org/officeDocument/2006/relationships/hyperlink" Target="https://doi.org/10.1016/j.sciaf.2020.e0039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8716-63B1-57BE-1E62-9BB34632CB47}"/>
              </a:ext>
            </a:extLst>
          </p:cNvPr>
          <p:cNvSpPr>
            <a:spLocks noGrp="1"/>
          </p:cNvSpPr>
          <p:nvPr>
            <p:ph type="ctrTitle"/>
          </p:nvPr>
        </p:nvSpPr>
        <p:spPr>
          <a:xfrm>
            <a:off x="2692398" y="1569492"/>
            <a:ext cx="6815669" cy="1955042"/>
          </a:xfrm>
        </p:spPr>
        <p:txBody>
          <a:bodyPr/>
          <a:lstStyle/>
          <a:p>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COMPARISON OF PROXIMATE COMPOSITIONS AND NUTRITIONALLY VALUABLE MINERAL CONTENTS OF SELECTED COCONUT VARIETIES</a:t>
            </a:r>
            <a:br>
              <a:rPr lang="en-US" sz="20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000" dirty="0">
                <a:latin typeface="+mn-lt"/>
              </a:rPr>
              <a:t>Presented at the</a:t>
            </a: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r>
              <a:rPr lang="en-US" sz="2000" b="0" i="0" dirty="0">
                <a:solidFill>
                  <a:srgbClr val="222222"/>
                </a:solidFill>
                <a:effectLst/>
                <a:latin typeface="Calibri" panose="020F0502020204030204" pitchFamily="34" charset="0"/>
              </a:rPr>
              <a:t>7th CAPCDR International Conference on "</a:t>
            </a:r>
            <a:r>
              <a:rPr lang="en-US" sz="2000" b="1" i="0" dirty="0">
                <a:solidFill>
                  <a:srgbClr val="222222"/>
                </a:solidFill>
                <a:effectLst/>
                <a:latin typeface="Calibri" panose="020F0502020204030204" pitchFamily="34" charset="0"/>
              </a:rPr>
              <a:t>Public Health and Technology"</a:t>
            </a:r>
            <a:endParaRPr lang="en-US" sz="2000" dirty="0"/>
          </a:p>
        </p:txBody>
      </p:sp>
      <p:sp>
        <p:nvSpPr>
          <p:cNvPr id="3" name="Subtitle 2">
            <a:extLst>
              <a:ext uri="{FF2B5EF4-FFF2-40B4-BE49-F238E27FC236}">
                <a16:creationId xmlns:a16="http://schemas.microsoft.com/office/drawing/2014/main" id="{45930CAC-5932-FDBF-16D9-7160FE8A9B9A}"/>
              </a:ext>
            </a:extLst>
          </p:cNvPr>
          <p:cNvSpPr>
            <a:spLocks noGrp="1"/>
          </p:cNvSpPr>
          <p:nvPr>
            <p:ph type="subTitle" idx="1"/>
          </p:nvPr>
        </p:nvSpPr>
        <p:spPr/>
        <p:txBody>
          <a:bodyPr>
            <a:normAutofit fontScale="77500" lnSpcReduction="20000"/>
          </a:bodyPr>
          <a:lstStyle/>
          <a:p>
            <a:r>
              <a:rPr lang="en-US" dirty="0"/>
              <a:t>By</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OMIMAKINDE Elizabeth Adeteju</a:t>
            </a:r>
          </a:p>
          <a:p>
            <a:r>
              <a:rPr lang="en-US" sz="2400" dirty="0">
                <a:latin typeface="Times New Roman" panose="02020603050405020304" pitchFamily="18" charset="0"/>
                <a:cs typeface="Times New Roman" panose="02020603050405020304" pitchFamily="18" charset="0"/>
              </a:rPr>
              <a:t>National Center for Technology Management, OAU</a:t>
            </a:r>
            <a:r>
              <a:rPr lang="en-US" sz="2400">
                <a:latin typeface="Times New Roman" panose="02020603050405020304" pitchFamily="18" charset="0"/>
                <a:cs typeface="Times New Roman" panose="02020603050405020304" pitchFamily="18" charset="0"/>
              </a:rPr>
              <a:t>, Ile-Ife, Nigeria.</a:t>
            </a:r>
            <a:endParaRPr lang="en-US" dirty="0"/>
          </a:p>
        </p:txBody>
      </p:sp>
    </p:spTree>
    <p:extLst>
      <p:ext uri="{BB962C8B-B14F-4D97-AF65-F5344CB8AC3E}">
        <p14:creationId xmlns:p14="http://schemas.microsoft.com/office/powerpoint/2010/main" val="200682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2F73C-7A53-0EAB-3041-4C63BCCC3EAA}"/>
              </a:ext>
            </a:extLst>
          </p:cNvPr>
          <p:cNvSpPr>
            <a:spLocks noGrp="1"/>
          </p:cNvSpPr>
          <p:nvPr>
            <p:ph type="title"/>
          </p:nvPr>
        </p:nvSpPr>
        <p:spPr/>
        <p:txBody>
          <a:bodyPr>
            <a:normAutofit fontScale="90000"/>
          </a:bodyPr>
          <a:lstStyle/>
          <a:p>
            <a:r>
              <a:rPr lang="en-US" b="1" dirty="0">
                <a:solidFill>
                  <a:srgbClr val="FF0000"/>
                </a:solidFill>
              </a:rPr>
              <a:t>Introduction and Literature Review </a:t>
            </a:r>
            <a:r>
              <a:rPr lang="en-US" sz="4400" b="1" dirty="0">
                <a:solidFill>
                  <a:srgbClr val="FF0000"/>
                </a:solidFill>
                <a:effectLst/>
                <a:ea typeface="Calibri" panose="020F0502020204030204" pitchFamily="34" charset="0"/>
                <a:cs typeface="Times New Roman" panose="02020603050405020304" pitchFamily="18" charset="0"/>
              </a:rPr>
              <a:t>Contd</a:t>
            </a:r>
            <a:endParaRPr lang="en-US" dirty="0"/>
          </a:p>
        </p:txBody>
      </p:sp>
      <p:sp>
        <p:nvSpPr>
          <p:cNvPr id="3" name="Content Placeholder 2">
            <a:extLst>
              <a:ext uri="{FF2B5EF4-FFF2-40B4-BE49-F238E27FC236}">
                <a16:creationId xmlns:a16="http://schemas.microsoft.com/office/drawing/2014/main" id="{25C20FD2-00B1-37EF-CBAF-25C28B002D47}"/>
              </a:ext>
            </a:extLst>
          </p:cNvPr>
          <p:cNvSpPr>
            <a:spLocks noGrp="1"/>
          </p:cNvSpPr>
          <p:nvPr>
            <p:ph idx="1"/>
          </p:nvPr>
        </p:nvSpPr>
        <p:spPr/>
        <p:txBody>
          <a:bodyPr>
            <a:no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Minerals in food are grouped into two categories, namely: Macro-minerals and Micro-minerals or trace elements.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 macro-minerals are the ones that are required in large amounts in the body.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They are required in an amount greater than 10mg per day (Khalid et al., 2014), these include Ca, Mg, K, and Na. </a:t>
            </a:r>
            <a:endParaRPr lang="en-US" dirty="0"/>
          </a:p>
        </p:txBody>
      </p:sp>
    </p:spTree>
    <p:extLst>
      <p:ext uri="{BB962C8B-B14F-4D97-AF65-F5344CB8AC3E}">
        <p14:creationId xmlns:p14="http://schemas.microsoft.com/office/powerpoint/2010/main" val="35633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2C09-7A3F-C0E9-8ECA-66FB545D1401}"/>
              </a:ext>
            </a:extLst>
          </p:cNvPr>
          <p:cNvSpPr>
            <a:spLocks noGrp="1"/>
          </p:cNvSpPr>
          <p:nvPr>
            <p:ph type="title"/>
          </p:nvPr>
        </p:nvSpPr>
        <p:spPr/>
        <p:txBody>
          <a:bodyPr>
            <a:normAutofit fontScale="90000"/>
          </a:bodyPr>
          <a:lstStyle/>
          <a:p>
            <a:r>
              <a:rPr lang="en-US" b="1" dirty="0">
                <a:solidFill>
                  <a:srgbClr val="FF0000"/>
                </a:solidFill>
              </a:rPr>
              <a:t>Introduction and Literature Review </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Contd</a:t>
            </a:r>
            <a:endParaRPr lang="en-US" dirty="0"/>
          </a:p>
        </p:txBody>
      </p:sp>
      <p:sp>
        <p:nvSpPr>
          <p:cNvPr id="3" name="Content Placeholder 2">
            <a:extLst>
              <a:ext uri="{FF2B5EF4-FFF2-40B4-BE49-F238E27FC236}">
                <a16:creationId xmlns:a16="http://schemas.microsoft.com/office/drawing/2014/main" id="{B4828EB7-236E-AD68-6B57-23474100450B}"/>
              </a:ext>
            </a:extLst>
          </p:cNvPr>
          <p:cNvSpPr>
            <a:spLocks noGrp="1"/>
          </p:cNvSpPr>
          <p:nvPr>
            <p:ph idx="1"/>
          </p:nvPr>
        </p:nvSpPr>
        <p:spPr/>
        <p:txBody>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Micro-minerals or trace elements refer to the inorganic elements which are present in foods in amounts usually well below 50ppm.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Micro minerals occur at ppm levels or below and exert some influence on plants or animals’ physiological activities and cell functions.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These include Cu, Mn, Cr, Co, etc. (Mousa et al, 2019)</a:t>
            </a:r>
            <a:endParaRPr lang="en-US" dirty="0"/>
          </a:p>
        </p:txBody>
      </p:sp>
    </p:spTree>
    <p:extLst>
      <p:ext uri="{BB962C8B-B14F-4D97-AF65-F5344CB8AC3E}">
        <p14:creationId xmlns:p14="http://schemas.microsoft.com/office/powerpoint/2010/main" val="235959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81EA-1AEA-4CAF-74EB-B6B122754BD5}"/>
              </a:ext>
            </a:extLst>
          </p:cNvPr>
          <p:cNvSpPr>
            <a:spLocks noGrp="1"/>
          </p:cNvSpPr>
          <p:nvPr>
            <p:ph type="title"/>
          </p:nvPr>
        </p:nvSpPr>
        <p:spPr/>
        <p:txBody>
          <a:bodyPr>
            <a:normAutofit fontScale="90000"/>
          </a:bodyPr>
          <a:lstStyle/>
          <a:p>
            <a:r>
              <a:rPr lang="en-US" b="1" dirty="0">
                <a:solidFill>
                  <a:srgbClr val="FF0000"/>
                </a:solidFill>
              </a:rPr>
              <a:t>Introduction and Literature Review </a:t>
            </a:r>
            <a:r>
              <a:rPr lang="en-US" sz="4400" b="1" dirty="0">
                <a:solidFill>
                  <a:srgbClr val="FF0000"/>
                </a:solidFill>
                <a:effectLst/>
                <a:ea typeface="Calibri" panose="020F0502020204030204" pitchFamily="34" charset="0"/>
                <a:cs typeface="Times New Roman" panose="02020603050405020304" pitchFamily="18" charset="0"/>
              </a:rPr>
              <a:t>Contd</a:t>
            </a:r>
            <a:endParaRPr lang="en-US" dirty="0"/>
          </a:p>
        </p:txBody>
      </p:sp>
      <p:sp>
        <p:nvSpPr>
          <p:cNvPr id="3" name="Content Placeholder 2">
            <a:extLst>
              <a:ext uri="{FF2B5EF4-FFF2-40B4-BE49-F238E27FC236}">
                <a16:creationId xmlns:a16="http://schemas.microsoft.com/office/drawing/2014/main" id="{FD07121D-55F9-6005-6A4C-BC22445C27BB}"/>
              </a:ext>
            </a:extLst>
          </p:cNvPr>
          <p:cNvSpPr>
            <a:spLocks noGrp="1"/>
          </p:cNvSpPr>
          <p:nvPr>
            <p:ph idx="1"/>
          </p:nvPr>
        </p:nvSpPr>
        <p:spPr/>
        <p:txBody>
          <a:bodyPr/>
          <a:lstStyle/>
          <a:p>
            <a:pPr marL="0" marR="0" algn="just">
              <a:lnSpc>
                <a:spcPct val="150000"/>
              </a:lnSpc>
              <a:spcBef>
                <a:spcPts val="0"/>
              </a:spcBef>
              <a:spcAft>
                <a:spcPts val="0"/>
              </a:spcAft>
            </a:pPr>
            <a:r>
              <a:rPr lang="en-US" sz="1800" b="1" dirty="0">
                <a:effectLst/>
                <a:latin typeface="Times New Roman" panose="02020603050405020304" pitchFamily="18" charset="0"/>
                <a:ea typeface="SimSun" panose="02010600030101010101" pitchFamily="2" charset="-122"/>
              </a:rPr>
              <a:t>General Importance of Mineral Elements</a:t>
            </a:r>
            <a:endParaRPr lang="en-US" sz="1800" dirty="0">
              <a:effectLst/>
              <a:latin typeface="Times New Roman" panose="02020603050405020304" pitchFamily="18" charset="0"/>
              <a:ea typeface="SimSun" panose="02010600030101010101" pitchFamily="2" charset="-122"/>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Although the quantities of minerals in the body are very tiny, their importance is correspondingly enormous.</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Minerals participate in a great number of enzymes and metabolic processes.</a:t>
            </a:r>
          </a:p>
          <a:p>
            <a:r>
              <a:rPr lang="en-US" sz="1800" dirty="0">
                <a:latin typeface="Calibri" panose="020F0502020204030204" pitchFamily="34" charset="0"/>
                <a:ea typeface="Times New Roman" panose="02020603050405020304" pitchFamily="18" charset="0"/>
                <a:cs typeface="Times New Roman" panose="02020603050405020304" pitchFamily="18" charset="0"/>
              </a:rPr>
              <a:t>Q</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uantities in which they are found give no due as to how vital they are for health.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Tiny quantities of selenium are in every bit as important as large quantity of calcium and magnesium.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Minerals contribute to the building up of tissues. Calcium, to the building up of the bones and teeth</a:t>
            </a:r>
            <a:endParaRPr lang="en-US" dirty="0"/>
          </a:p>
        </p:txBody>
      </p:sp>
    </p:spTree>
    <p:extLst>
      <p:ext uri="{BB962C8B-B14F-4D97-AF65-F5344CB8AC3E}">
        <p14:creationId xmlns:p14="http://schemas.microsoft.com/office/powerpoint/2010/main" val="163822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63D-7D09-A273-CC40-F966DE6A9C40}"/>
              </a:ext>
            </a:extLst>
          </p:cNvPr>
          <p:cNvSpPr>
            <a:spLocks noGrp="1"/>
          </p:cNvSpPr>
          <p:nvPr>
            <p:ph type="title"/>
          </p:nvPr>
        </p:nvSpPr>
        <p:spPr/>
        <p:txBody>
          <a:bodyPr>
            <a:normAutofit fontScale="90000"/>
          </a:bodyPr>
          <a:lstStyle/>
          <a:p>
            <a:r>
              <a:rPr lang="en-US" b="1" dirty="0">
                <a:solidFill>
                  <a:srgbClr val="FF0000"/>
                </a:solidFill>
              </a:rPr>
              <a:t>Introduction and Literature Review </a:t>
            </a:r>
            <a:r>
              <a:rPr lang="en-US" sz="4400" b="1" dirty="0">
                <a:solidFill>
                  <a:srgbClr val="FF0000"/>
                </a:solidFill>
                <a:effectLst/>
                <a:ea typeface="Calibri" panose="020F0502020204030204" pitchFamily="34" charset="0"/>
                <a:cs typeface="Times New Roman" panose="02020603050405020304" pitchFamily="18" charset="0"/>
              </a:rPr>
              <a:t>Contd</a:t>
            </a:r>
            <a:endParaRPr lang="en-US" dirty="0">
              <a:solidFill>
                <a:srgbClr val="FF0000"/>
              </a:solidFill>
            </a:endParaRPr>
          </a:p>
        </p:txBody>
      </p:sp>
      <p:sp>
        <p:nvSpPr>
          <p:cNvPr id="3" name="Content Placeholder 2">
            <a:extLst>
              <a:ext uri="{FF2B5EF4-FFF2-40B4-BE49-F238E27FC236}">
                <a16:creationId xmlns:a16="http://schemas.microsoft.com/office/drawing/2014/main" id="{5F459D4A-958F-E7A2-9A32-5E026F8DC3FA}"/>
              </a:ext>
            </a:extLst>
          </p:cNvPr>
          <p:cNvSpPr>
            <a:spLocks noGrp="1"/>
          </p:cNvSpPr>
          <p:nvPr>
            <p:ph idx="1"/>
          </p:nvPr>
        </p:nvSpPr>
        <p:spPr/>
        <p:txBody>
          <a:bodyPr>
            <a:normAutofit fontScale="92500"/>
          </a:bodyPr>
          <a:lstStyle/>
          <a:p>
            <a:r>
              <a:rPr lang="en-US" dirty="0">
                <a:effectLst/>
                <a:latin typeface="Times New Roman" panose="02020603050405020304" pitchFamily="18" charset="0"/>
                <a:ea typeface="SimSun" panose="02010600030101010101" pitchFamily="2" charset="-122"/>
              </a:rPr>
              <a:t>Iron and copper are essential ingredients in </a:t>
            </a:r>
            <a:r>
              <a:rPr lang="en-US" dirty="0" err="1">
                <a:effectLst/>
                <a:latin typeface="Times New Roman" panose="02020603050405020304" pitchFamily="18" charset="0"/>
                <a:ea typeface="SimSun" panose="02010600030101010101" pitchFamily="2" charset="-122"/>
              </a:rPr>
              <a:t>haemoglobin</a:t>
            </a:r>
            <a:r>
              <a:rPr lang="en-US" dirty="0">
                <a:effectLst/>
                <a:latin typeface="Times New Roman" panose="02020603050405020304" pitchFamily="18" charset="0"/>
                <a:ea typeface="SimSun" panose="02010600030101010101" pitchFamily="2" charset="-122"/>
              </a:rPr>
              <a:t> and myoglobin in the blood. </a:t>
            </a:r>
          </a:p>
          <a:p>
            <a:r>
              <a:rPr lang="en-US" dirty="0">
                <a:effectLst/>
                <a:latin typeface="Times New Roman" panose="02020603050405020304" pitchFamily="18" charset="0"/>
                <a:ea typeface="SimSun" panose="02010600030101010101" pitchFamily="2" charset="-122"/>
              </a:rPr>
              <a:t>A vitamin B</a:t>
            </a:r>
            <a:r>
              <a:rPr lang="en-US" baseline="-25000" dirty="0">
                <a:effectLst/>
                <a:latin typeface="Times New Roman" panose="02020603050405020304" pitchFamily="18" charset="0"/>
                <a:ea typeface="SimSun" panose="02010600030101010101" pitchFamily="2" charset="-122"/>
              </a:rPr>
              <a:t>12</a:t>
            </a:r>
            <a:r>
              <a:rPr lang="en-US" dirty="0">
                <a:effectLst/>
                <a:latin typeface="Times New Roman" panose="02020603050405020304" pitchFamily="18" charset="0"/>
                <a:ea typeface="SimSun" panose="02010600030101010101" pitchFamily="2" charset="-122"/>
              </a:rPr>
              <a:t> molecule contains an atom of cobalt and iodine is vital to the functioning of the thyroid gland.</a:t>
            </a:r>
          </a:p>
          <a:p>
            <a:r>
              <a:rPr lang="en-US" dirty="0">
                <a:effectLst/>
                <a:latin typeface="Times New Roman" panose="02020603050405020304" pitchFamily="18" charset="0"/>
                <a:ea typeface="SimSun" panose="02010600030101010101" pitchFamily="2" charset="-122"/>
              </a:rPr>
              <a:t>Minerals are the cornerstones of thousands of enzymes and chemical compounds. </a:t>
            </a:r>
          </a:p>
          <a:p>
            <a:r>
              <a:rPr lang="en-US" dirty="0">
                <a:effectLst/>
                <a:latin typeface="Times New Roman" panose="02020603050405020304" pitchFamily="18" charset="0"/>
                <a:ea typeface="SimSun" panose="02010600030101010101" pitchFamily="2" charset="-122"/>
              </a:rPr>
              <a:t>Sodium and potassium have an influence on the osmotic pressure in the tissues and on the elimination of various fluids from living organisms (Robinson, 2015). </a:t>
            </a:r>
          </a:p>
          <a:p>
            <a:endParaRPr lang="en-US" dirty="0"/>
          </a:p>
        </p:txBody>
      </p:sp>
    </p:spTree>
    <p:extLst>
      <p:ext uri="{BB962C8B-B14F-4D97-AF65-F5344CB8AC3E}">
        <p14:creationId xmlns:p14="http://schemas.microsoft.com/office/powerpoint/2010/main" val="341050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1FB6-079E-76AB-C448-0E6665B66907}"/>
              </a:ext>
            </a:extLst>
          </p:cNvPr>
          <p:cNvSpPr>
            <a:spLocks noGrp="1"/>
          </p:cNvSpPr>
          <p:nvPr>
            <p:ph type="title"/>
          </p:nvPr>
        </p:nvSpPr>
        <p:spPr/>
        <p:txBody>
          <a:bodyPr>
            <a:normAutofit fontScale="90000"/>
          </a:bodyPr>
          <a:lstStyle/>
          <a:p>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MATERIALS AND METHODS</a:t>
            </a:r>
            <a:br>
              <a:rPr lang="en-US"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AFF5A07-9E92-AF98-09CC-6E00BC37CD80}"/>
              </a:ext>
            </a:extLst>
          </p:cNvPr>
          <p:cNvSpPr>
            <a:spLocks noGrp="1"/>
          </p:cNvSpPr>
          <p:nvPr>
            <p:ph idx="1"/>
          </p:nvPr>
        </p:nvSpPr>
        <p:spPr>
          <a:xfrm>
            <a:off x="846161" y="2556931"/>
            <a:ext cx="10399594" cy="3652800"/>
          </a:xfrm>
        </p:spPr>
        <p:txBody>
          <a:bodyPr>
            <a:normAutofit fontScale="92500" lnSpcReduction="20000"/>
          </a:bodyPr>
          <a:lstStyle/>
          <a:p>
            <a:pPr marL="0" marR="0" algn="just">
              <a:lnSpc>
                <a:spcPct val="150000"/>
              </a:lnSpc>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All the reagents used for this analysis were of analytical grade and were products of B.D.H Limited, and May and Baker Limited, England. </a:t>
            </a:r>
          </a:p>
          <a:p>
            <a:pPr marL="0" marR="0" algn="just">
              <a:lnSpc>
                <a:spcPct val="150000"/>
              </a:lnSpc>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All the glassware were washed with detergent solution, well rinsed with tap and distilled water respectively, and then oven-dried before use.</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Coconut samples of five varieties were obtained from the Nigeria Institute for Oil Palm Research (NIFOR), Badagry, Lagos State. </a:t>
            </a:r>
          </a:p>
          <a:p>
            <a:pPr marL="0" marR="0" algn="just">
              <a:lnSpc>
                <a:spcPct val="150000"/>
              </a:lnSpc>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They were de-husked, stacked in bags and transported to Poultry Meat Laboratory of the Faculty of Agriculture, Obafemi Awolowo University, Osun State Nigeria for subsequent analysis.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205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F8F8-FB11-0D9E-78B0-23DB7363A0B4}"/>
              </a:ext>
            </a:extLst>
          </p:cNvPr>
          <p:cNvSpPr>
            <a:spLocks noGrp="1"/>
          </p:cNvSpPr>
          <p:nvPr>
            <p:ph type="title"/>
          </p:nvPr>
        </p:nvSpPr>
        <p:spPr/>
        <p:txBody>
          <a:bodyPr/>
          <a:lstStyle/>
          <a:p>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MATERIALS AND METHODS Contd</a:t>
            </a:r>
            <a:endParaRPr lang="en-US" dirty="0"/>
          </a:p>
        </p:txBody>
      </p:sp>
      <p:sp>
        <p:nvSpPr>
          <p:cNvPr id="3" name="Content Placeholder 2">
            <a:extLst>
              <a:ext uri="{FF2B5EF4-FFF2-40B4-BE49-F238E27FC236}">
                <a16:creationId xmlns:a16="http://schemas.microsoft.com/office/drawing/2014/main" id="{580DE648-8283-1B2A-A82C-6C920305D4A3}"/>
              </a:ext>
            </a:extLst>
          </p:cNvPr>
          <p:cNvSpPr>
            <a:spLocks noGrp="1"/>
          </p:cNvSpPr>
          <p:nvPr>
            <p:ph idx="1"/>
          </p:nvPr>
        </p:nvSpPr>
        <p:spPr>
          <a:xfrm>
            <a:off x="1295401" y="2556932"/>
            <a:ext cx="9601196" cy="3489026"/>
          </a:xfrm>
        </p:spPr>
        <p:txBody>
          <a:bodyPr>
            <a:normAutofit lnSpcReduction="10000"/>
          </a:bodyPr>
          <a:lstStyle/>
          <a:p>
            <a:r>
              <a:rPr lang="en-US" sz="2300" dirty="0">
                <a:effectLst/>
                <a:latin typeface="Times New Roman" panose="02020603050405020304" pitchFamily="18" charset="0"/>
                <a:ea typeface="Calibri" panose="020F0502020204030204" pitchFamily="34" charset="0"/>
              </a:rPr>
              <a:t>At the Laboratory, the coconut shells were carefully drilled at the indentation points</a:t>
            </a:r>
          </a:p>
          <a:p>
            <a:r>
              <a:rPr lang="en-US" sz="2300" dirty="0">
                <a:latin typeface="Times New Roman" panose="02020603050405020304" pitchFamily="18" charset="0"/>
                <a:ea typeface="Calibri" panose="020F0502020204030204" pitchFamily="34" charset="0"/>
              </a:rPr>
              <a:t>The </a:t>
            </a:r>
            <a:r>
              <a:rPr lang="en-US" sz="2300" dirty="0">
                <a:effectLst/>
                <a:latin typeface="Times New Roman" panose="02020603050405020304" pitchFamily="18" charset="0"/>
                <a:ea typeface="Calibri" panose="020F0502020204030204" pitchFamily="34" charset="0"/>
              </a:rPr>
              <a:t>fluid was collected and filtered into air-tight sample bottles and then stored in the refrigerator for subsequent analysis. </a:t>
            </a:r>
          </a:p>
          <a:p>
            <a:r>
              <a:rPr lang="en-US" sz="2300" dirty="0">
                <a:effectLst/>
                <a:latin typeface="Times New Roman" panose="02020603050405020304" pitchFamily="18" charset="0"/>
                <a:ea typeface="Calibri" panose="020F0502020204030204" pitchFamily="34" charset="0"/>
              </a:rPr>
              <a:t>The meat was removed from the shells, washed, grated with a plastic grater.</a:t>
            </a:r>
          </a:p>
          <a:p>
            <a:r>
              <a:rPr lang="en-US" sz="2300" dirty="0">
                <a:latin typeface="Times New Roman" panose="02020603050405020304" pitchFamily="18" charset="0"/>
                <a:ea typeface="Calibri" panose="020F0502020204030204" pitchFamily="34" charset="0"/>
              </a:rPr>
              <a:t>They were </a:t>
            </a:r>
            <a:r>
              <a:rPr lang="en-US" sz="2300" dirty="0">
                <a:effectLst/>
                <a:latin typeface="Times New Roman" panose="02020603050405020304" pitchFamily="18" charset="0"/>
                <a:ea typeface="Calibri" panose="020F0502020204030204" pitchFamily="34" charset="0"/>
              </a:rPr>
              <a:t>packed in airtight containers and refrigerated prior to analysis.</a:t>
            </a:r>
          </a:p>
          <a:p>
            <a:r>
              <a:rPr lang="en-US" sz="2300" dirty="0">
                <a:effectLst/>
                <a:latin typeface="Calibri" panose="020F0502020204030204" pitchFamily="34" charset="0"/>
                <a:ea typeface="Times New Roman" panose="02020603050405020304" pitchFamily="18" charset="0"/>
                <a:cs typeface="Times New Roman" panose="02020603050405020304" pitchFamily="18" charset="0"/>
              </a:rPr>
              <a:t>Proximate and mineral compositions of the five  varieties of coconuts were estimated using standard methods.</a:t>
            </a:r>
          </a:p>
          <a:p>
            <a:endParaRPr lang="en-US" sz="2000" dirty="0"/>
          </a:p>
        </p:txBody>
      </p:sp>
    </p:spTree>
    <p:extLst>
      <p:ext uri="{BB962C8B-B14F-4D97-AF65-F5344CB8AC3E}">
        <p14:creationId xmlns:p14="http://schemas.microsoft.com/office/powerpoint/2010/main" val="274694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B264-988A-6272-F087-A33B00AFEC8B}"/>
              </a:ext>
            </a:extLst>
          </p:cNvPr>
          <p:cNvSpPr>
            <a:spLocks noGrp="1"/>
          </p:cNvSpPr>
          <p:nvPr>
            <p:ph type="title"/>
          </p:nvPr>
        </p:nvSpPr>
        <p:spPr/>
        <p:txBody>
          <a:bodyPr/>
          <a:lstStyle/>
          <a:p>
            <a:r>
              <a:rPr lang="en-US" sz="4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MATERIALS AND METHODS Contd</a:t>
            </a:r>
            <a:endParaRPr lang="en-US" dirty="0"/>
          </a:p>
        </p:txBody>
      </p:sp>
      <p:sp>
        <p:nvSpPr>
          <p:cNvPr id="3" name="Content Placeholder 2">
            <a:extLst>
              <a:ext uri="{FF2B5EF4-FFF2-40B4-BE49-F238E27FC236}">
                <a16:creationId xmlns:a16="http://schemas.microsoft.com/office/drawing/2014/main" id="{B7FB2036-89F5-29FA-5CD1-053D6C4665B3}"/>
              </a:ext>
            </a:extLst>
          </p:cNvPr>
          <p:cNvSpPr>
            <a:spLocks noGrp="1"/>
          </p:cNvSpPr>
          <p:nvPr>
            <p:ph idx="1"/>
          </p:nvPr>
        </p:nvSpPr>
        <p:spPr/>
        <p:txBody>
          <a:bodyPr>
            <a:normAutofit/>
          </a:bodyPr>
          <a:lstStyle/>
          <a:p>
            <a:r>
              <a:rPr lang="en-US" sz="2300" dirty="0">
                <a:effectLst/>
                <a:latin typeface="Calibri" panose="020F0502020204030204" pitchFamily="34" charset="0"/>
                <a:ea typeface="Times New Roman" panose="02020603050405020304" pitchFamily="18" charset="0"/>
                <a:cs typeface="Times New Roman" panose="02020603050405020304" pitchFamily="18" charset="0"/>
              </a:rPr>
              <a:t>The proximate analysis of the coconut samples covers crude protein, ether extract, moisture content, crude fibre, carbohydrate, and ash content. </a:t>
            </a:r>
          </a:p>
          <a:p>
            <a:r>
              <a:rPr lang="en-US" sz="2300" dirty="0">
                <a:latin typeface="Calibri" panose="020F0502020204030204" pitchFamily="34" charset="0"/>
                <a:cs typeface="Times New Roman" panose="02020603050405020304" pitchFamily="18" charset="0"/>
              </a:rPr>
              <a:t>The mineral contents determined are sodium (Na), potassium (K), magnesium (Mg), calcium (Ca), iron (Fe), manganese (Mn), zinc (Zn), copper (Cu), cobalt (Co), and chromium (Cr). </a:t>
            </a:r>
          </a:p>
          <a:p>
            <a:r>
              <a:rPr lang="en-US" sz="2300" dirty="0">
                <a:latin typeface="Calibri" panose="020F0502020204030204" pitchFamily="34" charset="0"/>
                <a:cs typeface="Times New Roman" panose="02020603050405020304" pitchFamily="18" charset="0"/>
              </a:rPr>
              <a:t>Atomic Absorption Spectroscopy (AAS) method was used to determine the mineral contents.</a:t>
            </a:r>
            <a:endParaRPr lang="en-US" sz="2300" dirty="0"/>
          </a:p>
        </p:txBody>
      </p:sp>
    </p:spTree>
    <p:extLst>
      <p:ext uri="{BB962C8B-B14F-4D97-AF65-F5344CB8AC3E}">
        <p14:creationId xmlns:p14="http://schemas.microsoft.com/office/powerpoint/2010/main" val="280535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39ABB-AD02-B1A8-D0C5-6810C835DAD2}"/>
              </a:ext>
            </a:extLst>
          </p:cNvPr>
          <p:cNvSpPr>
            <a:spLocks noGrp="1"/>
          </p:cNvSpPr>
          <p:nvPr>
            <p:ph type="title"/>
          </p:nvPr>
        </p:nvSpPr>
        <p:spPr/>
        <p:txBody>
          <a:bodyPr/>
          <a:lstStyle/>
          <a:p>
            <a:r>
              <a:rPr lang="en-US" b="1" dirty="0">
                <a:solidFill>
                  <a:srgbClr val="00B050"/>
                </a:solidFill>
              </a:rPr>
              <a:t>RESULT AND DISCUSSION</a:t>
            </a:r>
          </a:p>
        </p:txBody>
      </p:sp>
      <p:sp>
        <p:nvSpPr>
          <p:cNvPr id="3" name="Content Placeholder 2">
            <a:extLst>
              <a:ext uri="{FF2B5EF4-FFF2-40B4-BE49-F238E27FC236}">
                <a16:creationId xmlns:a16="http://schemas.microsoft.com/office/drawing/2014/main" id="{4D6F2DC5-8356-1F62-42D7-9FDABC144C96}"/>
              </a:ext>
            </a:extLst>
          </p:cNvPr>
          <p:cNvSpPr>
            <a:spLocks noGrp="1"/>
          </p:cNvSpPr>
          <p:nvPr>
            <p:ph idx="1"/>
          </p:nvPr>
        </p:nvSpPr>
        <p:spPr>
          <a:xfrm>
            <a:off x="873457" y="2556931"/>
            <a:ext cx="10385946" cy="3461731"/>
          </a:xfrm>
        </p:spPr>
        <p:txBody>
          <a:bodyPr>
            <a:normAutofit fontScale="92500" lnSpcReduction="20000"/>
          </a:bodyPr>
          <a:lstStyle/>
          <a:p>
            <a:pPr marL="0" marR="0" algn="just">
              <a:lnSpc>
                <a:spcPct val="150000"/>
              </a:lnSpc>
              <a:spcAft>
                <a:spcPts val="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Proximate Analysis</a:t>
            </a:r>
            <a:endParaRPr lang="en-US"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 significant difference was observed in the moisture content, crude fat, crude fibre, and total carbohydrate contents of the coconut samples. </a:t>
            </a:r>
          </a:p>
          <a:p>
            <a:pPr marL="0" marR="0" algn="just">
              <a:lnSpc>
                <a:spcPct val="150000"/>
              </a:lnSpc>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 Dwarf Green (DG) sample has the highest value of crude protein (3.54%). This is very close to the value of 3.8 % reported by McCance &amp;</a:t>
            </a:r>
            <a:r>
              <a:rPr lang="en-US" sz="2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Widdowson, (2014)</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DR has the lowest value of crude protein (2.66%). Although these values are very low, they are nevertheless; a potentially important source of protein because the high volume of the world’s production of coconuts, occurs primarily in regions deficient in high-protein foods. </a:t>
            </a:r>
          </a:p>
          <a:p>
            <a:pPr marL="0" indent="0">
              <a:buNone/>
            </a:pPr>
            <a:endParaRPr lang="en-US" dirty="0"/>
          </a:p>
        </p:txBody>
      </p:sp>
    </p:spTree>
    <p:extLst>
      <p:ext uri="{BB962C8B-B14F-4D97-AF65-F5344CB8AC3E}">
        <p14:creationId xmlns:p14="http://schemas.microsoft.com/office/powerpoint/2010/main" val="95464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5FAA-5A0B-D323-BDB8-897C05283556}"/>
              </a:ext>
            </a:extLst>
          </p:cNvPr>
          <p:cNvSpPr>
            <a:spLocks noGrp="1"/>
          </p:cNvSpPr>
          <p:nvPr>
            <p:ph type="title"/>
          </p:nvPr>
        </p:nvSpPr>
        <p:spPr/>
        <p:txBody>
          <a:bodyPr>
            <a:normAutofit/>
          </a:bodyPr>
          <a:lstStyle/>
          <a:p>
            <a:r>
              <a:rPr lang="en-US" sz="2800" b="1" dirty="0">
                <a:solidFill>
                  <a:srgbClr val="00B050"/>
                </a:solidFill>
                <a:effectLst/>
                <a:latin typeface="Times New Roman" panose="02020603050405020304" pitchFamily="18" charset="0"/>
                <a:ea typeface="Calibri" panose="020F0502020204030204" pitchFamily="34" charset="0"/>
              </a:rPr>
              <a:t>PROXIMATE COMPOSITION OF FRESH COCONUT MEAT (%) (Result and Discussion </a:t>
            </a:r>
            <a:r>
              <a:rPr lang="en-US" sz="2800" b="1" dirty="0">
                <a:solidFill>
                  <a:srgbClr val="00B050"/>
                </a:solidFill>
                <a:latin typeface="Times New Roman" panose="02020603050405020304" pitchFamily="18" charset="0"/>
                <a:ea typeface="Calibri" panose="020F0502020204030204" pitchFamily="34" charset="0"/>
              </a:rPr>
              <a:t>C</a:t>
            </a:r>
            <a:r>
              <a:rPr lang="en-US" sz="2800" b="1" dirty="0">
                <a:solidFill>
                  <a:srgbClr val="00B050"/>
                </a:solidFill>
                <a:effectLst/>
                <a:latin typeface="Times New Roman" panose="02020603050405020304" pitchFamily="18" charset="0"/>
                <a:ea typeface="Calibri" panose="020F0502020204030204" pitchFamily="34" charset="0"/>
              </a:rPr>
              <a:t>ontd)</a:t>
            </a:r>
            <a:endParaRPr lang="en-US" sz="2800" dirty="0">
              <a:solidFill>
                <a:srgbClr val="00B050"/>
              </a:solidFill>
            </a:endParaRPr>
          </a:p>
        </p:txBody>
      </p:sp>
      <p:graphicFrame>
        <p:nvGraphicFramePr>
          <p:cNvPr id="4" name="Content Placeholder 3">
            <a:extLst>
              <a:ext uri="{FF2B5EF4-FFF2-40B4-BE49-F238E27FC236}">
                <a16:creationId xmlns:a16="http://schemas.microsoft.com/office/drawing/2014/main" id="{940F0B1F-77F9-CDA3-C0B2-082FE8DA3930}"/>
              </a:ext>
            </a:extLst>
          </p:cNvPr>
          <p:cNvGraphicFramePr>
            <a:graphicFrameLocks noGrp="1"/>
          </p:cNvGraphicFramePr>
          <p:nvPr>
            <p:ph idx="1"/>
            <p:extLst>
              <p:ext uri="{D42A27DB-BD31-4B8C-83A1-F6EECF244321}">
                <p14:modId xmlns:p14="http://schemas.microsoft.com/office/powerpoint/2010/main" val="2681953170"/>
              </p:ext>
            </p:extLst>
          </p:nvPr>
        </p:nvGraphicFramePr>
        <p:xfrm>
          <a:off x="1214651" y="2511189"/>
          <a:ext cx="10263117" cy="3657600"/>
        </p:xfrm>
        <a:graphic>
          <a:graphicData uri="http://schemas.openxmlformats.org/drawingml/2006/table">
            <a:tbl>
              <a:tblPr firstRow="1" firstCol="1" bandRow="1">
                <a:tableStyleId>{5C22544A-7EE6-4342-B048-85BDC9FD1C3A}</a:tableStyleId>
              </a:tblPr>
              <a:tblGrid>
                <a:gridCol w="1223338">
                  <a:extLst>
                    <a:ext uri="{9D8B030D-6E8A-4147-A177-3AD203B41FA5}">
                      <a16:colId xmlns:a16="http://schemas.microsoft.com/office/drawing/2014/main" val="3139188857"/>
                    </a:ext>
                  </a:extLst>
                </a:gridCol>
                <a:gridCol w="1509941">
                  <a:extLst>
                    <a:ext uri="{9D8B030D-6E8A-4147-A177-3AD203B41FA5}">
                      <a16:colId xmlns:a16="http://schemas.microsoft.com/office/drawing/2014/main" val="2452031792"/>
                    </a:ext>
                  </a:extLst>
                </a:gridCol>
                <a:gridCol w="1509941">
                  <a:extLst>
                    <a:ext uri="{9D8B030D-6E8A-4147-A177-3AD203B41FA5}">
                      <a16:colId xmlns:a16="http://schemas.microsoft.com/office/drawing/2014/main" val="3853150360"/>
                    </a:ext>
                  </a:extLst>
                </a:gridCol>
                <a:gridCol w="1509941">
                  <a:extLst>
                    <a:ext uri="{9D8B030D-6E8A-4147-A177-3AD203B41FA5}">
                      <a16:colId xmlns:a16="http://schemas.microsoft.com/office/drawing/2014/main" val="3942112653"/>
                    </a:ext>
                  </a:extLst>
                </a:gridCol>
                <a:gridCol w="1509941">
                  <a:extLst>
                    <a:ext uri="{9D8B030D-6E8A-4147-A177-3AD203B41FA5}">
                      <a16:colId xmlns:a16="http://schemas.microsoft.com/office/drawing/2014/main" val="1117226288"/>
                    </a:ext>
                  </a:extLst>
                </a:gridCol>
                <a:gridCol w="1509941">
                  <a:extLst>
                    <a:ext uri="{9D8B030D-6E8A-4147-A177-3AD203B41FA5}">
                      <a16:colId xmlns:a16="http://schemas.microsoft.com/office/drawing/2014/main" val="3789178922"/>
                    </a:ext>
                  </a:extLst>
                </a:gridCol>
                <a:gridCol w="1490074">
                  <a:extLst>
                    <a:ext uri="{9D8B030D-6E8A-4147-A177-3AD203B41FA5}">
                      <a16:colId xmlns:a16="http://schemas.microsoft.com/office/drawing/2014/main" val="3304285676"/>
                    </a:ext>
                  </a:extLst>
                </a:gridCol>
              </a:tblGrid>
              <a:tr h="609600">
                <a:tc>
                  <a:txBody>
                    <a:bodyPr/>
                    <a:lstStyle/>
                    <a:p>
                      <a:pPr marL="0" marR="0">
                        <a:spcAft>
                          <a:spcPts val="0"/>
                        </a:spcAft>
                      </a:pPr>
                      <a:r>
                        <a:rPr lang="en-US" sz="1000" dirty="0">
                          <a:solidFill>
                            <a:schemeClr val="tx1"/>
                          </a:solidFill>
                          <a:effectLst/>
                        </a:rPr>
                        <a:t> </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ASH</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MC</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CP</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EE</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CF</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CHO</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9602952"/>
                  </a:ext>
                </a:extLst>
              </a:tr>
              <a:tr h="609600">
                <a:tc>
                  <a:txBody>
                    <a:bodyPr/>
                    <a:lstStyle/>
                    <a:p>
                      <a:pPr marL="0" marR="0">
                        <a:spcAft>
                          <a:spcPts val="0"/>
                        </a:spcAft>
                      </a:pPr>
                      <a:r>
                        <a:rPr lang="en-US" sz="1000" dirty="0">
                          <a:solidFill>
                            <a:schemeClr val="tx1"/>
                          </a:solidFill>
                          <a:effectLst/>
                        </a:rPr>
                        <a:t>HM</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1.07 </a:t>
                      </a:r>
                      <a:r>
                        <a:rPr lang="en-US" sz="1000" u="sng" dirty="0">
                          <a:solidFill>
                            <a:schemeClr val="tx1"/>
                          </a:solidFill>
                          <a:effectLst/>
                        </a:rPr>
                        <a:t>+</a:t>
                      </a:r>
                      <a:r>
                        <a:rPr lang="en-US" sz="1000" dirty="0">
                          <a:solidFill>
                            <a:schemeClr val="tx1"/>
                          </a:solidFill>
                          <a:effectLst/>
                        </a:rPr>
                        <a:t> 0.11</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44.15 </a:t>
                      </a:r>
                      <a:r>
                        <a:rPr lang="en-US" sz="1000" u="sng" dirty="0">
                          <a:solidFill>
                            <a:schemeClr val="tx1"/>
                          </a:solidFill>
                          <a:effectLst/>
                        </a:rPr>
                        <a:t>+</a:t>
                      </a:r>
                      <a:r>
                        <a:rPr lang="en-US" sz="1000" dirty="0">
                          <a:solidFill>
                            <a:schemeClr val="tx1"/>
                          </a:solidFill>
                          <a:effectLst/>
                        </a:rPr>
                        <a:t> 0.54</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2.99 </a:t>
                      </a:r>
                      <a:r>
                        <a:rPr lang="en-US" sz="1000" u="sng" dirty="0">
                          <a:solidFill>
                            <a:schemeClr val="tx1"/>
                          </a:solidFill>
                          <a:effectLst/>
                        </a:rPr>
                        <a:t>+</a:t>
                      </a:r>
                      <a:r>
                        <a:rPr lang="en-US" sz="1000" dirty="0">
                          <a:solidFill>
                            <a:schemeClr val="tx1"/>
                          </a:solidFill>
                          <a:effectLst/>
                        </a:rPr>
                        <a:t>0.25</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37.10 </a:t>
                      </a:r>
                      <a:r>
                        <a:rPr lang="en-US" sz="1000" u="sng">
                          <a:solidFill>
                            <a:schemeClr val="tx1"/>
                          </a:solidFill>
                          <a:effectLst/>
                        </a:rPr>
                        <a:t>+</a:t>
                      </a:r>
                      <a:r>
                        <a:rPr lang="en-US" sz="1000">
                          <a:solidFill>
                            <a:schemeClr val="tx1"/>
                          </a:solidFill>
                          <a:effectLst/>
                        </a:rPr>
                        <a:t>0.78</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3.44 </a:t>
                      </a:r>
                      <a:r>
                        <a:rPr lang="en-US" sz="1000" u="sng">
                          <a:solidFill>
                            <a:schemeClr val="tx1"/>
                          </a:solidFill>
                          <a:effectLst/>
                        </a:rPr>
                        <a:t>+</a:t>
                      </a:r>
                      <a:r>
                        <a:rPr lang="en-US" sz="1000">
                          <a:solidFill>
                            <a:schemeClr val="tx1"/>
                          </a:solidFill>
                          <a:effectLst/>
                        </a:rPr>
                        <a:t>0.21</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14.69 </a:t>
                      </a:r>
                      <a:r>
                        <a:rPr lang="en-US" sz="1000" u="sng">
                          <a:solidFill>
                            <a:schemeClr val="tx1"/>
                          </a:solidFill>
                          <a:effectLst/>
                        </a:rPr>
                        <a:t>+</a:t>
                      </a:r>
                      <a:r>
                        <a:rPr lang="en-US" sz="1000">
                          <a:solidFill>
                            <a:schemeClr val="tx1"/>
                          </a:solidFill>
                          <a:effectLst/>
                        </a:rPr>
                        <a:t>1.47</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3797118"/>
                  </a:ext>
                </a:extLst>
              </a:tr>
              <a:tr h="609600">
                <a:tc>
                  <a:txBody>
                    <a:bodyPr/>
                    <a:lstStyle/>
                    <a:p>
                      <a:pPr marL="0" marR="0">
                        <a:spcAft>
                          <a:spcPts val="0"/>
                        </a:spcAft>
                      </a:pPr>
                      <a:r>
                        <a:rPr lang="en-US" sz="1000" dirty="0">
                          <a:solidFill>
                            <a:schemeClr val="tx1"/>
                          </a:solidFill>
                          <a:effectLst/>
                        </a:rPr>
                        <a:t>TM</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0.98 </a:t>
                      </a:r>
                      <a:r>
                        <a:rPr lang="en-US" sz="1000" u="sng" dirty="0">
                          <a:solidFill>
                            <a:schemeClr val="tx1"/>
                          </a:solidFill>
                          <a:effectLst/>
                        </a:rPr>
                        <a:t>+</a:t>
                      </a:r>
                      <a:r>
                        <a:rPr lang="en-US" sz="1000" dirty="0">
                          <a:solidFill>
                            <a:schemeClr val="tx1"/>
                          </a:solidFill>
                          <a:effectLst/>
                        </a:rPr>
                        <a:t> 0.12</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42.11 </a:t>
                      </a:r>
                      <a:r>
                        <a:rPr lang="en-US" sz="1000" u="sng">
                          <a:solidFill>
                            <a:schemeClr val="tx1"/>
                          </a:solidFill>
                          <a:effectLst/>
                        </a:rPr>
                        <a:t>+</a:t>
                      </a:r>
                      <a:r>
                        <a:rPr lang="en-US" sz="1000">
                          <a:solidFill>
                            <a:schemeClr val="tx1"/>
                          </a:solidFill>
                          <a:effectLst/>
                        </a:rPr>
                        <a:t> 0.21</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3.35 </a:t>
                      </a:r>
                      <a:r>
                        <a:rPr lang="en-US" sz="1000" u="sng" dirty="0">
                          <a:solidFill>
                            <a:schemeClr val="tx1"/>
                          </a:solidFill>
                          <a:effectLst/>
                        </a:rPr>
                        <a:t>+</a:t>
                      </a:r>
                      <a:r>
                        <a:rPr lang="en-US" sz="1000" dirty="0">
                          <a:solidFill>
                            <a:schemeClr val="tx1"/>
                          </a:solidFill>
                          <a:effectLst/>
                        </a:rPr>
                        <a:t>0.45</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34.05 </a:t>
                      </a:r>
                      <a:r>
                        <a:rPr lang="en-US" sz="1000" u="sng">
                          <a:solidFill>
                            <a:schemeClr val="tx1"/>
                          </a:solidFill>
                          <a:effectLst/>
                        </a:rPr>
                        <a:t>+</a:t>
                      </a:r>
                      <a:r>
                        <a:rPr lang="en-US" sz="1000">
                          <a:solidFill>
                            <a:schemeClr val="tx1"/>
                          </a:solidFill>
                          <a:effectLst/>
                        </a:rPr>
                        <a:t>0.60</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4.77 </a:t>
                      </a:r>
                      <a:r>
                        <a:rPr lang="en-US" sz="1000" u="sng" dirty="0">
                          <a:solidFill>
                            <a:schemeClr val="tx1"/>
                          </a:solidFill>
                          <a:effectLst/>
                        </a:rPr>
                        <a:t>+</a:t>
                      </a:r>
                      <a:r>
                        <a:rPr lang="en-US" sz="1000" dirty="0">
                          <a:solidFill>
                            <a:schemeClr val="tx1"/>
                          </a:solidFill>
                          <a:effectLst/>
                        </a:rPr>
                        <a:t>.40</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19.53 </a:t>
                      </a:r>
                      <a:r>
                        <a:rPr lang="en-US" sz="1000" u="sng">
                          <a:solidFill>
                            <a:schemeClr val="tx1"/>
                          </a:solidFill>
                          <a:effectLst/>
                        </a:rPr>
                        <a:t>+</a:t>
                      </a:r>
                      <a:r>
                        <a:rPr lang="en-US" sz="1000">
                          <a:solidFill>
                            <a:schemeClr val="tx1"/>
                          </a:solidFill>
                          <a:effectLst/>
                        </a:rPr>
                        <a:t>0.072</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2955848"/>
                  </a:ext>
                </a:extLst>
              </a:tr>
              <a:tr h="609600">
                <a:tc>
                  <a:txBody>
                    <a:bodyPr/>
                    <a:lstStyle/>
                    <a:p>
                      <a:pPr marL="0" marR="0">
                        <a:spcAft>
                          <a:spcPts val="0"/>
                        </a:spcAft>
                      </a:pPr>
                      <a:r>
                        <a:rPr lang="en-US" sz="1000" dirty="0">
                          <a:solidFill>
                            <a:schemeClr val="tx1"/>
                          </a:solidFill>
                          <a:effectLst/>
                        </a:rPr>
                        <a:t>DRM</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0.87 </a:t>
                      </a:r>
                      <a:r>
                        <a:rPr lang="en-US" sz="1000" u="sng">
                          <a:solidFill>
                            <a:schemeClr val="tx1"/>
                          </a:solidFill>
                          <a:effectLst/>
                        </a:rPr>
                        <a:t>+</a:t>
                      </a:r>
                      <a:r>
                        <a:rPr lang="en-US" sz="1000">
                          <a:solidFill>
                            <a:schemeClr val="tx1"/>
                          </a:solidFill>
                          <a:effectLst/>
                        </a:rPr>
                        <a:t> 0.21</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51.27 </a:t>
                      </a:r>
                      <a:r>
                        <a:rPr lang="en-US" sz="1000" u="sng">
                          <a:solidFill>
                            <a:schemeClr val="tx1"/>
                          </a:solidFill>
                          <a:effectLst/>
                        </a:rPr>
                        <a:t>+</a:t>
                      </a:r>
                      <a:r>
                        <a:rPr lang="en-US" sz="1000">
                          <a:solidFill>
                            <a:schemeClr val="tx1"/>
                          </a:solidFill>
                          <a:effectLst/>
                        </a:rPr>
                        <a:t>0.57</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2.66 </a:t>
                      </a:r>
                      <a:r>
                        <a:rPr lang="en-US" sz="1000" u="sng" dirty="0">
                          <a:solidFill>
                            <a:schemeClr val="tx1"/>
                          </a:solidFill>
                          <a:effectLst/>
                        </a:rPr>
                        <a:t>+</a:t>
                      </a:r>
                      <a:r>
                        <a:rPr lang="en-US" sz="1000" dirty="0">
                          <a:solidFill>
                            <a:schemeClr val="tx1"/>
                          </a:solidFill>
                          <a:effectLst/>
                        </a:rPr>
                        <a:t>0.25</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27.95 </a:t>
                      </a:r>
                      <a:r>
                        <a:rPr lang="en-US" sz="1000" u="sng">
                          <a:solidFill>
                            <a:schemeClr val="tx1"/>
                          </a:solidFill>
                          <a:effectLst/>
                        </a:rPr>
                        <a:t>+</a:t>
                      </a:r>
                      <a:r>
                        <a:rPr lang="en-US" sz="1000">
                          <a:solidFill>
                            <a:schemeClr val="tx1"/>
                          </a:solidFill>
                          <a:effectLst/>
                        </a:rPr>
                        <a:t>0.08</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1.42 </a:t>
                      </a:r>
                      <a:r>
                        <a:rPr lang="en-US" sz="1000" u="sng" dirty="0">
                          <a:solidFill>
                            <a:schemeClr val="tx1"/>
                          </a:solidFill>
                          <a:effectLst/>
                        </a:rPr>
                        <a:t>+</a:t>
                      </a:r>
                      <a:r>
                        <a:rPr lang="en-US" sz="1000" dirty="0">
                          <a:solidFill>
                            <a:schemeClr val="tx1"/>
                          </a:solidFill>
                          <a:effectLst/>
                        </a:rPr>
                        <a:t>0.19</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17.15 </a:t>
                      </a:r>
                      <a:r>
                        <a:rPr lang="en-US" sz="1000" u="sng">
                          <a:solidFill>
                            <a:schemeClr val="tx1"/>
                          </a:solidFill>
                          <a:effectLst/>
                        </a:rPr>
                        <a:t>+</a:t>
                      </a:r>
                      <a:r>
                        <a:rPr lang="en-US" sz="1000">
                          <a:solidFill>
                            <a:schemeClr val="tx1"/>
                          </a:solidFill>
                          <a:effectLst/>
                        </a:rPr>
                        <a:t>0.18</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3415966"/>
                  </a:ext>
                </a:extLst>
              </a:tr>
              <a:tr h="609600">
                <a:tc>
                  <a:txBody>
                    <a:bodyPr/>
                    <a:lstStyle/>
                    <a:p>
                      <a:pPr marL="0" marR="0">
                        <a:spcAft>
                          <a:spcPts val="0"/>
                        </a:spcAft>
                      </a:pPr>
                      <a:r>
                        <a:rPr lang="en-US" sz="1000">
                          <a:solidFill>
                            <a:schemeClr val="tx1"/>
                          </a:solidFill>
                          <a:effectLst/>
                        </a:rPr>
                        <a:t>DYM</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0.85 </a:t>
                      </a:r>
                      <a:r>
                        <a:rPr lang="en-US" sz="1000" u="sng">
                          <a:solidFill>
                            <a:schemeClr val="tx1"/>
                          </a:solidFill>
                          <a:effectLst/>
                        </a:rPr>
                        <a:t>+</a:t>
                      </a:r>
                      <a:r>
                        <a:rPr lang="en-US" sz="1000">
                          <a:solidFill>
                            <a:schemeClr val="tx1"/>
                          </a:solidFill>
                          <a:effectLst/>
                        </a:rPr>
                        <a:t> 0.032</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48.93 </a:t>
                      </a:r>
                      <a:r>
                        <a:rPr lang="en-US" sz="1000" u="sng">
                          <a:solidFill>
                            <a:schemeClr val="tx1"/>
                          </a:solidFill>
                          <a:effectLst/>
                        </a:rPr>
                        <a:t>+</a:t>
                      </a:r>
                      <a:r>
                        <a:rPr lang="en-US" sz="1000">
                          <a:solidFill>
                            <a:schemeClr val="tx1"/>
                          </a:solidFill>
                          <a:effectLst/>
                        </a:rPr>
                        <a:t>.014</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3.47 </a:t>
                      </a:r>
                      <a:r>
                        <a:rPr lang="en-US" sz="1000" u="sng" dirty="0">
                          <a:solidFill>
                            <a:schemeClr val="tx1"/>
                          </a:solidFill>
                          <a:effectLst/>
                        </a:rPr>
                        <a:t>+</a:t>
                      </a:r>
                      <a:r>
                        <a:rPr lang="en-US" sz="1000" dirty="0">
                          <a:solidFill>
                            <a:schemeClr val="tx1"/>
                          </a:solidFill>
                          <a:effectLst/>
                        </a:rPr>
                        <a:t>0.033</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30.05 </a:t>
                      </a:r>
                      <a:r>
                        <a:rPr lang="en-US" sz="1000" u="sng" dirty="0">
                          <a:solidFill>
                            <a:schemeClr val="tx1"/>
                          </a:solidFill>
                          <a:effectLst/>
                        </a:rPr>
                        <a:t>+</a:t>
                      </a:r>
                      <a:r>
                        <a:rPr lang="en-US" sz="1000" dirty="0">
                          <a:solidFill>
                            <a:schemeClr val="tx1"/>
                          </a:solidFill>
                          <a:effectLst/>
                        </a:rPr>
                        <a:t>0.007</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11.62 </a:t>
                      </a:r>
                      <a:r>
                        <a:rPr lang="en-US" sz="1000" u="sng">
                          <a:solidFill>
                            <a:schemeClr val="tx1"/>
                          </a:solidFill>
                          <a:effectLst/>
                        </a:rPr>
                        <a:t>+</a:t>
                      </a:r>
                      <a:r>
                        <a:rPr lang="en-US" sz="1000">
                          <a:solidFill>
                            <a:schemeClr val="tx1"/>
                          </a:solidFill>
                          <a:effectLst/>
                        </a:rPr>
                        <a:t>0.65</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16.70 </a:t>
                      </a:r>
                      <a:r>
                        <a:rPr lang="en-US" sz="1000" u="sng">
                          <a:solidFill>
                            <a:schemeClr val="tx1"/>
                          </a:solidFill>
                          <a:effectLst/>
                        </a:rPr>
                        <a:t>+</a:t>
                      </a:r>
                      <a:r>
                        <a:rPr lang="en-US" sz="1000">
                          <a:solidFill>
                            <a:schemeClr val="tx1"/>
                          </a:solidFill>
                          <a:effectLst/>
                        </a:rPr>
                        <a:t>0.013</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7521407"/>
                  </a:ext>
                </a:extLst>
              </a:tr>
              <a:tr h="609600">
                <a:tc>
                  <a:txBody>
                    <a:bodyPr/>
                    <a:lstStyle/>
                    <a:p>
                      <a:pPr marL="0" marR="0">
                        <a:spcAft>
                          <a:spcPts val="0"/>
                        </a:spcAft>
                      </a:pPr>
                      <a:r>
                        <a:rPr lang="en-US" sz="1000">
                          <a:solidFill>
                            <a:schemeClr val="tx1"/>
                          </a:solidFill>
                          <a:effectLst/>
                        </a:rPr>
                        <a:t>DGM</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0.99 </a:t>
                      </a:r>
                      <a:r>
                        <a:rPr lang="en-US" sz="1000" u="sng">
                          <a:solidFill>
                            <a:schemeClr val="tx1"/>
                          </a:solidFill>
                          <a:effectLst/>
                        </a:rPr>
                        <a:t>+</a:t>
                      </a:r>
                      <a:r>
                        <a:rPr lang="en-US" sz="1000">
                          <a:solidFill>
                            <a:schemeClr val="tx1"/>
                          </a:solidFill>
                          <a:effectLst/>
                        </a:rPr>
                        <a:t> .000</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43.76 </a:t>
                      </a:r>
                      <a:r>
                        <a:rPr lang="en-US" sz="1000" u="sng">
                          <a:solidFill>
                            <a:schemeClr val="tx1"/>
                          </a:solidFill>
                          <a:effectLst/>
                        </a:rPr>
                        <a:t>+</a:t>
                      </a:r>
                      <a:r>
                        <a:rPr lang="en-US" sz="1000">
                          <a:solidFill>
                            <a:schemeClr val="tx1"/>
                          </a:solidFill>
                          <a:effectLst/>
                        </a:rPr>
                        <a:t>0.74</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3.54 </a:t>
                      </a:r>
                      <a:r>
                        <a:rPr lang="en-US" sz="1000" u="sng">
                          <a:solidFill>
                            <a:schemeClr val="tx1"/>
                          </a:solidFill>
                          <a:effectLst/>
                        </a:rPr>
                        <a:t>+</a:t>
                      </a:r>
                      <a:r>
                        <a:rPr lang="en-US" sz="1000">
                          <a:solidFill>
                            <a:schemeClr val="tx1"/>
                          </a:solidFill>
                          <a:effectLst/>
                        </a:rPr>
                        <a:t>0.32 </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37.69 </a:t>
                      </a:r>
                      <a:r>
                        <a:rPr lang="en-US" sz="1000" u="sng" dirty="0">
                          <a:solidFill>
                            <a:schemeClr val="tx1"/>
                          </a:solidFill>
                          <a:effectLst/>
                        </a:rPr>
                        <a:t>+</a:t>
                      </a:r>
                      <a:r>
                        <a:rPr lang="en-US" sz="1000" dirty="0">
                          <a:solidFill>
                            <a:schemeClr val="tx1"/>
                          </a:solidFill>
                          <a:effectLst/>
                        </a:rPr>
                        <a:t>0.42</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a:solidFill>
                            <a:schemeClr val="tx1"/>
                          </a:solidFill>
                          <a:effectLst/>
                        </a:rPr>
                        <a:t>5.78 </a:t>
                      </a:r>
                      <a:r>
                        <a:rPr lang="en-US" sz="1000" u="sng">
                          <a:solidFill>
                            <a:schemeClr val="tx1"/>
                          </a:solidFill>
                          <a:effectLst/>
                        </a:rPr>
                        <a:t>+</a:t>
                      </a:r>
                      <a:r>
                        <a:rPr lang="en-US" sz="1000">
                          <a:solidFill>
                            <a:schemeClr val="tx1"/>
                          </a:solidFill>
                          <a:effectLst/>
                        </a:rPr>
                        <a:t>0.11</a:t>
                      </a:r>
                      <a:endParaRPr lang="en-US"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Aft>
                          <a:spcPts val="0"/>
                        </a:spcAft>
                      </a:pPr>
                      <a:r>
                        <a:rPr lang="en-US" sz="1000" dirty="0">
                          <a:solidFill>
                            <a:schemeClr val="tx1"/>
                          </a:solidFill>
                          <a:effectLst/>
                        </a:rPr>
                        <a:t>14.03 </a:t>
                      </a:r>
                      <a:r>
                        <a:rPr lang="en-US" sz="1000" u="sng" dirty="0">
                          <a:solidFill>
                            <a:schemeClr val="tx1"/>
                          </a:solidFill>
                          <a:effectLst/>
                        </a:rPr>
                        <a:t>+</a:t>
                      </a:r>
                      <a:r>
                        <a:rPr lang="en-US" sz="1000" dirty="0">
                          <a:solidFill>
                            <a:schemeClr val="tx1"/>
                          </a:solidFill>
                          <a:effectLst/>
                        </a:rPr>
                        <a:t>0.84</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135228"/>
                  </a:ext>
                </a:extLst>
              </a:tr>
            </a:tbl>
          </a:graphicData>
        </a:graphic>
      </p:graphicFrame>
    </p:spTree>
    <p:extLst>
      <p:ext uri="{BB962C8B-B14F-4D97-AF65-F5344CB8AC3E}">
        <p14:creationId xmlns:p14="http://schemas.microsoft.com/office/powerpoint/2010/main" val="142614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503F-35A1-5326-407D-16A9E7D09CDC}"/>
              </a:ext>
            </a:extLst>
          </p:cNvPr>
          <p:cNvSpPr>
            <a:spLocks noGrp="1"/>
          </p:cNvSpPr>
          <p:nvPr>
            <p:ph type="title"/>
          </p:nvPr>
        </p:nvSpPr>
        <p:spPr/>
        <p:txBody>
          <a:bodyPr/>
          <a:lstStyle/>
          <a:p>
            <a:r>
              <a:rPr lang="en-US" b="1" dirty="0">
                <a:solidFill>
                  <a:srgbClr val="00B050"/>
                </a:solidFill>
              </a:rPr>
              <a:t>RESULT AND DISCUSSION Contd</a:t>
            </a:r>
            <a:endParaRPr lang="en-US" dirty="0"/>
          </a:p>
        </p:txBody>
      </p:sp>
      <p:sp>
        <p:nvSpPr>
          <p:cNvPr id="3" name="Content Placeholder 2">
            <a:extLst>
              <a:ext uri="{FF2B5EF4-FFF2-40B4-BE49-F238E27FC236}">
                <a16:creationId xmlns:a16="http://schemas.microsoft.com/office/drawing/2014/main" id="{2C2FEB9D-E2A9-7E30-A8A4-CEE009B23917}"/>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moisture contents of the varieties are 43.76 % for DG, 44.15% for H, and 48.93% for DY.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DR had the highest moisture content of 51.27% and Tall with the lowest moisture content of 42.11%.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varieties have the following ash content: 0.98% (T), 0.87% (DR), and 0.99% (DG).</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 had the highest ash content of 1.07% while DY had the lowest ash content of 0. 85%.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961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61600-02E6-EFD0-93A9-47A205D587DE}"/>
              </a:ext>
            </a:extLst>
          </p:cNvPr>
          <p:cNvSpPr>
            <a:spLocks noGrp="1"/>
          </p:cNvSpPr>
          <p:nvPr>
            <p:ph type="title"/>
          </p:nvPr>
        </p:nvSpPr>
        <p:spPr/>
        <p:txBody>
          <a:bodyPr/>
          <a:lstStyle/>
          <a:p>
            <a:r>
              <a:rPr lang="en-US" b="1" dirty="0">
                <a:solidFill>
                  <a:srgbClr val="FF0000"/>
                </a:solidFill>
              </a:rPr>
              <a:t>OUTLINE</a:t>
            </a:r>
          </a:p>
        </p:txBody>
      </p:sp>
      <p:sp>
        <p:nvSpPr>
          <p:cNvPr id="3" name="Content Placeholder 2">
            <a:extLst>
              <a:ext uri="{FF2B5EF4-FFF2-40B4-BE49-F238E27FC236}">
                <a16:creationId xmlns:a16="http://schemas.microsoft.com/office/drawing/2014/main" id="{7234C786-62DC-7B47-1D02-622DABDD33E1}"/>
              </a:ext>
            </a:extLst>
          </p:cNvPr>
          <p:cNvSpPr>
            <a:spLocks noGrp="1"/>
          </p:cNvSpPr>
          <p:nvPr>
            <p:ph idx="1"/>
          </p:nvPr>
        </p:nvSpPr>
        <p:spPr/>
        <p:txBody>
          <a:bodyPr/>
          <a:lstStyle/>
          <a:p>
            <a:r>
              <a:rPr lang="en-US" sz="2400" b="1" dirty="0"/>
              <a:t>Introduction and Literature Review</a:t>
            </a:r>
          </a:p>
          <a:p>
            <a:r>
              <a:rPr lang="en-US" sz="2400" b="1" dirty="0"/>
              <a:t>Research Methodology</a:t>
            </a:r>
          </a:p>
          <a:p>
            <a:r>
              <a:rPr lang="en-US" sz="2400" b="1" dirty="0"/>
              <a:t>Result and Discussion</a:t>
            </a:r>
          </a:p>
          <a:p>
            <a:r>
              <a:rPr lang="en-US" sz="2400" b="1" dirty="0"/>
              <a:t>Conclusion</a:t>
            </a:r>
          </a:p>
          <a:p>
            <a:r>
              <a:rPr lang="en-US" sz="2400" b="1" dirty="0"/>
              <a:t>References</a:t>
            </a:r>
            <a:endParaRPr lang="en-US" sz="2400" dirty="0"/>
          </a:p>
          <a:p>
            <a:endParaRPr lang="en-US" dirty="0"/>
          </a:p>
        </p:txBody>
      </p:sp>
    </p:spTree>
    <p:extLst>
      <p:ext uri="{BB962C8B-B14F-4D97-AF65-F5344CB8AC3E}">
        <p14:creationId xmlns:p14="http://schemas.microsoft.com/office/powerpoint/2010/main" val="396698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D4F5-7722-5A5E-CC06-06CDC472FA89}"/>
              </a:ext>
            </a:extLst>
          </p:cNvPr>
          <p:cNvSpPr>
            <a:spLocks noGrp="1"/>
          </p:cNvSpPr>
          <p:nvPr>
            <p:ph type="title"/>
          </p:nvPr>
        </p:nvSpPr>
        <p:spPr/>
        <p:txBody>
          <a:bodyPr/>
          <a:lstStyle/>
          <a:p>
            <a:r>
              <a:rPr lang="en-US" b="1" dirty="0">
                <a:solidFill>
                  <a:srgbClr val="00B050"/>
                </a:solidFill>
              </a:rPr>
              <a:t>RESULT AND DISCUSSION Contd</a:t>
            </a:r>
            <a:endParaRPr lang="en-US" dirty="0"/>
          </a:p>
        </p:txBody>
      </p:sp>
      <p:sp>
        <p:nvSpPr>
          <p:cNvPr id="3" name="Content Placeholder 2">
            <a:extLst>
              <a:ext uri="{FF2B5EF4-FFF2-40B4-BE49-F238E27FC236}">
                <a16:creationId xmlns:a16="http://schemas.microsoft.com/office/drawing/2014/main" id="{8571D9ED-2DD5-1468-E0D6-B99B620D9667}"/>
              </a:ext>
            </a:extLst>
          </p:cNvPr>
          <p:cNvSpPr>
            <a:spLocks noGrp="1"/>
          </p:cNvSpPr>
          <p:nvPr>
            <p:ph idx="1"/>
          </p:nvPr>
        </p:nvSpPr>
        <p:spPr/>
        <p:txBody>
          <a:bodyPr>
            <a:noAutofit/>
          </a:bodyPr>
          <a:lstStyle/>
          <a:p>
            <a:pPr marL="0" marR="0"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Mineral Composition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rPr>
              <a:t>The mineral analyses of the various samples were shown in the table below.</a:t>
            </a:r>
          </a:p>
          <a:p>
            <a:r>
              <a:rPr lang="en-US" sz="2000" dirty="0">
                <a:effectLst/>
                <a:latin typeface="Times New Roman" panose="02020603050405020304" pitchFamily="18" charset="0"/>
                <a:ea typeface="Calibri" panose="020F0502020204030204" pitchFamily="34" charset="0"/>
              </a:rPr>
              <a:t> Sodium, potassium, calcium, iron, copper, magnesium, zinc, chromium, and manganese were detected in both coconut meat and water. </a:t>
            </a:r>
          </a:p>
          <a:p>
            <a:r>
              <a:rPr lang="en-US" sz="2000" dirty="0">
                <a:effectLst/>
                <a:latin typeface="Times New Roman" panose="02020603050405020304" pitchFamily="18" charset="0"/>
                <a:ea typeface="Calibri" panose="020F0502020204030204" pitchFamily="34" charset="0"/>
              </a:rPr>
              <a:t>Cobalt was detected in all the coconut meat samples except TM. </a:t>
            </a:r>
          </a:p>
          <a:p>
            <a:r>
              <a:rPr lang="en-US" sz="2000" dirty="0">
                <a:effectLst/>
                <a:latin typeface="Times New Roman" panose="02020603050405020304" pitchFamily="18" charset="0"/>
                <a:ea typeface="Calibri" panose="020F0502020204030204" pitchFamily="34" charset="0"/>
              </a:rPr>
              <a:t>Sodium and potassium contents in both meat and water samples were the highest, followed by calcium and magnesium (6.70-55.70, 2.24- 33.50mg/100g)</a:t>
            </a:r>
          </a:p>
        </p:txBody>
      </p:sp>
    </p:spTree>
    <p:extLst>
      <p:ext uri="{BB962C8B-B14F-4D97-AF65-F5344CB8AC3E}">
        <p14:creationId xmlns:p14="http://schemas.microsoft.com/office/powerpoint/2010/main" val="39877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6E9D-3ECF-877D-4597-73F6F80E6444}"/>
              </a:ext>
            </a:extLst>
          </p:cNvPr>
          <p:cNvSpPr>
            <a:spLocks noGrp="1"/>
          </p:cNvSpPr>
          <p:nvPr>
            <p:ph type="title"/>
          </p:nvPr>
        </p:nvSpPr>
        <p:spPr/>
        <p:txBody>
          <a:bodyPr/>
          <a:lstStyle/>
          <a:p>
            <a:r>
              <a:rPr lang="en-US" b="1" dirty="0">
                <a:solidFill>
                  <a:srgbClr val="00B050"/>
                </a:solidFill>
              </a:rPr>
              <a:t>RESULT AND DISCUSSION Contd</a:t>
            </a:r>
            <a:endParaRPr lang="en-US" dirty="0"/>
          </a:p>
        </p:txBody>
      </p:sp>
      <p:sp>
        <p:nvSpPr>
          <p:cNvPr id="3" name="Content Placeholder 2">
            <a:extLst>
              <a:ext uri="{FF2B5EF4-FFF2-40B4-BE49-F238E27FC236}">
                <a16:creationId xmlns:a16="http://schemas.microsoft.com/office/drawing/2014/main" id="{94258FE5-C7E9-5DF1-7B1D-B9057AA21EB1}"/>
              </a:ext>
            </a:extLst>
          </p:cNvPr>
          <p:cNvSpPr>
            <a:spLocks noGrp="1"/>
          </p:cNvSpPr>
          <p:nvPr>
            <p:ph idx="1"/>
          </p:nvPr>
        </p:nvSpPr>
        <p:spPr>
          <a:xfrm>
            <a:off x="1295402" y="2597874"/>
            <a:ext cx="9601196" cy="3652799"/>
          </a:xfrm>
        </p:spPr>
        <p:txBody>
          <a:bodyPr>
            <a:normAutofit fontScale="25000" lnSpcReduction="20000"/>
          </a:bodyPr>
          <a:lstStyle/>
          <a:p>
            <a:r>
              <a:rPr lang="en-US" sz="8000" dirty="0">
                <a:latin typeface="Times New Roman" panose="02020603050405020304" pitchFamily="18" charset="0"/>
                <a:ea typeface="Calibri" panose="020F0502020204030204" pitchFamily="34" charset="0"/>
              </a:rPr>
              <a:t>O</a:t>
            </a:r>
            <a:r>
              <a:rPr lang="en-US" sz="8000" dirty="0">
                <a:effectLst/>
                <a:latin typeface="Times New Roman" panose="02020603050405020304" pitchFamily="18" charset="0"/>
                <a:ea typeface="Calibri" panose="020F0502020204030204" pitchFamily="34" charset="0"/>
              </a:rPr>
              <a:t>thers are less than 1mg/100g except zinc, which is between 1.49 and 2.74mg/100g respectively.</a:t>
            </a:r>
          </a:p>
          <a:p>
            <a:r>
              <a:rPr lang="en-US" sz="8000" dirty="0">
                <a:effectLst/>
                <a:latin typeface="Times New Roman" panose="02020603050405020304" pitchFamily="18" charset="0"/>
                <a:ea typeface="Calibri" panose="020F0502020204030204" pitchFamily="34" charset="0"/>
              </a:rPr>
              <a:t>Iron was not detected in DYW, DGW and DRW respectively while DYM has the highest level of iron (0.63mg/100g). </a:t>
            </a:r>
          </a:p>
          <a:p>
            <a:r>
              <a:rPr lang="en-US" sz="8000" dirty="0">
                <a:effectLst/>
                <a:latin typeface="Times New Roman" panose="02020603050405020304" pitchFamily="18" charset="0"/>
                <a:ea typeface="Calibri" panose="020F0502020204030204" pitchFamily="34" charset="0"/>
              </a:rPr>
              <a:t>Chromium was not detected in DRW, DRM and TM.</a:t>
            </a:r>
          </a:p>
          <a:p>
            <a:r>
              <a:rPr lang="en-US" sz="8000" dirty="0">
                <a:effectLst/>
                <a:latin typeface="Times New Roman" panose="02020603050405020304" pitchFamily="18" charset="0"/>
                <a:ea typeface="Calibri" panose="020F0502020204030204" pitchFamily="34" charset="0"/>
              </a:rPr>
              <a:t> The levels of trace metals (Cu, Co, Zn, Cr and Mn) are within the levels recommended for daily allowance (e.g., Mn: 3.8mg, Co:0. 008mg, Zn: l5mg, Cr: 0.6mg and Cu: 2.5-7mg) (</a:t>
            </a:r>
            <a:r>
              <a:rPr lang="en-US" sz="8000" dirty="0" err="1">
                <a:effectLst/>
                <a:latin typeface="Times New Roman" panose="02020603050405020304" pitchFamily="18" charset="0"/>
                <a:ea typeface="Calibri" panose="020F0502020204030204" pitchFamily="34" charset="0"/>
              </a:rPr>
              <a:t>Udousoro</a:t>
            </a:r>
            <a:r>
              <a:rPr lang="en-US" sz="8000" dirty="0">
                <a:effectLst/>
                <a:latin typeface="Times New Roman" panose="02020603050405020304" pitchFamily="18" charset="0"/>
                <a:ea typeface="Calibri" panose="020F0502020204030204" pitchFamily="34" charset="0"/>
              </a:rPr>
              <a:t>, 2017).</a:t>
            </a:r>
          </a:p>
          <a:p>
            <a:pPr marL="0" marR="0" algn="just">
              <a:lnSpc>
                <a:spcPct val="150000"/>
              </a:lnSpc>
              <a:spcAft>
                <a:spcPts val="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Coconut water samples are richer in calcium content than coconut meat samples, especially DRW and  HW (55.70mg/100g and 33.73mg/100g).</a:t>
            </a:r>
            <a:endParaRPr lang="en-US" sz="8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0"/>
              </a:spcAft>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200" dirty="0">
              <a:effectLst/>
              <a:latin typeface="Times New Roman" panose="02020603050405020304" pitchFamily="18" charset="0"/>
              <a:ea typeface="Calibri" panose="020F0502020204030204" pitchFamily="34" charset="0"/>
            </a:endParaRPr>
          </a:p>
          <a:p>
            <a:endParaRPr lang="en-US" sz="2200" dirty="0">
              <a:effectLst/>
              <a:latin typeface="Times New Roman" panose="02020603050405020304" pitchFamily="18" charset="0"/>
              <a:ea typeface="Calibri" panose="020F0502020204030204" pitchFamily="34" charset="0"/>
            </a:endParaRPr>
          </a:p>
          <a:p>
            <a:endParaRPr lang="en-US" sz="2400" dirty="0"/>
          </a:p>
          <a:p>
            <a:endParaRPr lang="en-US" dirty="0"/>
          </a:p>
        </p:txBody>
      </p:sp>
    </p:spTree>
    <p:extLst>
      <p:ext uri="{BB962C8B-B14F-4D97-AF65-F5344CB8AC3E}">
        <p14:creationId xmlns:p14="http://schemas.microsoft.com/office/powerpoint/2010/main" val="3166449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75C9-0634-A157-4DFD-03C42D72213C}"/>
              </a:ext>
            </a:extLst>
          </p:cNvPr>
          <p:cNvSpPr>
            <a:spLocks noGrp="1"/>
          </p:cNvSpPr>
          <p:nvPr>
            <p:ph type="title"/>
          </p:nvPr>
        </p:nvSpPr>
        <p:spPr>
          <a:xfrm>
            <a:off x="1295402" y="982132"/>
            <a:ext cx="9601196" cy="1303867"/>
          </a:xfrm>
        </p:spPr>
        <p:txBody>
          <a:bodyPr>
            <a:normAutofit fontScale="90000"/>
          </a:bodyPr>
          <a:lstStyle/>
          <a:p>
            <a:r>
              <a:rPr lang="en-US" sz="4000" b="1" dirty="0">
                <a:solidFill>
                  <a:srgbClr val="00B050"/>
                </a:solidFill>
                <a:effectLst/>
                <a:latin typeface="Times New Roman" panose="02020603050405020304" pitchFamily="18" charset="0"/>
                <a:ea typeface="Calibri" panose="020F0502020204030204" pitchFamily="34" charset="0"/>
              </a:rPr>
              <a:t>Mineral Composition of Fresh Coconut Meat and Water R</a:t>
            </a:r>
            <a:r>
              <a:rPr lang="en-US" b="1" dirty="0">
                <a:solidFill>
                  <a:srgbClr val="00B050"/>
                </a:solidFill>
              </a:rPr>
              <a:t>esult and Discussion Contd</a:t>
            </a:r>
            <a:endParaRPr lang="en-US" dirty="0">
              <a:solidFill>
                <a:srgbClr val="00B050"/>
              </a:solidFill>
            </a:endParaRPr>
          </a:p>
        </p:txBody>
      </p:sp>
      <p:pic>
        <p:nvPicPr>
          <p:cNvPr id="4" name="Content Placeholder 3">
            <a:extLst>
              <a:ext uri="{FF2B5EF4-FFF2-40B4-BE49-F238E27FC236}">
                <a16:creationId xmlns:a16="http://schemas.microsoft.com/office/drawing/2014/main" id="{E813B524-2E7C-837A-C586-EB7475CB7D3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7023" y="2784143"/>
            <a:ext cx="9893136" cy="2934269"/>
          </a:xfrm>
          <a:prstGeom prst="rect">
            <a:avLst/>
          </a:prstGeom>
          <a:noFill/>
          <a:ln>
            <a:noFill/>
          </a:ln>
        </p:spPr>
      </p:pic>
    </p:spTree>
    <p:extLst>
      <p:ext uri="{BB962C8B-B14F-4D97-AF65-F5344CB8AC3E}">
        <p14:creationId xmlns:p14="http://schemas.microsoft.com/office/powerpoint/2010/main" val="294081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E3C-7F8C-1C86-DB74-3EBF00014E00}"/>
              </a:ext>
            </a:extLst>
          </p:cNvPr>
          <p:cNvSpPr>
            <a:spLocks noGrp="1"/>
          </p:cNvSpPr>
          <p:nvPr>
            <p:ph type="title"/>
          </p:nvPr>
        </p:nvSpPr>
        <p:spPr/>
        <p:txBody>
          <a:bodyPr>
            <a:noAutofit/>
          </a:bodyPr>
          <a:lstStyle/>
          <a:p>
            <a:r>
              <a:rPr lang="en-US" sz="3600" b="1" dirty="0">
                <a:solidFill>
                  <a:srgbClr val="00B050"/>
                </a:solidFill>
                <a:effectLst/>
                <a:latin typeface="Times New Roman" panose="02020603050405020304" pitchFamily="18" charset="0"/>
                <a:ea typeface="Calibri" panose="020F0502020204030204" pitchFamily="34" charset="0"/>
              </a:rPr>
              <a:t>Mineral Composition of Fresh Coconut Meat and Water R</a:t>
            </a:r>
            <a:r>
              <a:rPr lang="en-US" sz="3600" b="1" dirty="0">
                <a:solidFill>
                  <a:srgbClr val="00B050"/>
                </a:solidFill>
              </a:rPr>
              <a:t>esult and Discussion Contd</a:t>
            </a:r>
            <a:endParaRPr lang="en-US" sz="3600" dirty="0"/>
          </a:p>
        </p:txBody>
      </p:sp>
      <p:graphicFrame>
        <p:nvGraphicFramePr>
          <p:cNvPr id="4" name="Content Placeholder 3">
            <a:extLst>
              <a:ext uri="{FF2B5EF4-FFF2-40B4-BE49-F238E27FC236}">
                <a16:creationId xmlns:a16="http://schemas.microsoft.com/office/drawing/2014/main" id="{E3A7F9AD-5ADD-61CB-EFDA-6F18FD8ACCEA}"/>
              </a:ext>
            </a:extLst>
          </p:cNvPr>
          <p:cNvGraphicFramePr>
            <a:graphicFrameLocks noGrp="1"/>
          </p:cNvGraphicFramePr>
          <p:nvPr>
            <p:ph idx="1"/>
            <p:extLst>
              <p:ext uri="{D42A27DB-BD31-4B8C-83A1-F6EECF244321}">
                <p14:modId xmlns:p14="http://schemas.microsoft.com/office/powerpoint/2010/main" val="3950437221"/>
              </p:ext>
            </p:extLst>
          </p:nvPr>
        </p:nvGraphicFramePr>
        <p:xfrm>
          <a:off x="859809" y="2538484"/>
          <a:ext cx="10604310" cy="3630308"/>
        </p:xfrm>
        <a:graphic>
          <a:graphicData uri="http://schemas.openxmlformats.org/drawingml/2006/table">
            <a:tbl>
              <a:tblPr firstRow="1" firstCol="1" bandRow="1">
                <a:tableStyleId>{5C22544A-7EE6-4342-B048-85BDC9FD1C3A}</a:tableStyleId>
              </a:tblPr>
              <a:tblGrid>
                <a:gridCol w="1041495">
                  <a:extLst>
                    <a:ext uri="{9D8B030D-6E8A-4147-A177-3AD203B41FA5}">
                      <a16:colId xmlns:a16="http://schemas.microsoft.com/office/drawing/2014/main" val="2643860240"/>
                    </a:ext>
                  </a:extLst>
                </a:gridCol>
                <a:gridCol w="973114">
                  <a:extLst>
                    <a:ext uri="{9D8B030D-6E8A-4147-A177-3AD203B41FA5}">
                      <a16:colId xmlns:a16="http://schemas.microsoft.com/office/drawing/2014/main" val="3546877567"/>
                    </a:ext>
                  </a:extLst>
                </a:gridCol>
                <a:gridCol w="926825">
                  <a:extLst>
                    <a:ext uri="{9D8B030D-6E8A-4147-A177-3AD203B41FA5}">
                      <a16:colId xmlns:a16="http://schemas.microsoft.com/office/drawing/2014/main" val="2741004182"/>
                    </a:ext>
                  </a:extLst>
                </a:gridCol>
                <a:gridCol w="926825">
                  <a:extLst>
                    <a:ext uri="{9D8B030D-6E8A-4147-A177-3AD203B41FA5}">
                      <a16:colId xmlns:a16="http://schemas.microsoft.com/office/drawing/2014/main" val="2027956329"/>
                    </a:ext>
                  </a:extLst>
                </a:gridCol>
                <a:gridCol w="926825">
                  <a:extLst>
                    <a:ext uri="{9D8B030D-6E8A-4147-A177-3AD203B41FA5}">
                      <a16:colId xmlns:a16="http://schemas.microsoft.com/office/drawing/2014/main" val="3618644161"/>
                    </a:ext>
                  </a:extLst>
                </a:gridCol>
                <a:gridCol w="926825">
                  <a:extLst>
                    <a:ext uri="{9D8B030D-6E8A-4147-A177-3AD203B41FA5}">
                      <a16:colId xmlns:a16="http://schemas.microsoft.com/office/drawing/2014/main" val="1660351434"/>
                    </a:ext>
                  </a:extLst>
                </a:gridCol>
                <a:gridCol w="926825">
                  <a:extLst>
                    <a:ext uri="{9D8B030D-6E8A-4147-A177-3AD203B41FA5}">
                      <a16:colId xmlns:a16="http://schemas.microsoft.com/office/drawing/2014/main" val="2584010759"/>
                    </a:ext>
                  </a:extLst>
                </a:gridCol>
                <a:gridCol w="926825">
                  <a:extLst>
                    <a:ext uri="{9D8B030D-6E8A-4147-A177-3AD203B41FA5}">
                      <a16:colId xmlns:a16="http://schemas.microsoft.com/office/drawing/2014/main" val="3624699730"/>
                    </a:ext>
                  </a:extLst>
                </a:gridCol>
                <a:gridCol w="945761">
                  <a:extLst>
                    <a:ext uri="{9D8B030D-6E8A-4147-A177-3AD203B41FA5}">
                      <a16:colId xmlns:a16="http://schemas.microsoft.com/office/drawing/2014/main" val="2206274723"/>
                    </a:ext>
                  </a:extLst>
                </a:gridCol>
                <a:gridCol w="1041495">
                  <a:extLst>
                    <a:ext uri="{9D8B030D-6E8A-4147-A177-3AD203B41FA5}">
                      <a16:colId xmlns:a16="http://schemas.microsoft.com/office/drawing/2014/main" val="1151777288"/>
                    </a:ext>
                  </a:extLst>
                </a:gridCol>
                <a:gridCol w="1041495">
                  <a:extLst>
                    <a:ext uri="{9D8B030D-6E8A-4147-A177-3AD203B41FA5}">
                      <a16:colId xmlns:a16="http://schemas.microsoft.com/office/drawing/2014/main" val="490148394"/>
                    </a:ext>
                  </a:extLst>
                </a:gridCol>
              </a:tblGrid>
              <a:tr h="305057">
                <a:tc>
                  <a:txBody>
                    <a:bodyPr/>
                    <a:lstStyle/>
                    <a:p>
                      <a:pPr marL="0" marR="0" algn="just">
                        <a:lnSpc>
                          <a:spcPct val="150000"/>
                        </a:lnSpc>
                        <a:spcAft>
                          <a:spcPts val="0"/>
                        </a:spcAft>
                      </a:pPr>
                      <a:r>
                        <a:rPr lang="en-US" sz="10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K</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Ca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Fe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Cu</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Co</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Zn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Cr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3152972"/>
                  </a:ext>
                </a:extLst>
              </a:tr>
              <a:tr h="578511">
                <a:tc>
                  <a:txBody>
                    <a:bodyPr/>
                    <a:lstStyle/>
                    <a:p>
                      <a:pPr marL="0" marR="0" algn="just">
                        <a:lnSpc>
                          <a:spcPct val="150000"/>
                        </a:lnSpc>
                        <a:spcAft>
                          <a:spcPts val="0"/>
                        </a:spcAft>
                      </a:pPr>
                      <a:r>
                        <a:rPr lang="en-US" sz="800">
                          <a:effectLst/>
                        </a:rPr>
                        <a:t>SAMPLES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(mg/100g)</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980259"/>
                  </a:ext>
                </a:extLst>
              </a:tr>
              <a:tr h="274674">
                <a:tc>
                  <a:txBody>
                    <a:bodyPr/>
                    <a:lstStyle/>
                    <a:p>
                      <a:pPr marL="0" marR="0" algn="just">
                        <a:lnSpc>
                          <a:spcPct val="150000"/>
                        </a:lnSpc>
                        <a:spcAft>
                          <a:spcPts val="0"/>
                        </a:spcAft>
                      </a:pPr>
                      <a:r>
                        <a:rPr lang="en-US" sz="800">
                          <a:effectLst/>
                        </a:rPr>
                        <a:t>HM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82.03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95.46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7.4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0.425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20.28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0.55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3808379"/>
                  </a:ext>
                </a:extLst>
              </a:tr>
              <a:tr h="274674">
                <a:tc>
                  <a:txBody>
                    <a:bodyPr/>
                    <a:lstStyle/>
                    <a:p>
                      <a:pPr marL="0" marR="0" algn="just">
                        <a:lnSpc>
                          <a:spcPct val="150000"/>
                        </a:lnSpc>
                        <a:spcAft>
                          <a:spcPts val="0"/>
                        </a:spcAft>
                      </a:pPr>
                      <a:r>
                        <a:rPr lang="en-US" sz="800">
                          <a:effectLst/>
                        </a:rPr>
                        <a:t>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59.78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78.6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10.58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0.39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0.34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22.28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1.49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0.68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7117486"/>
                  </a:ext>
                </a:extLst>
              </a:tr>
              <a:tr h="274674">
                <a:tc>
                  <a:txBody>
                    <a:bodyPr/>
                    <a:lstStyle/>
                    <a:p>
                      <a:pPr marL="0" marR="0" algn="just">
                        <a:lnSpc>
                          <a:spcPct val="150000"/>
                        </a:lnSpc>
                        <a:spcAft>
                          <a:spcPts val="0"/>
                        </a:spcAft>
                      </a:pPr>
                      <a:r>
                        <a:rPr lang="en-US" sz="800">
                          <a:effectLst/>
                        </a:rPr>
                        <a:t>DRM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63.76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78.05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6.75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0.55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0.29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0.038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22.96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1.88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0.98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3949467"/>
                  </a:ext>
                </a:extLst>
              </a:tr>
              <a:tr h="274674">
                <a:tc>
                  <a:txBody>
                    <a:bodyPr/>
                    <a:lstStyle/>
                    <a:p>
                      <a:pPr marL="0" marR="0" algn="just">
                        <a:lnSpc>
                          <a:spcPct val="150000"/>
                        </a:lnSpc>
                        <a:spcAft>
                          <a:spcPts val="0"/>
                        </a:spcAft>
                      </a:pPr>
                      <a:r>
                        <a:rPr lang="en-US" sz="800">
                          <a:effectLst/>
                        </a:rPr>
                        <a:t>DYM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31.91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104.16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7.20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0.63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0.95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27.28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2.75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0.88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3583279"/>
                  </a:ext>
                </a:extLst>
              </a:tr>
              <a:tr h="274674">
                <a:tc>
                  <a:txBody>
                    <a:bodyPr/>
                    <a:lstStyle/>
                    <a:p>
                      <a:pPr marL="0" marR="0" algn="just">
                        <a:lnSpc>
                          <a:spcPct val="150000"/>
                        </a:lnSpc>
                        <a:spcAft>
                          <a:spcPts val="0"/>
                        </a:spcAft>
                      </a:pPr>
                      <a:r>
                        <a:rPr lang="en-US" sz="800">
                          <a:effectLst/>
                        </a:rPr>
                        <a:t>DGM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80.35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104.16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11.01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0.49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28.33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1.76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0.063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0.75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7251656"/>
                  </a:ext>
                </a:extLst>
              </a:tr>
              <a:tr h="274674">
                <a:tc>
                  <a:txBody>
                    <a:bodyPr/>
                    <a:lstStyle/>
                    <a:p>
                      <a:pPr marL="0" marR="0" algn="just">
                        <a:lnSpc>
                          <a:spcPct val="150000"/>
                        </a:lnSpc>
                        <a:spcAft>
                          <a:spcPts val="0"/>
                        </a:spcAft>
                      </a:pPr>
                      <a:r>
                        <a:rPr lang="en-US" sz="800">
                          <a:effectLst/>
                        </a:rPr>
                        <a:t>HW</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60.25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168.3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33.73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18.49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2811616"/>
                  </a:ext>
                </a:extLst>
              </a:tr>
              <a:tr h="274674">
                <a:tc>
                  <a:txBody>
                    <a:bodyPr/>
                    <a:lstStyle/>
                    <a:p>
                      <a:pPr marL="0" marR="0" algn="just">
                        <a:lnSpc>
                          <a:spcPct val="150000"/>
                        </a:lnSpc>
                        <a:spcAft>
                          <a:spcPts val="0"/>
                        </a:spcAft>
                      </a:pPr>
                      <a:r>
                        <a:rPr lang="en-US" sz="800">
                          <a:effectLst/>
                        </a:rPr>
                        <a:t>TW</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90.32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46.56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8.99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18.82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6368554"/>
                  </a:ext>
                </a:extLst>
              </a:tr>
              <a:tr h="274674">
                <a:tc>
                  <a:txBody>
                    <a:bodyPr/>
                    <a:lstStyle/>
                    <a:p>
                      <a:pPr marL="0" marR="0" algn="just">
                        <a:lnSpc>
                          <a:spcPct val="150000"/>
                        </a:lnSpc>
                        <a:spcAft>
                          <a:spcPts val="0"/>
                        </a:spcAft>
                      </a:pPr>
                      <a:r>
                        <a:rPr lang="en-US" sz="800">
                          <a:effectLst/>
                        </a:rPr>
                        <a:t>DRW</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71.77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133.67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55.7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33.5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819648"/>
                  </a:ext>
                </a:extLst>
              </a:tr>
              <a:tr h="274674">
                <a:tc>
                  <a:txBody>
                    <a:bodyPr/>
                    <a:lstStyle/>
                    <a:p>
                      <a:pPr marL="0" marR="0" algn="just">
                        <a:lnSpc>
                          <a:spcPct val="150000"/>
                        </a:lnSpc>
                        <a:spcAft>
                          <a:spcPts val="0"/>
                        </a:spcAft>
                      </a:pPr>
                      <a:r>
                        <a:rPr lang="en-US" sz="800">
                          <a:effectLst/>
                        </a:rPr>
                        <a:t>DYW</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34.37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97.32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13.04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2.81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5557226"/>
                  </a:ext>
                </a:extLst>
              </a:tr>
              <a:tr h="274674">
                <a:tc>
                  <a:txBody>
                    <a:bodyPr/>
                    <a:lstStyle/>
                    <a:p>
                      <a:pPr marL="0" marR="0" algn="just">
                        <a:lnSpc>
                          <a:spcPct val="150000"/>
                        </a:lnSpc>
                        <a:spcAft>
                          <a:spcPts val="0"/>
                        </a:spcAft>
                      </a:pPr>
                      <a:r>
                        <a:rPr lang="en-US" sz="800">
                          <a:effectLst/>
                        </a:rPr>
                        <a:t>DGW</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47.36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49.73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13.52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0.009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ND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2.24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a:effectLst/>
                        </a:rPr>
                        <a:t>0.015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50000"/>
                        </a:lnSpc>
                        <a:spcAft>
                          <a:spcPts val="0"/>
                        </a:spcAft>
                      </a:pPr>
                      <a:r>
                        <a:rPr lang="en-US" sz="900" dirty="0">
                          <a:effectLst/>
                        </a:rPr>
                        <a:t>0.42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1404781"/>
                  </a:ext>
                </a:extLst>
              </a:tr>
            </a:tbl>
          </a:graphicData>
        </a:graphic>
      </p:graphicFrame>
    </p:spTree>
    <p:extLst>
      <p:ext uri="{BB962C8B-B14F-4D97-AF65-F5344CB8AC3E}">
        <p14:creationId xmlns:p14="http://schemas.microsoft.com/office/powerpoint/2010/main" val="1034416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620B-70BC-4011-0238-DF9E5BE61C4E}"/>
              </a:ext>
            </a:extLst>
          </p:cNvPr>
          <p:cNvSpPr>
            <a:spLocks noGrp="1"/>
          </p:cNvSpPr>
          <p:nvPr>
            <p:ph type="title"/>
          </p:nvPr>
        </p:nvSpPr>
        <p:spPr/>
        <p:txBody>
          <a:bodyPr/>
          <a:lstStyle/>
          <a:p>
            <a:r>
              <a:rPr lang="en-US" b="1" dirty="0">
                <a:solidFill>
                  <a:srgbClr val="7030A0"/>
                </a:solidFill>
              </a:rPr>
              <a:t>CONCLUSION</a:t>
            </a:r>
          </a:p>
        </p:txBody>
      </p:sp>
      <p:sp>
        <p:nvSpPr>
          <p:cNvPr id="3" name="Content Placeholder 2">
            <a:extLst>
              <a:ext uri="{FF2B5EF4-FFF2-40B4-BE49-F238E27FC236}">
                <a16:creationId xmlns:a16="http://schemas.microsoft.com/office/drawing/2014/main" id="{51D951A0-3E48-35C9-9C6D-A6E0127A7B4C}"/>
              </a:ext>
            </a:extLst>
          </p:cNvPr>
          <p:cNvSpPr>
            <a:spLocks noGrp="1"/>
          </p:cNvSpPr>
          <p:nvPr>
            <p:ph idx="1"/>
          </p:nvPr>
        </p:nvSpPr>
        <p:spPr>
          <a:xfrm>
            <a:off x="1295401" y="2556931"/>
            <a:ext cx="9841172" cy="3543618"/>
          </a:xfrm>
        </p:spPr>
        <p:txBody>
          <a:bodyPr>
            <a:normAutofit fontScale="85000" lnSpcReduction="20000"/>
          </a:bodyPr>
          <a:lstStyle/>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Generally, results of the proximate analysis of coconut kernel grown at NIFOR did not differ significantly across the varieties. </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result has demonstrated that coconut meat and water are good sources of fat, protein, and essential minerals and these can serve various health and economic purposes.</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 can also be deducted from the result of the proximate analysis that the hybrid type sample has characteristics between that of the dwarf and tall varieties.</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All the coconut varieties have one or more unique properties attributed to each of them. For the production of oil, dwarf yellow coconut will be a good source.</a:t>
            </a:r>
          </a:p>
          <a:p>
            <a:r>
              <a:rPr lang="en-US" sz="2200" dirty="0">
                <a:latin typeface="Times New Roman" panose="02020603050405020304" pitchFamily="18" charset="0"/>
                <a:ea typeface="Calibri" panose="020F0502020204030204" pitchFamily="34" charset="0"/>
                <a:cs typeface="Times New Roman" panose="02020603050405020304" pitchFamily="18" charset="0"/>
              </a:rPr>
              <a:t>W</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hereas dwarf green with the highest percentage of protein can be a good source of protein especially in regions of prevalence protein deficiency. </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Dwarf red contained the largest percentage of carbohydrate, therefore is a good source of energy.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6832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F1E-1749-E707-283F-F21BF06EC01C}"/>
              </a:ext>
            </a:extLst>
          </p:cNvPr>
          <p:cNvSpPr>
            <a:spLocks noGrp="1"/>
          </p:cNvSpPr>
          <p:nvPr>
            <p:ph type="title"/>
          </p:nvPr>
        </p:nvSpPr>
        <p:spPr/>
        <p:txBody>
          <a:bodyPr/>
          <a:lstStyle/>
          <a:p>
            <a:r>
              <a:rPr lang="en-US" b="1" dirty="0">
                <a:solidFill>
                  <a:srgbClr val="FF0000"/>
                </a:solidFill>
              </a:rPr>
              <a:t>REFERENCES</a:t>
            </a:r>
          </a:p>
        </p:txBody>
      </p:sp>
      <p:sp>
        <p:nvSpPr>
          <p:cNvPr id="3" name="Content Placeholder 2">
            <a:extLst>
              <a:ext uri="{FF2B5EF4-FFF2-40B4-BE49-F238E27FC236}">
                <a16:creationId xmlns:a16="http://schemas.microsoft.com/office/drawing/2014/main" id="{668D06A0-4654-DC51-BB8B-CF0D2BDAB365}"/>
              </a:ext>
            </a:extLst>
          </p:cNvPr>
          <p:cNvSpPr>
            <a:spLocks noGrp="1"/>
          </p:cNvSpPr>
          <p:nvPr>
            <p:ph idx="1"/>
          </p:nvPr>
        </p:nvSpPr>
        <p:spPr>
          <a:xfrm>
            <a:off x="1295401" y="2556931"/>
            <a:ext cx="9601196" cy="3680095"/>
          </a:xfrm>
        </p:spPr>
        <p:txBody>
          <a:bodyPr>
            <a:normAutofit fontScale="77500" lnSpcReduction="20000"/>
          </a:bodyPr>
          <a:lstStyle/>
          <a:p>
            <a:pPr marL="0" marR="0" algn="just">
              <a:lnSpc>
                <a:spcPct val="113000"/>
              </a:lnSpc>
              <a:spcAft>
                <a:spcPts val="1000"/>
              </a:spcAft>
            </a:pPr>
            <a:r>
              <a:rPr lang="en-US"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Abbaspour</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N, Hurrell R, </a:t>
            </a:r>
            <a:r>
              <a:rPr lang="en-US"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Kelishadi</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R. (2014). Review on iron and its importance for human health. </a:t>
            </a:r>
            <a:r>
              <a:rPr lang="en-US" sz="18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J Res Med Sci. 19</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(2):164-74. PMID: 24778671; PMCID: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Adeleye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Ajayi, A.,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Ogunmoyela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 (2020). Effect of high-temperature, short-time cooking conditions on in vitro protein digestibility, enzyme inhibitor activity and amino acid profile of selected legume grains.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Heliyon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6. e05419. 10.1016/j.heliyon.2020.e05419.</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3000"/>
              </a:lnSpc>
              <a:spcAft>
                <a:spcPts val="1000"/>
              </a:spcAft>
            </a:pP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Alleyne M., Horne M.K., Miller J. L. (2008). Individualized treatment for iron-deficiency anemia in adults. </a:t>
            </a:r>
            <a:r>
              <a:rPr lang="en-US" sz="18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American Journal of Medicine 121</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(11). Pp. 943-948. </a:t>
            </a:r>
            <a:r>
              <a:rPr lang="en-US" sz="18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10.1016/j.amjmed.2008.07.012. PMID: 18954837; PMCID: PMC2582401.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Aremu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Audu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S., and Gav. L. (2017). Comparative Review of Crude Protein and Amino Acid Composition of Some Leguminous Seeds Grown in Nigeria.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Science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Vol. 6 No. 8 pp. 88-97.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1800" u="sng" dirty="0">
                <a:solidFill>
                  <a:srgbClr val="0000FF"/>
                </a:solidFill>
                <a:effectLst/>
                <a:latin typeface="Times New Roman" panose="02020603050405020304" pitchFamily="18" charset="0"/>
                <a:ea typeface="Calibri" panose="020F0502020204030204" pitchFamily="34" charset="0"/>
                <a:cs typeface="Calibri" panose="020F0502020204030204" pitchFamily="34" charset="0"/>
                <a:hlinkClick r:id="rId2"/>
              </a:rPr>
              <a:t>10.18483/ijSci.1390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Banu R. H. and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Palanivel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 (2019). Problems of Marketing Practices of Coconut Products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Thiruvarur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District.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Tamil Nadu By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Adalya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Journal Vol. 8</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Issue 8, pp 515- 535. </a:t>
            </a:r>
            <a:r>
              <a:rPr lang="en-US" sz="1800" u="sng" dirty="0">
                <a:solidFill>
                  <a:srgbClr val="0000FF"/>
                </a:solidFill>
                <a:effectLst/>
                <a:latin typeface="Times New Roman" panose="02020603050405020304" pitchFamily="18" charset="0"/>
                <a:ea typeface="Calibri" panose="020F0502020204030204" pitchFamily="34" charset="0"/>
                <a:cs typeface="Calibri" panose="020F0502020204030204" pitchFamily="34" charset="0"/>
                <a:hlinkClick r:id="rId3"/>
              </a:rPr>
              <a:t>https://adalyajournal.com/gallery/56-aug-1697.pdf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654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1614-2582-2E84-B043-B2C9BAFF13DC}"/>
              </a:ext>
            </a:extLst>
          </p:cNvPr>
          <p:cNvSpPr>
            <a:spLocks noGrp="1"/>
          </p:cNvSpPr>
          <p:nvPr>
            <p:ph type="title"/>
          </p:nvPr>
        </p:nvSpPr>
        <p:spPr/>
        <p:txBody>
          <a:bodyPr/>
          <a:lstStyle/>
          <a:p>
            <a:r>
              <a:rPr lang="en-US" b="1" dirty="0">
                <a:solidFill>
                  <a:srgbClr val="FF0000"/>
                </a:solidFill>
              </a:rPr>
              <a:t>REFERENCES</a:t>
            </a:r>
            <a:endParaRPr lang="en-US" b="1" dirty="0"/>
          </a:p>
        </p:txBody>
      </p:sp>
      <p:sp>
        <p:nvSpPr>
          <p:cNvPr id="3" name="Content Placeholder 2">
            <a:extLst>
              <a:ext uri="{FF2B5EF4-FFF2-40B4-BE49-F238E27FC236}">
                <a16:creationId xmlns:a16="http://schemas.microsoft.com/office/drawing/2014/main" id="{A6B3651D-BC10-A5CA-49F1-466A44DB0905}"/>
              </a:ext>
            </a:extLst>
          </p:cNvPr>
          <p:cNvSpPr>
            <a:spLocks noGrp="1"/>
          </p:cNvSpPr>
          <p:nvPr>
            <p:ph idx="1"/>
          </p:nvPr>
        </p:nvSpPr>
        <p:spPr>
          <a:xfrm>
            <a:off x="1295401" y="2556931"/>
            <a:ext cx="9601196" cy="3529969"/>
          </a:xfrm>
        </p:spPr>
        <p:txBody>
          <a:bodyPr>
            <a:normAutofit fontScale="62500" lnSpcReduction="20000"/>
          </a:bodyPr>
          <a:lstStyle/>
          <a:p>
            <a:pPr marL="0" marR="0">
              <a:lnSpc>
                <a:spcPct val="113000"/>
              </a:lnSpc>
              <a:spcAft>
                <a:spcPts val="1000"/>
              </a:spcAft>
            </a:pPr>
            <a:r>
              <a:rPr lang="en-US" sz="1800" dirty="0">
                <a:solidFill>
                  <a:srgbClr val="55555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3000"/>
              </a:lnSpc>
              <a:spcAft>
                <a:spcPts val="10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McCleary B.V., McLoughlin C.,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Charmier</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L.M.J., and McGeough P. (2019). Measurement of Available carbohydrates, digestible, and resistant starch in food ingredients and products. </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Cereal Chemistry 97 (8), Pp. 1-24. </a:t>
            </a:r>
            <a:r>
              <a:rPr lang="en-US" sz="2000" dirty="0">
                <a:solidFill>
                  <a:srgbClr val="555555"/>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2000" u="sng" dirty="0">
                <a:solidFill>
                  <a:srgbClr val="0000FF"/>
                </a:solidFill>
                <a:effectLst/>
                <a:latin typeface="Times New Roman" panose="02020603050405020304" pitchFamily="18" charset="0"/>
                <a:ea typeface="Calibri" panose="020F0502020204030204" pitchFamily="34" charset="0"/>
                <a:cs typeface="Calibri" panose="020F0502020204030204" pitchFamily="34" charset="0"/>
                <a:hlinkClick r:id="rId2"/>
              </a:rPr>
              <a:t>10.1002/cche.10208</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3000"/>
              </a:lnSpc>
              <a:spcAft>
                <a:spcPts val="100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Megazyme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(2018). Available Carbohydrates and Dietary Fiber Assay Procedure. Pp. 1-20 </a:t>
            </a:r>
            <a:r>
              <a:rPr lang="en-US" sz="2000" u="sng" dirty="0">
                <a:solidFill>
                  <a:srgbClr val="0000FF"/>
                </a:solidFill>
                <a:effectLst/>
                <a:latin typeface="Times New Roman" panose="02020603050405020304" pitchFamily="18" charset="0"/>
                <a:ea typeface="Calibri" panose="020F0502020204030204" pitchFamily="34" charset="0"/>
                <a:cs typeface="Calibri" panose="020F0502020204030204" pitchFamily="34" charset="0"/>
                <a:hlinkClick r:id="rId3"/>
              </a:rPr>
              <a:t>https://www.megazyme.com/documents/Assay_Protocol/K-ACHDF_DATA.pdf</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3000"/>
              </a:lnSpc>
              <a:spcAft>
                <a:spcPts val="1000"/>
              </a:spcAft>
            </a:pPr>
            <a:r>
              <a:rPr lang="en-US" sz="20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Mousa A, </a:t>
            </a:r>
            <a:r>
              <a:rPr lang="en-US" sz="20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Naqash</a:t>
            </a:r>
            <a:r>
              <a:rPr lang="en-US" sz="20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 and Lim S. (2019). Macronutrient and Micronutrient Intake during Pregnancy: An Overview of Recent Evidence. </a:t>
            </a:r>
            <a:r>
              <a:rPr lang="en-US" sz="20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Nutrients</a:t>
            </a:r>
            <a:r>
              <a:rPr lang="en-US" sz="20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11(2):443. </a:t>
            </a:r>
            <a:r>
              <a:rPr lang="en-US" sz="20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20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10.3390/nu11020443. PMID: 30791647; PMCID: PMC6413112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10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Naika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Madhusudhanb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M.C.,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Raghavaraoa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K.S., and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Subba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 (2015). Downstream Processing for Production of Value-Added Products from Coconut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Current Biochemical Engineering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168-180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spcAft>
                <a:spcPts val="10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Oduro-Yeboah C.,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Ackah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 B.,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Akonor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Amponsah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S.K., and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Mboom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F.P. (2020). Food safety knowledge and practices among fresh coconut vendors. Scientific African 8 (2020) e00392 </a:t>
            </a:r>
            <a:r>
              <a:rPr lang="en-US" sz="2000" u="sng" dirty="0">
                <a:solidFill>
                  <a:srgbClr val="0000FF"/>
                </a:solidFill>
                <a:effectLst/>
                <a:latin typeface="Times New Roman" panose="02020603050405020304" pitchFamily="18" charset="0"/>
                <a:ea typeface="Calibri" panose="020F0502020204030204" pitchFamily="34" charset="0"/>
                <a:cs typeface="Calibri" panose="020F0502020204030204" pitchFamily="34" charset="0"/>
                <a:hlinkClick r:id="rId4"/>
              </a:rPr>
              <a:t>https://doi.org/10.1016/j.sciaf.2020.e00392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015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3117-0CD9-B388-9013-B60AB61398DE}"/>
              </a:ext>
            </a:extLst>
          </p:cNvPr>
          <p:cNvSpPr>
            <a:spLocks noGrp="1"/>
          </p:cNvSpPr>
          <p:nvPr>
            <p:ph type="title"/>
          </p:nvPr>
        </p:nvSpPr>
        <p:spPr/>
        <p:txBody>
          <a:bodyPr/>
          <a:lstStyle/>
          <a:p>
            <a:r>
              <a:rPr lang="en-US" b="1" dirty="0">
                <a:solidFill>
                  <a:srgbClr val="FF0000"/>
                </a:solidFill>
              </a:rPr>
              <a:t>Introduction and Literature Review</a:t>
            </a:r>
          </a:p>
        </p:txBody>
      </p:sp>
      <p:sp>
        <p:nvSpPr>
          <p:cNvPr id="3" name="Content Placeholder 2">
            <a:extLst>
              <a:ext uri="{FF2B5EF4-FFF2-40B4-BE49-F238E27FC236}">
                <a16:creationId xmlns:a16="http://schemas.microsoft.com/office/drawing/2014/main" id="{B112FB62-6614-D43C-4EB7-E92002FA7B8C}"/>
              </a:ext>
            </a:extLst>
          </p:cNvPr>
          <p:cNvSpPr>
            <a:spLocks noGrp="1"/>
          </p:cNvSpPr>
          <p:nvPr>
            <p:ph idx="1"/>
          </p:nvPr>
        </p:nvSpPr>
        <p:spPr/>
        <p:txBody>
          <a:bodyPr>
            <a:normAutofit lnSpcReduction="10000"/>
          </a:bodyPr>
          <a:lstStyle/>
          <a:p>
            <a:r>
              <a:rPr lang="en-US" dirty="0">
                <a:effectLst/>
                <a:latin typeface="Times New Roman" panose="02020603050405020304" pitchFamily="18" charset="0"/>
                <a:ea typeface="SimSun" panose="02010600030101010101" pitchFamily="2" charset="-122"/>
              </a:rPr>
              <a:t>Coconut provides a nutritious source of juice, milk, minerals, and oil that has fed and nourished populations around the world for generations. </a:t>
            </a:r>
          </a:p>
          <a:p>
            <a:r>
              <a:rPr lang="en-US" dirty="0">
                <a:effectLst/>
                <a:latin typeface="Times New Roman" panose="02020603050405020304" pitchFamily="18" charset="0"/>
                <a:ea typeface="SimSun" panose="02010600030101010101" pitchFamily="2" charset="-122"/>
              </a:rPr>
              <a:t>On many islands, coconut is a staple in the diet and provides much of the food eaten.</a:t>
            </a:r>
          </a:p>
          <a:p>
            <a:r>
              <a:rPr lang="en-US" dirty="0">
                <a:effectLst/>
                <a:latin typeface="Times New Roman" panose="02020603050405020304" pitchFamily="18" charset="0"/>
                <a:ea typeface="SimSun" panose="02010600030101010101" pitchFamily="2" charset="-122"/>
              </a:rPr>
              <a:t> Nearly one-third of the world’s population depends on coconut to some degree for food and economy. </a:t>
            </a:r>
          </a:p>
          <a:p>
            <a:r>
              <a:rPr lang="en-US" dirty="0">
                <a:effectLst/>
                <a:latin typeface="Times New Roman" panose="02020603050405020304" pitchFamily="18" charset="0"/>
                <a:ea typeface="SimSun" panose="02010600030101010101" pitchFamily="2" charset="-122"/>
              </a:rPr>
              <a:t>Among these cultures, coconut has a long and respectful history (</a:t>
            </a:r>
            <a:r>
              <a:rPr lang="en-US" dirty="0" err="1">
                <a:effectLst/>
                <a:latin typeface="Times New Roman" panose="02020603050405020304" pitchFamily="18" charset="0"/>
                <a:ea typeface="SimSun" panose="02010600030101010101" pitchFamily="2" charset="-122"/>
              </a:rPr>
              <a:t>Codjoe</a:t>
            </a:r>
            <a:r>
              <a:rPr lang="en-US" dirty="0">
                <a:effectLst/>
                <a:latin typeface="Times New Roman" panose="02020603050405020304" pitchFamily="18" charset="0"/>
                <a:ea typeface="SimSun" panose="02010600030101010101" pitchFamily="2" charset="-122"/>
              </a:rPr>
              <a:t> et al., 2021; Oduro-Yeboah et al., 2020).</a:t>
            </a:r>
          </a:p>
          <a:p>
            <a:endParaRPr lang="en-US" dirty="0"/>
          </a:p>
        </p:txBody>
      </p:sp>
    </p:spTree>
    <p:extLst>
      <p:ext uri="{BB962C8B-B14F-4D97-AF65-F5344CB8AC3E}">
        <p14:creationId xmlns:p14="http://schemas.microsoft.com/office/powerpoint/2010/main" val="1893225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204BD-0C28-FCD2-E00D-72A840F05782}"/>
              </a:ext>
            </a:extLst>
          </p:cNvPr>
          <p:cNvSpPr>
            <a:spLocks noGrp="1"/>
          </p:cNvSpPr>
          <p:nvPr>
            <p:ph type="title"/>
          </p:nvPr>
        </p:nvSpPr>
        <p:spPr/>
        <p:txBody>
          <a:bodyPr>
            <a:normAutofit fontScale="90000"/>
          </a:bodyPr>
          <a:lstStyle/>
          <a:p>
            <a:r>
              <a:rPr lang="en-US" b="1" dirty="0">
                <a:solidFill>
                  <a:srgbClr val="FF0000"/>
                </a:solidFill>
              </a:rPr>
              <a:t>Introduction and Literature Review Contd</a:t>
            </a:r>
            <a:endParaRPr lang="en-US" b="1" dirty="0"/>
          </a:p>
        </p:txBody>
      </p:sp>
      <p:sp>
        <p:nvSpPr>
          <p:cNvPr id="3" name="Content Placeholder 2">
            <a:extLst>
              <a:ext uri="{FF2B5EF4-FFF2-40B4-BE49-F238E27FC236}">
                <a16:creationId xmlns:a16="http://schemas.microsoft.com/office/drawing/2014/main" id="{8FFA9ACD-F931-D2F2-CA91-BAA71CE97067}"/>
              </a:ext>
            </a:extLst>
          </p:cNvPr>
          <p:cNvSpPr>
            <a:spLocks noGrp="1"/>
          </p:cNvSpPr>
          <p:nvPr>
            <p:ph idx="1"/>
          </p:nvPr>
        </p:nvSpPr>
        <p:spPr/>
        <p:txBody>
          <a:bodyPr>
            <a:norm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Coconut is highly nutritious and rich in fibre, vitamins, and minerals.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It is classified as a “functional food” because it provides many health benefits beyond its nutritional content (Kaur et al., 2019).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Coconut oil is of special interest because it possesses healing properties far beyond that of any other dietary oil.</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It is extensively used in traditional medicine among Asian and Pacific populations (</a:t>
            </a:r>
            <a:r>
              <a:rPr lang="en-US"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Salian and Shetty, 2018)</a:t>
            </a:r>
            <a:endParaRPr lang="en-US" dirty="0"/>
          </a:p>
        </p:txBody>
      </p:sp>
    </p:spTree>
    <p:extLst>
      <p:ext uri="{BB962C8B-B14F-4D97-AF65-F5344CB8AC3E}">
        <p14:creationId xmlns:p14="http://schemas.microsoft.com/office/powerpoint/2010/main" val="40600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FF8A-6376-E568-6B6B-A1960E1A9E36}"/>
              </a:ext>
            </a:extLst>
          </p:cNvPr>
          <p:cNvSpPr>
            <a:spLocks noGrp="1"/>
          </p:cNvSpPr>
          <p:nvPr>
            <p:ph type="title"/>
          </p:nvPr>
        </p:nvSpPr>
        <p:spPr>
          <a:xfrm>
            <a:off x="1295402" y="982133"/>
            <a:ext cx="9601196" cy="819372"/>
          </a:xfrm>
        </p:spPr>
        <p:txBody>
          <a:bodyPr>
            <a:normAutofit fontScale="90000"/>
          </a:bodyPr>
          <a:lstStyle/>
          <a:p>
            <a:r>
              <a:rPr lang="en-US" b="1" dirty="0">
                <a:solidFill>
                  <a:srgbClr val="FF0000"/>
                </a:solidFill>
              </a:rPr>
              <a:t>Introduction and Literature Review Contd</a:t>
            </a:r>
            <a:endParaRPr lang="en-US" dirty="0"/>
          </a:p>
        </p:txBody>
      </p:sp>
      <p:sp>
        <p:nvSpPr>
          <p:cNvPr id="3" name="Content Placeholder 2">
            <a:extLst>
              <a:ext uri="{FF2B5EF4-FFF2-40B4-BE49-F238E27FC236}">
                <a16:creationId xmlns:a16="http://schemas.microsoft.com/office/drawing/2014/main" id="{3F820F94-4959-2255-436D-94188D3ED41F}"/>
              </a:ext>
            </a:extLst>
          </p:cNvPr>
          <p:cNvSpPr>
            <a:spLocks noGrp="1"/>
          </p:cNvSpPr>
          <p:nvPr>
            <p:ph idx="1"/>
          </p:nvPr>
        </p:nvSpPr>
        <p:spPr>
          <a:xfrm>
            <a:off x="996288" y="2511188"/>
            <a:ext cx="10194876" cy="3643952"/>
          </a:xfrm>
        </p:spPr>
        <p:txBody>
          <a:bodyPr>
            <a:noAutofit/>
          </a:bodyPr>
          <a:lstStyle/>
          <a:p>
            <a:pPr marL="0" marR="0" algn="just">
              <a:lnSpc>
                <a:spcPct val="150000"/>
              </a:lnSpc>
              <a:spcBef>
                <a:spcPts val="0"/>
              </a:spcBef>
              <a:spcAft>
                <a:spcPts val="0"/>
              </a:spcAft>
            </a:pPr>
            <a:r>
              <a:rPr lang="en-US" sz="2200" b="1" dirty="0">
                <a:effectLst/>
                <a:latin typeface="Times New Roman" panose="02020603050405020304" pitchFamily="18" charset="0"/>
                <a:ea typeface="SimSun" panose="02010600030101010101" pitchFamily="2" charset="-122"/>
              </a:rPr>
              <a:t>Coconut Meat </a:t>
            </a:r>
            <a:r>
              <a:rPr lang="en-US" sz="2200" dirty="0">
                <a:effectLst/>
                <a:latin typeface="Times New Roman" panose="02020603050405020304" pitchFamily="18" charset="0"/>
                <a:ea typeface="SimSun" panose="02010600030101010101" pitchFamily="2" charset="-122"/>
              </a:rPr>
              <a:t>is the kernel (endosperm) enclosed by the hard strong shell (endocarp) and to which the testa (thin brown seed coat) firmly adheres.</a:t>
            </a:r>
          </a:p>
          <a:p>
            <a:pPr marL="0" marR="0" indent="0" algn="just">
              <a:lnSpc>
                <a:spcPct val="150000"/>
              </a:lnSpc>
              <a:spcBef>
                <a:spcPts val="0"/>
              </a:spcBef>
              <a:spcAft>
                <a:spcPts val="0"/>
              </a:spcAft>
              <a:buNone/>
            </a:pPr>
            <a:r>
              <a:rPr lang="en-US" sz="2200" dirty="0">
                <a:effectLst/>
                <a:latin typeface="Times New Roman" panose="02020603050405020304" pitchFamily="18" charset="0"/>
                <a:ea typeface="SimSun" panose="02010600030101010101" pitchFamily="2" charset="-122"/>
              </a:rPr>
              <a:t> It is normally a layer of about 12mm or thicker, lining the central cavity, which in the ripe nut is partly filled with water. </a:t>
            </a:r>
            <a:br>
              <a:rPr lang="en-US" sz="2200" dirty="0">
                <a:effectLst/>
                <a:latin typeface="Times New Roman" panose="02020603050405020304" pitchFamily="18" charset="0"/>
                <a:ea typeface="SimSun" panose="02010600030101010101" pitchFamily="2" charset="-122"/>
              </a:rPr>
            </a:br>
            <a:r>
              <a:rPr lang="en-US" sz="2200" b="1" dirty="0">
                <a:effectLst/>
                <a:latin typeface="Times New Roman" panose="02020603050405020304" pitchFamily="18" charset="0"/>
                <a:ea typeface="SimSun" panose="02010600030101010101" pitchFamily="2" charset="-122"/>
              </a:rPr>
              <a:t>Coconut Water </a:t>
            </a:r>
            <a:r>
              <a:rPr lang="en-US" sz="2200" dirty="0">
                <a:effectLst/>
                <a:latin typeface="Times New Roman" panose="02020603050405020304" pitchFamily="18" charset="0"/>
                <a:ea typeface="SimSun" panose="02010600030101010101" pitchFamily="2" charset="-122"/>
              </a:rPr>
              <a:t>is the water of tender coconut, technically, the liquid endosperm. The amount present depends upon the size, variety, maturity, and freshness of the coconut. </a:t>
            </a:r>
          </a:p>
        </p:txBody>
      </p:sp>
    </p:spTree>
    <p:extLst>
      <p:ext uri="{BB962C8B-B14F-4D97-AF65-F5344CB8AC3E}">
        <p14:creationId xmlns:p14="http://schemas.microsoft.com/office/powerpoint/2010/main" val="220858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000F-A7AB-B347-D3BE-B19F4266A22E}"/>
              </a:ext>
            </a:extLst>
          </p:cNvPr>
          <p:cNvSpPr>
            <a:spLocks noGrp="1"/>
          </p:cNvSpPr>
          <p:nvPr>
            <p:ph type="title"/>
          </p:nvPr>
        </p:nvSpPr>
        <p:spPr/>
        <p:txBody>
          <a:bodyPr>
            <a:normAutofit fontScale="90000"/>
          </a:bodyPr>
          <a:lstStyle/>
          <a:p>
            <a:r>
              <a:rPr lang="en-US" b="1" dirty="0">
                <a:solidFill>
                  <a:srgbClr val="FF0000"/>
                </a:solidFill>
              </a:rPr>
              <a:t>Introduction and Literature Review Contd</a:t>
            </a:r>
            <a:endParaRPr lang="en-US" dirty="0"/>
          </a:p>
        </p:txBody>
      </p:sp>
      <p:sp>
        <p:nvSpPr>
          <p:cNvPr id="3" name="Content Placeholder 2">
            <a:extLst>
              <a:ext uri="{FF2B5EF4-FFF2-40B4-BE49-F238E27FC236}">
                <a16:creationId xmlns:a16="http://schemas.microsoft.com/office/drawing/2014/main" id="{BDD529A5-2317-A24E-74C5-2CFB23681BF8}"/>
              </a:ext>
            </a:extLst>
          </p:cNvPr>
          <p:cNvSpPr>
            <a:spLocks noGrp="1"/>
          </p:cNvSpPr>
          <p:nvPr>
            <p:ph idx="1"/>
          </p:nvPr>
        </p:nvSpPr>
        <p:spPr/>
        <p:txBody>
          <a:bodyPr>
            <a:normAutofit fontScale="70000" lnSpcReduction="20000"/>
          </a:bodyPr>
          <a:lstStyle/>
          <a:p>
            <a:pPr marL="0" marR="0" algn="just">
              <a:lnSpc>
                <a:spcPct val="150000"/>
              </a:lnSpc>
              <a:spcBef>
                <a:spcPts val="0"/>
              </a:spcBef>
              <a:spcAft>
                <a:spcPts val="0"/>
              </a:spcAft>
            </a:pPr>
            <a:r>
              <a:rPr lang="en-US" sz="3500" b="1" dirty="0">
                <a:effectLst/>
                <a:latin typeface="Times New Roman" panose="02020603050405020304" pitchFamily="18" charset="0"/>
                <a:ea typeface="SimSun" panose="02010600030101010101" pitchFamily="2" charset="-122"/>
              </a:rPr>
              <a:t>Coconut Varieties: </a:t>
            </a:r>
            <a:r>
              <a:rPr lang="en-US" sz="3500" dirty="0">
                <a:effectLst/>
                <a:latin typeface="Times New Roman" panose="02020603050405020304" pitchFamily="18" charset="0"/>
                <a:ea typeface="SimSun" panose="02010600030101010101" pitchFamily="2" charset="-122"/>
              </a:rPr>
              <a:t>coconut is a diverse species, which is generally divided into two groups. </a:t>
            </a:r>
          </a:p>
          <a:p>
            <a:pPr marL="0" marR="0" algn="just">
              <a:lnSpc>
                <a:spcPct val="150000"/>
              </a:lnSpc>
              <a:spcBef>
                <a:spcPts val="0"/>
              </a:spcBef>
              <a:spcAft>
                <a:spcPts val="0"/>
              </a:spcAft>
            </a:pPr>
            <a:r>
              <a:rPr lang="en-US" sz="3500" dirty="0">
                <a:effectLst/>
                <a:latin typeface="Times New Roman" panose="02020603050405020304" pitchFamily="18" charset="0"/>
                <a:ea typeface="SimSun" panose="02010600030101010101" pitchFamily="2" charset="-122"/>
              </a:rPr>
              <a:t>These groups are the tall and dwarf varieties. What are called varieties are variable because the coconut cannot be propagated asexually but only by seed (Omotayo, 2020) thus all varieties are subject to some variations. Apart from the typical </a:t>
            </a:r>
            <a:r>
              <a:rPr lang="en-US" sz="3500" b="1" dirty="0">
                <a:effectLst/>
                <a:latin typeface="Times New Roman" panose="02020603050405020304" pitchFamily="18" charset="0"/>
                <a:ea typeface="SimSun" panose="02010600030101010101" pitchFamily="2" charset="-122"/>
              </a:rPr>
              <a:t>dwarf and tall types</a:t>
            </a:r>
            <a:r>
              <a:rPr lang="en-US" sz="3500" dirty="0">
                <a:effectLst/>
                <a:latin typeface="Times New Roman" panose="02020603050405020304" pitchFamily="18" charset="0"/>
                <a:ea typeface="SimSun" panose="02010600030101010101" pitchFamily="2" charset="-122"/>
              </a:rPr>
              <a:t>, there are intermediate types: </a:t>
            </a:r>
          </a:p>
          <a:p>
            <a:endParaRPr lang="en-US" dirty="0"/>
          </a:p>
        </p:txBody>
      </p:sp>
    </p:spTree>
    <p:extLst>
      <p:ext uri="{BB962C8B-B14F-4D97-AF65-F5344CB8AC3E}">
        <p14:creationId xmlns:p14="http://schemas.microsoft.com/office/powerpoint/2010/main" val="53464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B0C7-CE3D-4E31-8C68-FC47660F3E74}"/>
              </a:ext>
            </a:extLst>
          </p:cNvPr>
          <p:cNvSpPr>
            <a:spLocks noGrp="1"/>
          </p:cNvSpPr>
          <p:nvPr>
            <p:ph type="title"/>
          </p:nvPr>
        </p:nvSpPr>
        <p:spPr/>
        <p:txBody>
          <a:bodyPr>
            <a:normAutofit fontScale="90000"/>
          </a:bodyPr>
          <a:lstStyle/>
          <a:p>
            <a:r>
              <a:rPr lang="en-US" b="1" dirty="0">
                <a:solidFill>
                  <a:srgbClr val="FF0000"/>
                </a:solidFill>
              </a:rPr>
              <a:t>Introduction and Literature Review Contd</a:t>
            </a:r>
            <a:endParaRPr lang="en-US" dirty="0"/>
          </a:p>
        </p:txBody>
      </p:sp>
      <p:sp>
        <p:nvSpPr>
          <p:cNvPr id="3" name="Content Placeholder 2">
            <a:extLst>
              <a:ext uri="{FF2B5EF4-FFF2-40B4-BE49-F238E27FC236}">
                <a16:creationId xmlns:a16="http://schemas.microsoft.com/office/drawing/2014/main" id="{89F99220-0659-9A5E-DA31-688CBB3DB800}"/>
              </a:ext>
            </a:extLst>
          </p:cNvPr>
          <p:cNvSpPr>
            <a:spLocks noGrp="1"/>
          </p:cNvSpPr>
          <p:nvPr>
            <p:ph idx="1"/>
          </p:nvPr>
        </p:nvSpPr>
        <p:spPr/>
        <p:txBody>
          <a:bodyPr>
            <a:normAutofit lnSpcReduction="10000"/>
          </a:bodyPr>
          <a:lstStyle/>
          <a:p>
            <a:r>
              <a:rPr lang="en-US" b="1" dirty="0">
                <a:effectLst/>
                <a:latin typeface="Times New Roman" panose="02020603050405020304" pitchFamily="18" charset="0"/>
                <a:ea typeface="SimSun" panose="02010600030101010101" pitchFamily="2" charset="-122"/>
              </a:rPr>
              <a:t>Hybrid</a:t>
            </a:r>
            <a:r>
              <a:rPr lang="en-US" dirty="0">
                <a:effectLst/>
                <a:latin typeface="Times New Roman" panose="02020603050405020304" pitchFamily="18" charset="0"/>
                <a:ea typeface="SimSun" panose="02010600030101010101" pitchFamily="2" charset="-122"/>
              </a:rPr>
              <a:t> - the crossbreeding between tall and dwarf types. These have productive characteristics of tall and dwarf, which are superior to ordinary tall. </a:t>
            </a:r>
          </a:p>
          <a:p>
            <a:r>
              <a:rPr lang="en-US" dirty="0">
                <a:effectLst/>
                <a:latin typeface="Times New Roman" panose="02020603050405020304" pitchFamily="18" charset="0"/>
                <a:ea typeface="SimSun" panose="02010600030101010101" pitchFamily="2" charset="-122"/>
              </a:rPr>
              <a:t>Within these three categories, a distinction is also made by the </a:t>
            </a:r>
            <a:r>
              <a:rPr lang="en-US" dirty="0" err="1">
                <a:effectLst/>
                <a:latin typeface="Times New Roman" panose="02020603050405020304" pitchFamily="18" charset="0"/>
                <a:ea typeface="SimSun" panose="02010600030101010101" pitchFamily="2" charset="-122"/>
              </a:rPr>
              <a:t>colour</a:t>
            </a:r>
            <a:r>
              <a:rPr lang="en-US" dirty="0">
                <a:effectLst/>
                <a:latin typeface="Times New Roman" panose="02020603050405020304" pitchFamily="18" charset="0"/>
                <a:ea typeface="SimSun" panose="02010600030101010101" pitchFamily="2" charset="-122"/>
              </a:rPr>
              <a:t> of the fruit.</a:t>
            </a:r>
          </a:p>
          <a:p>
            <a:r>
              <a:rPr lang="en-US" dirty="0">
                <a:effectLst/>
                <a:latin typeface="Times New Roman" panose="02020603050405020304" pitchFamily="18" charset="0"/>
                <a:ea typeface="SimSun" panose="02010600030101010101" pitchFamily="2" charset="-122"/>
              </a:rPr>
              <a:t> Some of the varieties analyzed in this study are </a:t>
            </a:r>
            <a:r>
              <a:rPr lang="en-US" b="1" dirty="0">
                <a:effectLst/>
                <a:latin typeface="Times New Roman" panose="02020603050405020304" pitchFamily="18" charset="0"/>
                <a:ea typeface="SimSun" panose="02010600030101010101" pitchFamily="2" charset="-122"/>
              </a:rPr>
              <a:t>Dwarf Green</a:t>
            </a:r>
            <a:r>
              <a:rPr lang="en-US" dirty="0">
                <a:effectLst/>
                <a:latin typeface="Times New Roman" panose="02020603050405020304" pitchFamily="18" charset="0"/>
                <a:ea typeface="SimSun" panose="02010600030101010101" pitchFamily="2" charset="-122"/>
              </a:rPr>
              <a:t>, </a:t>
            </a:r>
            <a:r>
              <a:rPr lang="en-US" b="1" dirty="0">
                <a:effectLst/>
                <a:latin typeface="Times New Roman" panose="02020603050405020304" pitchFamily="18" charset="0"/>
                <a:ea typeface="SimSun" panose="02010600030101010101" pitchFamily="2" charset="-122"/>
              </a:rPr>
              <a:t>Dwarf Red </a:t>
            </a:r>
            <a:r>
              <a:rPr lang="en-US" dirty="0">
                <a:effectLst/>
                <a:latin typeface="Times New Roman" panose="02020603050405020304" pitchFamily="18" charset="0"/>
                <a:ea typeface="SimSun" panose="02010600030101010101" pitchFamily="2" charset="-122"/>
              </a:rPr>
              <a:t>and </a:t>
            </a:r>
            <a:r>
              <a:rPr lang="en-US" b="1" dirty="0">
                <a:effectLst/>
                <a:latin typeface="Times New Roman" panose="02020603050405020304" pitchFamily="18" charset="0"/>
                <a:ea typeface="SimSun" panose="02010600030101010101" pitchFamily="2" charset="-122"/>
              </a:rPr>
              <a:t>Dwarf Yellow</a:t>
            </a:r>
            <a:r>
              <a:rPr lang="en-US" dirty="0">
                <a:effectLst/>
                <a:latin typeface="Times New Roman" panose="02020603050405020304" pitchFamily="18" charset="0"/>
                <a:ea typeface="SimSun" panose="02010600030101010101" pitchFamily="2" charset="-122"/>
              </a:rPr>
              <a:t>, these are also applicable to the tall and hybrid types. </a:t>
            </a:r>
          </a:p>
          <a:p>
            <a:endParaRPr lang="en-US" dirty="0"/>
          </a:p>
        </p:txBody>
      </p:sp>
    </p:spTree>
    <p:extLst>
      <p:ext uri="{BB962C8B-B14F-4D97-AF65-F5344CB8AC3E}">
        <p14:creationId xmlns:p14="http://schemas.microsoft.com/office/powerpoint/2010/main" val="13374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E949-054E-2784-1C10-A36044EF5724}"/>
              </a:ext>
            </a:extLst>
          </p:cNvPr>
          <p:cNvSpPr>
            <a:spLocks noGrp="1"/>
          </p:cNvSpPr>
          <p:nvPr>
            <p:ph type="title"/>
          </p:nvPr>
        </p:nvSpPr>
        <p:spPr/>
        <p:txBody>
          <a:bodyPr>
            <a:normAutofit fontScale="90000"/>
          </a:bodyPr>
          <a:lstStyle/>
          <a:p>
            <a:r>
              <a:rPr lang="en-US" b="1" dirty="0">
                <a:solidFill>
                  <a:srgbClr val="FF0000"/>
                </a:solidFill>
              </a:rPr>
              <a:t>Introduction and Literature Review Contd</a:t>
            </a:r>
            <a:endParaRPr lang="en-US" dirty="0"/>
          </a:p>
        </p:txBody>
      </p:sp>
      <p:sp>
        <p:nvSpPr>
          <p:cNvPr id="3" name="Content Placeholder 2">
            <a:extLst>
              <a:ext uri="{FF2B5EF4-FFF2-40B4-BE49-F238E27FC236}">
                <a16:creationId xmlns:a16="http://schemas.microsoft.com/office/drawing/2014/main" id="{1F8B76D9-554C-8C45-9FA2-AA8EE11CC84C}"/>
              </a:ext>
            </a:extLst>
          </p:cNvPr>
          <p:cNvSpPr>
            <a:spLocks noGrp="1"/>
          </p:cNvSpPr>
          <p:nvPr>
            <p:ph idx="1"/>
          </p:nvPr>
        </p:nvSpPr>
        <p:spPr/>
        <p:txBody>
          <a:bodyPr>
            <a:normAutofit lnSpcReduction="10000"/>
          </a:bodyPr>
          <a:lstStyle/>
          <a:p>
            <a:pPr marL="0" marR="0" algn="just">
              <a:lnSpc>
                <a:spcPct val="150000"/>
              </a:lnSpc>
              <a:spcBef>
                <a:spcPts val="0"/>
              </a:spcBef>
              <a:spcAft>
                <a:spcPts val="0"/>
              </a:spcAft>
            </a:pPr>
            <a:r>
              <a:rPr lang="en-US" b="1" dirty="0">
                <a:effectLst/>
                <a:latin typeface="Times New Roman" panose="02020603050405020304" pitchFamily="18" charset="0"/>
                <a:ea typeface="SimSun" panose="02010600030101010101" pitchFamily="2" charset="-122"/>
              </a:rPr>
              <a:t>Proximate Analysis </a:t>
            </a:r>
            <a:endParaRPr lang="en-US" dirty="0">
              <a:effectLst/>
              <a:latin typeface="Times New Roman" panose="02020603050405020304" pitchFamily="18" charset="0"/>
              <a:ea typeface="SimSun" panose="02010600030101010101" pitchFamily="2" charset="-122"/>
            </a:endParaRP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The routine analysis of food for its basic component is termed the proximate or Wende analysis; after the Wende Experiment station, Germany, developed in 1865 (</a:t>
            </a:r>
            <a:r>
              <a:rPr lang="en-US" dirty="0" err="1">
                <a:effectLst/>
                <a:latin typeface="Calibri" panose="020F0502020204030204" pitchFamily="34" charset="0"/>
                <a:ea typeface="Times New Roman" panose="02020603050405020304" pitchFamily="18" charset="0"/>
                <a:cs typeface="Times New Roman" panose="02020603050405020304" pitchFamily="18" charset="0"/>
              </a:rPr>
              <a:t>Oyeleke</a:t>
            </a:r>
            <a:r>
              <a:rPr lang="en-US" dirty="0">
                <a:effectLst/>
                <a:latin typeface="Calibri" panose="020F0502020204030204" pitchFamily="34" charset="0"/>
                <a:ea typeface="Times New Roman" panose="02020603050405020304" pitchFamily="18" charset="0"/>
                <a:cs typeface="Times New Roman" panose="02020603050405020304" pitchFamily="18" charset="0"/>
              </a:rPr>
              <a:t>, 1984).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Estimations were made of nitrogen, (as an index of crude protein), water, fat, ash, and crude fibre.</a:t>
            </a:r>
          </a:p>
          <a:p>
            <a:r>
              <a:rPr lang="en-US" dirty="0">
                <a:latin typeface="Calibri" panose="020F0502020204030204" pitchFamily="34" charset="0"/>
                <a:ea typeface="Times New Roman" panose="02020603050405020304" pitchFamily="18" charset="0"/>
                <a:cs typeface="Times New Roman" panose="02020603050405020304" pitchFamily="18" charset="0"/>
              </a:rPr>
              <a:t>C</a:t>
            </a:r>
            <a:r>
              <a:rPr lang="en-US" dirty="0">
                <a:effectLst/>
                <a:latin typeface="Calibri" panose="020F0502020204030204" pitchFamily="34" charset="0"/>
                <a:ea typeface="Times New Roman" panose="02020603050405020304" pitchFamily="18" charset="0"/>
                <a:cs typeface="Times New Roman" panose="02020603050405020304" pitchFamily="18" charset="0"/>
              </a:rPr>
              <a:t>arbohydrate content was taken to be the value obtained when the total of all other components was subtracted from a hundred percent</a:t>
            </a:r>
            <a:endParaRPr lang="en-US" dirty="0"/>
          </a:p>
        </p:txBody>
      </p:sp>
    </p:spTree>
    <p:extLst>
      <p:ext uri="{BB962C8B-B14F-4D97-AF65-F5344CB8AC3E}">
        <p14:creationId xmlns:p14="http://schemas.microsoft.com/office/powerpoint/2010/main" val="59038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B52B-30E6-477D-82AD-7981127ED32C}"/>
              </a:ext>
            </a:extLst>
          </p:cNvPr>
          <p:cNvSpPr>
            <a:spLocks noGrp="1"/>
          </p:cNvSpPr>
          <p:nvPr>
            <p:ph type="title"/>
          </p:nvPr>
        </p:nvSpPr>
        <p:spPr/>
        <p:txBody>
          <a:bodyPr>
            <a:normAutofit fontScale="90000"/>
          </a:bodyPr>
          <a:lstStyle/>
          <a:p>
            <a:r>
              <a:rPr lang="en-US" b="1" dirty="0">
                <a:solidFill>
                  <a:srgbClr val="FF0000"/>
                </a:solidFill>
                <a:latin typeface="+mn-lt"/>
              </a:rPr>
              <a:t>Introduction and Literature Review </a:t>
            </a:r>
            <a:r>
              <a:rPr lang="en-US" sz="4400" b="1" dirty="0">
                <a:solidFill>
                  <a:srgbClr val="FF0000"/>
                </a:solidFill>
                <a:effectLst/>
                <a:latin typeface="+mn-lt"/>
                <a:ea typeface="Calibri" panose="020F0502020204030204" pitchFamily="34" charset="0"/>
                <a:cs typeface="Times New Roman" panose="02020603050405020304" pitchFamily="18" charset="0"/>
              </a:rPr>
              <a:t>Contd</a:t>
            </a:r>
            <a:endParaRPr lang="en-US" dirty="0">
              <a:latin typeface="+mn-lt"/>
            </a:endParaRPr>
          </a:p>
        </p:txBody>
      </p:sp>
      <p:sp>
        <p:nvSpPr>
          <p:cNvPr id="3" name="Content Placeholder 2">
            <a:extLst>
              <a:ext uri="{FF2B5EF4-FFF2-40B4-BE49-F238E27FC236}">
                <a16:creationId xmlns:a16="http://schemas.microsoft.com/office/drawing/2014/main" id="{D16FB4D0-9467-FBBF-8832-94A9AA5E0DE7}"/>
              </a:ext>
            </a:extLst>
          </p:cNvPr>
          <p:cNvSpPr>
            <a:spLocks noGrp="1"/>
          </p:cNvSpPr>
          <p:nvPr>
            <p:ph idx="1"/>
          </p:nvPr>
        </p:nvSpPr>
        <p:spPr/>
        <p:txBody>
          <a:bodyPr>
            <a:normAutofit/>
          </a:bodyPr>
          <a:lstStyle/>
          <a:p>
            <a:pPr marL="0" marR="0" algn="just">
              <a:lnSpc>
                <a:spcPct val="150000"/>
              </a:lnSpc>
              <a:spcBef>
                <a:spcPts val="0"/>
              </a:spcBef>
              <a:spcAft>
                <a:spcPts val="0"/>
              </a:spcAft>
            </a:pPr>
            <a:r>
              <a:rPr lang="en-US" b="1" dirty="0">
                <a:effectLst/>
                <a:latin typeface="Times New Roman" panose="02020603050405020304" pitchFamily="18" charset="0"/>
                <a:ea typeface="SimSun" panose="02010600030101010101" pitchFamily="2" charset="-122"/>
              </a:rPr>
              <a:t>Elemental Composition of Coconut</a:t>
            </a:r>
            <a:endParaRPr lang="en-US" dirty="0">
              <a:effectLst/>
              <a:latin typeface="Times New Roman" panose="02020603050405020304" pitchFamily="18" charset="0"/>
              <a:ea typeface="SimSun" panose="02010600030101010101" pitchFamily="2" charset="-122"/>
            </a:endParaRPr>
          </a:p>
          <a:p>
            <a:r>
              <a:rPr lang="en-US" dirty="0">
                <a:effectLst/>
                <a:latin typeface="Calibri" panose="020F0502020204030204" pitchFamily="34" charset="0"/>
                <a:ea typeface="Times New Roman" panose="02020603050405020304" pitchFamily="18" charset="0"/>
                <a:cs typeface="Times New Roman" panose="02020603050405020304" pitchFamily="18" charset="0"/>
              </a:rPr>
              <a:t>Minerals are the inorganic matter.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When a plant or animal tissue is bunt; the organic matter is destroyed leaving a residue known as ash. </a:t>
            </a:r>
          </a:p>
          <a:p>
            <a:r>
              <a:rPr lang="en-US" dirty="0">
                <a:effectLst/>
                <a:latin typeface="Calibri" panose="020F0502020204030204" pitchFamily="34" charset="0"/>
                <a:ea typeface="Times New Roman" panose="02020603050405020304" pitchFamily="18" charset="0"/>
                <a:cs typeface="Times New Roman" panose="02020603050405020304" pitchFamily="18" charset="0"/>
              </a:rPr>
              <a:t>This represents the salt of the mineral element, which previously existed in the tissues in combination with the organic matter.</a:t>
            </a:r>
            <a:endParaRPr lang="en-US" dirty="0"/>
          </a:p>
        </p:txBody>
      </p:sp>
    </p:spTree>
    <p:extLst>
      <p:ext uri="{BB962C8B-B14F-4D97-AF65-F5344CB8AC3E}">
        <p14:creationId xmlns:p14="http://schemas.microsoft.com/office/powerpoint/2010/main" val="20631904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304</TotalTime>
  <Words>2617</Words>
  <Application>Microsoft Office PowerPoint</Application>
  <PresentationFormat>Widescreen</PresentationFormat>
  <Paragraphs>297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          COMPARISON OF PROXIMATE COMPOSITIONS AND NUTRITIONALLY VALUABLE MINERAL CONTENTS OF SELECTED COCONUT VARIETIES Presented at the 7th CAPCDR International Conference on "Public Health and Technology"</vt:lpstr>
      <vt:lpstr>OUTLINE</vt:lpstr>
      <vt:lpstr>Introduction and Literature Review</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Introduction and Literature Review Contd</vt:lpstr>
      <vt:lpstr>MATERIALS AND METHODS </vt:lpstr>
      <vt:lpstr>MATERIALS AND METHODS Contd</vt:lpstr>
      <vt:lpstr>MATERIALS AND METHODS Contd</vt:lpstr>
      <vt:lpstr>RESULT AND DISCUSSION</vt:lpstr>
      <vt:lpstr>PROXIMATE COMPOSITION OF FRESH COCONUT MEAT (%) (Result and Discussion Contd)</vt:lpstr>
      <vt:lpstr>RESULT AND DISCUSSION Contd</vt:lpstr>
      <vt:lpstr>RESULT AND DISCUSSION Contd</vt:lpstr>
      <vt:lpstr>RESULT AND DISCUSSION Contd</vt:lpstr>
      <vt:lpstr>Mineral Composition of Fresh Coconut Meat and Water Result and Discussion Contd</vt:lpstr>
      <vt:lpstr>Mineral Composition of Fresh Coconut Meat and Water Result and Discussion Contd</vt:lpstr>
      <vt:lpstr>CONCLUSION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PROXIMATE COMPOSITIONS AND NUTRITIONALLY VALUABLE MINERAL CONTENTS OF SELECTED COCONUT VARIETIES Presented at the 7th CAPCDR International Conference on "Public Health and Technology"</dc:title>
  <dc:creator>14496</dc:creator>
  <cp:lastModifiedBy>Advocate Dr Kazi Abdul Mannan</cp:lastModifiedBy>
  <cp:revision>12</cp:revision>
  <dcterms:created xsi:type="dcterms:W3CDTF">2023-12-14T11:23:38Z</dcterms:created>
  <dcterms:modified xsi:type="dcterms:W3CDTF">2023-12-19T13:56:43Z</dcterms:modified>
</cp:coreProperties>
</file>