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56" r:id="rId2"/>
    <p:sldId id="257" r:id="rId3"/>
    <p:sldId id="258" r:id="rId4"/>
    <p:sldId id="259" r:id="rId5"/>
    <p:sldId id="260" r:id="rId6"/>
    <p:sldId id="263" r:id="rId7"/>
    <p:sldId id="261" r:id="rId8"/>
    <p:sldId id="262"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inimized">
    <p:restoredLeft sz="0" autoAdjust="0"/>
    <p:restoredTop sz="0" autoAdjust="0"/>
  </p:normalViewPr>
  <p:slideViewPr>
    <p:cSldViewPr snapToGrid="0">
      <p:cViewPr varScale="1">
        <p:scale>
          <a:sx n="22" d="100"/>
          <a:sy n="22" d="100"/>
        </p:scale>
        <p:origin x="3494" y="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98DDE79-3FEB-2740-8173-691D32DD6063}" type="datetimeFigureOut">
              <a:rPr lang="en-US" smtClean="0"/>
              <a:t>12/18/2023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B7F1DA7-ECD1-C54E-884F-5481910647CB}" type="slidenum">
              <a:rPr lang="en-US" smtClean="0"/>
              <a:t>‹#›</a:t>
            </a:fld>
            <a:endParaRPr lang="en-US"/>
          </a:p>
        </p:txBody>
      </p:sp>
    </p:spTree>
    <p:extLst>
      <p:ext uri="{BB962C8B-B14F-4D97-AF65-F5344CB8AC3E}">
        <p14:creationId xmlns:p14="http://schemas.microsoft.com/office/powerpoint/2010/main" val="8458255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effectLst/>
                <a:latin typeface="Times New Roman" panose="02020603050405020304" pitchFamily="18" charset="0"/>
                <a:ea typeface="Times New Roman" panose="02020603050405020304" pitchFamily="18" charset="0"/>
              </a:rPr>
              <a:t>Group support and counselling is the commonest support available in various oncology departments within healthcare settings in Nigeria. A major activity carried out at the various session include psychoeducation on how to deal with different complications that come with chemotherapy, deep breathing exercise which is usually inform of engaging the mind; patients carried out the exercise with the thoughts of breathing in life , peace and breathing out fears, anxiety, pain (</a:t>
            </a:r>
            <a:r>
              <a:rPr lang="en-GB" sz="1800" baseline="30000" dirty="0">
                <a:effectLst/>
                <a:latin typeface="Times New Roman" panose="02020603050405020304" pitchFamily="18" charset="0"/>
                <a:ea typeface="Times New Roman" panose="02020603050405020304" pitchFamily="18" charset="0"/>
              </a:rPr>
              <a:t>iv</a:t>
            </a:r>
            <a:r>
              <a:rPr lang="en-GB" sz="1800" dirty="0">
                <a:effectLst/>
                <a:latin typeface="Times New Roman" panose="02020603050405020304" pitchFamily="18" charset="0"/>
                <a:ea typeface="Times New Roman" panose="02020603050405020304" pitchFamily="18" charset="0"/>
              </a:rPr>
              <a:t>)</a:t>
            </a:r>
          </a:p>
          <a:p>
            <a:endParaRPr lang="en-US" dirty="0"/>
          </a:p>
        </p:txBody>
      </p:sp>
      <p:sp>
        <p:nvSpPr>
          <p:cNvPr id="4" name="Slide Number Placeholder 3"/>
          <p:cNvSpPr>
            <a:spLocks noGrp="1"/>
          </p:cNvSpPr>
          <p:nvPr>
            <p:ph type="sldNum" sz="quarter" idx="5"/>
          </p:nvPr>
        </p:nvSpPr>
        <p:spPr/>
        <p:txBody>
          <a:bodyPr/>
          <a:lstStyle/>
          <a:p>
            <a:fld id="{7B7F1DA7-ECD1-C54E-884F-5481910647CB}" type="slidenum">
              <a:rPr lang="en-US" smtClean="0"/>
              <a:t>7</a:t>
            </a:fld>
            <a:endParaRPr lang="en-US"/>
          </a:p>
        </p:txBody>
      </p:sp>
    </p:spTree>
    <p:extLst>
      <p:ext uri="{BB962C8B-B14F-4D97-AF65-F5344CB8AC3E}">
        <p14:creationId xmlns:p14="http://schemas.microsoft.com/office/powerpoint/2010/main" val="22204836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kern="0" dirty="0">
                <a:effectLst/>
                <a:latin typeface="Calibri" panose="020F0502020204030204" pitchFamily="34" charset="0"/>
                <a:ea typeface="Times New Roman" panose="02020603050405020304" pitchFamily="18" charset="0"/>
                <a:cs typeface="Times New Roman" panose="02020603050405020304" pitchFamily="18" charset="0"/>
              </a:rPr>
              <a:t>The major reason why some patient may not fully benefit from psychosocial support is due to denial of accepting diagnosis thus many presented late to oncology units where psychosocial supports are been carried out (). Therefore, it is essential for psychosocial support to be a part of the diagnosis process </a:t>
            </a:r>
            <a:r>
              <a:rPr lang="en-GB" sz="1800" dirty="0" err="1">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Tiruneh</a:t>
            </a:r>
            <a:r>
              <a:rPr lang="en-GB"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 Y. M., </a:t>
            </a:r>
            <a:r>
              <a:rPr lang="en-GB" sz="1800" dirty="0" err="1">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Beshah</a:t>
            </a:r>
            <a:r>
              <a:rPr lang="en-GB"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 D. T., &amp; </a:t>
            </a:r>
            <a:r>
              <a:rPr lang="en-GB" sz="1800" dirty="0" err="1">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Wassie</a:t>
            </a:r>
            <a:r>
              <a:rPr lang="en-GB"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 M. (2022). Incidence of Mortality and Associated Factors Among Colorectal Cancer Patients at Oncology Units of Northwest Ethiopia: A Retrospective Cohort Study. </a:t>
            </a:r>
            <a:r>
              <a:rPr lang="en-GB" sz="1800" i="1"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Cancer Management and Research</a:t>
            </a:r>
            <a:r>
              <a:rPr lang="en-GB"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 1445-1455.</a:t>
            </a: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GB"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GB"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GB"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GB"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GB"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GB"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GB"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GB"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GB"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GB"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GB"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800" kern="0" dirty="0">
                <a:effectLst/>
                <a:latin typeface="Calibri" panose="020F0502020204030204" pitchFamily="34" charset="0"/>
                <a:ea typeface="Times New Roman" panose="02020603050405020304" pitchFamily="18" charset="0"/>
                <a:cs typeface="Times New Roman" panose="02020603050405020304" pitchFamily="18" charset="0"/>
              </a:rPr>
              <a:t>The major reason why some patient may not fully benefit from psychosocial support is due to denial of accepting diagnosis thus many presented late to oncology units where psychosocial supports are been carried out (). Therefore, it is essential for psychosocial support to be a part of the diagnosis process</a:t>
            </a:r>
            <a:r>
              <a:rPr lang="en-GB" sz="2800" dirty="0">
                <a:effectLst/>
              </a:rPr>
              <a:t> </a:t>
            </a:r>
            <a:r>
              <a:rPr lang="en-GB" sz="1800" dirty="0" err="1">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Tiruneh</a:t>
            </a:r>
            <a:r>
              <a:rPr lang="en-GB"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 Y. M., </a:t>
            </a:r>
            <a:r>
              <a:rPr lang="en-GB" sz="1800" dirty="0" err="1">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Beshah</a:t>
            </a:r>
            <a:r>
              <a:rPr lang="en-GB"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 D. T., &amp; </a:t>
            </a:r>
            <a:r>
              <a:rPr lang="en-GB" sz="1800" dirty="0" err="1">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Wassie</a:t>
            </a:r>
            <a:r>
              <a:rPr lang="en-GB"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 M. (2022). Incidence of Mortality and Associated Factors Among Colorectal Cancer Patients at Oncology Units of Northwest Ethiopia: A Retrospective Cohort Study. </a:t>
            </a:r>
            <a:r>
              <a:rPr lang="en-GB" sz="1800" i="1"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Cancer Management and Research</a:t>
            </a:r>
            <a:r>
              <a:rPr lang="en-GB"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 1445-1455.</a:t>
            </a: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GB"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GB"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GB"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GB"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GB"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GB"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GB"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GB"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GB"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GB"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GB"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a:t>
            </a:r>
          </a:p>
          <a:p>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7B7F1DA7-ECD1-C54E-884F-5481910647CB}" type="slidenum">
              <a:rPr lang="en-US" smtClean="0"/>
              <a:t>8</a:t>
            </a:fld>
            <a:endParaRPr lang="en-US"/>
          </a:p>
        </p:txBody>
      </p:sp>
    </p:spTree>
    <p:extLst>
      <p:ext uri="{BB962C8B-B14F-4D97-AF65-F5344CB8AC3E}">
        <p14:creationId xmlns:p14="http://schemas.microsoft.com/office/powerpoint/2010/main" val="8269290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A65ED-F61D-06BC-F2F9-30B7F26176D8}"/>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BEEEBEB8-C3AD-109E-79AD-C4C6ECD5D8A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4FC6D70A-9B4C-F7A0-A066-29BCA6093DEC}"/>
              </a:ext>
            </a:extLst>
          </p:cNvPr>
          <p:cNvSpPr>
            <a:spLocks noGrp="1"/>
          </p:cNvSpPr>
          <p:nvPr>
            <p:ph type="dt" sz="half" idx="10"/>
          </p:nvPr>
        </p:nvSpPr>
        <p:spPr/>
        <p:txBody>
          <a:bodyPr/>
          <a:lstStyle/>
          <a:p>
            <a:fld id="{32E4E0CD-F17D-4E46-AA33-8355E92E29DF}" type="datetimeFigureOut">
              <a:rPr lang="en-US" smtClean="0"/>
              <a:t>12/18/2023</a:t>
            </a:fld>
            <a:endParaRPr lang="en-US"/>
          </a:p>
        </p:txBody>
      </p:sp>
      <p:sp>
        <p:nvSpPr>
          <p:cNvPr id="5" name="Footer Placeholder 4">
            <a:extLst>
              <a:ext uri="{FF2B5EF4-FFF2-40B4-BE49-F238E27FC236}">
                <a16:creationId xmlns:a16="http://schemas.microsoft.com/office/drawing/2014/main" id="{9B141987-8295-68F4-8398-8E5EDF369C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B1AF556-3D81-9122-2ED9-4FC6680C1F4E}"/>
              </a:ext>
            </a:extLst>
          </p:cNvPr>
          <p:cNvSpPr>
            <a:spLocks noGrp="1"/>
          </p:cNvSpPr>
          <p:nvPr>
            <p:ph type="sldNum" sz="quarter" idx="12"/>
          </p:nvPr>
        </p:nvSpPr>
        <p:spPr/>
        <p:txBody>
          <a:bodyPr/>
          <a:lstStyle/>
          <a:p>
            <a:fld id="{B000990C-5576-E64E-9A6F-B921A9B49331}" type="slidenum">
              <a:rPr lang="en-US" smtClean="0"/>
              <a:t>‹#›</a:t>
            </a:fld>
            <a:endParaRPr lang="en-US"/>
          </a:p>
        </p:txBody>
      </p:sp>
    </p:spTree>
    <p:extLst>
      <p:ext uri="{BB962C8B-B14F-4D97-AF65-F5344CB8AC3E}">
        <p14:creationId xmlns:p14="http://schemas.microsoft.com/office/powerpoint/2010/main" val="12849153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51C996-6BF0-6E0E-C4C3-7D3AC780D1C0}"/>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702046D0-1E6C-8C1A-8D63-D1CD85FE44A8}"/>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49EB1A8-2B63-B71D-C5B8-49ADE97F343B}"/>
              </a:ext>
            </a:extLst>
          </p:cNvPr>
          <p:cNvSpPr>
            <a:spLocks noGrp="1"/>
          </p:cNvSpPr>
          <p:nvPr>
            <p:ph type="dt" sz="half" idx="10"/>
          </p:nvPr>
        </p:nvSpPr>
        <p:spPr/>
        <p:txBody>
          <a:bodyPr/>
          <a:lstStyle/>
          <a:p>
            <a:fld id="{32E4E0CD-F17D-4E46-AA33-8355E92E29DF}" type="datetimeFigureOut">
              <a:rPr lang="en-US" smtClean="0"/>
              <a:t>12/18/2023</a:t>
            </a:fld>
            <a:endParaRPr lang="en-US"/>
          </a:p>
        </p:txBody>
      </p:sp>
      <p:sp>
        <p:nvSpPr>
          <p:cNvPr id="5" name="Footer Placeholder 4">
            <a:extLst>
              <a:ext uri="{FF2B5EF4-FFF2-40B4-BE49-F238E27FC236}">
                <a16:creationId xmlns:a16="http://schemas.microsoft.com/office/drawing/2014/main" id="{C76573AE-9490-3BEB-8499-C3F0C7CE77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3FC9BF-F583-6837-7782-D9D062B4C96F}"/>
              </a:ext>
            </a:extLst>
          </p:cNvPr>
          <p:cNvSpPr>
            <a:spLocks noGrp="1"/>
          </p:cNvSpPr>
          <p:nvPr>
            <p:ph type="sldNum" sz="quarter" idx="12"/>
          </p:nvPr>
        </p:nvSpPr>
        <p:spPr/>
        <p:txBody>
          <a:bodyPr/>
          <a:lstStyle/>
          <a:p>
            <a:fld id="{B000990C-5576-E64E-9A6F-B921A9B49331}" type="slidenum">
              <a:rPr lang="en-US" smtClean="0"/>
              <a:t>‹#›</a:t>
            </a:fld>
            <a:endParaRPr lang="en-US"/>
          </a:p>
        </p:txBody>
      </p:sp>
    </p:spTree>
    <p:extLst>
      <p:ext uri="{BB962C8B-B14F-4D97-AF65-F5344CB8AC3E}">
        <p14:creationId xmlns:p14="http://schemas.microsoft.com/office/powerpoint/2010/main" val="4211593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32BC354-FB8B-C300-D6B2-10412F64CEDA}"/>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D52B8C37-B712-231C-6DE8-675ECC1A9EF9}"/>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9CCE8E7-FE35-E520-5CE3-28FADDF91C75}"/>
              </a:ext>
            </a:extLst>
          </p:cNvPr>
          <p:cNvSpPr>
            <a:spLocks noGrp="1"/>
          </p:cNvSpPr>
          <p:nvPr>
            <p:ph type="dt" sz="half" idx="10"/>
          </p:nvPr>
        </p:nvSpPr>
        <p:spPr/>
        <p:txBody>
          <a:bodyPr/>
          <a:lstStyle/>
          <a:p>
            <a:fld id="{32E4E0CD-F17D-4E46-AA33-8355E92E29DF}" type="datetimeFigureOut">
              <a:rPr lang="en-US" smtClean="0"/>
              <a:t>12/18/2023</a:t>
            </a:fld>
            <a:endParaRPr lang="en-US"/>
          </a:p>
        </p:txBody>
      </p:sp>
      <p:sp>
        <p:nvSpPr>
          <p:cNvPr id="5" name="Footer Placeholder 4">
            <a:extLst>
              <a:ext uri="{FF2B5EF4-FFF2-40B4-BE49-F238E27FC236}">
                <a16:creationId xmlns:a16="http://schemas.microsoft.com/office/drawing/2014/main" id="{1422D12A-4E00-84F5-A577-075CE902FE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4E81F3-6814-133A-94D1-CA2C05817C30}"/>
              </a:ext>
            </a:extLst>
          </p:cNvPr>
          <p:cNvSpPr>
            <a:spLocks noGrp="1"/>
          </p:cNvSpPr>
          <p:nvPr>
            <p:ph type="sldNum" sz="quarter" idx="12"/>
          </p:nvPr>
        </p:nvSpPr>
        <p:spPr/>
        <p:txBody>
          <a:bodyPr/>
          <a:lstStyle/>
          <a:p>
            <a:fld id="{B000990C-5576-E64E-9A6F-B921A9B49331}" type="slidenum">
              <a:rPr lang="en-US" smtClean="0"/>
              <a:t>‹#›</a:t>
            </a:fld>
            <a:endParaRPr lang="en-US"/>
          </a:p>
        </p:txBody>
      </p:sp>
    </p:spTree>
    <p:extLst>
      <p:ext uri="{BB962C8B-B14F-4D97-AF65-F5344CB8AC3E}">
        <p14:creationId xmlns:p14="http://schemas.microsoft.com/office/powerpoint/2010/main" val="14483340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99D29-CD5B-85C5-DAF2-FAB641FCBB7C}"/>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BC327C2D-40D8-DE43-97CC-592F79321C23}"/>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0B7F3C1-EDD7-1D32-70DC-82412DA3352F}"/>
              </a:ext>
            </a:extLst>
          </p:cNvPr>
          <p:cNvSpPr>
            <a:spLocks noGrp="1"/>
          </p:cNvSpPr>
          <p:nvPr>
            <p:ph type="dt" sz="half" idx="10"/>
          </p:nvPr>
        </p:nvSpPr>
        <p:spPr/>
        <p:txBody>
          <a:bodyPr/>
          <a:lstStyle/>
          <a:p>
            <a:fld id="{32E4E0CD-F17D-4E46-AA33-8355E92E29DF}" type="datetimeFigureOut">
              <a:rPr lang="en-US" smtClean="0"/>
              <a:t>12/18/2023</a:t>
            </a:fld>
            <a:endParaRPr lang="en-US"/>
          </a:p>
        </p:txBody>
      </p:sp>
      <p:sp>
        <p:nvSpPr>
          <p:cNvPr id="5" name="Footer Placeholder 4">
            <a:extLst>
              <a:ext uri="{FF2B5EF4-FFF2-40B4-BE49-F238E27FC236}">
                <a16:creationId xmlns:a16="http://schemas.microsoft.com/office/drawing/2014/main" id="{C45FCD14-1769-7081-2E3B-41D7A7DE99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6905BE-FF2E-DF64-94D7-654F93A47AA2}"/>
              </a:ext>
            </a:extLst>
          </p:cNvPr>
          <p:cNvSpPr>
            <a:spLocks noGrp="1"/>
          </p:cNvSpPr>
          <p:nvPr>
            <p:ph type="sldNum" sz="quarter" idx="12"/>
          </p:nvPr>
        </p:nvSpPr>
        <p:spPr/>
        <p:txBody>
          <a:bodyPr/>
          <a:lstStyle/>
          <a:p>
            <a:fld id="{B000990C-5576-E64E-9A6F-B921A9B49331}" type="slidenum">
              <a:rPr lang="en-US" smtClean="0"/>
              <a:t>‹#›</a:t>
            </a:fld>
            <a:endParaRPr lang="en-US"/>
          </a:p>
        </p:txBody>
      </p:sp>
    </p:spTree>
    <p:extLst>
      <p:ext uri="{BB962C8B-B14F-4D97-AF65-F5344CB8AC3E}">
        <p14:creationId xmlns:p14="http://schemas.microsoft.com/office/powerpoint/2010/main" val="28069811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FE5ECD-C5C2-FE71-5B96-3AF5673F248D}"/>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34BABF74-5113-7268-0FE3-813378A64DD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A3BC1189-3E3C-A793-776B-ED053635A339}"/>
              </a:ext>
            </a:extLst>
          </p:cNvPr>
          <p:cNvSpPr>
            <a:spLocks noGrp="1"/>
          </p:cNvSpPr>
          <p:nvPr>
            <p:ph type="dt" sz="half" idx="10"/>
          </p:nvPr>
        </p:nvSpPr>
        <p:spPr/>
        <p:txBody>
          <a:bodyPr/>
          <a:lstStyle/>
          <a:p>
            <a:fld id="{32E4E0CD-F17D-4E46-AA33-8355E92E29DF}" type="datetimeFigureOut">
              <a:rPr lang="en-US" smtClean="0"/>
              <a:t>12/18/2023</a:t>
            </a:fld>
            <a:endParaRPr lang="en-US"/>
          </a:p>
        </p:txBody>
      </p:sp>
      <p:sp>
        <p:nvSpPr>
          <p:cNvPr id="5" name="Footer Placeholder 4">
            <a:extLst>
              <a:ext uri="{FF2B5EF4-FFF2-40B4-BE49-F238E27FC236}">
                <a16:creationId xmlns:a16="http://schemas.microsoft.com/office/drawing/2014/main" id="{3782FB08-EC68-CC28-A19E-E97B73B36A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DB1F19-FD57-A84B-01E1-22E875CB945B}"/>
              </a:ext>
            </a:extLst>
          </p:cNvPr>
          <p:cNvSpPr>
            <a:spLocks noGrp="1"/>
          </p:cNvSpPr>
          <p:nvPr>
            <p:ph type="sldNum" sz="quarter" idx="12"/>
          </p:nvPr>
        </p:nvSpPr>
        <p:spPr/>
        <p:txBody>
          <a:bodyPr/>
          <a:lstStyle/>
          <a:p>
            <a:fld id="{B000990C-5576-E64E-9A6F-B921A9B49331}" type="slidenum">
              <a:rPr lang="en-US" smtClean="0"/>
              <a:t>‹#›</a:t>
            </a:fld>
            <a:endParaRPr lang="en-US"/>
          </a:p>
        </p:txBody>
      </p:sp>
    </p:spTree>
    <p:extLst>
      <p:ext uri="{BB962C8B-B14F-4D97-AF65-F5344CB8AC3E}">
        <p14:creationId xmlns:p14="http://schemas.microsoft.com/office/powerpoint/2010/main" val="12500049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EFC16D-EF82-4A59-372C-44F6EA1681D1}"/>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6D3E0BCC-EB82-BB6B-253C-7EA7FF270DE4}"/>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2BC88F3D-2090-5E7B-F4B5-CA88115FBB25}"/>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7852F162-65A6-A752-EF20-B6E07B3FDF70}"/>
              </a:ext>
            </a:extLst>
          </p:cNvPr>
          <p:cNvSpPr>
            <a:spLocks noGrp="1"/>
          </p:cNvSpPr>
          <p:nvPr>
            <p:ph type="dt" sz="half" idx="10"/>
          </p:nvPr>
        </p:nvSpPr>
        <p:spPr/>
        <p:txBody>
          <a:bodyPr/>
          <a:lstStyle/>
          <a:p>
            <a:fld id="{32E4E0CD-F17D-4E46-AA33-8355E92E29DF}" type="datetimeFigureOut">
              <a:rPr lang="en-US" smtClean="0"/>
              <a:t>12/18/2023</a:t>
            </a:fld>
            <a:endParaRPr lang="en-US"/>
          </a:p>
        </p:txBody>
      </p:sp>
      <p:sp>
        <p:nvSpPr>
          <p:cNvPr id="6" name="Footer Placeholder 5">
            <a:extLst>
              <a:ext uri="{FF2B5EF4-FFF2-40B4-BE49-F238E27FC236}">
                <a16:creationId xmlns:a16="http://schemas.microsoft.com/office/drawing/2014/main" id="{C7C3638A-C9A4-B380-6621-9F129AD6515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164639F-3577-0C00-6F02-C93F8DED10E4}"/>
              </a:ext>
            </a:extLst>
          </p:cNvPr>
          <p:cNvSpPr>
            <a:spLocks noGrp="1"/>
          </p:cNvSpPr>
          <p:nvPr>
            <p:ph type="sldNum" sz="quarter" idx="12"/>
          </p:nvPr>
        </p:nvSpPr>
        <p:spPr/>
        <p:txBody>
          <a:bodyPr/>
          <a:lstStyle/>
          <a:p>
            <a:fld id="{B000990C-5576-E64E-9A6F-B921A9B49331}" type="slidenum">
              <a:rPr lang="en-US" smtClean="0"/>
              <a:t>‹#›</a:t>
            </a:fld>
            <a:endParaRPr lang="en-US"/>
          </a:p>
        </p:txBody>
      </p:sp>
    </p:spTree>
    <p:extLst>
      <p:ext uri="{BB962C8B-B14F-4D97-AF65-F5344CB8AC3E}">
        <p14:creationId xmlns:p14="http://schemas.microsoft.com/office/powerpoint/2010/main" val="29945765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04B2F3-1737-AB88-A1EE-2BD2C7A29D18}"/>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EBC4C54C-5FC5-29CE-443A-BD9D6F54102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17DDBBE2-2AD6-0F78-AECE-7B75A9124444}"/>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CAC23C1E-474B-B1EA-743F-2B2A3F7A5F6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F678ADC2-B5C9-3F9A-F4B4-A5BD9A416F88}"/>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6F4A0D4E-DDFF-B5F6-2CE1-56DC628C9BD5}"/>
              </a:ext>
            </a:extLst>
          </p:cNvPr>
          <p:cNvSpPr>
            <a:spLocks noGrp="1"/>
          </p:cNvSpPr>
          <p:nvPr>
            <p:ph type="dt" sz="half" idx="10"/>
          </p:nvPr>
        </p:nvSpPr>
        <p:spPr/>
        <p:txBody>
          <a:bodyPr/>
          <a:lstStyle/>
          <a:p>
            <a:fld id="{32E4E0CD-F17D-4E46-AA33-8355E92E29DF}" type="datetimeFigureOut">
              <a:rPr lang="en-US" smtClean="0"/>
              <a:t>12/18/2023</a:t>
            </a:fld>
            <a:endParaRPr lang="en-US"/>
          </a:p>
        </p:txBody>
      </p:sp>
      <p:sp>
        <p:nvSpPr>
          <p:cNvPr id="8" name="Footer Placeholder 7">
            <a:extLst>
              <a:ext uri="{FF2B5EF4-FFF2-40B4-BE49-F238E27FC236}">
                <a16:creationId xmlns:a16="http://schemas.microsoft.com/office/drawing/2014/main" id="{47BD5B01-52F2-1C1F-8672-E3E53F5BC8E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CD38902-541D-5683-48D5-8C1B382C5F9E}"/>
              </a:ext>
            </a:extLst>
          </p:cNvPr>
          <p:cNvSpPr>
            <a:spLocks noGrp="1"/>
          </p:cNvSpPr>
          <p:nvPr>
            <p:ph type="sldNum" sz="quarter" idx="12"/>
          </p:nvPr>
        </p:nvSpPr>
        <p:spPr/>
        <p:txBody>
          <a:bodyPr/>
          <a:lstStyle/>
          <a:p>
            <a:fld id="{B000990C-5576-E64E-9A6F-B921A9B49331}" type="slidenum">
              <a:rPr lang="en-US" smtClean="0"/>
              <a:t>‹#›</a:t>
            </a:fld>
            <a:endParaRPr lang="en-US"/>
          </a:p>
        </p:txBody>
      </p:sp>
    </p:spTree>
    <p:extLst>
      <p:ext uri="{BB962C8B-B14F-4D97-AF65-F5344CB8AC3E}">
        <p14:creationId xmlns:p14="http://schemas.microsoft.com/office/powerpoint/2010/main" val="786224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B69C4D-2156-CA94-F7E3-6F8730469E77}"/>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6C1D481E-2701-54B8-B922-480E1D96978D}"/>
              </a:ext>
            </a:extLst>
          </p:cNvPr>
          <p:cNvSpPr>
            <a:spLocks noGrp="1"/>
          </p:cNvSpPr>
          <p:nvPr>
            <p:ph type="dt" sz="half" idx="10"/>
          </p:nvPr>
        </p:nvSpPr>
        <p:spPr/>
        <p:txBody>
          <a:bodyPr/>
          <a:lstStyle/>
          <a:p>
            <a:fld id="{32E4E0CD-F17D-4E46-AA33-8355E92E29DF}" type="datetimeFigureOut">
              <a:rPr lang="en-US" smtClean="0"/>
              <a:t>12/18/2023</a:t>
            </a:fld>
            <a:endParaRPr lang="en-US"/>
          </a:p>
        </p:txBody>
      </p:sp>
      <p:sp>
        <p:nvSpPr>
          <p:cNvPr id="4" name="Footer Placeholder 3">
            <a:extLst>
              <a:ext uri="{FF2B5EF4-FFF2-40B4-BE49-F238E27FC236}">
                <a16:creationId xmlns:a16="http://schemas.microsoft.com/office/drawing/2014/main" id="{3ECBFDBC-85D4-6C97-26CB-74C34B4E3E6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2F23211-40CA-DC78-262F-E0B5A6B56C76}"/>
              </a:ext>
            </a:extLst>
          </p:cNvPr>
          <p:cNvSpPr>
            <a:spLocks noGrp="1"/>
          </p:cNvSpPr>
          <p:nvPr>
            <p:ph type="sldNum" sz="quarter" idx="12"/>
          </p:nvPr>
        </p:nvSpPr>
        <p:spPr/>
        <p:txBody>
          <a:bodyPr/>
          <a:lstStyle/>
          <a:p>
            <a:fld id="{B000990C-5576-E64E-9A6F-B921A9B49331}" type="slidenum">
              <a:rPr lang="en-US" smtClean="0"/>
              <a:t>‹#›</a:t>
            </a:fld>
            <a:endParaRPr lang="en-US"/>
          </a:p>
        </p:txBody>
      </p:sp>
    </p:spTree>
    <p:extLst>
      <p:ext uri="{BB962C8B-B14F-4D97-AF65-F5344CB8AC3E}">
        <p14:creationId xmlns:p14="http://schemas.microsoft.com/office/powerpoint/2010/main" val="41341608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8563308-E53D-7F01-84DF-8F5DC32A94C6}"/>
              </a:ext>
            </a:extLst>
          </p:cNvPr>
          <p:cNvSpPr>
            <a:spLocks noGrp="1"/>
          </p:cNvSpPr>
          <p:nvPr>
            <p:ph type="dt" sz="half" idx="10"/>
          </p:nvPr>
        </p:nvSpPr>
        <p:spPr/>
        <p:txBody>
          <a:bodyPr/>
          <a:lstStyle/>
          <a:p>
            <a:fld id="{32E4E0CD-F17D-4E46-AA33-8355E92E29DF}" type="datetimeFigureOut">
              <a:rPr lang="en-US" smtClean="0"/>
              <a:t>12/18/2023</a:t>
            </a:fld>
            <a:endParaRPr lang="en-US"/>
          </a:p>
        </p:txBody>
      </p:sp>
      <p:sp>
        <p:nvSpPr>
          <p:cNvPr id="3" name="Footer Placeholder 2">
            <a:extLst>
              <a:ext uri="{FF2B5EF4-FFF2-40B4-BE49-F238E27FC236}">
                <a16:creationId xmlns:a16="http://schemas.microsoft.com/office/drawing/2014/main" id="{7FA7C644-8C3A-D2F0-7FBC-A0699C9503F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7FEA379-F0E5-5B55-D73F-30122684268E}"/>
              </a:ext>
            </a:extLst>
          </p:cNvPr>
          <p:cNvSpPr>
            <a:spLocks noGrp="1"/>
          </p:cNvSpPr>
          <p:nvPr>
            <p:ph type="sldNum" sz="quarter" idx="12"/>
          </p:nvPr>
        </p:nvSpPr>
        <p:spPr/>
        <p:txBody>
          <a:bodyPr/>
          <a:lstStyle/>
          <a:p>
            <a:fld id="{B000990C-5576-E64E-9A6F-B921A9B49331}" type="slidenum">
              <a:rPr lang="en-US" smtClean="0"/>
              <a:t>‹#›</a:t>
            </a:fld>
            <a:endParaRPr lang="en-US"/>
          </a:p>
        </p:txBody>
      </p:sp>
    </p:spTree>
    <p:extLst>
      <p:ext uri="{BB962C8B-B14F-4D97-AF65-F5344CB8AC3E}">
        <p14:creationId xmlns:p14="http://schemas.microsoft.com/office/powerpoint/2010/main" val="1623474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EB972-D0F0-8E4B-E72D-19167337BE6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488EAE58-DB30-D54C-F041-49E7146BCD7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B6798BE9-6101-D306-A2C6-BB6BF579B3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C6F7DAEB-DFEB-C179-228C-AAA2BDA897AD}"/>
              </a:ext>
            </a:extLst>
          </p:cNvPr>
          <p:cNvSpPr>
            <a:spLocks noGrp="1"/>
          </p:cNvSpPr>
          <p:nvPr>
            <p:ph type="dt" sz="half" idx="10"/>
          </p:nvPr>
        </p:nvSpPr>
        <p:spPr/>
        <p:txBody>
          <a:bodyPr/>
          <a:lstStyle/>
          <a:p>
            <a:fld id="{32E4E0CD-F17D-4E46-AA33-8355E92E29DF}" type="datetimeFigureOut">
              <a:rPr lang="en-US" smtClean="0"/>
              <a:t>12/18/2023</a:t>
            </a:fld>
            <a:endParaRPr lang="en-US"/>
          </a:p>
        </p:txBody>
      </p:sp>
      <p:sp>
        <p:nvSpPr>
          <p:cNvPr id="6" name="Footer Placeholder 5">
            <a:extLst>
              <a:ext uri="{FF2B5EF4-FFF2-40B4-BE49-F238E27FC236}">
                <a16:creationId xmlns:a16="http://schemas.microsoft.com/office/drawing/2014/main" id="{568B6332-A26A-78E2-585D-4BC5186E0E2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0A0A3D-F835-76AF-E4FE-3D3A5B55F159}"/>
              </a:ext>
            </a:extLst>
          </p:cNvPr>
          <p:cNvSpPr>
            <a:spLocks noGrp="1"/>
          </p:cNvSpPr>
          <p:nvPr>
            <p:ph type="sldNum" sz="quarter" idx="12"/>
          </p:nvPr>
        </p:nvSpPr>
        <p:spPr/>
        <p:txBody>
          <a:bodyPr/>
          <a:lstStyle/>
          <a:p>
            <a:fld id="{B000990C-5576-E64E-9A6F-B921A9B49331}" type="slidenum">
              <a:rPr lang="en-US" smtClean="0"/>
              <a:t>‹#›</a:t>
            </a:fld>
            <a:endParaRPr lang="en-US"/>
          </a:p>
        </p:txBody>
      </p:sp>
    </p:spTree>
    <p:extLst>
      <p:ext uri="{BB962C8B-B14F-4D97-AF65-F5344CB8AC3E}">
        <p14:creationId xmlns:p14="http://schemas.microsoft.com/office/powerpoint/2010/main" val="21547753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BAC78-8240-7DC4-9C5A-DDD8A4640AAF}"/>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5259C33C-5D05-43F3-6F14-789E6BFCA7E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54438BD-813F-7FED-BB82-9BDBCBA2FC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F7F1ADD4-7DB4-BD43-A4AE-2FD1C51BC8E6}"/>
              </a:ext>
            </a:extLst>
          </p:cNvPr>
          <p:cNvSpPr>
            <a:spLocks noGrp="1"/>
          </p:cNvSpPr>
          <p:nvPr>
            <p:ph type="dt" sz="half" idx="10"/>
          </p:nvPr>
        </p:nvSpPr>
        <p:spPr/>
        <p:txBody>
          <a:bodyPr/>
          <a:lstStyle/>
          <a:p>
            <a:fld id="{32E4E0CD-F17D-4E46-AA33-8355E92E29DF}" type="datetimeFigureOut">
              <a:rPr lang="en-US" smtClean="0"/>
              <a:t>12/18/2023</a:t>
            </a:fld>
            <a:endParaRPr lang="en-US"/>
          </a:p>
        </p:txBody>
      </p:sp>
      <p:sp>
        <p:nvSpPr>
          <p:cNvPr id="6" name="Footer Placeholder 5">
            <a:extLst>
              <a:ext uri="{FF2B5EF4-FFF2-40B4-BE49-F238E27FC236}">
                <a16:creationId xmlns:a16="http://schemas.microsoft.com/office/drawing/2014/main" id="{498A60EA-B2C0-08A4-4FD7-671832A3644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1AD4CDF-AFEB-E753-0D89-63049D982ACC}"/>
              </a:ext>
            </a:extLst>
          </p:cNvPr>
          <p:cNvSpPr>
            <a:spLocks noGrp="1"/>
          </p:cNvSpPr>
          <p:nvPr>
            <p:ph type="sldNum" sz="quarter" idx="12"/>
          </p:nvPr>
        </p:nvSpPr>
        <p:spPr/>
        <p:txBody>
          <a:bodyPr/>
          <a:lstStyle/>
          <a:p>
            <a:fld id="{B000990C-5576-E64E-9A6F-B921A9B49331}" type="slidenum">
              <a:rPr lang="en-US" smtClean="0"/>
              <a:t>‹#›</a:t>
            </a:fld>
            <a:endParaRPr lang="en-US"/>
          </a:p>
        </p:txBody>
      </p:sp>
    </p:spTree>
    <p:extLst>
      <p:ext uri="{BB962C8B-B14F-4D97-AF65-F5344CB8AC3E}">
        <p14:creationId xmlns:p14="http://schemas.microsoft.com/office/powerpoint/2010/main" val="19590625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A4B8521-695B-68E1-AE26-211D7F8E739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56A36BCA-ADBC-D300-58E7-508D4B77E4B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8EE7099-C08A-8F1B-CDB3-9D77D523AC7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E4E0CD-F17D-4E46-AA33-8355E92E29DF}" type="datetimeFigureOut">
              <a:rPr lang="en-US" smtClean="0"/>
              <a:t>12/18/2023</a:t>
            </a:fld>
            <a:endParaRPr lang="en-US"/>
          </a:p>
        </p:txBody>
      </p:sp>
      <p:sp>
        <p:nvSpPr>
          <p:cNvPr id="5" name="Footer Placeholder 4">
            <a:extLst>
              <a:ext uri="{FF2B5EF4-FFF2-40B4-BE49-F238E27FC236}">
                <a16:creationId xmlns:a16="http://schemas.microsoft.com/office/drawing/2014/main" id="{6A896CDB-C884-B3BB-8097-D94491A6723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22E99D6-8D2D-91E5-F8C7-05C1937E755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00990C-5576-E64E-9A6F-B921A9B49331}" type="slidenum">
              <a:rPr lang="en-US" smtClean="0"/>
              <a:t>‹#›</a:t>
            </a:fld>
            <a:endParaRPr lang="en-US"/>
          </a:p>
        </p:txBody>
      </p:sp>
    </p:spTree>
    <p:extLst>
      <p:ext uri="{BB962C8B-B14F-4D97-AF65-F5344CB8AC3E}">
        <p14:creationId xmlns:p14="http://schemas.microsoft.com/office/powerpoint/2010/main" val="30050391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4gbonjayeseun@gmail.com" TargetMode="External"/><Relationship Id="rId2" Type="http://schemas.openxmlformats.org/officeDocument/2006/relationships/hyperlink" Target="mailto:adeola.awoniyi@swft.nhs.uk"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57311E-EC35-25EC-AC7A-0B32CF019242}"/>
              </a:ext>
            </a:extLst>
          </p:cNvPr>
          <p:cNvSpPr>
            <a:spLocks noGrp="1"/>
          </p:cNvSpPr>
          <p:nvPr>
            <p:ph type="ctrTitle"/>
          </p:nvPr>
        </p:nvSpPr>
        <p:spPr>
          <a:xfrm>
            <a:off x="1461836" y="794083"/>
            <a:ext cx="9027695" cy="4764505"/>
          </a:xfrm>
        </p:spPr>
        <p:txBody>
          <a:bodyPr>
            <a:normAutofit/>
          </a:bodyPr>
          <a:lstStyle/>
          <a:p>
            <a:r>
              <a:rPr lang="en-GB" sz="1800" dirty="0">
                <a:effectLst/>
                <a:latin typeface="Times New Roman" panose="02020603050405020304" pitchFamily="18" charset="0"/>
                <a:ea typeface="Times New Roman" panose="02020603050405020304" pitchFamily="18" charset="0"/>
              </a:rPr>
              <a:t>Examining the Efficacy of Psychosocial Support in Cancer Management: A Systematic Review of Interventions in Nigeria</a:t>
            </a:r>
            <a:br>
              <a:rPr lang="en-GB" sz="1800" dirty="0">
                <a:effectLst/>
                <a:latin typeface="Times New Roman" panose="02020603050405020304" pitchFamily="18" charset="0"/>
                <a:ea typeface="Times New Roman" panose="02020603050405020304" pitchFamily="18" charset="0"/>
              </a:rPr>
            </a:br>
            <a:r>
              <a:rPr lang="en-GB" sz="1800" b="1" dirty="0">
                <a:effectLst/>
                <a:latin typeface="Times New Roman" panose="02020603050405020304" pitchFamily="18" charset="0"/>
                <a:ea typeface="Calibri" panose="020F0502020204030204" pitchFamily="34" charset="0"/>
                <a:cs typeface="Times New Roman" panose="02020603050405020304" pitchFamily="18" charset="0"/>
              </a:rPr>
              <a:t>Awoniyi Adeola Roseline</a:t>
            </a:r>
            <a:r>
              <a:rPr lang="en-GB" sz="1800" b="1" baseline="30000" dirty="0">
                <a:effectLst/>
                <a:latin typeface="Times New Roman" panose="02020603050405020304" pitchFamily="18" charset="0"/>
                <a:ea typeface="Calibri" panose="020F0502020204030204" pitchFamily="34" charset="0"/>
                <a:cs typeface="Times New Roman" panose="02020603050405020304" pitchFamily="18" charset="0"/>
              </a:rPr>
              <a:t>1</a:t>
            </a:r>
            <a:br>
              <a:rPr lang="en-GB" sz="1800" dirty="0">
                <a:effectLst/>
                <a:latin typeface="Calibri" panose="020F0502020204030204" pitchFamily="34" charset="0"/>
                <a:ea typeface="Times New Roman" panose="02020603050405020304" pitchFamily="18" charset="0"/>
                <a:cs typeface="Times New Roman" panose="02020603050405020304" pitchFamily="18" charset="0"/>
              </a:rPr>
            </a:br>
            <a:r>
              <a:rPr lang="en-GB" sz="1800" u="sng" dirty="0">
                <a:solidFill>
                  <a:srgbClr val="0000FF"/>
                </a:solidFill>
                <a:effectLst/>
                <a:latin typeface="Times New Roman" panose="02020603050405020304" pitchFamily="18" charset="0"/>
                <a:ea typeface="Calibri" panose="020F0502020204030204" pitchFamily="34" charset="0"/>
                <a:cs typeface="Calibri" panose="020F0502020204030204" pitchFamily="34" charset="0"/>
                <a:hlinkClick r:id="rId2"/>
              </a:rPr>
              <a:t>adeola.awoniyi@swft.nhs.uk</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br>
              <a:rPr lang="en-GB" sz="1800" dirty="0">
                <a:effectLst/>
                <a:latin typeface="Calibri" panose="020F0502020204030204" pitchFamily="34" charset="0"/>
                <a:ea typeface="Times New Roman" panose="02020603050405020304" pitchFamily="18" charset="0"/>
                <a:cs typeface="Times New Roman" panose="02020603050405020304" pitchFamily="18" charset="0"/>
              </a:rPr>
            </a:b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South Warwickshire University NHS Foundation.</a:t>
            </a:r>
            <a:br>
              <a:rPr lang="en-GB" sz="1800" dirty="0">
                <a:effectLst/>
                <a:latin typeface="Calibri" panose="020F0502020204030204" pitchFamily="34" charset="0"/>
                <a:ea typeface="Times New Roman" panose="02020603050405020304" pitchFamily="18" charset="0"/>
                <a:cs typeface="Times New Roman" panose="02020603050405020304" pitchFamily="18" charset="0"/>
              </a:rPr>
            </a:br>
            <a:r>
              <a:rPr lang="en-GB" sz="1800" b="1" dirty="0">
                <a:effectLst/>
                <a:latin typeface="Times New Roman" panose="02020603050405020304" pitchFamily="18" charset="0"/>
                <a:ea typeface="Calibri" panose="020F0502020204030204" pitchFamily="34" charset="0"/>
                <a:cs typeface="Times New Roman" panose="02020603050405020304" pitchFamily="18" charset="0"/>
              </a:rPr>
              <a:t>FOGBONJAIYE, Seun Samuel (</a:t>
            </a:r>
            <a:r>
              <a:rPr lang="en-GB" sz="1800" b="1" dirty="0" err="1">
                <a:effectLst/>
                <a:latin typeface="Times New Roman" panose="02020603050405020304" pitchFamily="18" charset="0"/>
                <a:ea typeface="Calibri" panose="020F0502020204030204" pitchFamily="34" charset="0"/>
                <a:cs typeface="Times New Roman" panose="02020603050405020304" pitchFamily="18" charset="0"/>
              </a:rPr>
              <a:t>Ph.D</a:t>
            </a:r>
            <a:r>
              <a:rPr lang="en-GB" sz="1800" b="1" dirty="0">
                <a:effectLst/>
                <a:latin typeface="Times New Roman" panose="02020603050405020304" pitchFamily="18" charset="0"/>
                <a:ea typeface="Calibri" panose="020F0502020204030204" pitchFamily="34" charset="0"/>
                <a:cs typeface="Times New Roman" panose="02020603050405020304" pitchFamily="18" charset="0"/>
              </a:rPr>
              <a:t>)</a:t>
            </a:r>
            <a:r>
              <a:rPr lang="en-GB" sz="1800" b="1" baseline="30000" dirty="0">
                <a:effectLst/>
                <a:latin typeface="Times New Roman" panose="02020603050405020304" pitchFamily="18" charset="0"/>
                <a:ea typeface="Calibri" panose="020F0502020204030204" pitchFamily="34" charset="0"/>
                <a:cs typeface="Times New Roman" panose="02020603050405020304" pitchFamily="18" charset="0"/>
              </a:rPr>
              <a:t>2</a:t>
            </a:r>
            <a:br>
              <a:rPr lang="en-GB" sz="1800" dirty="0">
                <a:effectLst/>
                <a:latin typeface="Calibri" panose="020F0502020204030204" pitchFamily="34" charset="0"/>
                <a:ea typeface="Times New Roman" panose="02020603050405020304" pitchFamily="18" charset="0"/>
                <a:cs typeface="Times New Roman" panose="02020603050405020304" pitchFamily="18" charset="0"/>
              </a:rPr>
            </a:b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Department of Economics, Southwestern University Nigeria, Ogun State.</a:t>
            </a:r>
            <a:br>
              <a:rPr lang="en-GB" sz="1800" dirty="0">
                <a:effectLst/>
                <a:latin typeface="Calibri" panose="020F0502020204030204" pitchFamily="34" charset="0"/>
                <a:ea typeface="Times New Roman" panose="02020603050405020304" pitchFamily="18" charset="0"/>
                <a:cs typeface="Times New Roman" panose="02020603050405020304" pitchFamily="18" charset="0"/>
              </a:rPr>
            </a:br>
            <a:r>
              <a:rPr lang="en-GB" sz="1800" u="sng" dirty="0">
                <a:solidFill>
                  <a:srgbClr val="0000FF"/>
                </a:solidFill>
                <a:effectLst/>
                <a:latin typeface="Times New Roman" panose="02020603050405020304" pitchFamily="18" charset="0"/>
                <a:ea typeface="Calibri" panose="020F0502020204030204" pitchFamily="34" charset="0"/>
                <a:cs typeface="Calibri" panose="020F0502020204030204" pitchFamily="34" charset="0"/>
                <a:hlinkClick r:id="rId3"/>
              </a:rPr>
              <a:t>4gbonjayeseun@gmail.com</a:t>
            </a:r>
            <a:br>
              <a:rPr lang="en-GB" sz="1800" dirty="0">
                <a:effectLst/>
                <a:latin typeface="Calibri" panose="020F0502020204030204" pitchFamily="34" charset="0"/>
                <a:ea typeface="Times New Roman" panose="02020603050405020304" pitchFamily="18" charset="0"/>
                <a:cs typeface="Times New Roman" panose="02020603050405020304" pitchFamily="18" charset="0"/>
              </a:rPr>
            </a:br>
            <a:endParaRPr lang="en-US" dirty="0"/>
          </a:p>
        </p:txBody>
      </p:sp>
    </p:spTree>
    <p:extLst>
      <p:ext uri="{BB962C8B-B14F-4D97-AF65-F5344CB8AC3E}">
        <p14:creationId xmlns:p14="http://schemas.microsoft.com/office/powerpoint/2010/main" val="13944316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49B447FE-DDA9-4B30-828A-59FC569124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C3D487F7-9050-4871-B351-34A72ADB29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4" y="-1"/>
            <a:ext cx="6096002" cy="6858000"/>
          </a:xfrm>
          <a:prstGeom prst="rect">
            <a:avLst/>
          </a:prstGeom>
          <a:gradFill>
            <a:gsLst>
              <a:gs pos="8000">
                <a:srgbClr val="000000">
                  <a:alpha val="94000"/>
                </a:srgbClr>
              </a:gs>
              <a:gs pos="100000">
                <a:schemeClr val="accent1"/>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F43C27DD-EF6A-4C48-9669-C2970E71A8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52884" y="609601"/>
            <a:ext cx="6858003" cy="5638801"/>
          </a:xfrm>
          <a:prstGeom prst="rect">
            <a:avLst/>
          </a:prstGeom>
          <a:gradFill>
            <a:gsLst>
              <a:gs pos="0">
                <a:schemeClr val="accent1">
                  <a:alpha val="23000"/>
                </a:schemeClr>
              </a:gs>
              <a:gs pos="71000">
                <a:schemeClr val="accent1">
                  <a:lumMod val="50000"/>
                  <a:alpha val="0"/>
                </a:schemeClr>
              </a:gs>
              <a:gs pos="100000">
                <a:srgbClr val="000000">
                  <a:alpha val="0"/>
                </a:srgb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05A1AA86-B7E6-4C02-AA34-F1A25CD4CC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7518" y="2217950"/>
            <a:ext cx="6103518" cy="4640049"/>
          </a:xfrm>
          <a:prstGeom prst="rect">
            <a:avLst/>
          </a:prstGeom>
          <a:gradFill>
            <a:gsLst>
              <a:gs pos="0">
                <a:schemeClr val="accent1">
                  <a:alpha val="0"/>
                </a:schemeClr>
              </a:gs>
              <a:gs pos="72000">
                <a:srgbClr val="000000">
                  <a:alpha val="21000"/>
                </a:srgb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Oval 24">
            <a:extLst>
              <a:ext uri="{FF2B5EF4-FFF2-40B4-BE49-F238E27FC236}">
                <a16:creationId xmlns:a16="http://schemas.microsoft.com/office/drawing/2014/main" id="{86C3B9CB-4E48-4726-B7B9-9E02F71B15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4137312">
            <a:off x="565239" y="1211422"/>
            <a:ext cx="4640488" cy="4640488"/>
          </a:xfrm>
          <a:prstGeom prst="ellipse">
            <a:avLst/>
          </a:prstGeom>
          <a:gradFill>
            <a:gsLst>
              <a:gs pos="53000">
                <a:schemeClr val="accent1">
                  <a:alpha val="0"/>
                </a:schemeClr>
              </a:gs>
              <a:gs pos="100000">
                <a:schemeClr val="accent1">
                  <a:lumMod val="40000"/>
                  <a:lumOff val="60000"/>
                  <a:alpha val="15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C84384FE-1C88-4CAA-8FB8-2313A3AE73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7519" y="0"/>
            <a:ext cx="6103519" cy="6870700"/>
          </a:xfrm>
          <a:prstGeom prst="rect">
            <a:avLst/>
          </a:prstGeom>
          <a:gradFill>
            <a:gsLst>
              <a:gs pos="24000">
                <a:schemeClr val="accent1">
                  <a:alpha val="0"/>
                </a:schemeClr>
              </a:gs>
              <a:gs pos="100000">
                <a:srgbClr val="000000">
                  <a:alpha val="71000"/>
                </a:srgb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CAA5665-EBA6-5B7F-723E-FE1FAE13ACAA}"/>
              </a:ext>
            </a:extLst>
          </p:cNvPr>
          <p:cNvSpPr>
            <a:spLocks noGrp="1"/>
          </p:cNvSpPr>
          <p:nvPr>
            <p:ph type="title"/>
          </p:nvPr>
        </p:nvSpPr>
        <p:spPr>
          <a:xfrm>
            <a:off x="760397" y="2210306"/>
            <a:ext cx="4567686" cy="3220382"/>
          </a:xfrm>
        </p:spPr>
        <p:txBody>
          <a:bodyPr vert="horz" lIns="91440" tIns="45720" rIns="91440" bIns="45720" rtlCol="0" anchor="t">
            <a:normAutofit/>
          </a:bodyPr>
          <a:lstStyle/>
          <a:p>
            <a:pPr algn="r"/>
            <a:r>
              <a:rPr lang="en-US" sz="4800" dirty="0">
                <a:solidFill>
                  <a:srgbClr val="FFFFFF"/>
                </a:solidFill>
              </a:rPr>
              <a:t>Authors profile </a:t>
            </a:r>
          </a:p>
        </p:txBody>
      </p:sp>
      <p:pic>
        <p:nvPicPr>
          <p:cNvPr id="5" name="Content Placeholder 4" descr="A person in a graduation gown&#10;&#10;Description automatically generated">
            <a:extLst>
              <a:ext uri="{FF2B5EF4-FFF2-40B4-BE49-F238E27FC236}">
                <a16:creationId xmlns:a16="http://schemas.microsoft.com/office/drawing/2014/main" id="{0BFC73E3-4C8C-7508-21BE-9BD29440E877}"/>
              </a:ext>
            </a:extLst>
          </p:cNvPr>
          <p:cNvPicPr>
            <a:picLocks noGrp="1" noChangeAspect="1"/>
          </p:cNvPicPr>
          <p:nvPr>
            <p:ph idx="1"/>
          </p:nvPr>
        </p:nvPicPr>
        <p:blipFill rotWithShape="1">
          <a:blip r:embed="rId2"/>
          <a:srcRect r="3134"/>
          <a:stretch/>
        </p:blipFill>
        <p:spPr>
          <a:xfrm>
            <a:off x="6553199" y="457200"/>
            <a:ext cx="5181602" cy="5943600"/>
          </a:xfrm>
          <a:prstGeom prst="rect">
            <a:avLst/>
          </a:prstGeom>
        </p:spPr>
      </p:pic>
    </p:spTree>
    <p:extLst>
      <p:ext uri="{BB962C8B-B14F-4D97-AF65-F5344CB8AC3E}">
        <p14:creationId xmlns:p14="http://schemas.microsoft.com/office/powerpoint/2010/main" val="38329094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D10FC-ECED-1BAB-9105-53B104098F61}"/>
              </a:ext>
            </a:extLst>
          </p:cNvPr>
          <p:cNvSpPr>
            <a:spLocks noGrp="1"/>
          </p:cNvSpPr>
          <p:nvPr>
            <p:ph type="title"/>
          </p:nvPr>
        </p:nvSpPr>
        <p:spPr>
          <a:xfrm>
            <a:off x="405063" y="124493"/>
            <a:ext cx="10515600" cy="1325563"/>
          </a:xfrm>
        </p:spPr>
        <p:txBody>
          <a:bodyPr/>
          <a:lstStyle/>
          <a:p>
            <a:r>
              <a:rPr lang="en-US" dirty="0"/>
              <a:t>Author 1</a:t>
            </a:r>
          </a:p>
        </p:txBody>
      </p:sp>
      <p:sp>
        <p:nvSpPr>
          <p:cNvPr id="3" name="Content Placeholder 2">
            <a:extLst>
              <a:ext uri="{FF2B5EF4-FFF2-40B4-BE49-F238E27FC236}">
                <a16:creationId xmlns:a16="http://schemas.microsoft.com/office/drawing/2014/main" id="{E665BF2C-4E4C-8390-A98E-10AA1B4936B5}"/>
              </a:ext>
            </a:extLst>
          </p:cNvPr>
          <p:cNvSpPr>
            <a:spLocks noGrp="1"/>
          </p:cNvSpPr>
          <p:nvPr>
            <p:ph idx="1"/>
          </p:nvPr>
        </p:nvSpPr>
        <p:spPr>
          <a:xfrm>
            <a:off x="1776662" y="732881"/>
            <a:ext cx="8726905" cy="5754270"/>
          </a:xfrm>
        </p:spPr>
        <p:txBody>
          <a:bodyPr>
            <a:noAutofit/>
          </a:bodyPr>
          <a:lstStyle/>
          <a:p>
            <a:pPr marL="0" indent="0">
              <a:lnSpc>
                <a:spcPct val="100000"/>
              </a:lnSpc>
              <a:buNone/>
            </a:pPr>
            <a:endParaRPr lang="en-US" sz="1200" dirty="0"/>
          </a:p>
          <a:p>
            <a:pPr marL="0" indent="0">
              <a:lnSpc>
                <a:spcPct val="100000"/>
              </a:lnSpc>
              <a:buNone/>
            </a:pPr>
            <a:r>
              <a:rPr lang="en-US" sz="1200" dirty="0"/>
              <a:t>AWONIYI ADEOLA ROSELINE is a dedicated and passionate female registered nurse with a</a:t>
            </a:r>
          </a:p>
          <a:p>
            <a:pPr marL="0" indent="0">
              <a:lnSpc>
                <a:spcPct val="100000"/>
              </a:lnSpc>
              <a:buNone/>
            </a:pPr>
            <a:r>
              <a:rPr lang="en-US" sz="1200" dirty="0"/>
              <a:t>robust academic background in nursing. Holding a Master of Nursing Science from Coventry</a:t>
            </a:r>
          </a:p>
          <a:p>
            <a:pPr marL="0" indent="0">
              <a:lnSpc>
                <a:spcPct val="100000"/>
              </a:lnSpc>
              <a:buNone/>
            </a:pPr>
            <a:r>
              <a:rPr lang="en-US" sz="1200" dirty="0"/>
              <a:t>University, UK (2022) and a Bachelor of Nursing Science from Istanbul </a:t>
            </a:r>
            <a:r>
              <a:rPr lang="en-US" sz="1200" dirty="0" err="1"/>
              <a:t>Gelisim</a:t>
            </a:r>
            <a:r>
              <a:rPr lang="en-US" sz="1200" dirty="0"/>
              <a:t> University,</a:t>
            </a:r>
          </a:p>
          <a:p>
            <a:pPr marL="0" indent="0">
              <a:lnSpc>
                <a:spcPct val="100000"/>
              </a:lnSpc>
              <a:buNone/>
            </a:pPr>
            <a:r>
              <a:rPr lang="en-US" sz="1200" dirty="0"/>
              <a:t>Turkey (2021), she also earned Diplomas in Midwifery (2014) and General Nursing (2011) from</a:t>
            </a:r>
          </a:p>
          <a:p>
            <a:pPr marL="0" indent="0">
              <a:lnSpc>
                <a:spcPct val="100000"/>
              </a:lnSpc>
              <a:buNone/>
            </a:pPr>
            <a:r>
              <a:rPr lang="en-US" sz="1200" dirty="0"/>
              <a:t>ECWA School of Midwifery and Nursing in Egbe, Nigeria. Registered with the Nursing and</a:t>
            </a:r>
          </a:p>
          <a:p>
            <a:pPr marL="0" indent="0">
              <a:lnSpc>
                <a:spcPct val="100000"/>
              </a:lnSpc>
              <a:buNone/>
            </a:pPr>
            <a:r>
              <a:rPr lang="en-US" sz="1200" dirty="0"/>
              <a:t>Midwifery Councils of Nigeria and the United Kingdom, she brings a wealth of knowledge and</a:t>
            </a:r>
          </a:p>
          <a:p>
            <a:pPr marL="0" indent="0">
              <a:lnSpc>
                <a:spcPct val="100000"/>
              </a:lnSpc>
              <a:buNone/>
            </a:pPr>
            <a:r>
              <a:rPr lang="en-US" sz="1200" dirty="0"/>
              <a:t>over 7 years of experience in patient care.</a:t>
            </a:r>
          </a:p>
          <a:p>
            <a:pPr marL="0" indent="0">
              <a:lnSpc>
                <a:spcPct val="100000"/>
              </a:lnSpc>
              <a:buNone/>
            </a:pPr>
            <a:r>
              <a:rPr lang="en-US" sz="1200" dirty="0"/>
              <a:t>Currently employed at South Warwickshire University NHS Foundation in the UK as a</a:t>
            </a:r>
          </a:p>
          <a:p>
            <a:pPr marL="0" indent="0">
              <a:lnSpc>
                <a:spcPct val="100000"/>
              </a:lnSpc>
              <a:buNone/>
            </a:pPr>
            <a:r>
              <a:rPr lang="en-US" sz="1200" dirty="0"/>
              <a:t>Registered Nurse, Roseline is committed to promoting health, preventing illnesses, and reducing</a:t>
            </a:r>
          </a:p>
          <a:p>
            <a:pPr marL="0" indent="0">
              <a:lnSpc>
                <a:spcPct val="100000"/>
              </a:lnSpc>
              <a:buNone/>
            </a:pPr>
            <a:r>
              <a:rPr lang="en-US" sz="1200" dirty="0"/>
              <a:t>maternal and infant mortality. With a focus on holistic and individualized person-centered care,</a:t>
            </a:r>
          </a:p>
          <a:p>
            <a:pPr marL="0" indent="0">
              <a:lnSpc>
                <a:spcPct val="100000"/>
              </a:lnSpc>
              <a:buNone/>
            </a:pPr>
            <a:r>
              <a:rPr lang="en-US" sz="1200" dirty="0"/>
              <a:t>she has successfully attended to over 200 deliveries and resuscitated more than 20 neonates. As</a:t>
            </a:r>
          </a:p>
          <a:p>
            <a:pPr marL="0" indent="0">
              <a:lnSpc>
                <a:spcPct val="100000"/>
              </a:lnSpc>
              <a:buNone/>
            </a:pPr>
            <a:r>
              <a:rPr lang="en-US" sz="1200" dirty="0"/>
              <a:t>an effective communicator, she establishes therapeutic relationships with clients, relatives, and</a:t>
            </a:r>
          </a:p>
          <a:p>
            <a:pPr marL="0" indent="0">
              <a:lnSpc>
                <a:spcPct val="100000"/>
              </a:lnSpc>
              <a:buNone/>
            </a:pPr>
            <a:r>
              <a:rPr lang="en-US" sz="1200" dirty="0"/>
              <a:t>healthcare teams.</a:t>
            </a:r>
          </a:p>
          <a:p>
            <a:pPr marL="0" indent="0">
              <a:lnSpc>
                <a:spcPct val="100000"/>
              </a:lnSpc>
              <a:buNone/>
            </a:pPr>
            <a:r>
              <a:rPr lang="en-US" sz="1200" dirty="0"/>
              <a:t>Roseline&amp;#39;s educational journey to the master&amp;#39;s level has enhanced her ability to work holistically,</a:t>
            </a:r>
          </a:p>
          <a:p>
            <a:pPr marL="0" indent="0">
              <a:lnSpc>
                <a:spcPct val="100000"/>
              </a:lnSpc>
              <a:buNone/>
            </a:pPr>
            <a:r>
              <a:rPr lang="en-US" sz="1200" dirty="0"/>
              <a:t>serve as an advocate, and employ a family-centered approach. Beyond her clinical duties, she is</a:t>
            </a:r>
          </a:p>
          <a:p>
            <a:pPr marL="0" indent="0">
              <a:lnSpc>
                <a:spcPct val="100000"/>
              </a:lnSpc>
              <a:buNone/>
            </a:pPr>
            <a:r>
              <a:rPr lang="en-US" sz="1200" dirty="0"/>
              <a:t>excited about nursing research and aims to conduct studies that improve the quality of care and</a:t>
            </a:r>
          </a:p>
          <a:p>
            <a:pPr marL="0" indent="0">
              <a:lnSpc>
                <a:spcPct val="100000"/>
              </a:lnSpc>
              <a:buNone/>
            </a:pPr>
            <a:r>
              <a:rPr lang="en-US" sz="1200" dirty="0"/>
              <a:t>services for patients and their families. Prepared to meet the challenging demands of the nursing</a:t>
            </a:r>
          </a:p>
          <a:p>
            <a:pPr marL="0" indent="0">
              <a:lnSpc>
                <a:spcPct val="100000"/>
              </a:lnSpc>
              <a:buNone/>
            </a:pPr>
            <a:r>
              <a:rPr lang="en-US" sz="1200" dirty="0"/>
              <a:t>profession, Roseline is a dutiful, smart, and intelligent nurse contributing significantly to the</a:t>
            </a:r>
          </a:p>
          <a:p>
            <a:pPr marL="0" indent="0">
              <a:lnSpc>
                <a:spcPct val="100000"/>
              </a:lnSpc>
              <a:buNone/>
            </a:pPr>
            <a:r>
              <a:rPr lang="en-US" sz="1200" dirty="0"/>
              <a:t>healthcare field.</a:t>
            </a:r>
          </a:p>
        </p:txBody>
      </p:sp>
    </p:spTree>
    <p:extLst>
      <p:ext uri="{BB962C8B-B14F-4D97-AF65-F5344CB8AC3E}">
        <p14:creationId xmlns:p14="http://schemas.microsoft.com/office/powerpoint/2010/main" val="38826407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2F15A2D-2324-487D-A02A-BF46C5C580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17A7F34E-D418-47E2-9F86-2C45BBC312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1732" y="321733"/>
            <a:ext cx="11546828" cy="6214534"/>
          </a:xfrm>
          <a:custGeom>
            <a:avLst/>
            <a:gdLst>
              <a:gd name="connsiteX0" fmla="*/ 0 w 11546828"/>
              <a:gd name="connsiteY0" fmla="*/ 0 h 6214534"/>
              <a:gd name="connsiteX1" fmla="*/ 7965430 w 11546828"/>
              <a:gd name="connsiteY1" fmla="*/ 0 h 6214534"/>
              <a:gd name="connsiteX2" fmla="*/ 7965430 w 11546828"/>
              <a:gd name="connsiteY2" fmla="*/ 1786 h 6214534"/>
              <a:gd name="connsiteX3" fmla="*/ 11546828 w 11546828"/>
              <a:gd name="connsiteY3" fmla="*/ 1786 h 6214534"/>
              <a:gd name="connsiteX4" fmla="*/ 11546828 w 11546828"/>
              <a:gd name="connsiteY4" fmla="*/ 2866740 h 6214534"/>
              <a:gd name="connsiteX5" fmla="*/ 11225095 w 11546828"/>
              <a:gd name="connsiteY5" fmla="*/ 3179536 h 6214534"/>
              <a:gd name="connsiteX6" fmla="*/ 11225095 w 11546828"/>
              <a:gd name="connsiteY6" fmla="*/ 301542 h 6214534"/>
              <a:gd name="connsiteX7" fmla="*/ 320042 w 11546828"/>
              <a:gd name="connsiteY7" fmla="*/ 301542 h 6214534"/>
              <a:gd name="connsiteX8" fmla="*/ 320042 w 11546828"/>
              <a:gd name="connsiteY8" fmla="*/ 5909424 h 6214534"/>
              <a:gd name="connsiteX9" fmla="*/ 8417210 w 11546828"/>
              <a:gd name="connsiteY9" fmla="*/ 5909424 h 6214534"/>
              <a:gd name="connsiteX10" fmla="*/ 8103383 w 11546828"/>
              <a:gd name="connsiteY10" fmla="*/ 6214534 h 6214534"/>
              <a:gd name="connsiteX11" fmla="*/ 7222929 w 11546828"/>
              <a:gd name="connsiteY11" fmla="*/ 6214534 h 6214534"/>
              <a:gd name="connsiteX12" fmla="*/ 7222929 w 11546828"/>
              <a:gd name="connsiteY12" fmla="*/ 6212748 h 6214534"/>
              <a:gd name="connsiteX13" fmla="*/ 0 w 11546828"/>
              <a:gd name="connsiteY13" fmla="*/ 6212748 h 6214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546828" h="6214534">
                <a:moveTo>
                  <a:pt x="0" y="0"/>
                </a:moveTo>
                <a:lnTo>
                  <a:pt x="7965430" y="0"/>
                </a:lnTo>
                <a:lnTo>
                  <a:pt x="7965430" y="1786"/>
                </a:lnTo>
                <a:lnTo>
                  <a:pt x="11546828" y="1786"/>
                </a:lnTo>
                <a:lnTo>
                  <a:pt x="11546828" y="2866740"/>
                </a:lnTo>
                <a:lnTo>
                  <a:pt x="11225095" y="3179536"/>
                </a:lnTo>
                <a:lnTo>
                  <a:pt x="11225095" y="301542"/>
                </a:lnTo>
                <a:lnTo>
                  <a:pt x="320042" y="301542"/>
                </a:lnTo>
                <a:lnTo>
                  <a:pt x="320042" y="5909424"/>
                </a:lnTo>
                <a:lnTo>
                  <a:pt x="8417210" y="5909424"/>
                </a:lnTo>
                <a:lnTo>
                  <a:pt x="8103383" y="6214534"/>
                </a:lnTo>
                <a:lnTo>
                  <a:pt x="7222929" y="6214534"/>
                </a:lnTo>
                <a:lnTo>
                  <a:pt x="7222929" y="6212748"/>
                </a:lnTo>
                <a:lnTo>
                  <a:pt x="0" y="6212748"/>
                </a:lnTo>
                <a:close/>
              </a:path>
            </a:pathLst>
          </a:custGeom>
          <a:solidFill>
            <a:schemeClr val="tx1">
              <a:lumMod val="50000"/>
              <a:lumOff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Right Triangle 13">
            <a:extLst>
              <a:ext uri="{FF2B5EF4-FFF2-40B4-BE49-F238E27FC236}">
                <a16:creationId xmlns:a16="http://schemas.microsoft.com/office/drawing/2014/main" id="{2AEAFA59-923A-4F54-8B49-44C970BCC3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Content Placeholder 4" descr="A person in a graduation gown&#10;&#10;Description automatically generated">
            <a:extLst>
              <a:ext uri="{FF2B5EF4-FFF2-40B4-BE49-F238E27FC236}">
                <a16:creationId xmlns:a16="http://schemas.microsoft.com/office/drawing/2014/main" id="{C735D3DC-9572-8ED2-41E4-3054A3DF8854}"/>
              </a:ext>
            </a:extLst>
          </p:cNvPr>
          <p:cNvPicPr>
            <a:picLocks noGrp="1" noChangeAspect="1"/>
          </p:cNvPicPr>
          <p:nvPr>
            <p:ph idx="1"/>
          </p:nvPr>
        </p:nvPicPr>
        <p:blipFill>
          <a:blip r:embed="rId2"/>
          <a:stretch>
            <a:fillRect/>
          </a:stretch>
        </p:blipFill>
        <p:spPr>
          <a:xfrm>
            <a:off x="3167441" y="918546"/>
            <a:ext cx="3336153" cy="4979334"/>
          </a:xfrm>
          <a:prstGeom prst="rect">
            <a:avLst/>
          </a:prstGeom>
        </p:spPr>
      </p:pic>
    </p:spTree>
    <p:extLst>
      <p:ext uri="{BB962C8B-B14F-4D97-AF65-F5344CB8AC3E}">
        <p14:creationId xmlns:p14="http://schemas.microsoft.com/office/powerpoint/2010/main" val="27045093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EAED9A-F27F-BE67-0C15-82981CBD1CCC}"/>
              </a:ext>
            </a:extLst>
          </p:cNvPr>
          <p:cNvSpPr>
            <a:spLocks noGrp="1"/>
          </p:cNvSpPr>
          <p:nvPr>
            <p:ph type="title"/>
          </p:nvPr>
        </p:nvSpPr>
        <p:spPr/>
        <p:txBody>
          <a:bodyPr/>
          <a:lstStyle/>
          <a:p>
            <a:r>
              <a:rPr lang="en-US" dirty="0"/>
              <a:t>Co-Author 2</a:t>
            </a:r>
          </a:p>
        </p:txBody>
      </p:sp>
      <p:sp>
        <p:nvSpPr>
          <p:cNvPr id="3" name="Content Placeholder 2">
            <a:extLst>
              <a:ext uri="{FF2B5EF4-FFF2-40B4-BE49-F238E27FC236}">
                <a16:creationId xmlns:a16="http://schemas.microsoft.com/office/drawing/2014/main" id="{DA723816-59D8-CE3A-2EBA-168B77A5AF8D}"/>
              </a:ext>
            </a:extLst>
          </p:cNvPr>
          <p:cNvSpPr>
            <a:spLocks noGrp="1"/>
          </p:cNvSpPr>
          <p:nvPr>
            <p:ph idx="1"/>
          </p:nvPr>
        </p:nvSpPr>
        <p:spPr/>
        <p:txBody>
          <a:bodyPr>
            <a:normAutofit fontScale="70000" lnSpcReduction="20000"/>
          </a:bodyPr>
          <a:lstStyle/>
          <a:p>
            <a:pPr marL="0" indent="0">
              <a:buNone/>
            </a:pPr>
            <a:r>
              <a:rPr lang="en-US" dirty="0"/>
              <a:t>Bio: Dr </a:t>
            </a:r>
            <a:r>
              <a:rPr lang="en-US" dirty="0" err="1"/>
              <a:t>Fogbonjaiye</a:t>
            </a:r>
            <a:r>
              <a:rPr lang="en-US" dirty="0"/>
              <a:t> was the former Director of General Studies and Entrepreneurship and the</a:t>
            </a:r>
          </a:p>
          <a:p>
            <a:pPr marL="0" indent="0">
              <a:buNone/>
            </a:pPr>
            <a:r>
              <a:rPr lang="en-US" dirty="0"/>
              <a:t>present coordinator at the Centre for Human Capital Development. In addition to a sustained</a:t>
            </a:r>
          </a:p>
          <a:p>
            <a:pPr marL="0" indent="0">
              <a:buNone/>
            </a:pPr>
            <a:r>
              <a:rPr lang="en-US" dirty="0"/>
              <a:t>academic record of excellence, he has demonstrated a strong aptitude for research and training</a:t>
            </a:r>
          </a:p>
          <a:p>
            <a:pPr marL="0" indent="0">
              <a:buNone/>
            </a:pPr>
            <a:r>
              <a:rPr lang="en-US" dirty="0"/>
              <a:t>which has earned him opportunity to present papers at several conferences across the globe.</a:t>
            </a:r>
          </a:p>
          <a:p>
            <a:pPr marL="0" indent="0">
              <a:buNone/>
            </a:pPr>
            <a:r>
              <a:rPr lang="en-US" dirty="0"/>
              <a:t>He is a trusted Consultant, Strategist and a reliable analyst. He has advised the government on</a:t>
            </a:r>
          </a:p>
          <a:p>
            <a:pPr marL="0" indent="0">
              <a:buNone/>
            </a:pPr>
            <a:r>
              <a:rPr lang="en-US" dirty="0"/>
              <a:t>major issues which includes access to healthcare, public financing, managing corruption, peace</a:t>
            </a:r>
          </a:p>
          <a:p>
            <a:pPr marL="0" indent="0">
              <a:buNone/>
            </a:pPr>
            <a:r>
              <a:rPr lang="en-US" dirty="0"/>
              <a:t>and conflict resolution, cultural integration, political framework, religion restriction and</a:t>
            </a:r>
          </a:p>
          <a:p>
            <a:pPr marL="0" indent="0">
              <a:buNone/>
            </a:pPr>
            <a:r>
              <a:rPr lang="en-US" dirty="0"/>
              <a:t>behavioral systems. He enjoys proffering solution to economic and real life problems through</a:t>
            </a:r>
          </a:p>
          <a:p>
            <a:pPr marL="0" indent="0">
              <a:buNone/>
            </a:pPr>
            <a:r>
              <a:rPr lang="en-US" dirty="0"/>
              <a:t>research. He is a certified member of several international leadership and training organizations</a:t>
            </a:r>
          </a:p>
          <a:p>
            <a:pPr marL="0" indent="0">
              <a:buNone/>
            </a:pPr>
            <a:r>
              <a:rPr lang="en-US" dirty="0"/>
              <a:t>such as the Pan African Center for Human Resource Development, International Association for</a:t>
            </a:r>
          </a:p>
          <a:p>
            <a:pPr marL="0" indent="0">
              <a:buNone/>
            </a:pPr>
            <a:r>
              <a:rPr lang="en-US" dirty="0"/>
              <a:t>Continuing Education Training U.S.A. and the Gary </a:t>
            </a:r>
            <a:r>
              <a:rPr lang="en-US" dirty="0" err="1"/>
              <a:t>Schwammlein</a:t>
            </a:r>
            <a:r>
              <a:rPr lang="en-US" dirty="0"/>
              <a:t> Global Leadership Network.</a:t>
            </a:r>
          </a:p>
        </p:txBody>
      </p:sp>
    </p:spTree>
    <p:extLst>
      <p:ext uri="{BB962C8B-B14F-4D97-AF65-F5344CB8AC3E}">
        <p14:creationId xmlns:p14="http://schemas.microsoft.com/office/powerpoint/2010/main" val="12007757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6E8F67-E008-6BF6-40E9-F22FD1808D60}"/>
              </a:ext>
            </a:extLst>
          </p:cNvPr>
          <p:cNvSpPr>
            <a:spLocks noGrp="1"/>
          </p:cNvSpPr>
          <p:nvPr>
            <p:ph type="title"/>
          </p:nvPr>
        </p:nvSpPr>
        <p:spPr/>
        <p:txBody>
          <a:bodyPr/>
          <a:lstStyle/>
          <a:p>
            <a:r>
              <a:rPr lang="en-US" dirty="0"/>
              <a:t>Introduction </a:t>
            </a:r>
          </a:p>
        </p:txBody>
      </p:sp>
      <p:sp>
        <p:nvSpPr>
          <p:cNvPr id="3" name="Content Placeholder 2">
            <a:extLst>
              <a:ext uri="{FF2B5EF4-FFF2-40B4-BE49-F238E27FC236}">
                <a16:creationId xmlns:a16="http://schemas.microsoft.com/office/drawing/2014/main" id="{1D2116E9-8D5B-3424-78A3-4FCE0F7CB97F}"/>
              </a:ext>
            </a:extLst>
          </p:cNvPr>
          <p:cNvSpPr>
            <a:spLocks noGrp="1"/>
          </p:cNvSpPr>
          <p:nvPr>
            <p:ph idx="1"/>
          </p:nvPr>
        </p:nvSpPr>
        <p:spPr/>
        <p:txBody>
          <a:bodyPr>
            <a:normAutofit/>
          </a:bodyPr>
          <a:lstStyle/>
          <a:p>
            <a:pPr marL="0" indent="0">
              <a:buNone/>
            </a:pPr>
            <a:r>
              <a:rPr lang="en-GB" sz="2400" kern="0" dirty="0">
                <a:effectLst/>
                <a:latin typeface="Calibri" panose="020F0502020204030204" pitchFamily="34" charset="0"/>
                <a:ea typeface="Times New Roman" panose="02020603050405020304" pitchFamily="18" charset="0"/>
                <a:cs typeface="Times New Roman" panose="02020603050405020304" pitchFamily="18" charset="0"/>
              </a:rPr>
              <a:t>Cancer is a deadly illness and pervasive health challenge, not only affects the physical well-being of individuals but also significantly impacts their psychosocial health. In Nigeria, where the burden of cancer is steadily rising with an estimated mortality of 71,000 annually, there is a growing recognition of the need for comprehensive care that extends beyond medical treatments. This systematic review aims to evaluate the efficacy of psychosocial support interventions in the management of cancer in Nigeria. The review encompasses a comprehensive analysis of existing literature, focusing on studies conducted and diagnosis in Nigeria over the past decade. Various psychosocial support interventions, ranging from counselling and support groups to educational programs, will be examined for their impact on the psychological, emotional, and social well-being of cancer patients. </a:t>
            </a:r>
            <a:endParaRPr lang="en-US" sz="2400" dirty="0"/>
          </a:p>
        </p:txBody>
      </p:sp>
    </p:spTree>
    <p:extLst>
      <p:ext uri="{BB962C8B-B14F-4D97-AF65-F5344CB8AC3E}">
        <p14:creationId xmlns:p14="http://schemas.microsoft.com/office/powerpoint/2010/main" val="20143720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84014-A4F4-B2DD-683C-291D51BB2AA3}"/>
              </a:ext>
            </a:extLst>
          </p:cNvPr>
          <p:cNvSpPr>
            <a:spLocks noGrp="1"/>
          </p:cNvSpPr>
          <p:nvPr>
            <p:ph type="title"/>
          </p:nvPr>
        </p:nvSpPr>
        <p:spPr/>
        <p:txBody>
          <a:bodyPr>
            <a:normAutofit/>
          </a:bodyPr>
          <a:lstStyle/>
          <a:p>
            <a:r>
              <a:rPr lang="en-US" sz="3600" dirty="0"/>
              <a:t>Psychosocial support available in cancer management</a:t>
            </a:r>
          </a:p>
        </p:txBody>
      </p:sp>
      <p:sp>
        <p:nvSpPr>
          <p:cNvPr id="3" name="Content Placeholder 2">
            <a:extLst>
              <a:ext uri="{FF2B5EF4-FFF2-40B4-BE49-F238E27FC236}">
                <a16:creationId xmlns:a16="http://schemas.microsoft.com/office/drawing/2014/main" id="{9109D0A3-FE51-9EB5-9A39-BF76F2E0E36F}"/>
              </a:ext>
            </a:extLst>
          </p:cNvPr>
          <p:cNvSpPr>
            <a:spLocks noGrp="1"/>
          </p:cNvSpPr>
          <p:nvPr>
            <p:ph idx="1"/>
          </p:nvPr>
        </p:nvSpPr>
        <p:spPr/>
        <p:txBody>
          <a:bodyPr/>
          <a:lstStyle/>
          <a:p>
            <a:r>
              <a:rPr lang="en-US" dirty="0"/>
              <a:t>Counselling</a:t>
            </a:r>
          </a:p>
          <a:p>
            <a:r>
              <a:rPr lang="en-US" dirty="0"/>
              <a:t>Support group</a:t>
            </a:r>
          </a:p>
          <a:p>
            <a:r>
              <a:rPr lang="en-US" dirty="0"/>
              <a:t>Psychoeducation</a:t>
            </a:r>
          </a:p>
          <a:p>
            <a:r>
              <a:rPr lang="en-US" dirty="0"/>
              <a:t>Mindful exercise</a:t>
            </a:r>
          </a:p>
          <a:p>
            <a:r>
              <a:rPr lang="en-US" dirty="0"/>
              <a:t>Financial support</a:t>
            </a:r>
          </a:p>
          <a:p>
            <a:r>
              <a:rPr lang="en-US" dirty="0"/>
              <a:t>Spiritual counselling</a:t>
            </a:r>
          </a:p>
          <a:p>
            <a:pPr marL="0" indent="0">
              <a:buNone/>
            </a:pPr>
            <a:endParaRPr lang="en-US" dirty="0"/>
          </a:p>
          <a:p>
            <a:endParaRPr lang="en-US" dirty="0"/>
          </a:p>
        </p:txBody>
      </p:sp>
    </p:spTree>
    <p:extLst>
      <p:ext uri="{BB962C8B-B14F-4D97-AF65-F5344CB8AC3E}">
        <p14:creationId xmlns:p14="http://schemas.microsoft.com/office/powerpoint/2010/main" val="4132343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5EAED4-D848-7A50-A314-9278FF551001}"/>
              </a:ext>
            </a:extLst>
          </p:cNvPr>
          <p:cNvSpPr>
            <a:spLocks noGrp="1"/>
          </p:cNvSpPr>
          <p:nvPr>
            <p:ph type="title"/>
          </p:nvPr>
        </p:nvSpPr>
        <p:spPr/>
        <p:txBody>
          <a:bodyPr/>
          <a:lstStyle/>
          <a:p>
            <a:r>
              <a:rPr lang="en-US" dirty="0"/>
              <a:t>Barriers to psychosocial support</a:t>
            </a:r>
          </a:p>
        </p:txBody>
      </p:sp>
      <p:sp>
        <p:nvSpPr>
          <p:cNvPr id="3" name="Content Placeholder 2">
            <a:extLst>
              <a:ext uri="{FF2B5EF4-FFF2-40B4-BE49-F238E27FC236}">
                <a16:creationId xmlns:a16="http://schemas.microsoft.com/office/drawing/2014/main" id="{DC1931AA-3AAF-3E73-C95C-F0B45D589B4C}"/>
              </a:ext>
            </a:extLst>
          </p:cNvPr>
          <p:cNvSpPr>
            <a:spLocks noGrp="1"/>
          </p:cNvSpPr>
          <p:nvPr>
            <p:ph idx="1"/>
          </p:nvPr>
        </p:nvSpPr>
        <p:spPr>
          <a:xfrm>
            <a:off x="838200" y="1825625"/>
            <a:ext cx="10002253" cy="3359986"/>
          </a:xfrm>
        </p:spPr>
        <p:txBody>
          <a:bodyPr>
            <a:normAutofit/>
          </a:bodyPr>
          <a:lstStyle/>
          <a:p>
            <a:r>
              <a:rPr lang="en-US" sz="2400" dirty="0"/>
              <a:t>Accessibility to care</a:t>
            </a:r>
          </a:p>
          <a:p>
            <a:r>
              <a:rPr lang="en-US" sz="2400" dirty="0"/>
              <a:t>Availability of trained professionals</a:t>
            </a:r>
          </a:p>
          <a:p>
            <a:r>
              <a:rPr lang="en-US" sz="2400" dirty="0"/>
              <a:t>Late presentation to oncology unit due to fear , denial and anxiety</a:t>
            </a:r>
          </a:p>
          <a:p>
            <a:r>
              <a:rPr lang="en-US" sz="2400" dirty="0"/>
              <a:t>Inadequate financial and </a:t>
            </a:r>
            <a:r>
              <a:rPr lang="en-US" sz="2400"/>
              <a:t>human resources</a:t>
            </a:r>
            <a:endParaRPr lang="en-US" sz="2400" dirty="0"/>
          </a:p>
          <a:p>
            <a:endParaRPr lang="en-US" sz="2400" dirty="0"/>
          </a:p>
        </p:txBody>
      </p:sp>
    </p:spTree>
    <p:extLst>
      <p:ext uri="{BB962C8B-B14F-4D97-AF65-F5344CB8AC3E}">
        <p14:creationId xmlns:p14="http://schemas.microsoft.com/office/powerpoint/2010/main" val="21580185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528BC2-F753-8583-4936-C621C60597C9}"/>
              </a:ext>
            </a:extLst>
          </p:cNvPr>
          <p:cNvSpPr>
            <a:spLocks noGrp="1"/>
          </p:cNvSpPr>
          <p:nvPr>
            <p:ph type="title"/>
          </p:nvPr>
        </p:nvSpPr>
        <p:spPr/>
        <p:txBody>
          <a:bodyPr/>
          <a:lstStyle/>
          <a:p>
            <a:r>
              <a:rPr lang="en-US" dirty="0"/>
              <a:t>Conclusion </a:t>
            </a:r>
          </a:p>
        </p:txBody>
      </p:sp>
      <p:sp>
        <p:nvSpPr>
          <p:cNvPr id="3" name="Content Placeholder 2">
            <a:extLst>
              <a:ext uri="{FF2B5EF4-FFF2-40B4-BE49-F238E27FC236}">
                <a16:creationId xmlns:a16="http://schemas.microsoft.com/office/drawing/2014/main" id="{4083916B-2D2B-3A44-3A3A-AB5B8CF4E1BB}"/>
              </a:ext>
            </a:extLst>
          </p:cNvPr>
          <p:cNvSpPr>
            <a:spLocks noGrp="1"/>
          </p:cNvSpPr>
          <p:nvPr>
            <p:ph idx="1"/>
          </p:nvPr>
        </p:nvSpPr>
        <p:spPr>
          <a:xfrm>
            <a:off x="1090861" y="1419726"/>
            <a:ext cx="9797718" cy="4969041"/>
          </a:xfrm>
        </p:spPr>
        <p:txBody>
          <a:bodyPr>
            <a:noAutofit/>
          </a:bodyPr>
          <a:lstStyle/>
          <a:p>
            <a:pPr marL="0" indent="0">
              <a:buNone/>
            </a:pPr>
            <a:r>
              <a:rPr lang="en-GB" sz="2400" dirty="0">
                <a:effectLst/>
                <a:ea typeface="Times New Roman" panose="02020603050405020304" pitchFamily="18" charset="0"/>
              </a:rPr>
              <a:t>This study has examined the efficacy of psychosocial support in cancer management in Nigeria. The suggested features including in cooperating psychosocial support in cancer management from the point of diagnosis, to be a part of the multidisciplinary care package. Similarly, continuous support post treatment and follow-up for patients and caregivers including families should be considered. Oncology centres should engage in training of medical staffs and other allied professional to provide psychosocial services. By identifying gaps in existing literature and highlighting successful interventions, this study contributes to the development of evidence-based guidelines for integrating psychosocial support into cancer care protocols in Nigeria and potentially other resource-limited settings. Ultimately, the findings from this review have the potential to enhance the holistic approach to cancer management, improving the overall well-being and resilience of individuals facing this challenging disease in Nigeria.</a:t>
            </a:r>
          </a:p>
          <a:p>
            <a:pPr marL="0" indent="0">
              <a:buNone/>
            </a:pPr>
            <a:endParaRPr lang="en-US" sz="2400" dirty="0"/>
          </a:p>
        </p:txBody>
      </p:sp>
    </p:spTree>
    <p:extLst>
      <p:ext uri="{BB962C8B-B14F-4D97-AF65-F5344CB8AC3E}">
        <p14:creationId xmlns:p14="http://schemas.microsoft.com/office/powerpoint/2010/main" val="27267707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TotalTime>
  <Words>1151</Words>
  <Application>Microsoft Office PowerPoint</Application>
  <PresentationFormat>Widescreen</PresentationFormat>
  <Paragraphs>79</Paragraphs>
  <Slides>9</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Times New Roman</vt:lpstr>
      <vt:lpstr>Office Theme</vt:lpstr>
      <vt:lpstr>Examining the Efficacy of Psychosocial Support in Cancer Management: A Systematic Review of Interventions in Nigeria Awoniyi Adeola Roseline1 adeola.awoniyi@swft.nhs.uk,  South Warwickshire University NHS Foundation. FOGBONJAIYE, Seun Samuel (Ph.D)2 Department of Economics, Southwestern University Nigeria, Ogun State. 4gbonjayeseun@gmail.com </vt:lpstr>
      <vt:lpstr>Authors profile </vt:lpstr>
      <vt:lpstr>Author 1</vt:lpstr>
      <vt:lpstr>PowerPoint Presentation</vt:lpstr>
      <vt:lpstr>Co-Author 2</vt:lpstr>
      <vt:lpstr>Introduction </vt:lpstr>
      <vt:lpstr>Psychosocial support available in cancer management</vt:lpstr>
      <vt:lpstr>Barriers to psychosocial support</vt:lpstr>
      <vt:lpstr>Conclusion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Examining the Efficacy of Psychosocial Support in Cancer Management: A Systematic Review of Interventions in Nigeria Awoniyi Adeola Roseline1 adeola.awoniyi@swft.nhs.uk,  South Warwickshire University NHS Foundation. FOGBONJAIYE, Seun Samuel (Ph.D)2 Department of Economics, Southwestern University Nigeria, Ogun State. 4gbonjayeseun@gmail.com</dc:title>
  <dc:creator>Awoniyi Adeola (RJC) NQN South Warks UFT</dc:creator>
  <cp:lastModifiedBy>Advocate Dr Kazi Abdul Mannan</cp:lastModifiedBy>
  <cp:revision>2</cp:revision>
  <dcterms:created xsi:type="dcterms:W3CDTF">2023-12-15T22:35:24Z</dcterms:created>
  <dcterms:modified xsi:type="dcterms:W3CDTF">2023-12-18T07:31:35Z</dcterms:modified>
</cp:coreProperties>
</file>