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8" r:id="rId3"/>
    <p:sldId id="261" r:id="rId4"/>
    <p:sldId id="281" r:id="rId5"/>
    <p:sldId id="311" r:id="rId6"/>
    <p:sldId id="313" r:id="rId7"/>
    <p:sldId id="279" r:id="rId8"/>
    <p:sldId id="282" r:id="rId9"/>
    <p:sldId id="257" r:id="rId10"/>
    <p:sldId id="283" r:id="rId11"/>
    <p:sldId id="325" r:id="rId12"/>
    <p:sldId id="328" r:id="rId13"/>
    <p:sldId id="326" r:id="rId14"/>
    <p:sldId id="327" r:id="rId15"/>
    <p:sldId id="305" r:id="rId16"/>
    <p:sldId id="310"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85" d="100"/>
          <a:sy n="85" d="100"/>
        </p:scale>
        <p:origin x="61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CD9E5-5F08-478D-9302-F6064117C790}" type="datetimeFigureOut">
              <a:rPr lang="en-IN" smtClean="0"/>
              <a:pPr/>
              <a:t>14-12-2023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741ED6-803F-418F-A1BA-346773D7C66A}" type="slidenum">
              <a:rPr lang="en-IN" smtClean="0"/>
              <a:pPr/>
              <a:t>‹#›</a:t>
            </a:fld>
            <a:endParaRPr lang="en-IN"/>
          </a:p>
        </p:txBody>
      </p:sp>
    </p:spTree>
    <p:extLst>
      <p:ext uri="{BB962C8B-B14F-4D97-AF65-F5344CB8AC3E}">
        <p14:creationId xmlns:p14="http://schemas.microsoft.com/office/powerpoint/2010/main" val="1726808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6741ED6-803F-418F-A1BA-346773D7C66A}" type="slidenum">
              <a:rPr lang="en-IN" smtClean="0"/>
              <a:pPr/>
              <a:t>1</a:t>
            </a:fld>
            <a:endParaRPr lang="en-IN"/>
          </a:p>
        </p:txBody>
      </p:sp>
    </p:spTree>
    <p:extLst>
      <p:ext uri="{BB962C8B-B14F-4D97-AF65-F5344CB8AC3E}">
        <p14:creationId xmlns:p14="http://schemas.microsoft.com/office/powerpoint/2010/main" val="490773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5BBAB258-167E-4D38-B354-311A9D030F25}" type="datetime1">
              <a:rPr lang="en-IN" smtClean="0"/>
              <a:pPr/>
              <a:t>14-12-2023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F4295C-DC07-471E-B366-3BD94C53141E}" type="slidenum">
              <a:rPr lang="en-IN" smtClean="0"/>
              <a:pPr/>
              <a:t>‹#›</a:t>
            </a:fld>
            <a:endParaRPr lang="en-IN"/>
          </a:p>
        </p:txBody>
      </p:sp>
    </p:spTree>
    <p:extLst>
      <p:ext uri="{BB962C8B-B14F-4D97-AF65-F5344CB8AC3E}">
        <p14:creationId xmlns:p14="http://schemas.microsoft.com/office/powerpoint/2010/main" val="3391794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4F77236-FA64-4610-AA11-8DE1077F26EC}" type="datetime1">
              <a:rPr lang="en-IN" smtClean="0"/>
              <a:pPr/>
              <a:t>14-12-2023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F4295C-DC07-471E-B366-3BD94C53141E}" type="slidenum">
              <a:rPr lang="en-IN" smtClean="0"/>
              <a:pPr/>
              <a:t>‹#›</a:t>
            </a:fld>
            <a:endParaRPr lang="en-IN"/>
          </a:p>
        </p:txBody>
      </p:sp>
    </p:spTree>
    <p:extLst>
      <p:ext uri="{BB962C8B-B14F-4D97-AF65-F5344CB8AC3E}">
        <p14:creationId xmlns:p14="http://schemas.microsoft.com/office/powerpoint/2010/main" val="424506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458D04C-642E-4522-9A10-DF76841FE07D}" type="datetime1">
              <a:rPr lang="en-IN" smtClean="0"/>
              <a:pPr/>
              <a:t>14-12-2023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F4295C-DC07-471E-B366-3BD94C53141E}" type="slidenum">
              <a:rPr lang="en-IN" smtClean="0"/>
              <a:pPr/>
              <a:t>‹#›</a:t>
            </a:fld>
            <a:endParaRPr lang="en-IN"/>
          </a:p>
        </p:txBody>
      </p:sp>
    </p:spTree>
    <p:extLst>
      <p:ext uri="{BB962C8B-B14F-4D97-AF65-F5344CB8AC3E}">
        <p14:creationId xmlns:p14="http://schemas.microsoft.com/office/powerpoint/2010/main" val="310659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29BB71D-8782-4A04-B760-C444369BB8A7}" type="datetime1">
              <a:rPr lang="en-IN" smtClean="0"/>
              <a:pPr/>
              <a:t>14-12-2023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F4295C-DC07-471E-B366-3BD94C53141E}" type="slidenum">
              <a:rPr lang="en-IN" smtClean="0"/>
              <a:pPr/>
              <a:t>‹#›</a:t>
            </a:fld>
            <a:endParaRPr lang="en-IN"/>
          </a:p>
        </p:txBody>
      </p:sp>
    </p:spTree>
    <p:extLst>
      <p:ext uri="{BB962C8B-B14F-4D97-AF65-F5344CB8AC3E}">
        <p14:creationId xmlns:p14="http://schemas.microsoft.com/office/powerpoint/2010/main" val="240748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0E2846-8348-4786-BDBF-2E1BAFA4870B}" type="datetime1">
              <a:rPr lang="en-IN" smtClean="0"/>
              <a:pPr/>
              <a:t>14-12-2023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F4295C-DC07-471E-B366-3BD94C53141E}" type="slidenum">
              <a:rPr lang="en-IN" smtClean="0"/>
              <a:pPr/>
              <a:t>‹#›</a:t>
            </a:fld>
            <a:endParaRPr lang="en-IN"/>
          </a:p>
        </p:txBody>
      </p:sp>
    </p:spTree>
    <p:extLst>
      <p:ext uri="{BB962C8B-B14F-4D97-AF65-F5344CB8AC3E}">
        <p14:creationId xmlns:p14="http://schemas.microsoft.com/office/powerpoint/2010/main" val="1597437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D7B954C3-030C-4157-A1DF-F505634F7AC5}" type="datetime1">
              <a:rPr lang="en-IN" smtClean="0"/>
              <a:pPr/>
              <a:t>14-12-2023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F4295C-DC07-471E-B366-3BD94C53141E}" type="slidenum">
              <a:rPr lang="en-IN" smtClean="0"/>
              <a:pPr/>
              <a:t>‹#›</a:t>
            </a:fld>
            <a:endParaRPr lang="en-IN"/>
          </a:p>
        </p:txBody>
      </p:sp>
    </p:spTree>
    <p:extLst>
      <p:ext uri="{BB962C8B-B14F-4D97-AF65-F5344CB8AC3E}">
        <p14:creationId xmlns:p14="http://schemas.microsoft.com/office/powerpoint/2010/main" val="232042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D8C1FB7-AE57-46CB-AE5E-5E2D7D7E6D4F}" type="datetime1">
              <a:rPr lang="en-IN" smtClean="0"/>
              <a:pPr/>
              <a:t>14-12-2023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F4295C-DC07-471E-B366-3BD94C53141E}" type="slidenum">
              <a:rPr lang="en-IN" smtClean="0"/>
              <a:pPr/>
              <a:t>‹#›</a:t>
            </a:fld>
            <a:endParaRPr lang="en-IN"/>
          </a:p>
        </p:txBody>
      </p:sp>
    </p:spTree>
    <p:extLst>
      <p:ext uri="{BB962C8B-B14F-4D97-AF65-F5344CB8AC3E}">
        <p14:creationId xmlns:p14="http://schemas.microsoft.com/office/powerpoint/2010/main" val="347068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FD42F4F3-D6F9-4D87-BFCC-3327EAC2F0A9}" type="datetime1">
              <a:rPr lang="en-IN" smtClean="0"/>
              <a:pPr/>
              <a:t>14-12-2023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F4295C-DC07-471E-B366-3BD94C53141E}" type="slidenum">
              <a:rPr lang="en-IN" smtClean="0"/>
              <a:pPr/>
              <a:t>‹#›</a:t>
            </a:fld>
            <a:endParaRPr lang="en-IN"/>
          </a:p>
        </p:txBody>
      </p:sp>
    </p:spTree>
    <p:extLst>
      <p:ext uri="{BB962C8B-B14F-4D97-AF65-F5344CB8AC3E}">
        <p14:creationId xmlns:p14="http://schemas.microsoft.com/office/powerpoint/2010/main" val="2975692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7B192-D7C3-448B-AE24-BC32A24A6F83}" type="datetime1">
              <a:rPr lang="en-IN" smtClean="0"/>
              <a:pPr/>
              <a:t>14-12-2023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F4295C-DC07-471E-B366-3BD94C53141E}" type="slidenum">
              <a:rPr lang="en-IN" smtClean="0"/>
              <a:pPr/>
              <a:t>‹#›</a:t>
            </a:fld>
            <a:endParaRPr lang="en-IN"/>
          </a:p>
        </p:txBody>
      </p:sp>
    </p:spTree>
    <p:extLst>
      <p:ext uri="{BB962C8B-B14F-4D97-AF65-F5344CB8AC3E}">
        <p14:creationId xmlns:p14="http://schemas.microsoft.com/office/powerpoint/2010/main" val="84418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A0A6F9-855E-4F99-AA92-3BEADB32A7B5}" type="datetime1">
              <a:rPr lang="en-IN" smtClean="0"/>
              <a:pPr/>
              <a:t>14-12-2023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F4295C-DC07-471E-B366-3BD94C53141E}" type="slidenum">
              <a:rPr lang="en-IN" smtClean="0"/>
              <a:pPr/>
              <a:t>‹#›</a:t>
            </a:fld>
            <a:endParaRPr lang="en-IN"/>
          </a:p>
        </p:txBody>
      </p:sp>
    </p:spTree>
    <p:extLst>
      <p:ext uri="{BB962C8B-B14F-4D97-AF65-F5344CB8AC3E}">
        <p14:creationId xmlns:p14="http://schemas.microsoft.com/office/powerpoint/2010/main" val="331443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EFD29A-C2CD-4F30-98ED-548F084CE94D}" type="datetime1">
              <a:rPr lang="en-IN" smtClean="0"/>
              <a:pPr/>
              <a:t>14-12-2023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F4295C-DC07-471E-B366-3BD94C53141E}" type="slidenum">
              <a:rPr lang="en-IN" smtClean="0"/>
              <a:pPr/>
              <a:t>‹#›</a:t>
            </a:fld>
            <a:endParaRPr lang="en-IN"/>
          </a:p>
        </p:txBody>
      </p:sp>
    </p:spTree>
    <p:extLst>
      <p:ext uri="{BB962C8B-B14F-4D97-AF65-F5344CB8AC3E}">
        <p14:creationId xmlns:p14="http://schemas.microsoft.com/office/powerpoint/2010/main" val="373760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30955-9F11-4E3D-A7EA-F4EA65A37408}" type="datetime1">
              <a:rPr lang="en-IN" smtClean="0"/>
              <a:pPr/>
              <a:t>14-12-2023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4295C-DC07-471E-B366-3BD94C53141E}" type="slidenum">
              <a:rPr lang="en-IN" smtClean="0"/>
              <a:pPr/>
              <a:t>‹#›</a:t>
            </a:fld>
            <a:endParaRPr lang="en-IN"/>
          </a:p>
        </p:txBody>
      </p:sp>
    </p:spTree>
    <p:extLst>
      <p:ext uri="{BB962C8B-B14F-4D97-AF65-F5344CB8AC3E}">
        <p14:creationId xmlns:p14="http://schemas.microsoft.com/office/powerpoint/2010/main" val="117542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390579" y="4109448"/>
            <a:ext cx="2630185" cy="2308324"/>
          </a:xfrm>
          <a:prstGeom prst="rect">
            <a:avLst/>
          </a:prstGeom>
          <a:noFill/>
        </p:spPr>
        <p:txBody>
          <a:bodyPr wrap="square" rtlCol="0">
            <a:spAutoFit/>
          </a:bodyPr>
          <a:lstStyle/>
          <a:p>
            <a:r>
              <a:rPr lang="en-IN" sz="2400" i="1" dirty="0">
                <a:latin typeface="Times New Roman" panose="02020603050405020304" pitchFamily="18" charset="0"/>
                <a:cs typeface="Times New Roman" panose="02020603050405020304" pitchFamily="18" charset="0"/>
              </a:rPr>
              <a:t>Presented by</a:t>
            </a:r>
          </a:p>
          <a:p>
            <a:r>
              <a:rPr lang="en-US" sz="2400" dirty="0" err="1">
                <a:latin typeface="Times New Roman" panose="02020603050405020304" pitchFamily="18" charset="0"/>
                <a:cs typeface="Times New Roman" panose="02020603050405020304" pitchFamily="18" charset="0"/>
              </a:rPr>
              <a:t>Shijitha</a:t>
            </a:r>
            <a:r>
              <a:rPr lang="en-US" sz="2400" dirty="0">
                <a:latin typeface="Times New Roman" panose="02020603050405020304" pitchFamily="18" charset="0"/>
                <a:cs typeface="Times New Roman" panose="02020603050405020304" pitchFamily="18" charset="0"/>
              </a:rPr>
              <a:t> R</a:t>
            </a:r>
          </a:p>
          <a:p>
            <a:r>
              <a:rPr lang="en-IN" sz="2400" dirty="0" err="1">
                <a:latin typeface="Times New Roman" panose="02020603050405020304" pitchFamily="18" charset="0"/>
                <a:cs typeface="Times New Roman" panose="02020603050405020304" pitchFamily="18" charset="0"/>
              </a:rPr>
              <a:t>Vijayashree.B</a:t>
            </a:r>
            <a:endParaRPr lang="en-IN" sz="2400" dirty="0">
              <a:latin typeface="Times New Roman" panose="02020603050405020304" pitchFamily="18" charset="0"/>
              <a:cs typeface="Times New Roman" panose="02020603050405020304" pitchFamily="18" charset="0"/>
            </a:endParaRPr>
          </a:p>
          <a:p>
            <a:r>
              <a:rPr lang="en-IN" sz="2400" dirty="0" err="1">
                <a:latin typeface="Times New Roman" panose="02020603050405020304" pitchFamily="18" charset="0"/>
                <a:cs typeface="Times New Roman" panose="02020603050405020304" pitchFamily="18" charset="0"/>
              </a:rPr>
              <a:t>Anupriya.B</a:t>
            </a:r>
            <a:endParaRPr lang="en-IN" sz="2400" dirty="0">
              <a:latin typeface="Times New Roman" panose="02020603050405020304" pitchFamily="18" charset="0"/>
              <a:cs typeface="Times New Roman" panose="02020603050405020304" pitchFamily="18" charset="0"/>
            </a:endParaRPr>
          </a:p>
          <a:p>
            <a:r>
              <a:rPr lang="en-IN" sz="2400" dirty="0" err="1">
                <a:latin typeface="Times New Roman" panose="02020603050405020304" pitchFamily="18" charset="0"/>
                <a:cs typeface="Times New Roman" panose="02020603050405020304" pitchFamily="18" charset="0"/>
              </a:rPr>
              <a:t>Kavya.SP</a:t>
            </a:r>
            <a:endParaRPr lang="en-IN" sz="2400" dirty="0">
              <a:latin typeface="Times New Roman" panose="02020603050405020304" pitchFamily="18" charset="0"/>
              <a:cs typeface="Times New Roman" panose="02020603050405020304" pitchFamily="18" charset="0"/>
            </a:endParaRPr>
          </a:p>
          <a:p>
            <a:r>
              <a:rPr lang="en-IN" sz="2400" dirty="0" err="1">
                <a:latin typeface="Times New Roman" panose="02020603050405020304" pitchFamily="18" charset="0"/>
                <a:cs typeface="Times New Roman" panose="02020603050405020304" pitchFamily="18" charset="0"/>
              </a:rPr>
              <a:t>Suvathi.S</a:t>
            </a:r>
            <a:endParaRPr lang="en-IN"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115910" y="115911"/>
            <a:ext cx="11964473" cy="6606862"/>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Slide Number Placeholder 5"/>
          <p:cNvSpPr>
            <a:spLocks noGrp="1"/>
          </p:cNvSpPr>
          <p:nvPr>
            <p:ph type="sldNum" sz="quarter" idx="12"/>
          </p:nvPr>
        </p:nvSpPr>
        <p:spPr/>
        <p:txBody>
          <a:bodyPr/>
          <a:lstStyle/>
          <a:p>
            <a:fld id="{DEF4295C-DC07-471E-B366-3BD94C53141E}" type="slidenum">
              <a:rPr lang="en-IN" smtClean="0"/>
              <a:pPr/>
              <a:t>1</a:t>
            </a:fld>
            <a:endParaRPr lang="en-IN"/>
          </a:p>
        </p:txBody>
      </p:sp>
      <p:sp>
        <p:nvSpPr>
          <p:cNvPr id="7" name="TextBox 6"/>
          <p:cNvSpPr txBox="1"/>
          <p:nvPr/>
        </p:nvSpPr>
        <p:spPr>
          <a:xfrm>
            <a:off x="786148" y="376919"/>
            <a:ext cx="10619704" cy="1015663"/>
          </a:xfrm>
          <a:prstGeom prst="rect">
            <a:avLst/>
          </a:prstGeom>
          <a:noFill/>
        </p:spPr>
        <p:txBody>
          <a:bodyPr wrap="square" rtlCol="0">
            <a:spAutoFit/>
          </a:bodyPr>
          <a:lstStyle/>
          <a:p>
            <a:pPr algn="ctr"/>
            <a:r>
              <a:rPr lang="en-IN" sz="2000" dirty="0">
                <a:latin typeface="Times New Roman" panose="02020603050405020304" pitchFamily="18" charset="0"/>
                <a:ea typeface="Calibri" panose="020F0502020204030204" pitchFamily="34" charset="0"/>
                <a:cs typeface="Times New Roman" panose="02020603050405020304" pitchFamily="18" charset="0"/>
              </a:rPr>
              <a:t>AVINASHILINGAM INSTITUTE FOR HOME SCIENCE AND HIGHER EDUCATION FOR WOMEN</a:t>
            </a:r>
            <a:br>
              <a:rPr lang="en-IN" sz="2800" dirty="0">
                <a:latin typeface="Times New Roman" panose="02020603050405020304" pitchFamily="18" charset="0"/>
                <a:ea typeface="Calibri" panose="020F0502020204030204" pitchFamily="34" charset="0"/>
                <a:cs typeface="Times New Roman" panose="02020603050405020304" pitchFamily="18" charset="0"/>
              </a:rPr>
            </a:br>
            <a:r>
              <a:rPr lang="en-IN" dirty="0">
                <a:latin typeface="Times New Roman" panose="02020603050405020304" pitchFamily="18" charset="0"/>
                <a:ea typeface="Calibri" panose="020F0502020204030204" pitchFamily="34" charset="0"/>
                <a:cs typeface="Times New Roman" panose="02020603050405020304" pitchFamily="18" charset="0"/>
              </a:rPr>
              <a:t>SCHOOL OF ENGINEERING</a:t>
            </a:r>
            <a:endParaRPr lang="en-IN" sz="2800" dirty="0"/>
          </a:p>
        </p:txBody>
      </p:sp>
      <p:sp>
        <p:nvSpPr>
          <p:cNvPr id="8" name="Title 1"/>
          <p:cNvSpPr>
            <a:spLocks noGrp="1"/>
          </p:cNvSpPr>
          <p:nvPr>
            <p:ph type="ctrTitle"/>
          </p:nvPr>
        </p:nvSpPr>
        <p:spPr>
          <a:xfrm>
            <a:off x="786148" y="2022922"/>
            <a:ext cx="10619704" cy="1127125"/>
          </a:xfrm>
          <a:solidFill>
            <a:schemeClr val="accent2">
              <a:lumMod val="60000"/>
              <a:lumOff val="40000"/>
            </a:schemeClr>
          </a:solidFill>
          <a:ln w="38100">
            <a:solidFill>
              <a:schemeClr val="tx1"/>
            </a:solidFill>
          </a:ln>
        </p:spPr>
        <p:txBody>
          <a:bodyPr anchor="ctr">
            <a:normAutofit/>
          </a:bodyPr>
          <a:lstStyle/>
          <a:p>
            <a:r>
              <a:rPr lang="en-US" sz="2800" dirty="0">
                <a:latin typeface="Times New Roman" panose="02020603050405020304" pitchFamily="18" charset="0"/>
                <a:cs typeface="Times New Roman" panose="02020603050405020304" pitchFamily="18" charset="0"/>
              </a:rPr>
              <a:t>A SMART PILLOW FOR HEALTH SENSING SYSTEM</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228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349B4C1-4834-8905-DFB2-5F191D375CCF}"/>
              </a:ext>
            </a:extLst>
          </p:cNvPr>
          <p:cNvSpPr>
            <a:spLocks noGrp="1"/>
          </p:cNvSpPr>
          <p:nvPr>
            <p:ph idx="1"/>
          </p:nvPr>
        </p:nvSpPr>
        <p:spPr>
          <a:xfrm>
            <a:off x="838200" y="2037805"/>
            <a:ext cx="10515600" cy="4139157"/>
          </a:xfrm>
        </p:spPr>
        <p:txBody>
          <a:bodyPr>
            <a:noAutofit/>
          </a:bodyPr>
          <a:lstStyle/>
          <a:p>
            <a:pPr algn="just"/>
            <a:r>
              <a:rPr lang="en-US" sz="1800" dirty="0" err="1">
                <a:latin typeface="Times New Roman" panose="02020603050405020304" pitchFamily="18" charset="0"/>
                <a:cs typeface="Times New Roman" panose="02020603050405020304" pitchFamily="18" charset="0"/>
              </a:rPr>
              <a:t>IoT</a:t>
            </a:r>
            <a:r>
              <a:rPr lang="en-US" sz="1800" dirty="0">
                <a:latin typeface="Times New Roman" panose="02020603050405020304" pitchFamily="18" charset="0"/>
                <a:cs typeface="Times New Roman" panose="02020603050405020304" pitchFamily="18" charset="0"/>
              </a:rPr>
              <a:t> technology has made its way including our sleep routines. Smart pillows are one of the innovative applications of </a:t>
            </a:r>
            <a:r>
              <a:rPr lang="en-US" sz="1800" dirty="0" err="1">
                <a:latin typeface="Times New Roman" panose="02020603050405020304" pitchFamily="18" charset="0"/>
                <a:cs typeface="Times New Roman" panose="02020603050405020304" pitchFamily="18" charset="0"/>
              </a:rPr>
              <a:t>IoT</a:t>
            </a:r>
            <a:r>
              <a:rPr lang="en-US" sz="1800" dirty="0">
                <a:latin typeface="Times New Roman" panose="02020603050405020304" pitchFamily="18" charset="0"/>
                <a:cs typeface="Times New Roman" panose="02020603050405020304" pitchFamily="18" charset="0"/>
              </a:rPr>
              <a:t> in the field of health and wellness. These pillows are designed to provide enhanced comfort and gather data about your sleep patterns and habits. </a:t>
            </a:r>
          </a:p>
          <a:p>
            <a:pPr algn="just"/>
            <a:r>
              <a:rPr lang="en-US" sz="1800" dirty="0">
                <a:latin typeface="Times New Roman" panose="02020603050405020304" pitchFamily="18" charset="0"/>
                <a:cs typeface="Times New Roman" panose="02020603050405020304" pitchFamily="18" charset="0"/>
              </a:rPr>
              <a:t>Embedded sensors can track your movements and sleep patterns throughout the night. </a:t>
            </a:r>
          </a:p>
          <a:p>
            <a:pPr algn="just"/>
            <a:r>
              <a:rPr lang="en-US" sz="1800" dirty="0">
                <a:latin typeface="Times New Roman" panose="02020603050405020304" pitchFamily="18" charset="0"/>
                <a:cs typeface="Times New Roman" panose="02020603050405020304" pitchFamily="18" charset="0"/>
              </a:rPr>
              <a:t>Data on your sleep duration, interruptions, and quality can be sent to a mobile app for analysis. </a:t>
            </a:r>
            <a:r>
              <a:rPr lang="en-US" sz="1800" dirty="0" err="1">
                <a:latin typeface="Times New Roman" panose="02020603050405020304" pitchFamily="18" charset="0"/>
                <a:cs typeface="Times New Roman" panose="02020603050405020304" pitchFamily="18" charset="0"/>
              </a:rPr>
              <a:t>IoT</a:t>
            </a:r>
            <a:r>
              <a:rPr lang="en-US" sz="1800" dirty="0">
                <a:latin typeface="Times New Roman" panose="02020603050405020304" pitchFamily="18" charset="0"/>
                <a:cs typeface="Times New Roman" panose="02020603050405020304" pitchFamily="18" charset="0"/>
              </a:rPr>
              <a:t>-enabled pillows can adjust the temperature of the pillow surface to your preference, helping you maintain a comfortable sleep environment. </a:t>
            </a:r>
          </a:p>
          <a:p>
            <a:pPr algn="just"/>
            <a:r>
              <a:rPr lang="en-US" sz="1800" dirty="0">
                <a:latin typeface="Times New Roman" panose="02020603050405020304" pitchFamily="18" charset="0"/>
                <a:cs typeface="Times New Roman" panose="02020603050405020304" pitchFamily="18" charset="0"/>
              </a:rPr>
              <a:t>Users can monitor their sleep data, set preferences, and receive real-time feedback through mobile app. In the cases where insufficient oxygen levels are detected, the system can autonomously administer supplemental oxygen to the patient.</a:t>
            </a:r>
          </a:p>
        </p:txBody>
      </p:sp>
      <p:sp>
        <p:nvSpPr>
          <p:cNvPr id="3" name="Slide Number Placeholder 2"/>
          <p:cNvSpPr>
            <a:spLocks noGrp="1"/>
          </p:cNvSpPr>
          <p:nvPr>
            <p:ph type="sldNum" sz="quarter" idx="12"/>
          </p:nvPr>
        </p:nvSpPr>
        <p:spPr/>
        <p:txBody>
          <a:bodyPr/>
          <a:lstStyle/>
          <a:p>
            <a:fld id="{DEF4295C-DC07-471E-B366-3BD94C53141E}" type="slidenum">
              <a:rPr lang="en-IN" smtClean="0"/>
              <a:pPr/>
              <a:t>10</a:t>
            </a:fld>
            <a:endParaRPr lang="en-IN"/>
          </a:p>
        </p:txBody>
      </p:sp>
      <p:sp>
        <p:nvSpPr>
          <p:cNvPr id="16" name="Title 1"/>
          <p:cNvSpPr txBox="1">
            <a:spLocks/>
          </p:cNvSpPr>
          <p:nvPr/>
        </p:nvSpPr>
        <p:spPr>
          <a:xfrm>
            <a:off x="838200" y="602693"/>
            <a:ext cx="10515600" cy="1043545"/>
          </a:xfrm>
          <a:prstGeom prst="rect">
            <a:avLst/>
          </a:prstGeom>
          <a:solidFill>
            <a:schemeClr val="accent2">
              <a:lumMod val="60000"/>
              <a:lumOff val="40000"/>
            </a:schemeClr>
          </a:solidFill>
          <a:ln w="3810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Times New Roman" panose="02020603050405020304" pitchFamily="18" charset="0"/>
                <a:cs typeface="Times New Roman" panose="02020603050405020304" pitchFamily="18" charset="0"/>
              </a:rPr>
              <a:t>PROPOSED METHOD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3755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F4295C-DC07-471E-B366-3BD94C53141E}" type="slidenum">
              <a:rPr lang="en-IN" smtClean="0"/>
              <a:pPr/>
              <a:t>11</a:t>
            </a:fld>
            <a:endParaRPr lang="en-IN"/>
          </a:p>
        </p:txBody>
      </p:sp>
      <p:sp>
        <p:nvSpPr>
          <p:cNvPr id="3" name="TextBox 2">
            <a:extLst>
              <a:ext uri="{FF2B5EF4-FFF2-40B4-BE49-F238E27FC236}">
                <a16:creationId xmlns:a16="http://schemas.microsoft.com/office/drawing/2014/main" id="{B302270D-21C6-929B-7795-BA26D47A730C}"/>
              </a:ext>
            </a:extLst>
          </p:cNvPr>
          <p:cNvSpPr txBox="1"/>
          <p:nvPr/>
        </p:nvSpPr>
        <p:spPr>
          <a:xfrm>
            <a:off x="746449" y="567769"/>
            <a:ext cx="4049486"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WORK FLOW</a:t>
            </a:r>
            <a:endParaRPr lang="en-IN"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E95ECF34-0144-7C36-EC1A-DD2435B13D97}"/>
              </a:ext>
            </a:extLst>
          </p:cNvPr>
          <p:cNvPicPr>
            <a:picLocks noChangeAspect="1"/>
          </p:cNvPicPr>
          <p:nvPr/>
        </p:nvPicPr>
        <p:blipFill>
          <a:blip r:embed="rId2"/>
          <a:stretch>
            <a:fillRect/>
          </a:stretch>
        </p:blipFill>
        <p:spPr>
          <a:xfrm>
            <a:off x="1847461" y="1245819"/>
            <a:ext cx="8817429" cy="5067739"/>
          </a:xfrm>
          <a:prstGeom prst="rect">
            <a:avLst/>
          </a:prstGeom>
        </p:spPr>
      </p:pic>
    </p:spTree>
    <p:extLst>
      <p:ext uri="{BB962C8B-B14F-4D97-AF65-F5344CB8AC3E}">
        <p14:creationId xmlns:p14="http://schemas.microsoft.com/office/powerpoint/2010/main" val="990287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F4295C-DC07-471E-B366-3BD94C53141E}" type="slidenum">
              <a:rPr lang="en-IN" smtClean="0"/>
              <a:pPr/>
              <a:t>12</a:t>
            </a:fld>
            <a:endParaRPr lang="en-IN"/>
          </a:p>
        </p:txBody>
      </p:sp>
      <p:sp>
        <p:nvSpPr>
          <p:cNvPr id="3" name="TextBox 2">
            <a:extLst>
              <a:ext uri="{FF2B5EF4-FFF2-40B4-BE49-F238E27FC236}">
                <a16:creationId xmlns:a16="http://schemas.microsoft.com/office/drawing/2014/main" id="{B302270D-21C6-929B-7795-BA26D47A730C}"/>
              </a:ext>
            </a:extLst>
          </p:cNvPr>
          <p:cNvSpPr txBox="1"/>
          <p:nvPr/>
        </p:nvSpPr>
        <p:spPr>
          <a:xfrm>
            <a:off x="746449" y="567769"/>
            <a:ext cx="4049486" cy="400110"/>
          </a:xfrm>
          <a:prstGeom prst="rect">
            <a:avLst/>
          </a:prstGeom>
          <a:noFill/>
        </p:spPr>
        <p:txBody>
          <a:bodyPr wrap="square" rtlCol="0">
            <a:spAutoFit/>
          </a:bodyPr>
          <a:lstStyle/>
          <a:p>
            <a:r>
              <a:rPr lang="en-GB" sz="2000" dirty="0">
                <a:latin typeface="Times New Roman" panose="02020603050405020304" pitchFamily="18" charset="0"/>
                <a:cs typeface="Times New Roman" panose="02020603050405020304" pitchFamily="18" charset="0"/>
              </a:rPr>
              <a:t>Experimental Setup</a:t>
            </a:r>
            <a:endParaRPr lang="en-IN" sz="20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nvGraphicFramePr>
        <p:xfrm>
          <a:off x="3138487" y="2340609"/>
          <a:ext cx="5915025" cy="2176780"/>
        </p:xfrm>
        <a:graphic>
          <a:graphicData uri="http://schemas.openxmlformats.org/drawingml/2006/table">
            <a:tbl>
              <a:tblPr/>
              <a:tblGrid>
                <a:gridCol w="2946726">
                  <a:extLst>
                    <a:ext uri="{9D8B030D-6E8A-4147-A177-3AD203B41FA5}">
                      <a16:colId xmlns:a16="http://schemas.microsoft.com/office/drawing/2014/main" val="20000"/>
                    </a:ext>
                  </a:extLst>
                </a:gridCol>
                <a:gridCol w="2968299">
                  <a:extLst>
                    <a:ext uri="{9D8B030D-6E8A-4147-A177-3AD203B41FA5}">
                      <a16:colId xmlns:a16="http://schemas.microsoft.com/office/drawing/2014/main" val="20001"/>
                    </a:ext>
                  </a:extLst>
                </a:gridCol>
              </a:tblGrid>
              <a:tr h="2176780">
                <a:tc>
                  <a:txBody>
                    <a:bodyPr/>
                    <a:lstStyle/>
                    <a:p>
                      <a:pPr algn="l">
                        <a:spcAft>
                          <a:spcPts val="0"/>
                        </a:spcAft>
                      </a:pPr>
                      <a:endParaRPr lang="en-GB" sz="1200" dirty="0">
                        <a:latin typeface="Times New Roman"/>
                        <a:ea typeface="Times New Roman"/>
                        <a:cs typeface="Times New Roman"/>
                      </a:endParaRPr>
                    </a:p>
                  </a:txBody>
                  <a:tcPr marL="68580" marR="68580" marT="0" marB="0">
                    <a:lnL>
                      <a:noFill/>
                    </a:lnL>
                    <a:lnR>
                      <a:noFill/>
                    </a:lnR>
                    <a:lnT>
                      <a:noFill/>
                    </a:lnT>
                    <a:lnB>
                      <a:noFill/>
                    </a:lnB>
                  </a:tcPr>
                </a:tc>
                <a:tc>
                  <a:txBody>
                    <a:bodyPr/>
                    <a:lstStyle/>
                    <a:p>
                      <a:pPr algn="l">
                        <a:spcAft>
                          <a:spcPts val="0"/>
                        </a:spcAft>
                      </a:pPr>
                      <a:endParaRPr lang="en-GB" sz="1200" dirty="0">
                        <a:latin typeface="Times New Roman"/>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bl>
          </a:graphicData>
        </a:graphic>
      </p:graphicFrame>
      <p:grpSp>
        <p:nvGrpSpPr>
          <p:cNvPr id="8" name="Group 7"/>
          <p:cNvGrpSpPr/>
          <p:nvPr/>
        </p:nvGrpSpPr>
        <p:grpSpPr>
          <a:xfrm>
            <a:off x="2804845" y="1263722"/>
            <a:ext cx="7221770" cy="3986373"/>
            <a:chOff x="2702102" y="2003461"/>
            <a:chExt cx="5762840" cy="2681555"/>
          </a:xfrm>
        </p:grpSpPr>
        <p:pic>
          <p:nvPicPr>
            <p:cNvPr id="2050" name="Picture 2" descr="1702356683588"/>
            <p:cNvPicPr>
              <a:picLocks noChangeAspect="1" noChangeArrowheads="1"/>
            </p:cNvPicPr>
            <p:nvPr/>
          </p:nvPicPr>
          <p:blipFill>
            <a:blip r:embed="rId2" cstate="print"/>
            <a:srcRect/>
            <a:stretch>
              <a:fillRect/>
            </a:stretch>
          </p:blipFill>
          <p:spPr bwMode="auto">
            <a:xfrm>
              <a:off x="2702102" y="2003461"/>
              <a:ext cx="2857500" cy="2681555"/>
            </a:xfrm>
            <a:prstGeom prst="rect">
              <a:avLst/>
            </a:prstGeom>
            <a:noFill/>
          </p:spPr>
        </p:pic>
        <p:pic>
          <p:nvPicPr>
            <p:cNvPr id="2049" name="Picture 1" descr="1702356683599"/>
            <p:cNvPicPr>
              <a:picLocks noChangeAspect="1" noChangeArrowheads="1"/>
            </p:cNvPicPr>
            <p:nvPr/>
          </p:nvPicPr>
          <p:blipFill>
            <a:blip r:embed="rId3" cstate="print"/>
            <a:srcRect/>
            <a:stretch>
              <a:fillRect/>
            </a:stretch>
          </p:blipFill>
          <p:spPr bwMode="auto">
            <a:xfrm>
              <a:off x="5578867" y="2013734"/>
              <a:ext cx="2886075" cy="2661007"/>
            </a:xfrm>
            <a:prstGeom prst="rect">
              <a:avLst/>
            </a:prstGeom>
            <a:noFill/>
          </p:spPr>
        </p:pic>
      </p:grpSp>
    </p:spTree>
    <p:extLst>
      <p:ext uri="{BB962C8B-B14F-4D97-AF65-F5344CB8AC3E}">
        <p14:creationId xmlns:p14="http://schemas.microsoft.com/office/powerpoint/2010/main" val="990287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18DF07-8BB6-B145-A45D-EB0A3232BC66}"/>
              </a:ext>
            </a:extLst>
          </p:cNvPr>
          <p:cNvSpPr>
            <a:spLocks noGrp="1"/>
          </p:cNvSpPr>
          <p:nvPr>
            <p:ph type="sldNum" sz="quarter" idx="12"/>
          </p:nvPr>
        </p:nvSpPr>
        <p:spPr/>
        <p:txBody>
          <a:bodyPr/>
          <a:lstStyle/>
          <a:p>
            <a:fld id="{DEF4295C-DC07-471E-B366-3BD94C53141E}" type="slidenum">
              <a:rPr lang="en-IN" smtClean="0"/>
              <a:pPr/>
              <a:t>13</a:t>
            </a:fld>
            <a:endParaRPr lang="en-IN"/>
          </a:p>
        </p:txBody>
      </p:sp>
      <p:pic>
        <p:nvPicPr>
          <p:cNvPr id="4" name="Picture 3">
            <a:extLst>
              <a:ext uri="{FF2B5EF4-FFF2-40B4-BE49-F238E27FC236}">
                <a16:creationId xmlns:a16="http://schemas.microsoft.com/office/drawing/2014/main" id="{FEFE9AAE-2B9C-1388-9B3A-EAF7BE7546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2661" y="1623527"/>
            <a:ext cx="9106677" cy="4506685"/>
          </a:xfrm>
          <a:prstGeom prst="rect">
            <a:avLst/>
          </a:prstGeom>
        </p:spPr>
      </p:pic>
      <p:sp>
        <p:nvSpPr>
          <p:cNvPr id="5" name="TextBox 4">
            <a:extLst>
              <a:ext uri="{FF2B5EF4-FFF2-40B4-BE49-F238E27FC236}">
                <a16:creationId xmlns:a16="http://schemas.microsoft.com/office/drawing/2014/main" id="{0417B471-CB38-128A-3F3B-091E248A2366}"/>
              </a:ext>
            </a:extLst>
          </p:cNvPr>
          <p:cNvSpPr txBox="1"/>
          <p:nvPr/>
        </p:nvSpPr>
        <p:spPr>
          <a:xfrm>
            <a:off x="503853" y="811764"/>
            <a:ext cx="473062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DIGITAL OUTPUT (BLYNK)</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119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18DF07-8BB6-B145-A45D-EB0A3232BC66}"/>
              </a:ext>
            </a:extLst>
          </p:cNvPr>
          <p:cNvSpPr>
            <a:spLocks noGrp="1"/>
          </p:cNvSpPr>
          <p:nvPr>
            <p:ph type="sldNum" sz="quarter" idx="12"/>
          </p:nvPr>
        </p:nvSpPr>
        <p:spPr/>
        <p:txBody>
          <a:bodyPr/>
          <a:lstStyle/>
          <a:p>
            <a:fld id="{DEF4295C-DC07-471E-B366-3BD94C53141E}" type="slidenum">
              <a:rPr lang="en-IN" smtClean="0"/>
              <a:pPr/>
              <a:t>14</a:t>
            </a:fld>
            <a:endParaRPr lang="en-IN"/>
          </a:p>
        </p:txBody>
      </p:sp>
      <p:sp>
        <p:nvSpPr>
          <p:cNvPr id="5" name="TextBox 4">
            <a:extLst>
              <a:ext uri="{FF2B5EF4-FFF2-40B4-BE49-F238E27FC236}">
                <a16:creationId xmlns:a16="http://schemas.microsoft.com/office/drawing/2014/main" id="{0417B471-CB38-128A-3F3B-091E248A2366}"/>
              </a:ext>
            </a:extLst>
          </p:cNvPr>
          <p:cNvSpPr txBox="1"/>
          <p:nvPr/>
        </p:nvSpPr>
        <p:spPr>
          <a:xfrm>
            <a:off x="503853" y="811764"/>
            <a:ext cx="4730620" cy="646331"/>
          </a:xfrm>
          <a:prstGeom prst="rect">
            <a:avLst/>
          </a:prstGeom>
          <a:noFill/>
        </p:spPr>
        <p:txBody>
          <a:bodyPr wrap="square" rtlCol="0">
            <a:spAutoFit/>
          </a:bodyPr>
          <a:lstStyle/>
          <a:p>
            <a:r>
              <a:rPr lang="en-GB" dirty="0">
                <a:latin typeface="Times New Roman" panose="02020603050405020304" pitchFamily="18" charset="0"/>
                <a:cs typeface="Times New Roman" panose="02020603050405020304" pitchFamily="18" charset="0"/>
              </a:rPr>
              <a:t>Measurement of Temperature</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pic>
        <p:nvPicPr>
          <p:cNvPr id="1026" name="Chart 2"/>
          <p:cNvPicPr>
            <a:picLocks noChangeArrowheads="1"/>
          </p:cNvPicPr>
          <p:nvPr/>
        </p:nvPicPr>
        <p:blipFill>
          <a:blip r:embed="rId2"/>
          <a:srcRect/>
          <a:stretch>
            <a:fillRect/>
          </a:stretch>
        </p:blipFill>
        <p:spPr bwMode="auto">
          <a:xfrm>
            <a:off x="2969232" y="1448656"/>
            <a:ext cx="5804898" cy="3986373"/>
          </a:xfrm>
          <a:prstGeom prst="rect">
            <a:avLst/>
          </a:prstGeom>
          <a:noFill/>
          <a:ln w="9525">
            <a:noFill/>
            <a:miter lim="800000"/>
            <a:headEnd/>
            <a:tailEnd/>
          </a:ln>
        </p:spPr>
      </p:pic>
    </p:spTree>
    <p:extLst>
      <p:ext uri="{BB962C8B-B14F-4D97-AF65-F5344CB8AC3E}">
        <p14:creationId xmlns:p14="http://schemas.microsoft.com/office/powerpoint/2010/main" val="1797119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143043"/>
            <a:ext cx="10515600" cy="5578432"/>
          </a:xfrm>
        </p:spPr>
        <p:txBody>
          <a:bodyPr>
            <a:noAutofit/>
          </a:bodyPr>
          <a:lstStyle/>
          <a:p>
            <a:pPr algn="just"/>
            <a:endParaRPr lang="en-IN" sz="1600" dirty="0">
              <a:latin typeface="Times New Roman" panose="02020603050405020304" pitchFamily="18" charset="0"/>
              <a:cs typeface="Times New Roman" panose="02020603050405020304" pitchFamily="18" charset="0"/>
            </a:endParaRPr>
          </a:p>
          <a:p>
            <a:pPr fontAlgn="base"/>
            <a:r>
              <a:rPr lang="en-US" sz="1600" dirty="0">
                <a:latin typeface="Times New Roman" panose="02020603050405020304" pitchFamily="18" charset="0"/>
                <a:cs typeface="Times New Roman" panose="02020603050405020304" pitchFamily="18" charset="0"/>
              </a:rPr>
              <a:t>Yamada, </a:t>
            </a:r>
            <a:r>
              <a:rPr lang="en-US" sz="1600" dirty="0" err="1">
                <a:latin typeface="Times New Roman" panose="02020603050405020304" pitchFamily="18" charset="0"/>
                <a:cs typeface="Times New Roman" panose="02020603050405020304" pitchFamily="18" charset="0"/>
              </a:rPr>
              <a:t>Shuori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Orthopaedic</a:t>
            </a:r>
            <a:r>
              <a:rPr lang="en-US" sz="1600" dirty="0">
                <a:latin typeface="Times New Roman" panose="02020603050405020304" pitchFamily="18" charset="0"/>
                <a:cs typeface="Times New Roman" panose="02020603050405020304" pitchFamily="18" charset="0"/>
              </a:rPr>
              <a:t> Pillow: Theory and Practice. Springer Nature, 2023.</a:t>
            </a:r>
            <a:endParaRPr lang="en-US" sz="1600" b="1" dirty="0">
              <a:latin typeface="Times New Roman" panose="02020603050405020304" pitchFamily="18" charset="0"/>
              <a:cs typeface="Times New Roman" panose="02020603050405020304" pitchFamily="18" charset="0"/>
            </a:endParaRPr>
          </a:p>
          <a:p>
            <a:pPr fontAlgn="base"/>
            <a:r>
              <a:rPr lang="en-US" sz="1600" dirty="0">
                <a:latin typeface="Times New Roman" panose="02020603050405020304" pitchFamily="18" charset="0"/>
                <a:cs typeface="Times New Roman" panose="02020603050405020304" pitchFamily="18" charset="0"/>
              </a:rPr>
              <a:t>Dong, Kai. "Triboelectric </a:t>
            </a:r>
            <a:r>
              <a:rPr lang="en-US" sz="1600" dirty="0" err="1">
                <a:latin typeface="Times New Roman" panose="02020603050405020304" pitchFamily="18" charset="0"/>
                <a:cs typeface="Times New Roman" panose="02020603050405020304" pitchFamily="18" charset="0"/>
              </a:rPr>
              <a:t>Nanogenerators</a:t>
            </a:r>
            <a:r>
              <a:rPr lang="en-US" sz="1600" dirty="0">
                <a:latin typeface="Times New Roman" panose="02020603050405020304" pitchFamily="18" charset="0"/>
                <a:cs typeface="Times New Roman" panose="02020603050405020304" pitchFamily="18" charset="0"/>
              </a:rPr>
              <a:t> as Sensing for Smart Home." Handbook of Triboelectric </a:t>
            </a:r>
            <a:r>
              <a:rPr lang="en-US" sz="1600" dirty="0" err="1">
                <a:latin typeface="Times New Roman" panose="02020603050405020304" pitchFamily="18" charset="0"/>
                <a:cs typeface="Times New Roman" panose="02020603050405020304" pitchFamily="18" charset="0"/>
              </a:rPr>
              <a:t>Nanogenerators</a:t>
            </a:r>
            <a:r>
              <a:rPr lang="en-US" sz="1600" dirty="0">
                <a:latin typeface="Times New Roman" panose="02020603050405020304" pitchFamily="18" charset="0"/>
                <a:cs typeface="Times New Roman" panose="02020603050405020304" pitchFamily="18" charset="0"/>
              </a:rPr>
              <a:t>. Cham: Springer International Publishing, 2023. 1621-1657.</a:t>
            </a:r>
            <a:endParaRPr lang="en-US" sz="1600" b="1" dirty="0">
              <a:latin typeface="Times New Roman" panose="02020603050405020304" pitchFamily="18" charset="0"/>
              <a:cs typeface="Times New Roman" panose="02020603050405020304" pitchFamily="18" charset="0"/>
            </a:endParaRPr>
          </a:p>
          <a:p>
            <a:pPr fontAlgn="base"/>
            <a:r>
              <a:rPr lang="en-US" sz="1600" dirty="0">
                <a:latin typeface="Times New Roman" panose="02020603050405020304" pitchFamily="18" charset="0"/>
                <a:cs typeface="Times New Roman" panose="02020603050405020304" pitchFamily="18" charset="0"/>
              </a:rPr>
              <a:t>Wang, </a:t>
            </a:r>
            <a:r>
              <a:rPr lang="en-US" sz="1600" dirty="0" err="1">
                <a:latin typeface="Times New Roman" panose="02020603050405020304" pitchFamily="18" charset="0"/>
                <a:cs typeface="Times New Roman" panose="02020603050405020304" pitchFamily="18" charset="0"/>
              </a:rPr>
              <a:t>Heng</a:t>
            </a:r>
            <a:r>
              <a:rPr lang="en-US" sz="1600" dirty="0">
                <a:latin typeface="Times New Roman" panose="02020603050405020304" pitchFamily="18" charset="0"/>
                <a:cs typeface="Times New Roman" panose="02020603050405020304" pitchFamily="18" charset="0"/>
              </a:rPr>
              <a:t>, et al. "</a:t>
            </a:r>
            <a:r>
              <a:rPr lang="en-US" sz="1600" dirty="0" err="1">
                <a:latin typeface="Times New Roman" panose="02020603050405020304" pitchFamily="18" charset="0"/>
                <a:cs typeface="Times New Roman" panose="02020603050405020304" pitchFamily="18" charset="0"/>
              </a:rPr>
              <a:t>SleepSense</a:t>
            </a:r>
            <a:r>
              <a:rPr lang="en-US" sz="1600" dirty="0">
                <a:latin typeface="Times New Roman" panose="02020603050405020304" pitchFamily="18" charset="0"/>
                <a:cs typeface="Times New Roman" panose="02020603050405020304" pitchFamily="18" charset="0"/>
              </a:rPr>
              <a:t>: Smart Pillow with Pressure-Sensitive FBG-Embedded Silicone Buttons." IEEE Sensors Journal (2023).</a:t>
            </a:r>
            <a:endParaRPr lang="en-US" sz="1600" b="1" dirty="0">
              <a:latin typeface="Times New Roman" panose="02020603050405020304" pitchFamily="18" charset="0"/>
              <a:cs typeface="Times New Roman" panose="02020603050405020304" pitchFamily="18" charset="0"/>
            </a:endParaRPr>
          </a:p>
          <a:p>
            <a:pPr fontAlgn="base"/>
            <a:r>
              <a:rPr lang="en-US" sz="1600" dirty="0" err="1">
                <a:latin typeface="Times New Roman" panose="02020603050405020304" pitchFamily="18" charset="0"/>
                <a:cs typeface="Times New Roman" panose="02020603050405020304" pitchFamily="18" charset="0"/>
              </a:rPr>
              <a:t>Kau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Lih</a:t>
            </a:r>
            <a:r>
              <a:rPr lang="en-US" sz="1600" dirty="0">
                <a:latin typeface="Times New Roman" panose="02020603050405020304" pitchFamily="18" charset="0"/>
                <a:cs typeface="Times New Roman" panose="02020603050405020304" pitchFamily="18" charset="0"/>
              </a:rPr>
              <a:t>-Jen, Mao-Yin Wang, and </a:t>
            </a:r>
            <a:r>
              <a:rPr lang="en-US" sz="1600" dirty="0" err="1">
                <a:latin typeface="Times New Roman" panose="02020603050405020304" pitchFamily="18" charset="0"/>
                <a:cs typeface="Times New Roman" panose="02020603050405020304" pitchFamily="18" charset="0"/>
              </a:rPr>
              <a:t>Houcheng</a:t>
            </a:r>
            <a:r>
              <a:rPr lang="en-US" sz="1600" dirty="0">
                <a:latin typeface="Times New Roman" panose="02020603050405020304" pitchFamily="18" charset="0"/>
                <a:cs typeface="Times New Roman" panose="02020603050405020304" pitchFamily="18" charset="0"/>
              </a:rPr>
              <a:t> Zhou. "Pressure-Sensor-Based Sleep Status and Quality Evaluation System." IEEE Sensors Journal 23.9 (2023): 9739-9754.</a:t>
            </a:r>
            <a:endParaRPr lang="en-US" sz="1600" b="1" dirty="0">
              <a:latin typeface="Times New Roman" panose="02020603050405020304" pitchFamily="18" charset="0"/>
              <a:cs typeface="Times New Roman" panose="02020603050405020304" pitchFamily="18" charset="0"/>
            </a:endParaRPr>
          </a:p>
          <a:p>
            <a:pPr fontAlgn="base"/>
            <a:r>
              <a:rPr lang="en-US" sz="1600" dirty="0">
                <a:latin typeface="Times New Roman" panose="02020603050405020304" pitchFamily="18" charset="0"/>
                <a:cs typeface="Times New Roman" panose="02020603050405020304" pitchFamily="18" charset="0"/>
              </a:rPr>
              <a:t>Zhu, </a:t>
            </a:r>
            <a:r>
              <a:rPr lang="en-US" sz="1600" dirty="0" err="1">
                <a:latin typeface="Times New Roman" panose="02020603050405020304" pitchFamily="18" charset="0"/>
                <a:cs typeface="Times New Roman" panose="02020603050405020304" pitchFamily="18" charset="0"/>
              </a:rPr>
              <a:t>Zhiyuan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Maoqiu</a:t>
            </a:r>
            <a:r>
              <a:rPr lang="en-US" sz="1600" dirty="0">
                <a:latin typeface="Times New Roman" panose="02020603050405020304" pitchFamily="18" charset="0"/>
                <a:cs typeface="Times New Roman" panose="02020603050405020304" pitchFamily="18" charset="0"/>
              </a:rPr>
              <a:t> Pu, and </a:t>
            </a:r>
            <a:r>
              <a:rPr lang="en-US" sz="1600" dirty="0" err="1">
                <a:latin typeface="Times New Roman" panose="02020603050405020304" pitchFamily="18" charset="0"/>
                <a:cs typeface="Times New Roman" panose="02020603050405020304" pitchFamily="18" charset="0"/>
              </a:rPr>
              <a:t>Zisheng</a:t>
            </a:r>
            <a:r>
              <a:rPr lang="en-US" sz="1600" dirty="0">
                <a:latin typeface="Times New Roman" panose="02020603050405020304" pitchFamily="18" charset="0"/>
                <a:cs typeface="Times New Roman" panose="02020603050405020304" pitchFamily="18" charset="0"/>
              </a:rPr>
              <a:t> Xu. "Sleep monitoring based on triboelectric </a:t>
            </a:r>
            <a:r>
              <a:rPr lang="en-US" sz="1600" dirty="0" err="1">
                <a:latin typeface="Times New Roman" panose="02020603050405020304" pitchFamily="18" charset="0"/>
                <a:cs typeface="Times New Roman" panose="02020603050405020304" pitchFamily="18" charset="0"/>
              </a:rPr>
              <a:t>nanogenerator</a:t>
            </a:r>
            <a:r>
              <a:rPr lang="en-US" sz="1600" dirty="0">
                <a:latin typeface="Times New Roman" panose="02020603050405020304" pitchFamily="18" charset="0"/>
                <a:cs typeface="Times New Roman" panose="02020603050405020304" pitchFamily="18" charset="0"/>
              </a:rPr>
              <a:t>: wearable and washable approach." Frontiers in Psychiatry 14 (2023): 1163003.</a:t>
            </a:r>
            <a:endParaRPr lang="en-US" sz="1600" b="1" dirty="0">
              <a:latin typeface="Times New Roman" panose="02020603050405020304" pitchFamily="18" charset="0"/>
              <a:cs typeface="Times New Roman" panose="02020603050405020304" pitchFamily="18" charset="0"/>
            </a:endParaRPr>
          </a:p>
          <a:p>
            <a:pPr fontAlgn="base"/>
            <a:r>
              <a:rPr lang="en-US" sz="1600" dirty="0" err="1">
                <a:latin typeface="Times New Roman" panose="02020603050405020304" pitchFamily="18" charset="0"/>
                <a:cs typeface="Times New Roman" panose="02020603050405020304" pitchFamily="18" charset="0"/>
              </a:rPr>
              <a:t>Moshayedi</a:t>
            </a:r>
            <a:r>
              <a:rPr lang="en-US" sz="1600" dirty="0">
                <a:latin typeface="Times New Roman" panose="02020603050405020304" pitchFamily="18" charset="0"/>
                <a:cs typeface="Times New Roman" panose="02020603050405020304" pitchFamily="18" charset="0"/>
              </a:rPr>
              <a:t>, Ata Jahangir, et al. "Recognition System for Ergonomic Mattress and Pillow: Design and Fabrication." IETE Journal of Research (2023): 1-19.</a:t>
            </a:r>
            <a:endParaRPr lang="en-US" sz="1600" b="1" dirty="0">
              <a:latin typeface="Times New Roman" panose="02020603050405020304" pitchFamily="18" charset="0"/>
              <a:cs typeface="Times New Roman" panose="02020603050405020304" pitchFamily="18" charset="0"/>
            </a:endParaRPr>
          </a:p>
          <a:p>
            <a:pPr fontAlgn="base"/>
            <a:r>
              <a:rPr lang="en-US" sz="1600" dirty="0" err="1">
                <a:latin typeface="Times New Roman" panose="02020603050405020304" pitchFamily="18" charset="0"/>
                <a:cs typeface="Times New Roman" panose="02020603050405020304" pitchFamily="18" charset="0"/>
              </a:rPr>
              <a:t>Gourlay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Banu</a:t>
            </a:r>
            <a:r>
              <a:rPr lang="en-US" sz="1600" dirty="0">
                <a:latin typeface="Times New Roman" panose="02020603050405020304" pitchFamily="18" charset="0"/>
                <a:cs typeface="Times New Roman" panose="02020603050405020304" pitchFamily="18" charset="0"/>
              </a:rPr>
              <a:t>. "Multidisciplinary development of electroencephalogram (EEG)-based smart head piece prototype for everyday environments monitoring." (2023).</a:t>
            </a:r>
          </a:p>
          <a:p>
            <a:pPr fontAlgn="base"/>
            <a:r>
              <a:rPr lang="en-US" sz="1600" dirty="0" err="1"/>
              <a:t>Mekid</a:t>
            </a:r>
            <a:r>
              <a:rPr lang="en-US" sz="1600" dirty="0"/>
              <a:t>, S., and K. </a:t>
            </a:r>
            <a:r>
              <a:rPr lang="en-US" sz="1600" dirty="0" err="1"/>
              <a:t>Chenaoua</a:t>
            </a:r>
            <a:r>
              <a:rPr lang="en-US" sz="1600" dirty="0"/>
              <a:t>. "</a:t>
            </a:r>
            <a:r>
              <a:rPr lang="en-US" sz="1600" dirty="0" err="1"/>
              <a:t>IoT</a:t>
            </a:r>
            <a:r>
              <a:rPr lang="en-US" sz="1600" dirty="0"/>
              <a:t>-Enabled Smart Mask for Monitoring Body Parameters and Location through Cloud." Internet of Things (2023): 100794.</a:t>
            </a:r>
            <a:endParaRPr lang="en-US" sz="1600" b="1" dirty="0"/>
          </a:p>
          <a:p>
            <a:pPr fontAlgn="base"/>
            <a:r>
              <a:rPr lang="en-US" sz="1600" dirty="0"/>
              <a:t>Chen, </a:t>
            </a:r>
            <a:r>
              <a:rPr lang="en-US" sz="1600" dirty="0" err="1"/>
              <a:t>Yanyan</a:t>
            </a:r>
            <a:r>
              <a:rPr lang="en-US" sz="1600" dirty="0"/>
              <a:t>, et al. "The past, present, and future of sleep quality assessment and monitoring." Brain Research 1810 (2023): 148333.</a:t>
            </a:r>
            <a:endParaRPr lang="en-US" sz="1600" b="1" dirty="0"/>
          </a:p>
          <a:p>
            <a:pPr fontAlgn="base"/>
            <a:endParaRPr lang="en-US" sz="1600" dirty="0">
              <a:latin typeface="Times New Roman" panose="02020603050405020304" pitchFamily="18" charset="0"/>
              <a:cs typeface="Times New Roman" panose="02020603050405020304" pitchFamily="18" charset="0"/>
            </a:endParaRPr>
          </a:p>
          <a:p>
            <a:pPr fontAlgn="base"/>
            <a:endParaRPr lang="en-US" sz="1600" b="1" dirty="0">
              <a:latin typeface="Times New Roman" panose="02020603050405020304" pitchFamily="18" charset="0"/>
              <a:cs typeface="Times New Roman" panose="02020603050405020304" pitchFamily="18" charset="0"/>
            </a:endParaRPr>
          </a:p>
          <a:p>
            <a:pPr algn="just"/>
            <a:endParaRPr lang="en-US" sz="1600" dirty="0">
              <a:solidFill>
                <a:schemeClr val="dk1"/>
              </a:solidFill>
              <a:latin typeface="Times New Roman" panose="02020603050405020304" pitchFamily="18" charset="0"/>
              <a:cs typeface="Times New Roman" panose="02020603050405020304" pitchFamily="18" charset="0"/>
            </a:endParaRPr>
          </a:p>
          <a:p>
            <a:pPr algn="just"/>
            <a:endParaRPr lang="en-IN" sz="1600" dirty="0">
              <a:latin typeface="Times New Roman" panose="02020603050405020304" pitchFamily="18" charset="0"/>
              <a:cs typeface="Times New Roman" panose="02020603050405020304" pitchFamily="18" charset="0"/>
            </a:endParaRPr>
          </a:p>
          <a:p>
            <a:pPr algn="just"/>
            <a:endParaRPr lang="en-IN" sz="1600" dirty="0">
              <a:latin typeface="Times New Roman" panose="02020603050405020304" pitchFamily="18" charset="0"/>
              <a:cs typeface="Times New Roman" panose="02020603050405020304" pitchFamily="18" charset="0"/>
            </a:endParaRPr>
          </a:p>
          <a:p>
            <a:pPr algn="just"/>
            <a:endParaRPr lang="en-US" sz="1600" dirty="0">
              <a:solidFill>
                <a:schemeClr val="dk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DEF4295C-DC07-471E-B366-3BD94C53141E}" type="slidenum">
              <a:rPr lang="en-IN" smtClean="0"/>
              <a:pPr/>
              <a:t>15</a:t>
            </a:fld>
            <a:endParaRPr lang="en-IN" dirty="0"/>
          </a:p>
        </p:txBody>
      </p:sp>
      <p:sp>
        <p:nvSpPr>
          <p:cNvPr id="5" name="Title 1"/>
          <p:cNvSpPr txBox="1">
            <a:spLocks/>
          </p:cNvSpPr>
          <p:nvPr/>
        </p:nvSpPr>
        <p:spPr>
          <a:xfrm>
            <a:off x="838199" y="87540"/>
            <a:ext cx="10515600" cy="759340"/>
          </a:xfrm>
          <a:prstGeom prst="rect">
            <a:avLst/>
          </a:prstGeom>
          <a:solidFill>
            <a:schemeClr val="accent2">
              <a:lumMod val="60000"/>
              <a:lumOff val="40000"/>
            </a:schemeClr>
          </a:solidFill>
          <a:ln w="3810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397382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F4295C-DC07-471E-B366-3BD94C53141E}" type="slidenum">
              <a:rPr lang="en-IN" smtClean="0"/>
              <a:pPr/>
              <a:t>16</a:t>
            </a:fld>
            <a:endParaRPr lang="en-IN"/>
          </a:p>
        </p:txBody>
      </p:sp>
      <p:sp>
        <p:nvSpPr>
          <p:cNvPr id="5" name="Content Placeholder 2"/>
          <p:cNvSpPr>
            <a:spLocks noGrp="1"/>
          </p:cNvSpPr>
          <p:nvPr>
            <p:ph idx="1"/>
          </p:nvPr>
        </p:nvSpPr>
        <p:spPr>
          <a:xfrm>
            <a:off x="707572" y="766082"/>
            <a:ext cx="10515600" cy="6259186"/>
          </a:xfrm>
        </p:spPr>
        <p:txBody>
          <a:bodyPr>
            <a:noAutofit/>
          </a:bodyPr>
          <a:lstStyle/>
          <a:p>
            <a:pPr fontAlgn="base"/>
            <a:r>
              <a:rPr lang="en-US" sz="1600" dirty="0">
                <a:latin typeface="Times New Roman" panose="02020603050405020304" pitchFamily="18" charset="0"/>
                <a:cs typeface="Times New Roman" panose="02020603050405020304" pitchFamily="18" charset="0"/>
              </a:rPr>
              <a:t>Jeon, </a:t>
            </a:r>
            <a:r>
              <a:rPr lang="en-US" sz="1600" dirty="0" err="1">
                <a:latin typeface="Times New Roman" panose="02020603050405020304" pitchFamily="18" charset="0"/>
                <a:cs typeface="Times New Roman" panose="02020603050405020304" pitchFamily="18" charset="0"/>
              </a:rPr>
              <a:t>Yeong</a:t>
            </a:r>
            <a:r>
              <a:rPr lang="en-US" sz="1600" dirty="0">
                <a:latin typeface="Times New Roman" panose="02020603050405020304" pitchFamily="18" charset="0"/>
                <a:cs typeface="Times New Roman" panose="02020603050405020304" pitchFamily="18" charset="0"/>
              </a:rPr>
              <a:t> Jun, Sung Ho Park, and Soon </a:t>
            </a:r>
            <a:r>
              <a:rPr lang="en-US" sz="1600" dirty="0" err="1">
                <a:latin typeface="Times New Roman" panose="02020603050405020304" pitchFamily="18" charset="0"/>
                <a:cs typeface="Times New Roman" panose="02020603050405020304" pitchFamily="18" charset="0"/>
              </a:rPr>
              <a:t>Ju</a:t>
            </a:r>
            <a:r>
              <a:rPr lang="en-US" sz="1600" dirty="0">
                <a:latin typeface="Times New Roman" panose="02020603050405020304" pitchFamily="18" charset="0"/>
                <a:cs typeface="Times New Roman" panose="02020603050405020304" pitchFamily="18" charset="0"/>
              </a:rPr>
              <a:t> Kang. "Self-x based closed loop wearable </a:t>
            </a:r>
            <a:r>
              <a:rPr lang="en-US" sz="1600" dirty="0" err="1">
                <a:latin typeface="Times New Roman" panose="02020603050405020304" pitchFamily="18" charset="0"/>
                <a:cs typeface="Times New Roman" panose="02020603050405020304" pitchFamily="18" charset="0"/>
              </a:rPr>
              <a:t>IoT</a:t>
            </a:r>
            <a:r>
              <a:rPr lang="en-US" sz="1600" dirty="0">
                <a:latin typeface="Times New Roman" panose="02020603050405020304" pitchFamily="18" charset="0"/>
                <a:cs typeface="Times New Roman" panose="02020603050405020304" pitchFamily="18" charset="0"/>
              </a:rPr>
              <a:t> for real-time detection and resolution of sleep apnea." Internet of Things 22 (2023): 100767.</a:t>
            </a:r>
          </a:p>
          <a:p>
            <a:pPr fontAlgn="base"/>
            <a:r>
              <a:rPr lang="en-US" sz="1600" dirty="0">
                <a:latin typeface="Times New Roman" panose="02020603050405020304" pitchFamily="18" charset="0"/>
                <a:cs typeface="Times New Roman" panose="02020603050405020304" pitchFamily="18" charset="0"/>
              </a:rPr>
              <a:t>Wang, </a:t>
            </a:r>
            <a:r>
              <a:rPr lang="en-US" sz="1600" dirty="0" err="1">
                <a:latin typeface="Times New Roman" panose="02020603050405020304" pitchFamily="18" charset="0"/>
                <a:cs typeface="Times New Roman" panose="02020603050405020304" pitchFamily="18" charset="0"/>
              </a:rPr>
              <a:t>Heng</a:t>
            </a:r>
            <a:r>
              <a:rPr lang="en-US" sz="1600" dirty="0">
                <a:latin typeface="Times New Roman" panose="02020603050405020304" pitchFamily="18" charset="0"/>
                <a:cs typeface="Times New Roman" panose="02020603050405020304" pitchFamily="18" charset="0"/>
              </a:rPr>
              <a:t>, et al. "</a:t>
            </a:r>
            <a:r>
              <a:rPr lang="en-US" sz="1600" dirty="0" err="1">
                <a:latin typeface="Times New Roman" panose="02020603050405020304" pitchFamily="18" charset="0"/>
                <a:cs typeface="Times New Roman" panose="02020603050405020304" pitchFamily="18" charset="0"/>
              </a:rPr>
              <a:t>SleepSense</a:t>
            </a:r>
            <a:r>
              <a:rPr lang="en-US" sz="1600" dirty="0">
                <a:latin typeface="Times New Roman" panose="02020603050405020304" pitchFamily="18" charset="0"/>
                <a:cs typeface="Times New Roman" panose="02020603050405020304" pitchFamily="18" charset="0"/>
              </a:rPr>
              <a:t>: Smart Pillow with Pressure-Sensitive FBG-Embedded Silicone Buttons." IEEE Sensors Journal (2023).</a:t>
            </a:r>
          </a:p>
          <a:p>
            <a:pPr fontAlgn="base"/>
            <a:r>
              <a:rPr lang="en-US" sz="1600" dirty="0">
                <a:latin typeface="Times New Roman" panose="02020603050405020304" pitchFamily="18" charset="0"/>
                <a:cs typeface="Times New Roman" panose="02020603050405020304" pitchFamily="18" charset="0"/>
              </a:rPr>
              <a:t>MB, Nirmala, et al. "Detection of Stress through Sleeping Habits." </a:t>
            </a:r>
            <a:r>
              <a:rPr lang="en-US" sz="1600" dirty="0" err="1">
                <a:latin typeface="Times New Roman" panose="02020603050405020304" pitchFamily="18" charset="0"/>
                <a:cs typeface="Times New Roman" panose="02020603050405020304" pitchFamily="18" charset="0"/>
              </a:rPr>
              <a:t>Grenze</a:t>
            </a:r>
            <a:r>
              <a:rPr lang="en-US" sz="1600" dirty="0">
                <a:latin typeface="Times New Roman" panose="02020603050405020304" pitchFamily="18" charset="0"/>
                <a:cs typeface="Times New Roman" panose="02020603050405020304" pitchFamily="18" charset="0"/>
              </a:rPr>
              <a:t> International Journal of Engineering &amp; Technology (GIJET) 9.1 (2023).</a:t>
            </a:r>
          </a:p>
          <a:p>
            <a:pPr fontAlgn="base"/>
            <a:r>
              <a:rPr lang="en-US" sz="1600" dirty="0" err="1">
                <a:latin typeface="Times New Roman" panose="02020603050405020304" pitchFamily="18" charset="0"/>
                <a:cs typeface="Times New Roman" panose="02020603050405020304" pitchFamily="18" charset="0"/>
              </a:rPr>
              <a:t>Baig</a:t>
            </a:r>
            <a:r>
              <a:rPr lang="en-US" sz="1600" dirty="0">
                <a:latin typeface="Times New Roman" panose="02020603050405020304" pitchFamily="18" charset="0"/>
                <a:cs typeface="Times New Roman" panose="02020603050405020304" pitchFamily="18" charset="0"/>
              </a:rPr>
              <a:t>, Mirza </a:t>
            </a:r>
            <a:r>
              <a:rPr lang="en-US" sz="1600" dirty="0" err="1">
                <a:latin typeface="Times New Roman" panose="02020603050405020304" pitchFamily="18" charset="0"/>
                <a:cs typeface="Times New Roman" panose="02020603050405020304" pitchFamily="18" charset="0"/>
              </a:rPr>
              <a:t>Mansoor</a:t>
            </a:r>
            <a:r>
              <a:rPr lang="en-US" sz="1600" dirty="0">
                <a:latin typeface="Times New Roman" panose="02020603050405020304" pitchFamily="18" charset="0"/>
                <a:cs typeface="Times New Roman" panose="02020603050405020304" pitchFamily="18" charset="0"/>
              </a:rPr>
              <a:t>, and Hamid </a:t>
            </a:r>
            <a:r>
              <a:rPr lang="en-US" sz="1600" dirty="0" err="1">
                <a:latin typeface="Times New Roman" panose="02020603050405020304" pitchFamily="18" charset="0"/>
                <a:cs typeface="Times New Roman" panose="02020603050405020304" pitchFamily="18" charset="0"/>
              </a:rPr>
              <a:t>Gholamhosseini</a:t>
            </a:r>
            <a:r>
              <a:rPr lang="en-US" sz="1600" dirty="0">
                <a:latin typeface="Times New Roman" panose="02020603050405020304" pitchFamily="18" charset="0"/>
                <a:cs typeface="Times New Roman" panose="02020603050405020304" pitchFamily="18" charset="0"/>
              </a:rPr>
              <a:t>. "Smart health monitoring systems: an overview of design and modeling." Journal of medical systems 37 (2013): 1-14.</a:t>
            </a:r>
          </a:p>
          <a:p>
            <a:pPr fontAlgn="base"/>
            <a:r>
              <a:rPr lang="en-US" sz="1600" dirty="0">
                <a:latin typeface="Times New Roman" panose="02020603050405020304" pitchFamily="18" charset="0"/>
                <a:cs typeface="Times New Roman" panose="02020603050405020304" pitchFamily="18" charset="0"/>
              </a:rPr>
              <a:t>Kou, </a:t>
            </a:r>
            <a:r>
              <a:rPr lang="en-US" sz="1600" dirty="0" err="1">
                <a:latin typeface="Times New Roman" panose="02020603050405020304" pitchFamily="18" charset="0"/>
                <a:cs typeface="Times New Roman" panose="02020603050405020304" pitchFamily="18" charset="0"/>
              </a:rPr>
              <a:t>Haiying</a:t>
            </a:r>
            <a:r>
              <a:rPr lang="en-US" sz="1600" dirty="0">
                <a:latin typeface="Times New Roman" panose="02020603050405020304" pitchFamily="18" charset="0"/>
                <a:cs typeface="Times New Roman" panose="02020603050405020304" pitchFamily="18" charset="0"/>
              </a:rPr>
              <a:t>, et al. "Smart pillow based on flexible and breathable triboelectric </a:t>
            </a:r>
            <a:r>
              <a:rPr lang="en-US" sz="1600" dirty="0" err="1">
                <a:latin typeface="Times New Roman" panose="02020603050405020304" pitchFamily="18" charset="0"/>
                <a:cs typeface="Times New Roman" panose="02020603050405020304" pitchFamily="18" charset="0"/>
              </a:rPr>
              <a:t>nanogenerator</a:t>
            </a:r>
            <a:r>
              <a:rPr lang="en-US" sz="1600" dirty="0">
                <a:latin typeface="Times New Roman" panose="02020603050405020304" pitchFamily="18" charset="0"/>
                <a:cs typeface="Times New Roman" panose="02020603050405020304" pitchFamily="18" charset="0"/>
              </a:rPr>
              <a:t> arrays for head movement monitoring during sleep." ACS Applied Materials &amp; Interfaces 14.20 (2022): 23998-24007.</a:t>
            </a:r>
          </a:p>
          <a:p>
            <a:pPr fontAlgn="base"/>
            <a:r>
              <a:rPr lang="en-US" sz="1600" dirty="0">
                <a:latin typeface="Times New Roman" panose="02020603050405020304" pitchFamily="18" charset="0"/>
                <a:cs typeface="Times New Roman" panose="02020603050405020304" pitchFamily="18" charset="0"/>
              </a:rPr>
              <a:t>Xing, </a:t>
            </a:r>
            <a:r>
              <a:rPr lang="en-US" sz="1600" dirty="0" err="1">
                <a:latin typeface="Times New Roman" panose="02020603050405020304" pitchFamily="18" charset="0"/>
                <a:cs typeface="Times New Roman" panose="02020603050405020304" pitchFamily="18" charset="0"/>
              </a:rPr>
              <a:t>Huan</a:t>
            </a:r>
            <a:r>
              <a:rPr lang="en-US" sz="1600" dirty="0">
                <a:latin typeface="Times New Roman" panose="02020603050405020304" pitchFamily="18" charset="0"/>
                <a:cs typeface="Times New Roman" panose="02020603050405020304" pitchFamily="18" charset="0"/>
              </a:rPr>
              <a:t>, et al. "</a:t>
            </a:r>
            <a:r>
              <a:rPr lang="en-US" sz="1600" dirty="0" err="1">
                <a:latin typeface="Times New Roman" panose="02020603050405020304" pitchFamily="18" charset="0"/>
                <a:cs typeface="Times New Roman" panose="02020603050405020304" pitchFamily="18" charset="0"/>
              </a:rPr>
              <a:t>MXene</a:t>
            </a:r>
            <a:r>
              <a:rPr lang="en-US" sz="1600" dirty="0">
                <a:latin typeface="Times New Roman" panose="02020603050405020304" pitchFamily="18" charset="0"/>
                <a:cs typeface="Times New Roman" panose="02020603050405020304" pitchFamily="18" charset="0"/>
              </a:rPr>
              <a:t>/MWCNT electronic fabric with enhanced mechanical robustness on humidity sensing for real-time respiration monitoring." Sensors and Actuators B: Chemical 361 (2022): 131704.</a:t>
            </a:r>
          </a:p>
          <a:p>
            <a:pPr fontAlgn="base"/>
            <a:r>
              <a:rPr lang="en-US" sz="1600" dirty="0" err="1">
                <a:latin typeface="Times New Roman" panose="02020603050405020304" pitchFamily="18" charset="0"/>
                <a:cs typeface="Times New Roman" panose="02020603050405020304" pitchFamily="18" charset="0"/>
              </a:rPr>
              <a:t>Sangeetha</a:t>
            </a:r>
            <a:r>
              <a:rPr lang="en-US" sz="1600" dirty="0">
                <a:latin typeface="Times New Roman" panose="02020603050405020304" pitchFamily="18" charset="0"/>
                <a:cs typeface="Times New Roman" panose="02020603050405020304" pitchFamily="18" charset="0"/>
              </a:rPr>
              <a:t>, T., et al. "Smart mattress integrated with pressure sensor and </a:t>
            </a:r>
            <a:r>
              <a:rPr lang="en-US" sz="1600" dirty="0" err="1">
                <a:latin typeface="Times New Roman" panose="02020603050405020304" pitchFamily="18" charset="0"/>
                <a:cs typeface="Times New Roman" panose="02020603050405020304" pitchFamily="18" charset="0"/>
              </a:rPr>
              <a:t>IoT</a:t>
            </a:r>
            <a:r>
              <a:rPr lang="en-US" sz="1600" dirty="0">
                <a:latin typeface="Times New Roman" panose="02020603050405020304" pitchFamily="18" charset="0"/>
                <a:cs typeface="Times New Roman" panose="02020603050405020304" pitchFamily="18" charset="0"/>
              </a:rPr>
              <a:t> functions for sleep apnea detection." Measurement: Sensors 24 (2022): 100450.</a:t>
            </a:r>
          </a:p>
          <a:p>
            <a:pPr fontAlgn="base"/>
            <a:r>
              <a:rPr lang="en-US" sz="1600" dirty="0">
                <a:latin typeface="Times New Roman" panose="02020603050405020304" pitchFamily="18" charset="0"/>
                <a:cs typeface="Times New Roman" panose="02020603050405020304" pitchFamily="18" charset="0"/>
              </a:rPr>
              <a:t>Cao, Ting, et al. "Parametric study on the sleep thermal environment." Building Simulation. Tsinghua University Press, 2022.</a:t>
            </a:r>
          </a:p>
          <a:p>
            <a:pPr fontAlgn="base"/>
            <a:r>
              <a:rPr lang="en-US" sz="1600" dirty="0">
                <a:latin typeface="Times New Roman" panose="02020603050405020304" pitchFamily="18" charset="0"/>
                <a:cs typeface="Times New Roman" panose="02020603050405020304" pitchFamily="18" charset="0"/>
              </a:rPr>
              <a:t>He, </a:t>
            </a:r>
            <a:r>
              <a:rPr lang="en-US" sz="1600" dirty="0" err="1">
                <a:latin typeface="Times New Roman" panose="02020603050405020304" pitchFamily="18" charset="0"/>
                <a:cs typeface="Times New Roman" panose="02020603050405020304" pitchFamily="18" charset="0"/>
              </a:rPr>
              <a:t>Chunhua</a:t>
            </a:r>
            <a:r>
              <a:rPr lang="en-US" sz="1600" dirty="0">
                <a:latin typeface="Times New Roman" panose="02020603050405020304" pitchFamily="18" charset="0"/>
                <a:cs typeface="Times New Roman" panose="02020603050405020304" pitchFamily="18" charset="0"/>
              </a:rPr>
              <a:t>, et al. "A smart flexible vital signs and sleep monitoring belt based on MEMS </a:t>
            </a:r>
            <a:r>
              <a:rPr lang="en-US" sz="1600" dirty="0" err="1">
                <a:latin typeface="Times New Roman" panose="02020603050405020304" pitchFamily="18" charset="0"/>
                <a:cs typeface="Times New Roman" panose="02020603050405020304" pitchFamily="18" charset="0"/>
              </a:rPr>
              <a:t>triaxial</a:t>
            </a:r>
            <a:r>
              <a:rPr lang="en-US" sz="1600" dirty="0">
                <a:latin typeface="Times New Roman" panose="02020603050405020304" pitchFamily="18" charset="0"/>
                <a:cs typeface="Times New Roman" panose="02020603050405020304" pitchFamily="18" charset="0"/>
              </a:rPr>
              <a:t> accelerometer and pressure sensor." IEEE Internet of Things Journal 9.15 (2022): 14126-14136.</a:t>
            </a:r>
          </a:p>
          <a:p>
            <a:pPr fontAlgn="base"/>
            <a:endParaRPr lang="en-US" sz="1600" b="1" dirty="0"/>
          </a:p>
          <a:p>
            <a:pPr marL="0" indent="0" algn="just">
              <a:buNone/>
            </a:pPr>
            <a:endParaRPr lang="en-IN" sz="1600" dirty="0">
              <a:latin typeface="Times New Roman" panose="02020603050405020304" pitchFamily="18" charset="0"/>
              <a:cs typeface="Times New Roman" panose="02020603050405020304" pitchFamily="18" charset="0"/>
            </a:endParaRPr>
          </a:p>
          <a:p>
            <a:pPr algn="just"/>
            <a:endParaRPr lang="en-US" sz="1600" dirty="0">
              <a:solidFill>
                <a:schemeClr val="dk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F4295C-DC07-471E-B366-3BD94C53141E}" type="slidenum">
              <a:rPr lang="en-IN" smtClean="0"/>
              <a:pPr/>
              <a:t>17</a:t>
            </a:fld>
            <a:endParaRPr lang="en-IN"/>
          </a:p>
        </p:txBody>
      </p:sp>
      <p:sp>
        <p:nvSpPr>
          <p:cNvPr id="5" name="Rectangle 4"/>
          <p:cNvSpPr/>
          <p:nvPr/>
        </p:nvSpPr>
        <p:spPr>
          <a:xfrm>
            <a:off x="3374265" y="2632483"/>
            <a:ext cx="5576552" cy="923330"/>
          </a:xfrm>
          <a:prstGeom prst="rect">
            <a:avLst/>
          </a:prstGeom>
          <a:noFill/>
        </p:spPr>
        <p:txBody>
          <a:bodyPr wrap="square" lIns="91440" tIns="45720" rIns="91440" bIns="45720">
            <a:spAutoFit/>
          </a:bodyPr>
          <a:lstStyle/>
          <a:p>
            <a:pPr algn="ctr"/>
            <a:r>
              <a:rPr lang="en-US" sz="5400" b="1" dirty="0">
                <a:ln w="0"/>
                <a:latin typeface="Times New Roman" panose="02020603050405020304" pitchFamily="18" charset="0"/>
                <a:cs typeface="Times New Roman" panose="02020603050405020304" pitchFamily="18" charset="0"/>
              </a:rPr>
              <a:t>THANK YOU</a:t>
            </a:r>
            <a:endParaRPr lang="en-IN" sz="5400" b="1" dirty="0">
              <a:ln w="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0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Introduction</a:t>
            </a:r>
          </a:p>
          <a:p>
            <a:r>
              <a:rPr lang="en-US" dirty="0">
                <a:latin typeface="Times New Roman" panose="02020603050405020304" pitchFamily="18" charset="0"/>
                <a:cs typeface="Times New Roman" panose="02020603050405020304" pitchFamily="18" charset="0"/>
              </a:rPr>
              <a:t>Literature Review</a:t>
            </a:r>
          </a:p>
          <a:p>
            <a:r>
              <a:rPr lang="en-US" dirty="0">
                <a:latin typeface="Times New Roman" panose="02020603050405020304" pitchFamily="18" charset="0"/>
                <a:cs typeface="Times New Roman" panose="02020603050405020304" pitchFamily="18" charset="0"/>
              </a:rPr>
              <a:t>Existing Method </a:t>
            </a:r>
          </a:p>
          <a:p>
            <a:r>
              <a:rPr lang="en-US" dirty="0">
                <a:latin typeface="Times New Roman" panose="02020603050405020304" pitchFamily="18" charset="0"/>
                <a:cs typeface="Times New Roman" panose="02020603050405020304" pitchFamily="18" charset="0"/>
              </a:rPr>
              <a:t>Problem Statement</a:t>
            </a:r>
          </a:p>
          <a:p>
            <a:r>
              <a:rPr lang="en-US" dirty="0">
                <a:latin typeface="Times New Roman" panose="02020603050405020304" pitchFamily="18" charset="0"/>
                <a:cs typeface="Times New Roman" panose="02020603050405020304" pitchFamily="18" charset="0"/>
              </a:rPr>
              <a:t>Objective</a:t>
            </a:r>
          </a:p>
          <a:p>
            <a:r>
              <a:rPr lang="en-US" dirty="0">
                <a:latin typeface="Times New Roman" panose="02020603050405020304" pitchFamily="18" charset="0"/>
                <a:cs typeface="Times New Roman" panose="02020603050405020304" pitchFamily="18" charset="0"/>
              </a:rPr>
              <a:t>Proposed Method  </a:t>
            </a:r>
          </a:p>
          <a:p>
            <a:r>
              <a:rPr lang="en-US" dirty="0">
                <a:latin typeface="Times New Roman" panose="02020603050405020304" pitchFamily="18" charset="0"/>
                <a:cs typeface="Times New Roman" panose="02020603050405020304" pitchFamily="18" charset="0"/>
              </a:rPr>
              <a:t>References </a:t>
            </a:r>
            <a:endParaRPr lang="en-IN"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EF4295C-DC07-471E-B366-3BD94C53141E}" type="slidenum">
              <a:rPr lang="en-IN" smtClean="0"/>
              <a:pPr/>
              <a:t>2</a:t>
            </a:fld>
            <a:endParaRPr lang="en-IN"/>
          </a:p>
        </p:txBody>
      </p:sp>
      <p:sp>
        <p:nvSpPr>
          <p:cNvPr id="5" name="Title 1"/>
          <p:cNvSpPr>
            <a:spLocks noGrp="1"/>
          </p:cNvSpPr>
          <p:nvPr>
            <p:ph type="title"/>
          </p:nvPr>
        </p:nvSpPr>
        <p:spPr>
          <a:xfrm>
            <a:off x="838200" y="365126"/>
            <a:ext cx="10515600" cy="1000036"/>
          </a:xfrm>
          <a:solidFill>
            <a:schemeClr val="accent2">
              <a:lumMod val="60000"/>
              <a:lumOff val="40000"/>
            </a:schemeClr>
          </a:solidFill>
          <a:ln w="38100">
            <a:solidFill>
              <a:schemeClr val="tx1"/>
            </a:solidFill>
          </a:ln>
        </p:spPr>
        <p:txBody>
          <a:bodyPr/>
          <a:lstStyle/>
          <a:p>
            <a:pPr algn="ctr"/>
            <a:r>
              <a:rPr lang="en-US" dirty="0">
                <a:latin typeface="Times New Roman" panose="02020603050405020304" pitchFamily="18" charset="0"/>
                <a:cs typeface="Times New Roman" panose="02020603050405020304" pitchFamily="18" charset="0"/>
              </a:rPr>
              <a:t>OVERVIEW</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8063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771" y="1898196"/>
            <a:ext cx="10515600" cy="4662261"/>
          </a:xfrm>
        </p:spPr>
        <p:txBody>
          <a:bodyPr>
            <a:normAutofit/>
          </a:bodyPr>
          <a:lstStyle/>
          <a:p>
            <a:pPr algn="just"/>
            <a:endParaRPr lang="en-US"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DEF4295C-DC07-471E-B366-3BD94C53141E}" type="slidenum">
              <a:rPr lang="en-IN" smtClean="0"/>
              <a:pPr/>
              <a:t>3</a:t>
            </a:fld>
            <a:endParaRPr lang="en-IN"/>
          </a:p>
        </p:txBody>
      </p:sp>
      <p:sp>
        <p:nvSpPr>
          <p:cNvPr id="4" name="Title 1"/>
          <p:cNvSpPr txBox="1">
            <a:spLocks/>
          </p:cNvSpPr>
          <p:nvPr/>
        </p:nvSpPr>
        <p:spPr>
          <a:xfrm>
            <a:off x="838200" y="365125"/>
            <a:ext cx="10515600" cy="1043545"/>
          </a:xfrm>
          <a:prstGeom prst="rect">
            <a:avLst/>
          </a:prstGeom>
          <a:solidFill>
            <a:schemeClr val="accent2">
              <a:lumMod val="60000"/>
              <a:lumOff val="40000"/>
            </a:schemeClr>
          </a:solidFill>
          <a:ln w="3810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Times New Roman" panose="02020603050405020304" pitchFamily="18" charset="0"/>
                <a:cs typeface="Times New Roman" panose="02020603050405020304" pitchFamily="18" charset="0"/>
              </a:rPr>
              <a:t>INTRODUCTION</a:t>
            </a:r>
            <a:endParaRPr lang="en-IN" dirty="0">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health of an individual is significantly subjective to the quality of their sleep. Monitoring essential signs during sleep, such as body temperature and perspiration, is important for both sleep estimation and clinical diagnosis. </a:t>
            </a:r>
          </a:p>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Sleep apnea is a potentially serious sleep disorder in which breathing repeatedly stops and starts. People with  sleep apnea  often have psychological symptoms including depression and anxiety.  Lack of sleep increases the chance of getting Alzheimer’s. </a:t>
            </a:r>
          </a:p>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Also, people who sleep well are less likely to have heart disease and other major health problems. During sleep, chemicals are activated that keep a person's blood pressure and heart rate lower.</a:t>
            </a:r>
          </a:p>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Therefore good quality of sleep is important along with proper vital monitoring for bedridden patients.</a:t>
            </a:r>
          </a:p>
          <a:p>
            <a:br>
              <a:rPr lang="en-US" dirty="0">
                <a:latin typeface="Times New Roman" panose="02020603050405020304" pitchFamily="18" charset="0"/>
                <a:cs typeface="Times New Roman" panose="02020603050405020304" pitchFamily="18" charset="0"/>
              </a:rPr>
            </a:br>
            <a:endParaRPr kumimoji="0" lang="en-IN"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7021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F4295C-DC07-471E-B366-3BD94C53141E}" type="slidenum">
              <a:rPr lang="en-IN" smtClean="0">
                <a:latin typeface="Times New Roman" panose="02020603050405020304" pitchFamily="18" charset="0"/>
                <a:cs typeface="Times New Roman" panose="02020603050405020304" pitchFamily="18" charset="0"/>
              </a:rPr>
              <a:pPr/>
              <a:t>4</a:t>
            </a:fld>
            <a:endParaRPr lang="en-IN">
              <a:latin typeface="Times New Roman" panose="02020603050405020304" pitchFamily="18" charset="0"/>
              <a:cs typeface="Times New Roman" panose="02020603050405020304" pitchFamily="18" charset="0"/>
            </a:endParaRPr>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899900468"/>
              </p:ext>
            </p:extLst>
          </p:nvPr>
        </p:nvGraphicFramePr>
        <p:xfrm>
          <a:off x="479476" y="1182029"/>
          <a:ext cx="11233047" cy="5314565"/>
        </p:xfrm>
        <a:graphic>
          <a:graphicData uri="http://schemas.openxmlformats.org/drawingml/2006/table">
            <a:tbl>
              <a:tblPr firstRow="1" bandRow="1">
                <a:tableStyleId>{21E4AEA4-8DFA-4A89-87EB-49C32662AFE0}</a:tableStyleId>
              </a:tblPr>
              <a:tblGrid>
                <a:gridCol w="717207">
                  <a:extLst>
                    <a:ext uri="{9D8B030D-6E8A-4147-A177-3AD203B41FA5}">
                      <a16:colId xmlns:a16="http://schemas.microsoft.com/office/drawing/2014/main" val="20000"/>
                    </a:ext>
                  </a:extLst>
                </a:gridCol>
                <a:gridCol w="3944029">
                  <a:extLst>
                    <a:ext uri="{9D8B030D-6E8A-4147-A177-3AD203B41FA5}">
                      <a16:colId xmlns:a16="http://schemas.microsoft.com/office/drawing/2014/main" val="20001"/>
                    </a:ext>
                  </a:extLst>
                </a:gridCol>
                <a:gridCol w="3947532">
                  <a:extLst>
                    <a:ext uri="{9D8B030D-6E8A-4147-A177-3AD203B41FA5}">
                      <a16:colId xmlns:a16="http://schemas.microsoft.com/office/drawing/2014/main" val="20002"/>
                    </a:ext>
                  </a:extLst>
                </a:gridCol>
                <a:gridCol w="2624279">
                  <a:extLst>
                    <a:ext uri="{9D8B030D-6E8A-4147-A177-3AD203B41FA5}">
                      <a16:colId xmlns:a16="http://schemas.microsoft.com/office/drawing/2014/main" val="20004"/>
                    </a:ext>
                  </a:extLst>
                </a:gridCol>
              </a:tblGrid>
              <a:tr h="694579">
                <a:tc>
                  <a:txBody>
                    <a:bodyPr/>
                    <a:lstStyle/>
                    <a:p>
                      <a:pPr algn="l"/>
                      <a:r>
                        <a:rPr lang="en-IN" dirty="0" err="1">
                          <a:latin typeface="Times New Roman" panose="02020603050405020304" pitchFamily="18" charset="0"/>
                          <a:cs typeface="Times New Roman" panose="02020603050405020304" pitchFamily="18" charset="0"/>
                        </a:rPr>
                        <a:t>S.No</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dirty="0">
                          <a:latin typeface="Times New Roman" panose="02020603050405020304" pitchFamily="18" charset="0"/>
                          <a:cs typeface="Times New Roman" panose="02020603050405020304" pitchFamily="18" charset="0"/>
                        </a:rPr>
                        <a:t>Paper</a:t>
                      </a:r>
                    </a:p>
                  </a:txBody>
                  <a:tcPr/>
                </a:tc>
                <a:tc>
                  <a:txBody>
                    <a:bodyPr/>
                    <a:lstStyle/>
                    <a:p>
                      <a:pPr algn="ctr"/>
                      <a:r>
                        <a:rPr lang="en-IN" dirty="0">
                          <a:latin typeface="Times New Roman" panose="02020603050405020304" pitchFamily="18" charset="0"/>
                          <a:cs typeface="Times New Roman" panose="02020603050405020304" pitchFamily="18" charset="0"/>
                        </a:rPr>
                        <a:t>Methodology </a:t>
                      </a:r>
                    </a:p>
                  </a:txBody>
                  <a:tcPr/>
                </a:tc>
                <a:tc>
                  <a:txBody>
                    <a:bodyPr/>
                    <a:lstStyle/>
                    <a:p>
                      <a:pPr algn="ctr"/>
                      <a:r>
                        <a:rPr lang="en-GB" dirty="0">
                          <a:latin typeface="Times New Roman" panose="02020603050405020304" pitchFamily="18" charset="0"/>
                          <a:cs typeface="Times New Roman" panose="02020603050405020304" pitchFamily="18" charset="0"/>
                        </a:rPr>
                        <a:t>Inference</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2029186">
                <a:tc>
                  <a:txBody>
                    <a:bodyPr/>
                    <a:lstStyle/>
                    <a:p>
                      <a:pPr algn="l"/>
                      <a:r>
                        <a:rPr lang="en-US" dirty="0">
                          <a:latin typeface="Times New Roman" panose="02020603050405020304" pitchFamily="18" charset="0"/>
                          <a:cs typeface="Times New Roman" panose="02020603050405020304" pitchFamily="18" charset="0"/>
                        </a:rPr>
                        <a:t>1.</a:t>
                      </a:r>
                      <a:endParaRPr lang="en-IN"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a:latin typeface="Times New Roman" pitchFamily="18" charset="0"/>
                          <a:cs typeface="Times New Roman" pitchFamily="18" charset="0"/>
                        </a:rPr>
                        <a:t>Shongpun</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Lokavee</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Visasiri</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Tantrakul</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Worakot</a:t>
                      </a:r>
                      <a:r>
                        <a:rPr lang="en-US" sz="1600" b="0" dirty="0">
                          <a:latin typeface="Times New Roman" pitchFamily="18" charset="0"/>
                          <a:cs typeface="Times New Roman" pitchFamily="18" charset="0"/>
                        </a:rPr>
                        <a:t> Suwansathit-2019 </a:t>
                      </a:r>
                      <a:r>
                        <a:rPr lang="en-IN" sz="1600" dirty="0">
                          <a:latin typeface="Times New Roman" panose="02020603050405020304" pitchFamily="18" charset="0"/>
                          <a:cs typeface="Times New Roman" panose="02020603050405020304" pitchFamily="18" charset="0"/>
                        </a:rPr>
                        <a:t>16th International Conference </a:t>
                      </a:r>
                      <a:endParaRPr lang="en-US" sz="1600" b="0" dirty="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Times New Roman" pitchFamily="18" charset="0"/>
                          <a:cs typeface="Times New Roman" pitchFamily="18" charset="0"/>
                        </a:rPr>
                        <a:t>Detection of Sleep-Disordered Breathing and Sleep Efficiency with Wireless Pillow-Sheet Sensor Network</a:t>
                      </a:r>
                    </a:p>
                    <a:p>
                      <a:pPr algn="l" fontAlgn="t"/>
                      <a:endParaRPr lang="en-IN" sz="1600" b="1" i="0" dirty="0">
                        <a:solidFill>
                          <a:schemeClr val="tx1"/>
                        </a:solidFill>
                        <a:effectLst/>
                        <a:latin typeface="Times New Roman" panose="02020603050405020304" pitchFamily="18" charset="0"/>
                        <a:cs typeface="Times New Roman" panose="02020603050405020304" pitchFamily="18" charset="0"/>
                      </a:endParaRPr>
                    </a:p>
                  </a:txBody>
                  <a:tcPr/>
                </a:tc>
                <a:tc>
                  <a:txBody>
                    <a:bodyPr/>
                    <a:lstStyle/>
                    <a:p>
                      <a:pPr marL="285750" indent="-28575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Based on pressure sensors embedded within a pillow sheet that can offer an unobtrusive method for sleep monitoring.</a:t>
                      </a:r>
                      <a:endParaRPr lang="en-IN" sz="1600" b="0"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IN" sz="1600" b="0" dirty="0">
                          <a:latin typeface="Times New Roman" panose="02020603050405020304" pitchFamily="18" charset="0"/>
                          <a:cs typeface="Times New Roman" panose="02020603050405020304" pitchFamily="18" charset="0"/>
                        </a:rPr>
                        <a:t>Hardware : </a:t>
                      </a:r>
                      <a:r>
                        <a:rPr lang="en-IN" sz="1600" b="0" baseline="0" dirty="0">
                          <a:latin typeface="Times New Roman" panose="02020603050405020304" pitchFamily="18" charset="0"/>
                          <a:cs typeface="Times New Roman" panose="02020603050405020304" pitchFamily="18" charset="0"/>
                        </a:rPr>
                        <a:t>FSR(Force sensing resistor) </a:t>
                      </a:r>
                    </a:p>
                    <a:p>
                      <a:pPr marL="285750" indent="-285750" algn="l">
                        <a:buFont typeface="Arial" panose="020B0604020202020204" pitchFamily="34" charset="0"/>
                        <a:buChar char="•"/>
                      </a:pPr>
                      <a:r>
                        <a:rPr lang="en-IN" sz="1600" b="0" baseline="0" dirty="0">
                          <a:latin typeface="Times New Roman" panose="02020603050405020304" pitchFamily="18" charset="0"/>
                          <a:cs typeface="Times New Roman" panose="02020603050405020304" pitchFamily="18" charset="0"/>
                        </a:rPr>
                        <a:t>Zigbee for wireless transmission</a:t>
                      </a:r>
                    </a:p>
                    <a:p>
                      <a:pPr marL="285750" indent="-285750" algn="l">
                        <a:buFont typeface="Arial" panose="020B0604020202020204" pitchFamily="34" charset="0"/>
                        <a:buChar char="•"/>
                      </a:pPr>
                      <a:r>
                        <a:rPr lang="en-IN" sz="1600" b="0" baseline="0" dirty="0">
                          <a:latin typeface="Times New Roman" panose="02020603050405020304" pitchFamily="18" charset="0"/>
                          <a:cs typeface="Times New Roman" panose="02020603050405020304" pitchFamily="18" charset="0"/>
                        </a:rPr>
                        <a:t>Software: LabVIEW</a:t>
                      </a:r>
                      <a:endParaRPr lang="en-IN" sz="1600" b="0"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endParaRPr lang="en-IN" sz="1600" b="0" dirty="0">
                        <a:latin typeface="Times New Roman" panose="02020603050405020304" pitchFamily="18"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kern="1200" dirty="0">
                          <a:solidFill>
                            <a:schemeClr val="dk1"/>
                          </a:solidFill>
                          <a:effectLst/>
                          <a:latin typeface="Times New Roman" panose="02020603050405020304" pitchFamily="18" charset="0"/>
                          <a:ea typeface="+mn-ea"/>
                          <a:cs typeface="Times New Roman" panose="02020603050405020304" pitchFamily="18" charset="0"/>
                        </a:rPr>
                        <a:t>Coefficient</a:t>
                      </a:r>
                      <a:r>
                        <a:rPr lang="en-US" sz="1800" b="0" i="0" kern="1200" baseline="0" dirty="0">
                          <a:solidFill>
                            <a:schemeClr val="dk1"/>
                          </a:solidFill>
                          <a:effectLst/>
                          <a:latin typeface="Times New Roman" panose="02020603050405020304" pitchFamily="18" charset="0"/>
                          <a:ea typeface="+mn-ea"/>
                          <a:cs typeface="Times New Roman" panose="02020603050405020304" pitchFamily="18" charset="0"/>
                        </a:rPr>
                        <a:t> correlation between polysomnography and pillow output is &gt;0.80</a:t>
                      </a:r>
                    </a:p>
                  </a:txBody>
                  <a:tcPr/>
                </a:tc>
                <a:extLst>
                  <a:ext uri="{0D108BD9-81ED-4DB2-BD59-A6C34878D82A}">
                    <a16:rowId xmlns:a16="http://schemas.microsoft.com/office/drawing/2014/main" val="10001"/>
                  </a:ext>
                </a:extLst>
              </a:tr>
              <a:tr h="2439752">
                <a:tc>
                  <a:txBody>
                    <a:bodyPr/>
                    <a:lstStyle/>
                    <a:p>
                      <a:pPr algn="l"/>
                      <a:r>
                        <a:rPr lang="en-US" dirty="0">
                          <a:latin typeface="Times New Roman" panose="02020603050405020304" pitchFamily="18" charset="0"/>
                          <a:cs typeface="Times New Roman" panose="02020603050405020304" pitchFamily="18" charset="0"/>
                        </a:rPr>
                        <a:t>2.</a:t>
                      </a:r>
                      <a:endParaRPr lang="en-IN"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a:latin typeface="Times New Roman" panose="02020603050405020304" pitchFamily="18" charset="0"/>
                          <a:cs typeface="Times New Roman" panose="02020603050405020304" pitchFamily="18" charset="0"/>
                        </a:rPr>
                        <a:t>Syeda </a:t>
                      </a:r>
                      <a:r>
                        <a:rPr lang="en-IN" sz="1600" dirty="0" err="1">
                          <a:latin typeface="Times New Roman" panose="02020603050405020304" pitchFamily="18" charset="0"/>
                          <a:cs typeface="Times New Roman" panose="02020603050405020304" pitchFamily="18" charset="0"/>
                        </a:rPr>
                        <a:t>Zuriat</a:t>
                      </a:r>
                      <a:r>
                        <a:rPr lang="en-IN" sz="1600" dirty="0">
                          <a:latin typeface="Times New Roman" panose="02020603050405020304" pitchFamily="18" charset="0"/>
                          <a:cs typeface="Times New Roman" panose="02020603050405020304" pitchFamily="18" charset="0"/>
                        </a:rPr>
                        <a:t>-e-Zehra Ali, Rida Ashfaq, </a:t>
                      </a:r>
                      <a:r>
                        <a:rPr lang="en-IN" sz="1600" dirty="0" err="1">
                          <a:latin typeface="Times New Roman" panose="02020603050405020304" pitchFamily="18" charset="0"/>
                          <a:cs typeface="Times New Roman" panose="02020603050405020304" pitchFamily="18" charset="0"/>
                        </a:rPr>
                        <a:t>Rameesa</a:t>
                      </a:r>
                      <a:r>
                        <a:rPr lang="en-IN" sz="1600" dirty="0">
                          <a:latin typeface="Times New Roman" panose="02020603050405020304" pitchFamily="18" charset="0"/>
                          <a:cs typeface="Times New Roman" panose="02020603050405020304" pitchFamily="18" charset="0"/>
                        </a:rPr>
                        <a:t> Afzal, Mehr-UN-</a:t>
                      </a:r>
                      <a:r>
                        <a:rPr lang="en-IN" sz="1600" dirty="0" err="1">
                          <a:latin typeface="Times New Roman" panose="02020603050405020304" pitchFamily="18" charset="0"/>
                          <a:cs typeface="Times New Roman" panose="02020603050405020304" pitchFamily="18" charset="0"/>
                        </a:rPr>
                        <a:t>Nisa,BabarSultan</a:t>
                      </a:r>
                      <a:r>
                        <a:rPr lang="en-IN" sz="1600" dirty="0">
                          <a:latin typeface="Times New Roman" panose="02020603050405020304" pitchFamily="18" charset="0"/>
                          <a:cs typeface="Times New Roman" panose="02020603050405020304" pitchFamily="18" charset="0"/>
                        </a:rPr>
                        <a:t> ,and Abdul Jalil</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2019 7th International Conference on Robot Intelligence Technology and Applications (</a:t>
                      </a:r>
                      <a:r>
                        <a:rPr lang="en-US" sz="1600" dirty="0" err="1">
                          <a:latin typeface="Times New Roman" panose="02020603050405020304" pitchFamily="18" charset="0"/>
                          <a:cs typeface="Times New Roman" panose="02020603050405020304" pitchFamily="18" charset="0"/>
                        </a:rPr>
                        <a:t>RiTA</a:t>
                      </a:r>
                      <a:r>
                        <a:rPr lang="en-US" sz="1600" dirty="0">
                          <a:latin typeface="Times New Roman" panose="02020603050405020304" pitchFamily="18" charset="0"/>
                          <a:cs typeface="Times New Roman" panose="02020603050405020304"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Times New Roman" panose="02020603050405020304" pitchFamily="18" charset="0"/>
                          <a:cs typeface="Times New Roman" panose="02020603050405020304" pitchFamily="18" charset="0"/>
                        </a:rPr>
                        <a:t>Smart Pillow: Sleep Apnea Monitoring &amp; Minimization Device</a:t>
                      </a:r>
                      <a:endParaRPr lang="en-IN" sz="1800" b="1" i="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600" b="1"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600" b="1" i="0" dirty="0">
                        <a:latin typeface="Times New Roman" panose="02020603050405020304" pitchFamily="18" charset="0"/>
                        <a:cs typeface="Times New Roman" panose="02020603050405020304" pitchFamily="18" charset="0"/>
                      </a:endParaRPr>
                    </a:p>
                  </a:txBody>
                  <a:tcPr/>
                </a:tc>
                <a:tc>
                  <a:txBody>
                    <a:bodyPr/>
                    <a:lstStyle/>
                    <a:p>
                      <a:pPr marL="285750" indent="-285750" algn="just">
                        <a:buFont typeface="Arial" panose="020B0604020202020204" pitchFamily="34" charset="0"/>
                        <a:buChar char="•"/>
                      </a:pPr>
                      <a:r>
                        <a:rPr lang="en-IN" sz="1600" b="0" dirty="0">
                          <a:latin typeface="Times New Roman" pitchFamily="18" charset="0"/>
                          <a:cs typeface="Times New Roman" pitchFamily="18" charset="0"/>
                        </a:rPr>
                        <a:t>Gyro meter</a:t>
                      </a:r>
                      <a:r>
                        <a:rPr lang="en-IN" sz="1600" b="0" baseline="0" dirty="0">
                          <a:latin typeface="Times New Roman" pitchFamily="18" charset="0"/>
                          <a:cs typeface="Times New Roman" pitchFamily="18" charset="0"/>
                        </a:rPr>
                        <a:t> and accelerometer sensors for detecting position</a:t>
                      </a:r>
                    </a:p>
                    <a:p>
                      <a:pPr marL="285750" indent="-285750" algn="just">
                        <a:buFont typeface="Arial" panose="020B0604020202020204" pitchFamily="34" charset="0"/>
                        <a:buChar char="•"/>
                      </a:pPr>
                      <a:r>
                        <a:rPr lang="en-IN" sz="1600" b="0" baseline="0" dirty="0">
                          <a:latin typeface="Times New Roman" pitchFamily="18" charset="0"/>
                          <a:cs typeface="Times New Roman" pitchFamily="18" charset="0"/>
                        </a:rPr>
                        <a:t>6 air bladder had been used in pillow to adjust the position.</a:t>
                      </a:r>
                    </a:p>
                    <a:p>
                      <a:pPr marL="285750" indent="-285750" algn="just">
                        <a:buFont typeface="Arial" panose="020B0604020202020204" pitchFamily="34" charset="0"/>
                        <a:buChar char="•"/>
                      </a:pPr>
                      <a:r>
                        <a:rPr lang="en-IN" sz="1600" b="0" baseline="0" dirty="0">
                          <a:latin typeface="Times New Roman" pitchFamily="18" charset="0"/>
                          <a:cs typeface="Times New Roman" pitchFamily="18" charset="0"/>
                        </a:rPr>
                        <a:t>Signals from the sensors would be sent to the MCU and then to the pillow for necessary corrections.</a:t>
                      </a:r>
                    </a:p>
                    <a:p>
                      <a:pPr marL="285750" indent="-285750" algn="just">
                        <a:buFont typeface="Arial" panose="020B0604020202020204" pitchFamily="34" charset="0"/>
                        <a:buChar char="•"/>
                      </a:pPr>
                      <a:endParaRPr lang="en-US" sz="1400" dirty="0">
                        <a:latin typeface="Times New Roman" pitchFamily="18" charset="0"/>
                        <a:cs typeface="Times New Roman" pitchFamily="18" charset="0"/>
                      </a:endParaRPr>
                    </a:p>
                    <a:p>
                      <a:pPr marL="285750" indent="-285750" algn="just">
                        <a:buFont typeface="Arial" panose="020B0604020202020204" pitchFamily="34" charset="0"/>
                        <a:buChar char="•"/>
                      </a:pPr>
                      <a:endParaRPr lang="en-IN" sz="1400" b="0" baseline="0" dirty="0">
                        <a:latin typeface="Times New Roman" pitchFamily="18" charset="0"/>
                        <a:cs typeface="Times New Roman"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dirty="0">
                          <a:latin typeface="Times New Roman" pitchFamily="18" charset="0"/>
                          <a:cs typeface="Times New Roman" pitchFamily="18" charset="0"/>
                        </a:rPr>
                        <a:t>Detect sleep</a:t>
                      </a:r>
                      <a:r>
                        <a:rPr lang="en-IN" sz="1600" baseline="0" dirty="0">
                          <a:latin typeface="Times New Roman" pitchFamily="18" charset="0"/>
                          <a:cs typeface="Times New Roman" pitchFamily="18" charset="0"/>
                        </a:rPr>
                        <a:t> </a:t>
                      </a:r>
                      <a:r>
                        <a:rPr lang="en-IN" sz="1600" baseline="0" dirty="0" err="1">
                          <a:latin typeface="Times New Roman" pitchFamily="18" charset="0"/>
                          <a:cs typeface="Times New Roman" pitchFamily="18" charset="0"/>
                        </a:rPr>
                        <a:t>apnea</a:t>
                      </a:r>
                      <a:r>
                        <a:rPr lang="en-IN" sz="1600" baseline="0" dirty="0">
                          <a:latin typeface="Times New Roman" pitchFamily="18" charset="0"/>
                          <a:cs typeface="Times New Roman" pitchFamily="18" charset="0"/>
                        </a:rPr>
                        <a:t> when oxygen level falls below 84% and position is in supine position and gives alarm.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baseline="0" dirty="0">
                          <a:latin typeface="Times New Roman" pitchFamily="18" charset="0"/>
                          <a:cs typeface="Times New Roman" pitchFamily="18" charset="0"/>
                        </a:rPr>
                        <a:t>Air packets (Inflate and deflate) to adjust the pillow.</a:t>
                      </a:r>
                    </a:p>
                    <a:p>
                      <a:pPr marL="0" indent="0" algn="l">
                        <a:buFont typeface="Arial" panose="020B0604020202020204" pitchFamily="34" charset="0"/>
                        <a:buNone/>
                      </a:pPr>
                      <a:endParaRPr lang="en-IN" sz="1600" dirty="0">
                        <a:latin typeface="Times New Roman" pitchFamily="18" charset="0"/>
                        <a:cs typeface="Times New Roman"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N" sz="1600" baseline="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
        <p:nvSpPr>
          <p:cNvPr id="6" name="Title 1"/>
          <p:cNvSpPr txBox="1">
            <a:spLocks/>
          </p:cNvSpPr>
          <p:nvPr/>
        </p:nvSpPr>
        <p:spPr>
          <a:xfrm>
            <a:off x="851263" y="300893"/>
            <a:ext cx="10515600" cy="691978"/>
          </a:xfrm>
          <a:prstGeom prst="rect">
            <a:avLst/>
          </a:prstGeom>
          <a:solidFill>
            <a:schemeClr val="accent2">
              <a:lumMod val="60000"/>
              <a:lumOff val="40000"/>
            </a:schemeClr>
          </a:solidFill>
          <a:ln w="38100">
            <a:solidFill>
              <a:schemeClr val="tx1"/>
            </a:solidFill>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dirty="0">
                <a:latin typeface="Times New Roman" panose="02020603050405020304" pitchFamily="18" charset="0"/>
                <a:cs typeface="Times New Roman" panose="02020603050405020304" pitchFamily="18" charset="0"/>
              </a:rPr>
              <a:t>LITERATURE REVIEW</a:t>
            </a:r>
          </a:p>
        </p:txBody>
      </p:sp>
    </p:spTree>
    <p:extLst>
      <p:ext uri="{BB962C8B-B14F-4D97-AF65-F5344CB8AC3E}">
        <p14:creationId xmlns:p14="http://schemas.microsoft.com/office/powerpoint/2010/main" val="1234377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693CC-CBD0-E238-9A74-5A41E61F8EE5}"/>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C8631B9A-7115-E335-7FE3-1B35A730F55A}"/>
              </a:ext>
            </a:extLst>
          </p:cNvPr>
          <p:cNvSpPr>
            <a:spLocks noGrp="1"/>
          </p:cNvSpPr>
          <p:nvPr>
            <p:ph idx="1"/>
          </p:nvPr>
        </p:nvSpPr>
        <p:spPr/>
        <p:txBody>
          <a:bodyPr/>
          <a:lstStyle/>
          <a:p>
            <a:endParaRPr lang="en-IN"/>
          </a:p>
        </p:txBody>
      </p:sp>
      <p:sp>
        <p:nvSpPr>
          <p:cNvPr id="4" name="Slide Number Placeholder 3">
            <a:extLst>
              <a:ext uri="{FF2B5EF4-FFF2-40B4-BE49-F238E27FC236}">
                <a16:creationId xmlns:a16="http://schemas.microsoft.com/office/drawing/2014/main" id="{12B57A73-853E-8C62-58EA-C606B0E04B72}"/>
              </a:ext>
            </a:extLst>
          </p:cNvPr>
          <p:cNvSpPr>
            <a:spLocks noGrp="1"/>
          </p:cNvSpPr>
          <p:nvPr>
            <p:ph type="sldNum" sz="quarter" idx="12"/>
          </p:nvPr>
        </p:nvSpPr>
        <p:spPr/>
        <p:txBody>
          <a:bodyPr/>
          <a:lstStyle/>
          <a:p>
            <a:fld id="{DEF4295C-DC07-471E-B366-3BD94C53141E}" type="slidenum">
              <a:rPr lang="en-IN" smtClean="0"/>
              <a:pPr/>
              <a:t>5</a:t>
            </a:fld>
            <a:endParaRPr lang="en-IN"/>
          </a:p>
        </p:txBody>
      </p:sp>
      <p:graphicFrame>
        <p:nvGraphicFramePr>
          <p:cNvPr id="5" name="Content Placeholder 2">
            <a:extLst>
              <a:ext uri="{FF2B5EF4-FFF2-40B4-BE49-F238E27FC236}">
                <a16:creationId xmlns:a16="http://schemas.microsoft.com/office/drawing/2014/main" id="{D3E38517-8A22-CA03-8E3F-B08472D69DB7}"/>
              </a:ext>
            </a:extLst>
          </p:cNvPr>
          <p:cNvGraphicFramePr>
            <a:graphicFrameLocks/>
          </p:cNvGraphicFramePr>
          <p:nvPr>
            <p:extLst>
              <p:ext uri="{D42A27DB-BD31-4B8C-83A1-F6EECF244321}">
                <p14:modId xmlns:p14="http://schemas.microsoft.com/office/powerpoint/2010/main" val="910425486"/>
              </p:ext>
            </p:extLst>
          </p:nvPr>
        </p:nvGraphicFramePr>
        <p:xfrm>
          <a:off x="479476" y="314941"/>
          <a:ext cx="11219420" cy="6203439"/>
        </p:xfrm>
        <a:graphic>
          <a:graphicData uri="http://schemas.openxmlformats.org/drawingml/2006/table">
            <a:tbl>
              <a:tblPr firstRow="1" bandRow="1">
                <a:tableStyleId>{21E4AEA4-8DFA-4A89-87EB-49C32662AFE0}</a:tableStyleId>
              </a:tblPr>
              <a:tblGrid>
                <a:gridCol w="722307">
                  <a:extLst>
                    <a:ext uri="{9D8B030D-6E8A-4147-A177-3AD203B41FA5}">
                      <a16:colId xmlns:a16="http://schemas.microsoft.com/office/drawing/2014/main" val="20000"/>
                    </a:ext>
                  </a:extLst>
                </a:gridCol>
                <a:gridCol w="3925302">
                  <a:extLst>
                    <a:ext uri="{9D8B030D-6E8A-4147-A177-3AD203B41FA5}">
                      <a16:colId xmlns:a16="http://schemas.microsoft.com/office/drawing/2014/main" val="20001"/>
                    </a:ext>
                  </a:extLst>
                </a:gridCol>
                <a:gridCol w="3664218">
                  <a:extLst>
                    <a:ext uri="{9D8B030D-6E8A-4147-A177-3AD203B41FA5}">
                      <a16:colId xmlns:a16="http://schemas.microsoft.com/office/drawing/2014/main" val="20002"/>
                    </a:ext>
                  </a:extLst>
                </a:gridCol>
                <a:gridCol w="2907593">
                  <a:extLst>
                    <a:ext uri="{9D8B030D-6E8A-4147-A177-3AD203B41FA5}">
                      <a16:colId xmlns:a16="http://schemas.microsoft.com/office/drawing/2014/main" val="20004"/>
                    </a:ext>
                  </a:extLst>
                </a:gridCol>
              </a:tblGrid>
              <a:tr h="664773">
                <a:tc>
                  <a:txBody>
                    <a:bodyPr/>
                    <a:lstStyle/>
                    <a:p>
                      <a:pPr algn="l"/>
                      <a:r>
                        <a:rPr lang="en-IN" sz="1600" dirty="0" err="1">
                          <a:latin typeface="Times New Roman" pitchFamily="18" charset="0"/>
                          <a:cs typeface="Times New Roman" pitchFamily="18" charset="0"/>
                        </a:rPr>
                        <a:t>S.No</a:t>
                      </a:r>
                      <a:endParaRPr lang="en-IN" sz="1600" dirty="0">
                        <a:latin typeface="Times New Roman" pitchFamily="18" charset="0"/>
                        <a:cs typeface="Times New Roman" pitchFamily="18" charset="0"/>
                      </a:endParaRPr>
                    </a:p>
                  </a:txBody>
                  <a:tcPr/>
                </a:tc>
                <a:tc>
                  <a:txBody>
                    <a:bodyPr/>
                    <a:lstStyle/>
                    <a:p>
                      <a:pPr algn="ctr"/>
                      <a:r>
                        <a:rPr lang="en-IN" sz="1600" dirty="0">
                          <a:latin typeface="Times New Roman" pitchFamily="18" charset="0"/>
                          <a:cs typeface="Times New Roman" pitchFamily="18" charset="0"/>
                        </a:rPr>
                        <a:t>Paper</a:t>
                      </a:r>
                    </a:p>
                  </a:txBody>
                  <a:tcPr/>
                </a:tc>
                <a:tc>
                  <a:txBody>
                    <a:bodyPr/>
                    <a:lstStyle/>
                    <a:p>
                      <a:pPr algn="ctr"/>
                      <a:r>
                        <a:rPr lang="en-IN" sz="1600" dirty="0">
                          <a:latin typeface="Times New Roman" pitchFamily="18" charset="0"/>
                          <a:cs typeface="Times New Roman" pitchFamily="18" charset="0"/>
                        </a:rPr>
                        <a:t>Methodology</a:t>
                      </a:r>
                    </a:p>
                  </a:txBody>
                  <a:tcPr/>
                </a:tc>
                <a:tc>
                  <a:txBody>
                    <a:bodyPr/>
                    <a:lstStyle/>
                    <a:p>
                      <a:pPr algn="ctr"/>
                      <a:r>
                        <a:rPr lang="en-GB" sz="1600" dirty="0">
                          <a:latin typeface="Times New Roman" pitchFamily="18" charset="0"/>
                          <a:cs typeface="Times New Roman" pitchFamily="18" charset="0"/>
                        </a:rPr>
                        <a:t>Inference</a:t>
                      </a:r>
                      <a:endParaRPr lang="en-IN" sz="16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1376474">
                <a:tc>
                  <a:txBody>
                    <a:bodyPr/>
                    <a:lstStyle/>
                    <a:p>
                      <a:pPr algn="l"/>
                      <a:r>
                        <a:rPr lang="en-US" sz="1600" dirty="0">
                          <a:latin typeface="Times New Roman" pitchFamily="18" charset="0"/>
                          <a:cs typeface="Times New Roman" pitchFamily="18" charset="0"/>
                        </a:rPr>
                        <a:t>3.</a:t>
                      </a:r>
                      <a:endParaRPr lang="en-IN" sz="1600" dirty="0">
                        <a:latin typeface="Times New Roman" pitchFamily="18" charset="0"/>
                        <a:cs typeface="Times New Roman" pitchFamily="18" charset="0"/>
                      </a:endParaRPr>
                    </a:p>
                  </a:txBody>
                  <a:tcPr/>
                </a:tc>
                <a:tc>
                  <a:txBody>
                    <a:bodyPr/>
                    <a:lstStyle/>
                    <a:p>
                      <a:pPr algn="l" fontAlgn="t"/>
                      <a:r>
                        <a:rPr lang="en-IN" sz="1600" b="0" dirty="0">
                          <a:solidFill>
                            <a:schemeClr val="tx1"/>
                          </a:solidFill>
                          <a:effectLst/>
                          <a:latin typeface="Times New Roman" pitchFamily="18" charset="0"/>
                          <a:cs typeface="Times New Roman" pitchFamily="18" charset="0"/>
                        </a:rPr>
                        <a:t>S. </a:t>
                      </a:r>
                      <a:r>
                        <a:rPr lang="en-IN" sz="1600" b="0" dirty="0" err="1">
                          <a:solidFill>
                            <a:schemeClr val="tx1"/>
                          </a:solidFill>
                          <a:effectLst/>
                          <a:latin typeface="Times New Roman" pitchFamily="18" charset="0"/>
                          <a:cs typeface="Times New Roman" pitchFamily="18" charset="0"/>
                        </a:rPr>
                        <a:t>Lokavee,N</a:t>
                      </a:r>
                      <a:r>
                        <a:rPr lang="en-IN" sz="1600" b="0" dirty="0">
                          <a:solidFill>
                            <a:schemeClr val="tx1"/>
                          </a:solidFill>
                          <a:effectLst/>
                          <a:latin typeface="Times New Roman" pitchFamily="18" charset="0"/>
                          <a:cs typeface="Times New Roman" pitchFamily="18" charset="0"/>
                        </a:rPr>
                        <a:t>. </a:t>
                      </a:r>
                      <a:r>
                        <a:rPr lang="en-IN" sz="1600" b="0" dirty="0" err="1">
                          <a:solidFill>
                            <a:schemeClr val="tx1"/>
                          </a:solidFill>
                          <a:effectLst/>
                          <a:latin typeface="Times New Roman" pitchFamily="18" charset="0"/>
                          <a:cs typeface="Times New Roman" pitchFamily="18" charset="0"/>
                        </a:rPr>
                        <a:t>Watthanawisuth,J</a:t>
                      </a:r>
                      <a:r>
                        <a:rPr lang="en-IN" sz="1600" b="0" dirty="0">
                          <a:solidFill>
                            <a:schemeClr val="tx1"/>
                          </a:solidFill>
                          <a:effectLst/>
                          <a:latin typeface="Times New Roman" pitchFamily="18" charset="0"/>
                          <a:cs typeface="Times New Roman" pitchFamily="18" charset="0"/>
                        </a:rPr>
                        <a:t>. P. </a:t>
                      </a:r>
                      <a:r>
                        <a:rPr lang="en-IN" sz="1600" b="0" dirty="0" err="1">
                          <a:solidFill>
                            <a:schemeClr val="tx1"/>
                          </a:solidFill>
                          <a:effectLst/>
                          <a:latin typeface="Times New Roman" pitchFamily="18" charset="0"/>
                          <a:cs typeface="Times New Roman" pitchFamily="18" charset="0"/>
                        </a:rPr>
                        <a:t>Mensing,and</a:t>
                      </a:r>
                      <a:r>
                        <a:rPr lang="en-IN" sz="1600" b="0" dirty="0">
                          <a:solidFill>
                            <a:schemeClr val="tx1"/>
                          </a:solidFill>
                          <a:effectLst/>
                          <a:latin typeface="Times New Roman" pitchFamily="18" charset="0"/>
                          <a:cs typeface="Times New Roman" pitchFamily="18" charset="0"/>
                        </a:rPr>
                        <a:t> T. </a:t>
                      </a:r>
                      <a:r>
                        <a:rPr lang="en-IN" sz="1600" b="0" dirty="0" err="1">
                          <a:solidFill>
                            <a:schemeClr val="tx1"/>
                          </a:solidFill>
                          <a:effectLst/>
                          <a:latin typeface="Times New Roman" pitchFamily="18" charset="0"/>
                          <a:cs typeface="Times New Roman" pitchFamily="18" charset="0"/>
                        </a:rPr>
                        <a:t>Kerdcharoen</a:t>
                      </a:r>
                      <a:endParaRPr lang="en-IN" sz="1600" b="0" dirty="0">
                        <a:solidFill>
                          <a:schemeClr val="tx1"/>
                        </a:solidFill>
                        <a:effectLst/>
                        <a:latin typeface="Times New Roman" pitchFamily="18" charset="0"/>
                        <a:cs typeface="Times New Roman" pitchFamily="18" charset="0"/>
                      </a:endParaRPr>
                    </a:p>
                    <a:p>
                      <a:pPr algn="l" fontAlgn="t"/>
                      <a:r>
                        <a:rPr lang="en-US" sz="1600" b="0" dirty="0">
                          <a:solidFill>
                            <a:schemeClr val="tx1"/>
                          </a:solidFill>
                          <a:effectLst/>
                          <a:latin typeface="Times New Roman" pitchFamily="18" charset="0"/>
                          <a:cs typeface="Times New Roman" pitchFamily="18" charset="0"/>
                        </a:rPr>
                        <a:t>The 2011 Biomedical Engineering International Conference (BMEiCON-2011)</a:t>
                      </a:r>
                    </a:p>
                    <a:p>
                      <a:pPr algn="l" fontAlgn="t"/>
                      <a:r>
                        <a:rPr lang="en-US" sz="1600" b="1" i="0" u="none" dirty="0">
                          <a:solidFill>
                            <a:schemeClr val="tx1"/>
                          </a:solidFill>
                          <a:effectLst/>
                          <a:latin typeface="Times New Roman" pitchFamily="18" charset="0"/>
                          <a:cs typeface="Times New Roman" pitchFamily="18" charset="0"/>
                        </a:rPr>
                        <a:t>Sensor Pillow System: Monitoring Cardio-</a:t>
                      </a:r>
                    </a:p>
                    <a:p>
                      <a:pPr algn="l" fontAlgn="t"/>
                      <a:r>
                        <a:rPr lang="en-US" sz="1600" b="1" i="0" u="none" dirty="0">
                          <a:solidFill>
                            <a:schemeClr val="tx1"/>
                          </a:solidFill>
                          <a:effectLst/>
                          <a:latin typeface="Times New Roman" pitchFamily="18" charset="0"/>
                          <a:cs typeface="Times New Roman" pitchFamily="18" charset="0"/>
                        </a:rPr>
                        <a:t>Respiratory and Posture Movements During Sleep</a:t>
                      </a:r>
                      <a:endParaRPr lang="en-IN" sz="1600" b="1" i="0" u="none" dirty="0">
                        <a:solidFill>
                          <a:schemeClr val="tx1"/>
                        </a:solidFill>
                        <a:effectLst/>
                        <a:latin typeface="Times New Roman" pitchFamily="18" charset="0"/>
                        <a:cs typeface="Times New Roman" pitchFamily="18" charset="0"/>
                      </a:endParaRPr>
                    </a:p>
                  </a:txBody>
                  <a:tcPr anchor="ctr"/>
                </a:tc>
                <a:tc>
                  <a:txBody>
                    <a:bodyPr/>
                    <a:lstStyle/>
                    <a:p>
                      <a:pPr marL="285750" indent="-285750" algn="just">
                        <a:buFont typeface="Arial" panose="020B0604020202020204" pitchFamily="34" charset="0"/>
                        <a:buChar char="•"/>
                      </a:pPr>
                      <a:r>
                        <a:rPr lang="en-IN" sz="1600" b="0" baseline="0" dirty="0">
                          <a:latin typeface="Times New Roman" pitchFamily="18" charset="0"/>
                          <a:cs typeface="Times New Roman" pitchFamily="18" charset="0"/>
                        </a:rPr>
                        <a:t>Pressure sensor array had been used.</a:t>
                      </a:r>
                    </a:p>
                    <a:p>
                      <a:pPr marL="285750" indent="-285750" algn="just">
                        <a:buFont typeface="Arial" panose="020B0604020202020204" pitchFamily="34" charset="0"/>
                        <a:buChar char="•"/>
                      </a:pPr>
                      <a:r>
                        <a:rPr lang="en-IN" sz="1600" b="0" baseline="0" dirty="0" err="1">
                          <a:latin typeface="Times New Roman" pitchFamily="18" charset="0"/>
                          <a:cs typeface="Times New Roman" pitchFamily="18" charset="0"/>
                        </a:rPr>
                        <a:t>Zigbee</a:t>
                      </a:r>
                      <a:r>
                        <a:rPr lang="en-IN" sz="1600" b="0" baseline="0" dirty="0">
                          <a:latin typeface="Times New Roman" pitchFamily="18" charset="0"/>
                          <a:cs typeface="Times New Roman" pitchFamily="18" charset="0"/>
                        </a:rPr>
                        <a:t> wireless technology</a:t>
                      </a:r>
                    </a:p>
                    <a:p>
                      <a:pPr marL="285750" indent="-285750" algn="just">
                        <a:buFont typeface="Arial" panose="020B0604020202020204" pitchFamily="34" charset="0"/>
                        <a:buChar char="•"/>
                      </a:pPr>
                      <a:r>
                        <a:rPr lang="en-IN" sz="1600" b="0" baseline="0" dirty="0">
                          <a:latin typeface="Times New Roman" pitchFamily="18" charset="0"/>
                          <a:cs typeface="Times New Roman" pitchFamily="18" charset="0"/>
                        </a:rPr>
                        <a:t>FSR</a:t>
                      </a:r>
                    </a:p>
                    <a:p>
                      <a:pPr marL="285750" indent="-285750" algn="just">
                        <a:buFont typeface="Arial" panose="020B0604020202020204" pitchFamily="34" charset="0"/>
                        <a:buChar char="•"/>
                      </a:pPr>
                      <a:r>
                        <a:rPr lang="en-IN" sz="1600" b="0" baseline="0" dirty="0">
                          <a:latin typeface="Times New Roman" pitchFamily="18" charset="0"/>
                          <a:cs typeface="Times New Roman" pitchFamily="18" charset="0"/>
                        </a:rPr>
                        <a:t>Polymer thick film technology</a:t>
                      </a:r>
                    </a:p>
                    <a:p>
                      <a:pPr marL="285750" indent="-285750" algn="just">
                        <a:buFont typeface="Arial" panose="020B0604020202020204" pitchFamily="34" charset="0"/>
                        <a:buChar char="•"/>
                      </a:pPr>
                      <a:r>
                        <a:rPr lang="en-IN" sz="1600" b="0" baseline="0" dirty="0">
                          <a:latin typeface="Times New Roman" pitchFamily="18" charset="0"/>
                          <a:cs typeface="Times New Roman" pitchFamily="18" charset="0"/>
                        </a:rPr>
                        <a:t>Software : LabVIEW</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baseline="0" dirty="0">
                          <a:latin typeface="Times New Roman" pitchFamily="18" charset="0"/>
                          <a:cs typeface="Times New Roman" pitchFamily="18" charset="0"/>
                        </a:rPr>
                        <a:t>Head , shoulder and arm had been detected.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baseline="0" dirty="0">
                          <a:latin typeface="Times New Roman" pitchFamily="18" charset="0"/>
                          <a:cs typeface="Times New Roman" pitchFamily="18" charset="0"/>
                        </a:rPr>
                        <a:t>Cardiorespiratory signals can be analysed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baseline="0" dirty="0">
                          <a:latin typeface="Times New Roman" pitchFamily="18" charset="0"/>
                          <a:cs typeface="Times New Roman" pitchFamily="18" charset="0"/>
                        </a:rPr>
                        <a:t>Low curing temperature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N" sz="1600" baseline="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762592">
                <a:tc>
                  <a:txBody>
                    <a:bodyPr/>
                    <a:lstStyle/>
                    <a:p>
                      <a:pPr algn="l"/>
                      <a:r>
                        <a:rPr lang="en-US" sz="1600" dirty="0">
                          <a:latin typeface="Times New Roman" pitchFamily="18" charset="0"/>
                          <a:cs typeface="Times New Roman" pitchFamily="18" charset="0"/>
                        </a:rPr>
                        <a:t>4.</a:t>
                      </a:r>
                      <a:endParaRPr lang="en-IN"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err="1">
                          <a:latin typeface="Times New Roman" pitchFamily="18" charset="0"/>
                          <a:cs typeface="Times New Roman" pitchFamily="18" charset="0"/>
                        </a:rPr>
                        <a:t>Sahaya</a:t>
                      </a:r>
                      <a:r>
                        <a:rPr lang="en-IN" sz="1600" dirty="0">
                          <a:latin typeface="Times New Roman" pitchFamily="18" charset="0"/>
                          <a:cs typeface="Times New Roman" pitchFamily="18" charset="0"/>
                        </a:rPr>
                        <a:t> </a:t>
                      </a:r>
                      <a:r>
                        <a:rPr lang="en-IN" sz="1600" dirty="0" err="1">
                          <a:latin typeface="Times New Roman" pitchFamily="18" charset="0"/>
                          <a:cs typeface="Times New Roman" pitchFamily="18" charset="0"/>
                        </a:rPr>
                        <a:t>Sakila</a:t>
                      </a:r>
                      <a:r>
                        <a:rPr lang="en-IN" sz="1600" dirty="0">
                          <a:latin typeface="Times New Roman" pitchFamily="18" charset="0"/>
                          <a:cs typeface="Times New Roman" pitchFamily="18" charset="0"/>
                        </a:rPr>
                        <a:t> V, </a:t>
                      </a:r>
                      <a:r>
                        <a:rPr lang="en-IN" sz="1600" dirty="0" err="1">
                          <a:latin typeface="Times New Roman" pitchFamily="18" charset="0"/>
                          <a:cs typeface="Times New Roman" pitchFamily="18" charset="0"/>
                        </a:rPr>
                        <a:t>Nimisha</a:t>
                      </a:r>
                      <a:r>
                        <a:rPr lang="en-IN" sz="1600" dirty="0">
                          <a:latin typeface="Times New Roman" pitchFamily="18" charset="0"/>
                          <a:cs typeface="Times New Roman" pitchFamily="18" charset="0"/>
                        </a:rPr>
                        <a:t> Yadav, </a:t>
                      </a:r>
                      <a:r>
                        <a:rPr lang="en-IN" sz="1600" dirty="0" err="1">
                          <a:latin typeface="Times New Roman" pitchFamily="18" charset="0"/>
                          <a:cs typeface="Times New Roman" pitchFamily="18" charset="0"/>
                        </a:rPr>
                        <a:t>AshwinVatsa</a:t>
                      </a:r>
                      <a:r>
                        <a:rPr lang="en-IN" sz="1600" dirty="0">
                          <a:latin typeface="Times New Roman" pitchFamily="18" charset="0"/>
                          <a:cs typeface="Times New Roman" pitchFamily="18" charset="0"/>
                        </a:rPr>
                        <a:t>, Rohan Yadav</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Times New Roman" pitchFamily="18" charset="0"/>
                          <a:cs typeface="Times New Roman" pitchFamily="18" charset="0"/>
                        </a:rPr>
                        <a:t>International Journal of Innovative Science and Research Technology</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kern="1200" dirty="0">
                          <a:solidFill>
                            <a:schemeClr val="tx1"/>
                          </a:solidFill>
                          <a:effectLst/>
                          <a:latin typeface="Times New Roman" pitchFamily="18" charset="0"/>
                          <a:ea typeface="+mn-ea"/>
                          <a:cs typeface="Times New Roman" pitchFamily="18" charset="0"/>
                        </a:rPr>
                        <a:t>Automated Smart Pillow for all Age Group</a:t>
                      </a:r>
                      <a:endParaRPr lang="en-IN" sz="1600" b="1" i="0" u="none" kern="1200" dirty="0">
                        <a:solidFill>
                          <a:schemeClr val="tx1"/>
                        </a:solidFill>
                        <a:effectLst/>
                        <a:latin typeface="Times New Roman" pitchFamily="18" charset="0"/>
                        <a:ea typeface="+mn-ea"/>
                        <a:cs typeface="Times New Roman" pitchFamily="18" charset="0"/>
                      </a:endParaRPr>
                    </a:p>
                  </a:txBody>
                  <a:tcPr/>
                </a:tc>
                <a:tc>
                  <a:txBody>
                    <a:bodyPr/>
                    <a:lstStyle/>
                    <a:p>
                      <a:pPr marL="285750" indent="-285750" algn="just">
                        <a:buFont typeface="Arial" panose="020B0604020202020204" pitchFamily="34" charset="0"/>
                        <a:buChar char="•"/>
                      </a:pPr>
                      <a:r>
                        <a:rPr lang="en-IN" sz="1600" dirty="0">
                          <a:latin typeface="Times New Roman" panose="02020603050405020304" pitchFamily="18" charset="0"/>
                          <a:cs typeface="Times New Roman" panose="02020603050405020304" pitchFamily="18" charset="0"/>
                        </a:rPr>
                        <a:t>Vibration motor</a:t>
                      </a:r>
                    </a:p>
                    <a:p>
                      <a:pPr marL="285750" indent="-285750" algn="just">
                        <a:buFont typeface="Arial" panose="020B0604020202020204" pitchFamily="34" charset="0"/>
                        <a:buChar char="•"/>
                      </a:pPr>
                      <a:r>
                        <a:rPr lang="en-IN" sz="1600" dirty="0">
                          <a:latin typeface="Times New Roman" panose="02020603050405020304" pitchFamily="18" charset="0"/>
                          <a:cs typeface="Times New Roman" panose="02020603050405020304" pitchFamily="18" charset="0"/>
                        </a:rPr>
                        <a:t>Piezoelectric sensor</a:t>
                      </a:r>
                    </a:p>
                    <a:p>
                      <a:pPr marL="285750" indent="-285750" algn="just">
                        <a:buFont typeface="Arial" panose="020B0604020202020204" pitchFamily="34" charset="0"/>
                        <a:buChar char="•"/>
                      </a:pPr>
                      <a:r>
                        <a:rPr lang="en-IN" sz="1600" dirty="0">
                          <a:latin typeface="Times New Roman" panose="02020603050405020304" pitchFamily="18" charset="0"/>
                          <a:cs typeface="Times New Roman" panose="02020603050405020304" pitchFamily="18" charset="0"/>
                        </a:rPr>
                        <a:t>Touch sensor</a:t>
                      </a:r>
                    </a:p>
                    <a:p>
                      <a:pPr marL="285750" indent="-285750" algn="just">
                        <a:buFont typeface="Arial" panose="020B0604020202020204" pitchFamily="34" charset="0"/>
                        <a:buChar char="•"/>
                      </a:pPr>
                      <a:r>
                        <a:rPr lang="en-IN" sz="1600" dirty="0">
                          <a:latin typeface="Times New Roman" panose="02020603050405020304" pitchFamily="18" charset="0"/>
                          <a:cs typeface="Times New Roman" panose="02020603050405020304" pitchFamily="18" charset="0"/>
                        </a:rPr>
                        <a:t>Alarm and speaker</a:t>
                      </a:r>
                    </a:p>
                    <a:p>
                      <a:pPr marL="285750" indent="-285750" algn="just">
                        <a:buFont typeface="Arial" panose="020B0604020202020204" pitchFamily="34" charset="0"/>
                        <a:buChar char="•"/>
                      </a:pPr>
                      <a:endParaRPr lang="en-IN" sz="1600" dirty="0">
                        <a:latin typeface="Times New Roman" panose="02020603050405020304" pitchFamily="18" charset="0"/>
                        <a:cs typeface="Times New Roman" panose="02020603050405020304" pitchFamily="18" charset="0"/>
                      </a:endParaRPr>
                    </a:p>
                  </a:txBody>
                  <a:tcPr/>
                </a:tc>
                <a:tc>
                  <a:txBody>
                    <a:bodyPr/>
                    <a:lstStyle/>
                    <a:p>
                      <a:pPr marL="285750" indent="-285750" algn="l">
                        <a:buFont typeface="Arial" panose="020B0604020202020204" pitchFamily="34" charset="0"/>
                        <a:buChar char="•"/>
                      </a:pPr>
                      <a:r>
                        <a:rPr lang="en-IN" sz="1600" dirty="0">
                          <a:latin typeface="Times New Roman" panose="02020603050405020304" pitchFamily="18" charset="0"/>
                          <a:cs typeface="Times New Roman" panose="02020603050405020304" pitchFamily="18" charset="0"/>
                        </a:rPr>
                        <a:t>Massager(works</a:t>
                      </a:r>
                      <a:r>
                        <a:rPr lang="en-IN" sz="1600" baseline="0" dirty="0">
                          <a:latin typeface="Times New Roman" panose="02020603050405020304" pitchFamily="18" charset="0"/>
                          <a:cs typeface="Times New Roman" panose="02020603050405020304" pitchFamily="18" charset="0"/>
                        </a:rPr>
                        <a:t> for 25 minutes)</a:t>
                      </a:r>
                    </a:p>
                    <a:p>
                      <a:pPr marL="285750" indent="-285750" algn="l">
                        <a:buFont typeface="Arial" panose="020B0604020202020204" pitchFamily="34" charset="0"/>
                        <a:buChar char="•"/>
                      </a:pPr>
                      <a:r>
                        <a:rPr lang="en-IN" sz="1600" baseline="0" dirty="0">
                          <a:latin typeface="Times New Roman" panose="02020603050405020304" pitchFamily="18" charset="0"/>
                          <a:cs typeface="Times New Roman" panose="02020603050405020304" pitchFamily="18" charset="0"/>
                        </a:rPr>
                        <a:t>Mood enhancement by playing out songs</a:t>
                      </a:r>
                      <a:endParaRPr lang="en-IN" sz="1600" dirty="0">
                        <a:latin typeface="Times New Roman" pitchFamily="18" charset="0"/>
                        <a:cs typeface="Times New Roman" pitchFamily="18" charset="0"/>
                      </a:endParaRPr>
                    </a:p>
                    <a:p>
                      <a:pPr marL="285750" indent="-285750" algn="l">
                        <a:buFont typeface="Arial" panose="020B0604020202020204" pitchFamily="34" charset="0"/>
                        <a:buChar char="•"/>
                      </a:pPr>
                      <a:endParaRPr lang="en-IN" sz="16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1977754">
                <a:tc>
                  <a:txBody>
                    <a:bodyPr/>
                    <a:lstStyle/>
                    <a:p>
                      <a:pPr algn="l"/>
                      <a:r>
                        <a:rPr lang="en-GB" sz="1600" dirty="0">
                          <a:latin typeface="Times New Roman" pitchFamily="18" charset="0"/>
                          <a:cs typeface="Times New Roman" pitchFamily="18" charset="0"/>
                        </a:rPr>
                        <a:t>5.</a:t>
                      </a:r>
                      <a:endParaRPr lang="en-IN"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latin typeface="Times New Roman" pitchFamily="18" charset="0"/>
                          <a:cs typeface="Times New Roman" pitchFamily="18" charset="0"/>
                        </a:rPr>
                        <a:t>Alejandro </a:t>
                      </a:r>
                      <a:r>
                        <a:rPr lang="en-US" sz="1600" b="0" dirty="0" err="1">
                          <a:latin typeface="Times New Roman" pitchFamily="18" charset="0"/>
                          <a:cs typeface="Times New Roman" pitchFamily="18" charset="0"/>
                        </a:rPr>
                        <a:t>Veiga,Laaura</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Garcia,Lorena</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Parra,Jaime</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Lloret,Vivian</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Augele</a:t>
                      </a:r>
                      <a:endParaRPr lang="en-US" sz="1600" b="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latin typeface="Times New Roman" pitchFamily="18" charset="0"/>
                          <a:cs typeface="Times New Roman" pitchFamily="18" charset="0"/>
                        </a:rPr>
                        <a:t>2018 Third International Conference on Fog and Mobile Edge Computing(FMEC)</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latin typeface="Times New Roman" pitchFamily="18" charset="0"/>
                          <a:cs typeface="Times New Roman" pitchFamily="18" charset="0"/>
                        </a:rPr>
                        <a:t>An IoT-based Smart Pillow for Sleep Quality Monitoring in AAL Environments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600" b="0" dirty="0">
                        <a:latin typeface="Times New Roman" pitchFamily="18" charset="0"/>
                        <a:cs typeface="Times New Roman" pitchFamily="18" charset="0"/>
                      </a:endParaRPr>
                    </a:p>
                  </a:txBody>
                  <a:tcPr/>
                </a:tc>
                <a:tc>
                  <a:txBody>
                    <a:bodyPr/>
                    <a:lstStyle/>
                    <a:p>
                      <a:pPr marL="285750" indent="-285750" algn="just">
                        <a:buFont typeface="Arial" pitchFamily="34" charset="0"/>
                        <a:buChar char="•"/>
                      </a:pPr>
                      <a:r>
                        <a:rPr lang="en-US" sz="1600" dirty="0" err="1">
                          <a:latin typeface="Times New Roman" pitchFamily="18" charset="0"/>
                          <a:cs typeface="Times New Roman" pitchFamily="18" charset="0"/>
                        </a:rPr>
                        <a:t>Luxometer</a:t>
                      </a:r>
                      <a:r>
                        <a:rPr lang="en-US" sz="1600" dirty="0">
                          <a:latin typeface="Times New Roman" pitchFamily="18" charset="0"/>
                          <a:cs typeface="Times New Roman" pitchFamily="18" charset="0"/>
                        </a:rPr>
                        <a:t> and LDR had been implemented along with basic vital sensors.</a:t>
                      </a:r>
                    </a:p>
                    <a:p>
                      <a:pPr marL="285750" indent="-285750" algn="just">
                        <a:buFont typeface="Arial" pitchFamily="34" charset="0"/>
                        <a:buChar char="•"/>
                      </a:pPr>
                      <a:r>
                        <a:rPr lang="en-US" sz="1600" dirty="0">
                          <a:latin typeface="Times New Roman" pitchFamily="18" charset="0"/>
                          <a:cs typeface="Times New Roman" pitchFamily="18" charset="0"/>
                        </a:rPr>
                        <a:t>Micro vibration sensors had been incorporated</a:t>
                      </a:r>
                    </a:p>
                  </a:txBody>
                  <a:tcPr/>
                </a:tc>
                <a:tc>
                  <a:txBody>
                    <a:bodyPr/>
                    <a:lstStyle/>
                    <a:p>
                      <a:pPr marL="285750" indent="-285750" algn="l">
                        <a:buFont typeface="Arial" panose="020B0604020202020204" pitchFamily="34" charset="0"/>
                        <a:buChar char="•"/>
                      </a:pPr>
                      <a:r>
                        <a:rPr lang="en-US" sz="1600" dirty="0">
                          <a:latin typeface="Times New Roman" pitchFamily="18" charset="0"/>
                          <a:cs typeface="Times New Roman" pitchFamily="18" charset="0"/>
                        </a:rPr>
                        <a:t>monitors luminosity intensity </a:t>
                      </a:r>
                    </a:p>
                    <a:p>
                      <a:pPr marL="285750" indent="-285750" algn="l">
                        <a:buFont typeface="Arial" panose="020B0604020202020204" pitchFamily="34" charset="0"/>
                        <a:buChar char="•"/>
                      </a:pPr>
                      <a:r>
                        <a:rPr lang="en-US" sz="1600" dirty="0">
                          <a:latin typeface="Times New Roman" pitchFamily="18" charset="0"/>
                          <a:cs typeface="Times New Roman" pitchFamily="18" charset="0"/>
                        </a:rPr>
                        <a:t>Detects movement of the patients.</a:t>
                      </a:r>
                      <a:endParaRPr lang="en-IN" sz="1600" dirty="0">
                        <a:latin typeface="Times New Roman" pitchFamily="18" charset="0"/>
                        <a:cs typeface="Times New Roman" pitchFamily="18" charset="0"/>
                      </a:endParaRPr>
                    </a:p>
                  </a:txBody>
                  <a:tcPr/>
                </a:tc>
                <a:extLst>
                  <a:ext uri="{0D108BD9-81ED-4DB2-BD59-A6C34878D82A}">
                    <a16:rowId xmlns:a16="http://schemas.microsoft.com/office/drawing/2014/main" val="4087800383"/>
                  </a:ext>
                </a:extLst>
              </a:tr>
            </a:tbl>
          </a:graphicData>
        </a:graphic>
      </p:graphicFrame>
    </p:spTree>
    <p:extLst>
      <p:ext uri="{BB962C8B-B14F-4D97-AF65-F5344CB8AC3E}">
        <p14:creationId xmlns:p14="http://schemas.microsoft.com/office/powerpoint/2010/main" val="4263332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F4295C-DC07-471E-B366-3BD94C53141E}" type="slidenum">
              <a:rPr lang="en-IN" smtClean="0"/>
              <a:pPr/>
              <a:t>6</a:t>
            </a:fld>
            <a:endParaRPr lang="en-IN"/>
          </a:p>
        </p:txBody>
      </p:sp>
      <p:graphicFrame>
        <p:nvGraphicFramePr>
          <p:cNvPr id="5" name="Content Placeholder 2">
            <a:extLst>
              <a:ext uri="{FF2B5EF4-FFF2-40B4-BE49-F238E27FC236}">
                <a16:creationId xmlns:a16="http://schemas.microsoft.com/office/drawing/2014/main" id="{D70E5062-322D-CEB4-1D2A-DF69938AC210}"/>
              </a:ext>
            </a:extLst>
          </p:cNvPr>
          <p:cNvGraphicFramePr>
            <a:graphicFrameLocks/>
          </p:cNvGraphicFramePr>
          <p:nvPr>
            <p:extLst>
              <p:ext uri="{D42A27DB-BD31-4B8C-83A1-F6EECF244321}">
                <p14:modId xmlns:p14="http://schemas.microsoft.com/office/powerpoint/2010/main" val="182503127"/>
              </p:ext>
            </p:extLst>
          </p:nvPr>
        </p:nvGraphicFramePr>
        <p:xfrm>
          <a:off x="477549" y="1027906"/>
          <a:ext cx="11236902" cy="4787960"/>
        </p:xfrm>
        <a:graphic>
          <a:graphicData uri="http://schemas.openxmlformats.org/drawingml/2006/table">
            <a:tbl>
              <a:tblPr firstRow="1" bandRow="1">
                <a:tableStyleId>{21E4AEA4-8DFA-4A89-87EB-49C32662AFE0}</a:tableStyleId>
              </a:tblPr>
              <a:tblGrid>
                <a:gridCol w="670285">
                  <a:extLst>
                    <a:ext uri="{9D8B030D-6E8A-4147-A177-3AD203B41FA5}">
                      <a16:colId xmlns:a16="http://schemas.microsoft.com/office/drawing/2014/main" val="20000"/>
                    </a:ext>
                  </a:extLst>
                </a:gridCol>
                <a:gridCol w="4207684">
                  <a:extLst>
                    <a:ext uri="{9D8B030D-6E8A-4147-A177-3AD203B41FA5}">
                      <a16:colId xmlns:a16="http://schemas.microsoft.com/office/drawing/2014/main" val="20001"/>
                    </a:ext>
                  </a:extLst>
                </a:gridCol>
                <a:gridCol w="4116212">
                  <a:extLst>
                    <a:ext uri="{9D8B030D-6E8A-4147-A177-3AD203B41FA5}">
                      <a16:colId xmlns:a16="http://schemas.microsoft.com/office/drawing/2014/main" val="20002"/>
                    </a:ext>
                  </a:extLst>
                </a:gridCol>
                <a:gridCol w="2242721">
                  <a:extLst>
                    <a:ext uri="{9D8B030D-6E8A-4147-A177-3AD203B41FA5}">
                      <a16:colId xmlns:a16="http://schemas.microsoft.com/office/drawing/2014/main" val="20004"/>
                    </a:ext>
                  </a:extLst>
                </a:gridCol>
              </a:tblGrid>
              <a:tr h="723179">
                <a:tc>
                  <a:txBody>
                    <a:bodyPr/>
                    <a:lstStyle/>
                    <a:p>
                      <a:pPr algn="l"/>
                      <a:r>
                        <a:rPr lang="en-IN" sz="1600" dirty="0" err="1">
                          <a:latin typeface="Times New Roman" pitchFamily="18" charset="0"/>
                          <a:cs typeface="Times New Roman" pitchFamily="18" charset="0"/>
                        </a:rPr>
                        <a:t>S.No</a:t>
                      </a:r>
                      <a:endParaRPr lang="en-IN" sz="1600" dirty="0">
                        <a:latin typeface="Times New Roman" pitchFamily="18" charset="0"/>
                        <a:cs typeface="Times New Roman" pitchFamily="18" charset="0"/>
                      </a:endParaRPr>
                    </a:p>
                  </a:txBody>
                  <a:tcPr/>
                </a:tc>
                <a:tc>
                  <a:txBody>
                    <a:bodyPr/>
                    <a:lstStyle/>
                    <a:p>
                      <a:pPr algn="ctr"/>
                      <a:r>
                        <a:rPr lang="en-IN" sz="1600" dirty="0">
                          <a:latin typeface="Times New Roman" pitchFamily="18" charset="0"/>
                          <a:cs typeface="Times New Roman" pitchFamily="18" charset="0"/>
                        </a:rPr>
                        <a:t>Paper</a:t>
                      </a:r>
                    </a:p>
                  </a:txBody>
                  <a:tcPr/>
                </a:tc>
                <a:tc>
                  <a:txBody>
                    <a:bodyPr/>
                    <a:lstStyle/>
                    <a:p>
                      <a:pPr algn="ctr"/>
                      <a:r>
                        <a:rPr lang="en-IN" sz="1600" dirty="0">
                          <a:latin typeface="Times New Roman" pitchFamily="18" charset="0"/>
                          <a:cs typeface="Times New Roman" pitchFamily="18" charset="0"/>
                        </a:rPr>
                        <a:t>Methodology</a:t>
                      </a:r>
                    </a:p>
                  </a:txBody>
                  <a:tcPr/>
                </a:tc>
                <a:tc>
                  <a:txBody>
                    <a:bodyPr/>
                    <a:lstStyle/>
                    <a:p>
                      <a:pPr algn="ctr"/>
                      <a:r>
                        <a:rPr lang="en-GB" sz="1600" dirty="0">
                          <a:latin typeface="Times New Roman" pitchFamily="18" charset="0"/>
                          <a:cs typeface="Times New Roman" pitchFamily="18" charset="0"/>
                        </a:rPr>
                        <a:t>Inference</a:t>
                      </a:r>
                      <a:endParaRPr lang="en-IN" sz="16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2293917">
                <a:tc>
                  <a:txBody>
                    <a:bodyPr/>
                    <a:lstStyle/>
                    <a:p>
                      <a:pPr algn="l"/>
                      <a:r>
                        <a:rPr lang="en-US" sz="1600" dirty="0">
                          <a:latin typeface="Times New Roman" pitchFamily="18" charset="0"/>
                          <a:cs typeface="Times New Roman" pitchFamily="18" charset="0"/>
                        </a:rPr>
                        <a:t>6.</a:t>
                      </a:r>
                      <a:endParaRPr lang="en-IN" sz="1600" dirty="0">
                        <a:latin typeface="Times New Roman" pitchFamily="18" charset="0"/>
                        <a:cs typeface="Times New Roman" pitchFamily="18" charset="0"/>
                      </a:endParaRPr>
                    </a:p>
                  </a:txBody>
                  <a:tcPr/>
                </a:tc>
                <a:tc>
                  <a:txBody>
                    <a:bodyPr/>
                    <a:lstStyle/>
                    <a:p>
                      <a:pPr algn="l" fontAlgn="t"/>
                      <a:r>
                        <a:rPr lang="en-IN" sz="1600" dirty="0">
                          <a:latin typeface="Times New Roman" panose="02020603050405020304" pitchFamily="18" charset="0"/>
                          <a:cs typeface="Times New Roman" panose="02020603050405020304" pitchFamily="18" charset="0"/>
                        </a:rPr>
                        <a:t>Deepjyoti Mahanta, </a:t>
                      </a:r>
                      <a:r>
                        <a:rPr lang="en-IN" sz="1600" dirty="0" err="1">
                          <a:latin typeface="Times New Roman" panose="02020603050405020304" pitchFamily="18" charset="0"/>
                          <a:cs typeface="Times New Roman" panose="02020603050405020304" pitchFamily="18" charset="0"/>
                        </a:rPr>
                        <a:t>Hemashree</a:t>
                      </a:r>
                      <a:r>
                        <a:rPr lang="en-IN" sz="1600" dirty="0">
                          <a:latin typeface="Times New Roman" panose="02020603050405020304" pitchFamily="18" charset="0"/>
                          <a:cs typeface="Times New Roman" panose="02020603050405020304" pitchFamily="18" charset="0"/>
                        </a:rPr>
                        <a:t> </a:t>
                      </a:r>
                      <a:r>
                        <a:rPr lang="en-IN" sz="1600" dirty="0" err="1">
                          <a:latin typeface="Times New Roman" panose="02020603050405020304" pitchFamily="18" charset="0"/>
                          <a:cs typeface="Times New Roman" panose="02020603050405020304" pitchFamily="18" charset="0"/>
                        </a:rPr>
                        <a:t>Bordoloi</a:t>
                      </a:r>
                      <a:r>
                        <a:rPr lang="en-IN" sz="1600" dirty="0">
                          <a:latin typeface="Times New Roman" panose="02020603050405020304" pitchFamily="18" charset="0"/>
                          <a:cs typeface="Times New Roman" panose="02020603050405020304" pitchFamily="18" charset="0"/>
                        </a:rPr>
                        <a:t>, Samar Jyoti </a:t>
                      </a:r>
                      <a:r>
                        <a:rPr lang="en-IN" sz="1600" dirty="0" err="1">
                          <a:latin typeface="Times New Roman" panose="02020603050405020304" pitchFamily="18" charset="0"/>
                          <a:cs typeface="Times New Roman" panose="02020603050405020304" pitchFamily="18" charset="0"/>
                        </a:rPr>
                        <a:t>Saikia</a:t>
                      </a:r>
                      <a:r>
                        <a:rPr lang="en-IN" sz="1600" dirty="0">
                          <a:latin typeface="Times New Roman" panose="02020603050405020304" pitchFamily="18" charset="0"/>
                          <a:cs typeface="Times New Roman" panose="02020603050405020304" pitchFamily="18" charset="0"/>
                        </a:rPr>
                        <a:t> - 2020 International Conference</a:t>
                      </a:r>
                    </a:p>
                    <a:p>
                      <a:pPr algn="l" fontAlgn="t"/>
                      <a:r>
                        <a:rPr lang="en-IN" sz="1600" b="1" dirty="0">
                          <a:latin typeface="Times New Roman" panose="02020603050405020304" pitchFamily="18" charset="0"/>
                          <a:cs typeface="Times New Roman" panose="02020603050405020304" pitchFamily="18" charset="0"/>
                        </a:rPr>
                        <a:t>LabVIEW based Smart Pillow</a:t>
                      </a:r>
                      <a:endParaRPr lang="en-IN" sz="1600" b="1" dirty="0">
                        <a:solidFill>
                          <a:schemeClr val="tx1"/>
                        </a:solidFill>
                        <a:effectLst/>
                        <a:latin typeface="Times New Roman" pitchFamily="18" charset="0"/>
                        <a:cs typeface="Times New Roman" pitchFamily="18" charset="0"/>
                      </a:endParaRPr>
                    </a:p>
                  </a:txBody>
                  <a:tcPr/>
                </a:tc>
                <a:tc>
                  <a:txBody>
                    <a:bodyPr/>
                    <a:lstStyle/>
                    <a:p>
                      <a:pPr algn="l"/>
                      <a:r>
                        <a:rPr lang="en-US" sz="1600" dirty="0">
                          <a:latin typeface="Times New Roman" panose="02020603050405020304" pitchFamily="18" charset="0"/>
                          <a:cs typeface="Times New Roman" panose="02020603050405020304" pitchFamily="18" charset="0"/>
                        </a:rPr>
                        <a:t>The Sleep Inducer System which is embedded in a Pillow </a:t>
                      </a:r>
                    </a:p>
                    <a:p>
                      <a:pPr algn="l"/>
                      <a:r>
                        <a:rPr lang="en-US" sz="1600" dirty="0">
                          <a:latin typeface="Times New Roman" panose="02020603050405020304" pitchFamily="18" charset="0"/>
                          <a:cs typeface="Times New Roman" panose="02020603050405020304" pitchFamily="18" charset="0"/>
                        </a:rPr>
                        <a:t>The GSR Sensor is used , if it’s find that the subject is in stressed then pillow will generate the electromagnetic field of 9.6 Hz automatically</a:t>
                      </a:r>
                      <a:r>
                        <a:rPr lang="en-IN" sz="1600" dirty="0">
                          <a:latin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600" b="0" baseline="0" dirty="0">
                          <a:latin typeface="Times New Roman" panose="02020603050405020304" pitchFamily="18" charset="0"/>
                          <a:cs typeface="Times New Roman" panose="02020603050405020304" pitchFamily="18" charset="0"/>
                        </a:rPr>
                        <a:t>Software: LabVIEW</a:t>
                      </a:r>
                      <a:endParaRPr lang="en-IN" sz="1600" b="0" dirty="0">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latin typeface="Times New Roman" panose="02020603050405020304" pitchFamily="18" charset="0"/>
                          <a:cs typeface="Times New Roman" panose="02020603050405020304" pitchFamily="18" charset="0"/>
                        </a:rPr>
                        <a:t>Geo-electromagnetic field generator circuit can give various instructions to scale back stress</a:t>
                      </a:r>
                      <a:endParaRPr lang="en-IN" sz="16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770864">
                <a:tc>
                  <a:txBody>
                    <a:bodyPr/>
                    <a:lstStyle/>
                    <a:p>
                      <a:pPr algn="l"/>
                      <a:r>
                        <a:rPr lang="en-US" sz="1600" dirty="0">
                          <a:latin typeface="Times New Roman" pitchFamily="18" charset="0"/>
                          <a:cs typeface="Times New Roman" pitchFamily="18" charset="0"/>
                        </a:rPr>
                        <a:t>7.</a:t>
                      </a:r>
                      <a:endParaRPr lang="en-IN" sz="1600" dirty="0">
                        <a:latin typeface="Times New Roman" pitchFamily="18" charset="0"/>
                        <a:cs typeface="Times New Roman" pitchFamily="18" charset="0"/>
                      </a:endParaRPr>
                    </a:p>
                  </a:txBody>
                  <a:tcPr/>
                </a:tc>
                <a:tc>
                  <a:txBody>
                    <a:bodyPr/>
                    <a:lstStyle/>
                    <a:p>
                      <a:pPr algn="l"/>
                      <a:r>
                        <a:rPr lang="en-IN" dirty="0"/>
                        <a:t>Jin Zhang Qian Zhang, </a:t>
                      </a:r>
                      <a:r>
                        <a:rPr lang="en-IN" dirty="0" err="1"/>
                        <a:t>Yuanpeng</a:t>
                      </a:r>
                      <a:r>
                        <a:rPr lang="en-IN" dirty="0"/>
                        <a:t> Wang, Chen Qiu</a:t>
                      </a:r>
                      <a:endParaRPr lang="en-US" b="1" dirty="0"/>
                    </a:p>
                    <a:p>
                      <a:pPr algn="l"/>
                      <a:r>
                        <a:rPr lang="en-US" b="1" dirty="0"/>
                        <a:t>A Real-time Auto-Adjustable Smart Pillow System for Sleep Apnea Detection and Treatment</a:t>
                      </a:r>
                    </a:p>
                  </a:txBody>
                  <a:tcPr/>
                </a:tc>
                <a:tc>
                  <a:txBody>
                    <a:bodyPr/>
                    <a:lstStyle/>
                    <a:p>
                      <a:pPr algn="l"/>
                      <a:r>
                        <a:rPr lang="en-IN" sz="1600" dirty="0">
                          <a:latin typeface="Times New Roman" panose="02020603050405020304" pitchFamily="18" charset="0"/>
                          <a:cs typeface="Times New Roman" panose="02020603050405020304" pitchFamily="18" charset="0"/>
                        </a:rPr>
                        <a:t>The algorithm used in this system are</a:t>
                      </a:r>
                    </a:p>
                    <a:p>
                      <a:pPr algn="l"/>
                      <a:r>
                        <a:rPr lang="en-IN" sz="1600" dirty="0">
                          <a:latin typeface="Times New Roman" panose="02020603050405020304" pitchFamily="18" charset="0"/>
                          <a:cs typeface="Times New Roman" panose="02020603050405020304" pitchFamily="18" charset="0"/>
                        </a:rPr>
                        <a:t>        Sleep </a:t>
                      </a:r>
                      <a:r>
                        <a:rPr lang="en-IN" sz="1600" dirty="0" err="1">
                          <a:latin typeface="Times New Roman" panose="02020603050405020304" pitchFamily="18" charset="0"/>
                          <a:cs typeface="Times New Roman" panose="02020603050405020304" pitchFamily="18" charset="0"/>
                        </a:rPr>
                        <a:t>Apnea</a:t>
                      </a:r>
                      <a:r>
                        <a:rPr lang="en-IN" sz="1600" dirty="0">
                          <a:latin typeface="Times New Roman" panose="02020603050405020304" pitchFamily="18" charset="0"/>
                          <a:cs typeface="Times New Roman" panose="02020603050405020304" pitchFamily="18" charset="0"/>
                        </a:rPr>
                        <a:t> Detection</a:t>
                      </a:r>
                    </a:p>
                    <a:p>
                      <a:pPr algn="l"/>
                      <a:r>
                        <a:rPr lang="en-IN" sz="1600" dirty="0">
                          <a:latin typeface="Times New Roman" panose="02020603050405020304" pitchFamily="18" charset="0"/>
                          <a:cs typeface="Times New Roman" panose="02020603050405020304" pitchFamily="18" charset="0"/>
                        </a:rPr>
                        <a:t>        Pillow adjustment algorithm and</a:t>
                      </a:r>
                    </a:p>
                    <a:p>
                      <a:pPr algn="l"/>
                      <a:r>
                        <a:rPr lang="en-IN" sz="1600" dirty="0">
                          <a:latin typeface="Times New Roman" panose="02020603050405020304" pitchFamily="18" charset="0"/>
                          <a:cs typeface="Times New Roman" panose="02020603050405020304" pitchFamily="18" charset="0"/>
                        </a:rPr>
                        <a:t>        SpO2 Desaturation Classification </a:t>
                      </a:r>
                      <a:r>
                        <a:rPr lang="en-IN" sz="1600" dirty="0" err="1">
                          <a:latin typeface="Times New Roman" panose="02020603050405020304" pitchFamily="18" charset="0"/>
                          <a:cs typeface="Times New Roman" panose="02020603050405020304" pitchFamily="18" charset="0"/>
                        </a:rPr>
                        <a:t>Algorithm</a:t>
                      </a:r>
                      <a:endParaRPr lang="en-US" sz="1600" dirty="0">
                        <a:latin typeface="Times New Roman" panose="02020603050405020304" pitchFamily="18" charset="0"/>
                        <a:cs typeface="Times New Roman" panose="02020603050405020304" pitchFamily="18" charset="0"/>
                      </a:endParaRPr>
                    </a:p>
                  </a:txBody>
                  <a:tcPr/>
                </a:tc>
                <a:tc>
                  <a:txBody>
                    <a:bodyPr/>
                    <a:lstStyle/>
                    <a:p>
                      <a:pPr marL="0" indent="0" algn="l">
                        <a:buFont typeface="Arial" panose="020B0604020202020204" pitchFamily="34" charset="0"/>
                        <a:buNone/>
                      </a:pPr>
                      <a:r>
                        <a:rPr lang="en-US" sz="1600" dirty="0">
                          <a:latin typeface="Times New Roman" panose="02020603050405020304" pitchFamily="18" charset="0"/>
                          <a:cs typeface="Times New Roman" panose="02020603050405020304" pitchFamily="18" charset="0"/>
                        </a:rPr>
                        <a:t>The duration and occurrence of apnea episodes are decreased dramatically when using our smart pillow system</a:t>
                      </a:r>
                      <a:endParaRPr lang="en-IN" sz="16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4786" y="1885915"/>
            <a:ext cx="11032253" cy="4351338"/>
          </a:xfrm>
        </p:spPr>
        <p:txBody>
          <a:bodyPr>
            <a:normAutofit/>
          </a:bodyPr>
          <a:lstStyle/>
          <a:p>
            <a:pPr marL="0" indent="0" algn="just"/>
            <a:endParaRPr lang="en-US" sz="2000" dirty="0">
              <a:latin typeface="Times New Roman" panose="02020603050405020304" pitchFamily="18" charset="0"/>
              <a:cs typeface="Times New Roman" panose="02020603050405020304" pitchFamily="18" charset="0"/>
            </a:endParaRPr>
          </a:p>
          <a:p>
            <a:pPr marL="0" indent="0" algn="just"/>
            <a:endParaRPr lang="en-US" sz="2000" dirty="0">
              <a:latin typeface="Times New Roman" panose="02020603050405020304" pitchFamily="18" charset="0"/>
              <a:cs typeface="Times New Roman" panose="02020603050405020304" pitchFamily="18" charset="0"/>
            </a:endParaRPr>
          </a:p>
          <a:p>
            <a:pPr marL="0" indent="0" algn="just"/>
            <a:endParaRPr lang="en-US" sz="2000" dirty="0">
              <a:latin typeface="Times New Roman" panose="02020603050405020304" pitchFamily="18" charset="0"/>
              <a:cs typeface="Times New Roman" panose="02020603050405020304" pitchFamily="18" charset="0"/>
            </a:endParaRPr>
          </a:p>
          <a:p>
            <a:pPr marL="0" indent="0" algn="just"/>
            <a:endParaRPr lang="en-US" sz="2000" dirty="0">
              <a:latin typeface="Times New Roman" panose="02020603050405020304" pitchFamily="18" charset="0"/>
              <a:cs typeface="Times New Roman" panose="02020603050405020304" pitchFamily="18" charset="0"/>
            </a:endParaRPr>
          </a:p>
          <a:p>
            <a:pPr marL="0" indent="0" algn="just"/>
            <a:endParaRPr lang="en-US" sz="2000" dirty="0">
              <a:latin typeface="Times New Roman" panose="02020603050405020304" pitchFamily="18" charset="0"/>
              <a:cs typeface="Times New Roman" panose="02020603050405020304" pitchFamily="18" charset="0"/>
            </a:endParaRPr>
          </a:p>
          <a:p>
            <a:pPr marL="0" indent="0" algn="just"/>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EF4295C-DC07-471E-B366-3BD94C53141E}" type="slidenum">
              <a:rPr lang="en-IN" smtClean="0"/>
              <a:pPr/>
              <a:t>7</a:t>
            </a:fld>
            <a:endParaRPr lang="en-IN"/>
          </a:p>
        </p:txBody>
      </p:sp>
      <p:sp>
        <p:nvSpPr>
          <p:cNvPr id="5" name="Title 1"/>
          <p:cNvSpPr txBox="1">
            <a:spLocks/>
          </p:cNvSpPr>
          <p:nvPr/>
        </p:nvSpPr>
        <p:spPr>
          <a:xfrm>
            <a:off x="838200" y="365125"/>
            <a:ext cx="10515600" cy="1043545"/>
          </a:xfrm>
          <a:prstGeom prst="rect">
            <a:avLst/>
          </a:prstGeom>
          <a:solidFill>
            <a:schemeClr val="accent2">
              <a:lumMod val="60000"/>
              <a:lumOff val="40000"/>
            </a:schemeClr>
          </a:solidFill>
          <a:ln w="3810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dirty="0">
                <a:latin typeface="Times New Roman" panose="02020603050405020304" pitchFamily="18" charset="0"/>
                <a:cs typeface="Times New Roman" panose="02020603050405020304" pitchFamily="18" charset="0"/>
              </a:rPr>
              <a:t>EXISTING METHOD</a:t>
            </a:r>
          </a:p>
        </p:txBody>
      </p:sp>
      <p:sp>
        <p:nvSpPr>
          <p:cNvPr id="2" name="TextBox 1">
            <a:extLst>
              <a:ext uri="{FF2B5EF4-FFF2-40B4-BE49-F238E27FC236}">
                <a16:creationId xmlns:a16="http://schemas.microsoft.com/office/drawing/2014/main" id="{A9BFE40D-D38E-199C-120E-218805BB88C5}"/>
              </a:ext>
            </a:extLst>
          </p:cNvPr>
          <p:cNvSpPr txBox="1"/>
          <p:nvPr/>
        </p:nvSpPr>
        <p:spPr>
          <a:xfrm>
            <a:off x="838200" y="2220686"/>
            <a:ext cx="10515600" cy="1754326"/>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sleep pattern, breathing level of the patient were determined for stress detection using the various algorithm.</a:t>
            </a:r>
          </a:p>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 order to the </a:t>
            </a:r>
            <a:r>
              <a:rPr lang="en-US" sz="1800" i="0" u="none" dirty="0">
                <a:solidFill>
                  <a:schemeClr val="tx1"/>
                </a:solidFill>
                <a:effectLst/>
                <a:latin typeface="Times New Roman" panose="02020603050405020304" pitchFamily="18" charset="0"/>
                <a:cs typeface="Times New Roman" pitchFamily="18" charset="0"/>
              </a:rPr>
              <a:t>Posture Movements During Sleep and </a:t>
            </a:r>
            <a:r>
              <a:rPr lang="en-US" dirty="0">
                <a:latin typeface="Times New Roman" panose="02020603050405020304" pitchFamily="18" charset="0"/>
                <a:cs typeface="Times New Roman" panose="02020603050405020304" pitchFamily="18" charset="0"/>
              </a:rPr>
              <a:t>Auto-Adjustable Smart Pillow System for Sleep Apnea Detection and Treatment were already implemented.</a:t>
            </a:r>
          </a:p>
          <a:p>
            <a:endParaRPr lang="en-IN" dirty="0"/>
          </a:p>
        </p:txBody>
      </p:sp>
    </p:spTree>
    <p:extLst>
      <p:ext uri="{BB962C8B-B14F-4D97-AF65-F5344CB8AC3E}">
        <p14:creationId xmlns:p14="http://schemas.microsoft.com/office/powerpoint/2010/main" val="47559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IN" sz="1800" dirty="0">
                <a:latin typeface="Times New Roman" panose="02020603050405020304" pitchFamily="18" charset="0"/>
                <a:cs typeface="Times New Roman" panose="02020603050405020304" pitchFamily="18" charset="0"/>
              </a:rPr>
              <a:t>To develop a smart pillow for patient monitoring with sleep and stress detection.</a:t>
            </a:r>
          </a:p>
          <a:p>
            <a:pPr algn="just">
              <a:lnSpc>
                <a:spcPct val="150000"/>
              </a:lnSpc>
            </a:pPr>
            <a:r>
              <a:rPr lang="en-IN" sz="1800" dirty="0">
                <a:latin typeface="Times New Roman" panose="02020603050405020304" pitchFamily="18" charset="0"/>
                <a:cs typeface="Times New Roman" panose="02020603050405020304" pitchFamily="18" charset="0"/>
              </a:rPr>
              <a:t> IoT enabled pillow for altering surrounding temperature based on the requirement of the patient along with automatic oxygen supply when there is a need.</a:t>
            </a:r>
          </a:p>
          <a:p>
            <a:pPr marL="0" indent="0" algn="just">
              <a:buNone/>
            </a:pPr>
            <a:endParaRPr lang="en-IN"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EF4295C-DC07-471E-B366-3BD94C53141E}" type="slidenum">
              <a:rPr lang="en-IN" smtClean="0"/>
              <a:pPr/>
              <a:t>8</a:t>
            </a:fld>
            <a:endParaRPr lang="en-IN"/>
          </a:p>
        </p:txBody>
      </p:sp>
      <p:sp>
        <p:nvSpPr>
          <p:cNvPr id="5" name="Title 1"/>
          <p:cNvSpPr txBox="1">
            <a:spLocks/>
          </p:cNvSpPr>
          <p:nvPr/>
        </p:nvSpPr>
        <p:spPr>
          <a:xfrm>
            <a:off x="838200" y="365125"/>
            <a:ext cx="10515600" cy="1043545"/>
          </a:xfrm>
          <a:prstGeom prst="rect">
            <a:avLst/>
          </a:prstGeom>
          <a:solidFill>
            <a:schemeClr val="accent2">
              <a:lumMod val="60000"/>
              <a:lumOff val="40000"/>
            </a:schemeClr>
          </a:solidFill>
          <a:ln w="3810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Times New Roman" panose="02020603050405020304" pitchFamily="18" charset="0"/>
                <a:cs typeface="Times New Roman" panose="02020603050405020304" pitchFamily="18" charset="0"/>
              </a:rPr>
              <a:t>PROBLEM STATEMENT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2405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a:solidFill>
            <a:schemeClr val="accent2">
              <a:lumMod val="60000"/>
              <a:lumOff val="40000"/>
            </a:schemeClr>
          </a:solidFill>
          <a:ln w="38100">
            <a:solidFill>
              <a:schemeClr val="tx1"/>
            </a:solidFill>
          </a:ln>
        </p:spPr>
        <p:txBody>
          <a:bodyPr/>
          <a:lstStyle/>
          <a:p>
            <a:pPr algn="ctr"/>
            <a:r>
              <a:rPr lang="en-US" dirty="0">
                <a:latin typeface="Times New Roman" panose="02020603050405020304" pitchFamily="18" charset="0"/>
                <a:cs typeface="Times New Roman" panose="02020603050405020304" pitchFamily="18" charset="0"/>
              </a:rPr>
              <a:t>OBJECTIVE</a:t>
            </a:r>
            <a:endParaRPr lang="en-IN"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838200" y="1659367"/>
            <a:ext cx="10515600" cy="4541346"/>
          </a:xfrm>
        </p:spPr>
        <p:txBody>
          <a:bodyPr>
            <a:normAutofit/>
          </a:bodyPr>
          <a:lstStyle/>
          <a:p>
            <a:pPr algn="just">
              <a:lnSpc>
                <a:spcPct val="150000"/>
              </a:lnSpc>
            </a:pPr>
            <a:r>
              <a:rPr lang="en-US" sz="1800" dirty="0">
                <a:latin typeface="Times New Roman" panose="02020603050405020304" pitchFamily="18" charset="0"/>
                <a:cs typeface="Times New Roman" panose="02020603050405020304" pitchFamily="18" charset="0"/>
              </a:rPr>
              <a:t>The smart pillow is an </a:t>
            </a:r>
            <a:r>
              <a:rPr lang="en-US" sz="1800" dirty="0" err="1">
                <a:latin typeface="Times New Roman" panose="02020603050405020304" pitchFamily="18" charset="0"/>
                <a:cs typeface="Times New Roman" panose="02020603050405020304" pitchFamily="18" charset="0"/>
              </a:rPr>
              <a:t>IoT</a:t>
            </a:r>
            <a:r>
              <a:rPr lang="en-US" sz="1800" dirty="0">
                <a:latin typeface="Times New Roman" panose="02020603050405020304" pitchFamily="18" charset="0"/>
                <a:cs typeface="Times New Roman" panose="02020603050405020304" pitchFamily="18" charset="0"/>
              </a:rPr>
              <a:t>-integrated pillow with various sensors that can monitor different kinds of health parameters including Temperature, breathing rate, Pulse rate, Heart rate, sleeping pattern, Stress detection, altering of surrounding temperature [AC], Automatic Oxygen supply to the patient, Monitor patient’s parameters through mobile phone.</a:t>
            </a:r>
            <a:endParaRPr lang="en-IN" sz="18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EF4295C-DC07-471E-B366-3BD94C53141E}" type="slidenum">
              <a:rPr lang="en-IN" smtClean="0"/>
              <a:pPr/>
              <a:t>9</a:t>
            </a:fld>
            <a:endParaRPr lang="en-IN" dirty="0"/>
          </a:p>
        </p:txBody>
      </p:sp>
    </p:spTree>
    <p:extLst>
      <p:ext uri="{BB962C8B-B14F-4D97-AF65-F5344CB8AC3E}">
        <p14:creationId xmlns:p14="http://schemas.microsoft.com/office/powerpoint/2010/main" val="64376341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5475</TotalTime>
  <Words>1563</Words>
  <Application>Microsoft Office PowerPoint</Application>
  <PresentationFormat>Widescreen</PresentationFormat>
  <Paragraphs>167</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A SMART PILLOW FOR HEALTH SENSING SYSTEM</vt:lpstr>
      <vt:lpstr>OVERVIEW</vt:lpstr>
      <vt:lpstr>PowerPoint Presentation</vt:lpstr>
      <vt:lpstr>PowerPoint Presentation</vt:lpstr>
      <vt:lpstr>PowerPoint Presentation</vt:lpstr>
      <vt:lpstr>PowerPoint Presentation</vt:lpstr>
      <vt:lpstr>PowerPoint Presentation</vt:lpstr>
      <vt:lpstr>PowerPoint Presentation</vt:lpstr>
      <vt:lpstr>OBJECTIVE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KIDNEY DISEASE DETECTION FROM CLINICAL DATA USING CNN</dc:title>
  <dc:creator>Windows User</dc:creator>
  <cp:lastModifiedBy>Advocate Dr Kazi Abdul Mannan</cp:lastModifiedBy>
  <cp:revision>296</cp:revision>
  <dcterms:created xsi:type="dcterms:W3CDTF">2021-04-30T16:41:23Z</dcterms:created>
  <dcterms:modified xsi:type="dcterms:W3CDTF">2023-12-14T12:42:45Z</dcterms:modified>
</cp:coreProperties>
</file>