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3" r:id="rId8"/>
    <p:sldId id="264" r:id="rId9"/>
    <p:sldId id="266" r:id="rId10"/>
    <p:sldId id="267"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81" d="100"/>
          <a:sy n="81" d="100"/>
        </p:scale>
        <p:origin x="1502"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A6C246-C040-43CC-B517-197EA6610D05}" type="datetimeFigureOut">
              <a:rPr lang="en-US" smtClean="0"/>
              <a:t>12/19/2023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4DF49A-32A6-4F3A-8E61-691DFE31B3B3}" type="slidenum">
              <a:rPr lang="en-US" smtClean="0"/>
              <a:t>‹#›</a:t>
            </a:fld>
            <a:endParaRPr lang="en-US"/>
          </a:p>
        </p:txBody>
      </p:sp>
    </p:spTree>
    <p:extLst>
      <p:ext uri="{BB962C8B-B14F-4D97-AF65-F5344CB8AC3E}">
        <p14:creationId xmlns:p14="http://schemas.microsoft.com/office/powerpoint/2010/main" val="1100424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4DF49A-32A6-4F3A-8E61-691DFE31B3B3}" type="slidenum">
              <a:rPr lang="en-US" smtClean="0"/>
              <a:t>1</a:t>
            </a:fld>
            <a:endParaRPr lang="en-US"/>
          </a:p>
        </p:txBody>
      </p:sp>
    </p:spTree>
    <p:extLst>
      <p:ext uri="{BB962C8B-B14F-4D97-AF65-F5344CB8AC3E}">
        <p14:creationId xmlns:p14="http://schemas.microsoft.com/office/powerpoint/2010/main" val="1806749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08DC824-B72D-4391-BBE2-7CD55B46DB98}"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CBDCC-C68D-4F52-840D-835EB6DFF660}" type="slidenum">
              <a:rPr lang="en-US" smtClean="0"/>
              <a:t>‹#›</a:t>
            </a:fld>
            <a:endParaRPr lang="en-US"/>
          </a:p>
        </p:txBody>
      </p:sp>
    </p:spTree>
    <p:extLst>
      <p:ext uri="{BB962C8B-B14F-4D97-AF65-F5344CB8AC3E}">
        <p14:creationId xmlns:p14="http://schemas.microsoft.com/office/powerpoint/2010/main" val="1332138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8DC824-B72D-4391-BBE2-7CD55B46DB98}"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CBDCC-C68D-4F52-840D-835EB6DFF660}" type="slidenum">
              <a:rPr lang="en-US" smtClean="0"/>
              <a:t>‹#›</a:t>
            </a:fld>
            <a:endParaRPr lang="en-US"/>
          </a:p>
        </p:txBody>
      </p:sp>
    </p:spTree>
    <p:extLst>
      <p:ext uri="{BB962C8B-B14F-4D97-AF65-F5344CB8AC3E}">
        <p14:creationId xmlns:p14="http://schemas.microsoft.com/office/powerpoint/2010/main" val="1101700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8DC824-B72D-4391-BBE2-7CD55B46DB98}"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CBDCC-C68D-4F52-840D-835EB6DFF660}" type="slidenum">
              <a:rPr lang="en-US" smtClean="0"/>
              <a:t>‹#›</a:t>
            </a:fld>
            <a:endParaRPr lang="en-US"/>
          </a:p>
        </p:txBody>
      </p:sp>
    </p:spTree>
    <p:extLst>
      <p:ext uri="{BB962C8B-B14F-4D97-AF65-F5344CB8AC3E}">
        <p14:creationId xmlns:p14="http://schemas.microsoft.com/office/powerpoint/2010/main" val="108531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8DC824-B72D-4391-BBE2-7CD55B46DB98}"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CBDCC-C68D-4F52-840D-835EB6DFF660}" type="slidenum">
              <a:rPr lang="en-US" smtClean="0"/>
              <a:t>‹#›</a:t>
            </a:fld>
            <a:endParaRPr lang="en-US"/>
          </a:p>
        </p:txBody>
      </p:sp>
    </p:spTree>
    <p:extLst>
      <p:ext uri="{BB962C8B-B14F-4D97-AF65-F5344CB8AC3E}">
        <p14:creationId xmlns:p14="http://schemas.microsoft.com/office/powerpoint/2010/main" val="334600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8DC824-B72D-4391-BBE2-7CD55B46DB98}"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CBDCC-C68D-4F52-840D-835EB6DFF660}" type="slidenum">
              <a:rPr lang="en-US" smtClean="0"/>
              <a:t>‹#›</a:t>
            </a:fld>
            <a:endParaRPr lang="en-US"/>
          </a:p>
        </p:txBody>
      </p:sp>
    </p:spTree>
    <p:extLst>
      <p:ext uri="{BB962C8B-B14F-4D97-AF65-F5344CB8AC3E}">
        <p14:creationId xmlns:p14="http://schemas.microsoft.com/office/powerpoint/2010/main" val="415743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8DC824-B72D-4391-BBE2-7CD55B46DB98}"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CBDCC-C68D-4F52-840D-835EB6DFF660}" type="slidenum">
              <a:rPr lang="en-US" smtClean="0"/>
              <a:t>‹#›</a:t>
            </a:fld>
            <a:endParaRPr lang="en-US"/>
          </a:p>
        </p:txBody>
      </p:sp>
    </p:spTree>
    <p:extLst>
      <p:ext uri="{BB962C8B-B14F-4D97-AF65-F5344CB8AC3E}">
        <p14:creationId xmlns:p14="http://schemas.microsoft.com/office/powerpoint/2010/main" val="3399743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8DC824-B72D-4391-BBE2-7CD55B46DB98}" type="datetimeFigureOut">
              <a:rPr lang="en-US" smtClean="0"/>
              <a:t>12/19/2023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DCBDCC-C68D-4F52-840D-835EB6DFF660}" type="slidenum">
              <a:rPr lang="en-US" smtClean="0"/>
              <a:t>‹#›</a:t>
            </a:fld>
            <a:endParaRPr lang="en-US"/>
          </a:p>
        </p:txBody>
      </p:sp>
    </p:spTree>
    <p:extLst>
      <p:ext uri="{BB962C8B-B14F-4D97-AF65-F5344CB8AC3E}">
        <p14:creationId xmlns:p14="http://schemas.microsoft.com/office/powerpoint/2010/main" val="3722317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8DC824-B72D-4391-BBE2-7CD55B46DB98}" type="datetimeFigureOut">
              <a:rPr lang="en-US" smtClean="0"/>
              <a:t>12/19/2023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DCBDCC-C68D-4F52-840D-835EB6DFF660}" type="slidenum">
              <a:rPr lang="en-US" smtClean="0"/>
              <a:t>‹#›</a:t>
            </a:fld>
            <a:endParaRPr lang="en-US"/>
          </a:p>
        </p:txBody>
      </p:sp>
    </p:spTree>
    <p:extLst>
      <p:ext uri="{BB962C8B-B14F-4D97-AF65-F5344CB8AC3E}">
        <p14:creationId xmlns:p14="http://schemas.microsoft.com/office/powerpoint/2010/main" val="290522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DC824-B72D-4391-BBE2-7CD55B46DB98}" type="datetimeFigureOut">
              <a:rPr lang="en-US" smtClean="0"/>
              <a:t>12/19/2023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DCBDCC-C68D-4F52-840D-835EB6DFF660}" type="slidenum">
              <a:rPr lang="en-US" smtClean="0"/>
              <a:t>‹#›</a:t>
            </a:fld>
            <a:endParaRPr lang="en-US"/>
          </a:p>
        </p:txBody>
      </p:sp>
    </p:spTree>
    <p:extLst>
      <p:ext uri="{BB962C8B-B14F-4D97-AF65-F5344CB8AC3E}">
        <p14:creationId xmlns:p14="http://schemas.microsoft.com/office/powerpoint/2010/main" val="387836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8DC824-B72D-4391-BBE2-7CD55B46DB98}"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CBDCC-C68D-4F52-840D-835EB6DFF660}" type="slidenum">
              <a:rPr lang="en-US" smtClean="0"/>
              <a:t>‹#›</a:t>
            </a:fld>
            <a:endParaRPr lang="en-US"/>
          </a:p>
        </p:txBody>
      </p:sp>
    </p:spTree>
    <p:extLst>
      <p:ext uri="{BB962C8B-B14F-4D97-AF65-F5344CB8AC3E}">
        <p14:creationId xmlns:p14="http://schemas.microsoft.com/office/powerpoint/2010/main" val="188230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8DC824-B72D-4391-BBE2-7CD55B46DB98}"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DCBDCC-C68D-4F52-840D-835EB6DFF660}" type="slidenum">
              <a:rPr lang="en-US" smtClean="0"/>
              <a:t>‹#›</a:t>
            </a:fld>
            <a:endParaRPr lang="en-US"/>
          </a:p>
        </p:txBody>
      </p:sp>
    </p:spTree>
    <p:extLst>
      <p:ext uri="{BB962C8B-B14F-4D97-AF65-F5344CB8AC3E}">
        <p14:creationId xmlns:p14="http://schemas.microsoft.com/office/powerpoint/2010/main" val="2885932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DC824-B72D-4391-BBE2-7CD55B46DB98}" type="datetimeFigureOut">
              <a:rPr lang="en-US" smtClean="0"/>
              <a:t>12/19/2023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CBDCC-C68D-4F52-840D-835EB6DFF660}" type="slidenum">
              <a:rPr lang="en-US" smtClean="0"/>
              <a:t>‹#›</a:t>
            </a:fld>
            <a:endParaRPr lang="en-US"/>
          </a:p>
        </p:txBody>
      </p:sp>
    </p:spTree>
    <p:extLst>
      <p:ext uri="{BB962C8B-B14F-4D97-AF65-F5344CB8AC3E}">
        <p14:creationId xmlns:p14="http://schemas.microsoft.com/office/powerpoint/2010/main" val="3550772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836712"/>
            <a:ext cx="8424936" cy="2763739"/>
          </a:xfrm>
        </p:spPr>
        <p:txBody>
          <a:bodyPr>
            <a:normAutofit fontScale="90000"/>
          </a:bodyPr>
          <a:lstStyle/>
          <a:p>
            <a:pPr algn="just"/>
            <a:r>
              <a:rPr lang="en-US" b="1" dirty="0">
                <a:latin typeface="Times New Roman" pitchFamily="18" charset="0"/>
                <a:cs typeface="Times New Roman" pitchFamily="18" charset="0"/>
              </a:rPr>
              <a:t>The domestication of a wild</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Lentinus</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tigrinus</a:t>
            </a:r>
            <a:r>
              <a:rPr lang="en-US" b="1" i="1" dirty="0">
                <a:latin typeface="Times New Roman" pitchFamily="18" charset="0"/>
                <a:cs typeface="Times New Roman" pitchFamily="18" charset="0"/>
              </a:rPr>
              <a:t> </a:t>
            </a:r>
            <a:r>
              <a:rPr lang="en-US" b="1" dirty="0">
                <a:latin typeface="Times New Roman" pitchFamily="18" charset="0"/>
                <a:cs typeface="Times New Roman" pitchFamily="18" charset="0"/>
              </a:rPr>
              <a:t>(Bull.) Fr.</a:t>
            </a:r>
            <a:r>
              <a:rPr lang="en-US" b="1" i="1" dirty="0">
                <a:latin typeface="Times New Roman" pitchFamily="18" charset="0"/>
                <a:cs typeface="Times New Roman" pitchFamily="18" charset="0"/>
              </a:rPr>
              <a:t> </a:t>
            </a:r>
            <a:r>
              <a:rPr lang="en-US" b="1" dirty="0">
                <a:latin typeface="Times New Roman" pitchFamily="18" charset="0"/>
                <a:cs typeface="Times New Roman" pitchFamily="18" charset="0"/>
              </a:rPr>
              <a:t>isolated from a forest in </a:t>
            </a:r>
            <a:r>
              <a:rPr lang="en-US" b="1" dirty="0" err="1">
                <a:latin typeface="Times New Roman" pitchFamily="18" charset="0"/>
                <a:cs typeface="Times New Roman" pitchFamily="18" charset="0"/>
              </a:rPr>
              <a:t>Odogbolu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Ogun</a:t>
            </a:r>
            <a:r>
              <a:rPr lang="en-US" b="1" dirty="0">
                <a:latin typeface="Times New Roman" pitchFamily="18" charset="0"/>
                <a:cs typeface="Times New Roman" pitchFamily="18" charset="0"/>
              </a:rPr>
              <a:t> State, Nigeria</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501008"/>
            <a:ext cx="7016824" cy="2448272"/>
          </a:xfrm>
        </p:spPr>
        <p:txBody>
          <a:bodyPr>
            <a:normAutofit fontScale="77500" lnSpcReduction="20000"/>
          </a:bodyPr>
          <a:lstStyle/>
          <a:p>
            <a:pPr algn="just"/>
            <a:r>
              <a:rPr lang="en-US" sz="2800" dirty="0">
                <a:latin typeface="Times New Roman" pitchFamily="18" charset="0"/>
                <a:cs typeface="Times New Roman" pitchFamily="18" charset="0"/>
              </a:rPr>
              <a:t>A paper-presented at international conference on </a:t>
            </a:r>
            <a:r>
              <a:rPr lang="en-US" sz="2800">
                <a:latin typeface="Times New Roman" pitchFamily="18" charset="0"/>
                <a:cs typeface="Times New Roman" pitchFamily="18" charset="0"/>
              </a:rPr>
              <a:t> </a:t>
            </a:r>
            <a:r>
              <a:rPr lang="en-US" sz="2800" b="1">
                <a:latin typeface="Times New Roman" pitchFamily="18" charset="0"/>
                <a:cs typeface="Times New Roman" pitchFamily="18" charset="0"/>
              </a:rPr>
              <a:t>Public </a:t>
            </a:r>
            <a:r>
              <a:rPr lang="en-US" sz="2800" b="1" dirty="0">
                <a:latin typeface="Times New Roman" pitchFamily="18" charset="0"/>
                <a:cs typeface="Times New Roman" pitchFamily="18" charset="0"/>
              </a:rPr>
              <a:t>Health </a:t>
            </a:r>
            <a:r>
              <a:rPr lang="en-US" sz="2800" b="1">
                <a:latin typeface="Times New Roman" pitchFamily="18" charset="0"/>
                <a:cs typeface="Times New Roman" pitchFamily="18" charset="0"/>
              </a:rPr>
              <a:t>and Technology, </a:t>
            </a:r>
            <a:r>
              <a:rPr lang="en-US" sz="2800" b="1" dirty="0">
                <a:latin typeface="Times New Roman" pitchFamily="18" charset="0"/>
                <a:cs typeface="Times New Roman" pitchFamily="18" charset="0"/>
              </a:rPr>
              <a:t>December 25-26, 2023</a:t>
            </a:r>
          </a:p>
          <a:p>
            <a:pPr algn="just"/>
            <a:r>
              <a:rPr lang="en-US" sz="2800" dirty="0" err="1">
                <a:latin typeface="Times New Roman" pitchFamily="18" charset="0"/>
                <a:cs typeface="Times New Roman" pitchFamily="18" charset="0"/>
              </a:rPr>
              <a:t>Solesi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Adetayo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Obafemi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Solaja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Odutola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Olatunde</a:t>
            </a:r>
            <a:r>
              <a:rPr lang="en-US" sz="2800" dirty="0">
                <a:latin typeface="Times New Roman" pitchFamily="18" charset="0"/>
                <a:cs typeface="Times New Roman" pitchFamily="18" charset="0"/>
              </a:rPr>
              <a:t> and </a:t>
            </a:r>
            <a:r>
              <a:rPr lang="en-US" sz="2800" dirty="0" err="1">
                <a:latin typeface="Times New Roman" pitchFamily="18" charset="0"/>
                <a:cs typeface="Times New Roman" pitchFamily="18" charset="0"/>
              </a:rPr>
              <a:t>Odugbemi</a:t>
            </a:r>
            <a:r>
              <a:rPr lang="en-US" sz="2800" dirty="0">
                <a:latin typeface="Times New Roman" pitchFamily="18" charset="0"/>
                <a:cs typeface="Times New Roman" pitchFamily="18" charset="0"/>
              </a:rPr>
              <a:t>, Bernice Adebukunola</a:t>
            </a:r>
            <a:r>
              <a:rPr lang="en-US" sz="2800" baseline="30000" dirty="0">
                <a:latin typeface="Times New Roman" pitchFamily="18" charset="0"/>
                <a:cs typeface="Times New Roman" pitchFamily="18" charset="0"/>
              </a:rPr>
              <a:t>3</a:t>
            </a:r>
          </a:p>
          <a:p>
            <a:pPr algn="just"/>
            <a:endParaRPr lang="en-US" sz="2800" baseline="30000" dirty="0">
              <a:latin typeface="Times New Roman" pitchFamily="18" charset="0"/>
              <a:cs typeface="Times New Roman" pitchFamily="18" charset="0"/>
            </a:endParaRPr>
          </a:p>
          <a:p>
            <a:r>
              <a:rPr lang="en-US" sz="2800" baseline="30000" dirty="0">
                <a:latin typeface="Times New Roman" pitchFamily="18" charset="0"/>
                <a:cs typeface="Times New Roman" pitchFamily="18" charset="0"/>
              </a:rPr>
              <a:t>Presented </a:t>
            </a:r>
          </a:p>
          <a:p>
            <a:r>
              <a:rPr lang="en-US" sz="2800" baseline="30000" dirty="0">
                <a:latin typeface="Times New Roman" pitchFamily="18" charset="0"/>
                <a:cs typeface="Times New Roman" pitchFamily="18" charset="0"/>
              </a:rPr>
              <a:t>By</a:t>
            </a:r>
          </a:p>
          <a:p>
            <a:r>
              <a:rPr lang="en-US" sz="2800" dirty="0" err="1">
                <a:latin typeface="Times New Roman" pitchFamily="18" charset="0"/>
                <a:cs typeface="Times New Roman" pitchFamily="18" charset="0"/>
              </a:rPr>
              <a:t>Solesi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Adetayo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Obafemi</a:t>
            </a:r>
            <a:endParaRPr lang="en-US" sz="2800" baseline="30000" dirty="0">
              <a:latin typeface="Times New Roman" pitchFamily="18" charset="0"/>
              <a:cs typeface="Times New Roman" pitchFamily="18" charset="0"/>
            </a:endParaRPr>
          </a:p>
          <a:p>
            <a:pPr algn="just"/>
            <a:endParaRPr lang="en-US" sz="2400" b="1" dirty="0"/>
          </a:p>
          <a:p>
            <a:endParaRPr lang="en-US" dirty="0"/>
          </a:p>
        </p:txBody>
      </p:sp>
    </p:spTree>
    <p:extLst>
      <p:ext uri="{BB962C8B-B14F-4D97-AF65-F5344CB8AC3E}">
        <p14:creationId xmlns:p14="http://schemas.microsoft.com/office/powerpoint/2010/main" val="729763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5601533"/>
          </a:xfrm>
          <a:prstGeom prst="rect">
            <a:avLst/>
          </a:prstGeom>
        </p:spPr>
        <p:txBody>
          <a:bodyPr wrap="square">
            <a:spAutoFit/>
          </a:bodyPr>
          <a:lstStyle/>
          <a:p>
            <a:r>
              <a:rPr lang="en-US" dirty="0"/>
              <a:t>REFERENCES cont.</a:t>
            </a:r>
          </a:p>
          <a:p>
            <a:pPr lvl="0"/>
            <a:r>
              <a:rPr lang="en-US" sz="2000" dirty="0" err="1"/>
              <a:t>Dulay</a:t>
            </a:r>
            <a:r>
              <a:rPr lang="en-US" sz="2000" dirty="0"/>
              <a:t>, R.M, Arenas, M.C, </a:t>
            </a:r>
            <a:r>
              <a:rPr lang="en-US" sz="2000" dirty="0" err="1"/>
              <a:t>Kalaw</a:t>
            </a:r>
            <a:r>
              <a:rPr lang="en-US" sz="2000" dirty="0"/>
              <a:t>, S.P, Reyes, R.G, and Cabrera, E.C. (2014). Proximate composition and functionality of the culinary-medicinal tiger </a:t>
            </a:r>
            <a:r>
              <a:rPr lang="en-US" sz="2000" dirty="0" err="1"/>
              <a:t>sawgill</a:t>
            </a:r>
            <a:r>
              <a:rPr lang="en-US" sz="2000" dirty="0"/>
              <a:t> mushroom, </a:t>
            </a:r>
            <a:r>
              <a:rPr lang="en-US" sz="2000" dirty="0" err="1"/>
              <a:t>Lentinus</a:t>
            </a:r>
            <a:r>
              <a:rPr lang="en-US" sz="2000" dirty="0"/>
              <a:t> </a:t>
            </a:r>
            <a:r>
              <a:rPr lang="en-US" sz="2000" dirty="0" err="1"/>
              <a:t>tigrinus</a:t>
            </a:r>
            <a:r>
              <a:rPr lang="en-US" sz="2000" dirty="0"/>
              <a:t> (higher </a:t>
            </a:r>
            <a:r>
              <a:rPr lang="en-US" sz="2000" dirty="0" err="1"/>
              <a:t>Basidiomycetes</a:t>
            </a:r>
            <a:r>
              <a:rPr lang="en-US" sz="2000" dirty="0"/>
              <a:t>), from the Philippines. </a:t>
            </a:r>
            <a:r>
              <a:rPr lang="en-US" sz="2000" dirty="0" err="1"/>
              <a:t>Int</a:t>
            </a:r>
            <a:r>
              <a:rPr lang="en-US" sz="2000" dirty="0"/>
              <a:t> J Med Mushrooms, 16(1):85-94.</a:t>
            </a:r>
          </a:p>
          <a:p>
            <a:r>
              <a:rPr lang="en-US" sz="2000" dirty="0" err="1">
                <a:latin typeface="Times New Roman" pitchFamily="18" charset="0"/>
                <a:cs typeface="Times New Roman" pitchFamily="18" charset="0"/>
              </a:rPr>
              <a:t>Kalac</a:t>
            </a:r>
            <a:r>
              <a:rPr lang="en-US" sz="2000" dirty="0">
                <a:latin typeface="Times New Roman" pitchFamily="18" charset="0"/>
                <a:cs typeface="Times New Roman" pitchFamily="18" charset="0"/>
              </a:rPr>
              <a:t>, P.  (2016). </a:t>
            </a:r>
            <a:r>
              <a:rPr lang="en-US" sz="2000" i="1" dirty="0">
                <a:latin typeface="Times New Roman" pitchFamily="18" charset="0"/>
                <a:cs typeface="Times New Roman" pitchFamily="18" charset="0"/>
              </a:rPr>
              <a:t>Edible Mushrooms, Chemical Composition and Nutritional Value</a:t>
            </a:r>
            <a:r>
              <a:rPr lang="en-US" sz="2000" dirty="0">
                <a:latin typeface="Times New Roman" pitchFamily="18" charset="0"/>
                <a:cs typeface="Times New Roman" pitchFamily="18" charset="0"/>
              </a:rPr>
              <a:t>, Academic Press, Cambridge, MA, USA, 1st edition, </a:t>
            </a:r>
          </a:p>
          <a:p>
            <a:pPr lvl="0"/>
            <a:r>
              <a:rPr lang="en-US" sz="2000" dirty="0"/>
              <a:t>(</a:t>
            </a:r>
            <a:r>
              <a:rPr lang="en-US" sz="2000" dirty="0" err="1"/>
              <a:t>MushroomExpert.Com</a:t>
            </a:r>
            <a:r>
              <a:rPr lang="en-US" sz="2000" dirty="0"/>
              <a:t>). </a:t>
            </a:r>
            <a:r>
              <a:rPr lang="en-US" sz="2000" i="1" dirty="0" err="1"/>
              <a:t>Lentinus</a:t>
            </a:r>
            <a:r>
              <a:rPr lang="en-US" sz="2000" i="1" dirty="0"/>
              <a:t> </a:t>
            </a:r>
            <a:r>
              <a:rPr lang="en-US" sz="2000" i="1" dirty="0" err="1"/>
              <a:t>tigrinus</a:t>
            </a:r>
            <a:r>
              <a:rPr lang="en-US" sz="2000" dirty="0"/>
              <a:t> Downloaded from www.mushroomexpert.com › Major Groups › Gilled Mushrooms › Pale-</a:t>
            </a:r>
            <a:r>
              <a:rPr lang="en-US" sz="2000" dirty="0" err="1"/>
              <a:t>Sporedon</a:t>
            </a:r>
            <a:r>
              <a:rPr lang="en-US" sz="2000" dirty="0"/>
              <a:t> March. 2018. </a:t>
            </a:r>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Musieba</a:t>
            </a:r>
            <a:r>
              <a:rPr lang="en-US" sz="2000" dirty="0">
                <a:latin typeface="Times New Roman" pitchFamily="18" charset="0"/>
                <a:cs typeface="Times New Roman" pitchFamily="18" charset="0"/>
              </a:rPr>
              <a:t>, F., </a:t>
            </a:r>
            <a:r>
              <a:rPr lang="en-US" sz="2000" dirty="0" err="1">
                <a:latin typeface="Times New Roman" pitchFamily="18" charset="0"/>
                <a:cs typeface="Times New Roman" pitchFamily="18" charset="0"/>
              </a:rPr>
              <a:t>Okoth</a:t>
            </a:r>
            <a:r>
              <a:rPr lang="en-US" sz="2000" dirty="0">
                <a:latin typeface="Times New Roman" pitchFamily="18" charset="0"/>
                <a:cs typeface="Times New Roman" pitchFamily="18" charset="0"/>
              </a:rPr>
              <a:t>, S., </a:t>
            </a:r>
            <a:r>
              <a:rPr lang="en-US" sz="2000" dirty="0" err="1">
                <a:latin typeface="Times New Roman" pitchFamily="18" charset="0"/>
                <a:cs typeface="Times New Roman" pitchFamily="18" charset="0"/>
              </a:rPr>
              <a:t>Mibey</a:t>
            </a:r>
            <a:r>
              <a:rPr lang="en-US" sz="2000" dirty="0">
                <a:latin typeface="Times New Roman" pitchFamily="18" charset="0"/>
                <a:cs typeface="Times New Roman" pitchFamily="18" charset="0"/>
              </a:rPr>
              <a:t>, R.K., </a:t>
            </a:r>
            <a:r>
              <a:rPr lang="en-US" sz="2000" dirty="0" err="1">
                <a:latin typeface="Times New Roman" pitchFamily="18" charset="0"/>
                <a:cs typeface="Times New Roman" pitchFamily="18" charset="0"/>
              </a:rPr>
              <a:t>Wanjiku</a:t>
            </a:r>
            <a:r>
              <a:rPr lang="en-US" sz="2000" dirty="0">
                <a:latin typeface="Times New Roman" pitchFamily="18" charset="0"/>
                <a:cs typeface="Times New Roman" pitchFamily="18" charset="0"/>
              </a:rPr>
              <a:t>, S. and </a:t>
            </a:r>
            <a:r>
              <a:rPr lang="en-US" sz="2000" dirty="0" err="1">
                <a:latin typeface="Times New Roman" pitchFamily="18" charset="0"/>
                <a:cs typeface="Times New Roman" pitchFamily="18" charset="0"/>
              </a:rPr>
              <a:t>Moraa</a:t>
            </a:r>
            <a:r>
              <a:rPr lang="en-US" sz="2000" dirty="0">
                <a:latin typeface="Times New Roman" pitchFamily="18" charset="0"/>
                <a:cs typeface="Times New Roman" pitchFamily="18" charset="0"/>
              </a:rPr>
              <a:t>, K. (2012). Suitability of locally available substrates for cultivation of the Kenyan indigenous golden oyster mushroom (</a:t>
            </a:r>
            <a:r>
              <a:rPr lang="en-US" sz="2000" i="1" dirty="0" err="1">
                <a:latin typeface="Times New Roman" pitchFamily="18" charset="0"/>
                <a:cs typeface="Times New Roman" pitchFamily="18" charset="0"/>
              </a:rPr>
              <a:t>Pleurotus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citrinopileatus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Singer). Am. J. Food Technol. 7(10): 650- 655</a:t>
            </a:r>
          </a:p>
          <a:p>
            <a:r>
              <a:rPr lang="en-US" sz="2000" dirty="0" err="1">
                <a:latin typeface="Times New Roman" pitchFamily="18" charset="0"/>
                <a:cs typeface="Times New Roman" pitchFamily="18" charset="0"/>
              </a:rPr>
              <a:t>Oei</a:t>
            </a:r>
            <a:r>
              <a:rPr lang="en-US" sz="2000" dirty="0">
                <a:latin typeface="Times New Roman" pitchFamily="18" charset="0"/>
                <a:cs typeface="Times New Roman" pitchFamily="18" charset="0"/>
              </a:rPr>
              <a:t>, P. (2016). Mushroom cultivation </a:t>
            </a:r>
            <a:r>
              <a:rPr lang="en-US" sz="2000" dirty="0" err="1">
                <a:latin typeface="Times New Roman" pitchFamily="18" charset="0"/>
                <a:cs typeface="Times New Roman" pitchFamily="18" charset="0"/>
              </a:rPr>
              <a:t>IVAppropriate</a:t>
            </a:r>
            <a:r>
              <a:rPr lang="en-US" sz="2000" dirty="0">
                <a:latin typeface="Times New Roman" pitchFamily="18" charset="0"/>
                <a:cs typeface="Times New Roman" pitchFamily="18" charset="0"/>
              </a:rPr>
              <a:t> technology for mushroom growers. Eco Consult Foundation, The Netherlands, 520 p.</a:t>
            </a:r>
          </a:p>
          <a:p>
            <a:r>
              <a:rPr lang="en-US" sz="2000" dirty="0" err="1">
                <a:latin typeface="Times New Roman" pitchFamily="18" charset="0"/>
                <a:cs typeface="Times New Roman" pitchFamily="18" charset="0"/>
              </a:rPr>
              <a:t>Stamets</a:t>
            </a:r>
            <a:r>
              <a:rPr lang="en-US" sz="2000" dirty="0">
                <a:latin typeface="Times New Roman" pitchFamily="18" charset="0"/>
                <a:cs typeface="Times New Roman" pitchFamily="18" charset="0"/>
              </a:rPr>
              <a:t>, P. (2000). Growing gourmet and medicinal mushrooms, Ten Speed Press, California, USA. 574p.</a:t>
            </a:r>
          </a:p>
        </p:txBody>
      </p:sp>
    </p:spTree>
    <p:extLst>
      <p:ext uri="{BB962C8B-B14F-4D97-AF65-F5344CB8AC3E}">
        <p14:creationId xmlns:p14="http://schemas.microsoft.com/office/powerpoint/2010/main" val="3130098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1916832"/>
            <a:ext cx="2448272" cy="2554545"/>
          </a:xfrm>
          <a:prstGeom prst="rect">
            <a:avLst/>
          </a:prstGeom>
          <a:noFill/>
        </p:spPr>
        <p:txBody>
          <a:bodyPr wrap="square" rtlCol="0">
            <a:spAutoFit/>
          </a:bodyPr>
          <a:lstStyle/>
          <a:p>
            <a:r>
              <a:rPr lang="en-US" sz="4000" dirty="0">
                <a:latin typeface="Bernard MT Condensed" pitchFamily="18" charset="0"/>
              </a:rPr>
              <a:t>Thank </a:t>
            </a:r>
          </a:p>
          <a:p>
            <a:r>
              <a:rPr lang="en-US" sz="4000" dirty="0">
                <a:latin typeface="Bernard MT Condensed" pitchFamily="18" charset="0"/>
              </a:rPr>
              <a:t>You</a:t>
            </a:r>
          </a:p>
          <a:p>
            <a:r>
              <a:rPr lang="en-US" sz="4000" dirty="0">
                <a:latin typeface="Bernard MT Condensed" pitchFamily="18" charset="0"/>
              </a:rPr>
              <a:t>For you</a:t>
            </a:r>
          </a:p>
          <a:p>
            <a:r>
              <a:rPr lang="en-US" sz="4000" dirty="0">
                <a:latin typeface="Bernard MT Condensed" pitchFamily="18" charset="0"/>
              </a:rPr>
              <a:t>Attention </a:t>
            </a:r>
          </a:p>
        </p:txBody>
      </p:sp>
    </p:spTree>
    <p:extLst>
      <p:ext uri="{BB962C8B-B14F-4D97-AF65-F5344CB8AC3E}">
        <p14:creationId xmlns:p14="http://schemas.microsoft.com/office/powerpoint/2010/main" val="228967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Mushrooms are one of the functional foods that possess health-related benefits with nutritional capacities; nowadays, functional foods have been increasingly gaining much interest from consumers with a keen interest in health, nutrition properties, and being able to protect from diseases (</a:t>
            </a:r>
            <a:r>
              <a:rPr lang="en-US" sz="2000" dirty="0" err="1">
                <a:latin typeface="Times New Roman" pitchFamily="18" charset="0"/>
                <a:cs typeface="Times New Roman" pitchFamily="18" charset="0"/>
              </a:rPr>
              <a:t>Kalac</a:t>
            </a:r>
            <a:r>
              <a:rPr lang="en-US" sz="2000" dirty="0">
                <a:latin typeface="Times New Roman" pitchFamily="18" charset="0"/>
                <a:cs typeface="Times New Roman" pitchFamily="18" charset="0"/>
              </a:rPr>
              <a:t> 2016; </a:t>
            </a:r>
            <a:r>
              <a:rPr lang="en-US" sz="2000" dirty="0" err="1">
                <a:latin typeface="Times New Roman" pitchFamily="18" charset="0"/>
                <a:cs typeface="Times New Roman" pitchFamily="18" charset="0"/>
              </a:rPr>
              <a:t>Abuajah</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Ogbonna</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Osuji</a:t>
            </a:r>
            <a:r>
              <a:rPr lang="en-US" sz="2000" dirty="0">
                <a:latin typeface="Times New Roman" pitchFamily="18" charset="0"/>
                <a:cs typeface="Times New Roman" pitchFamily="18" charset="0"/>
              </a:rPr>
              <a:t>  2015)</a:t>
            </a:r>
          </a:p>
          <a:p>
            <a:r>
              <a:rPr lang="en-US" sz="2000" i="1" dirty="0" err="1"/>
              <a:t>Lentinus</a:t>
            </a:r>
            <a:r>
              <a:rPr lang="en-US" sz="2000" i="1" dirty="0"/>
              <a:t> </a:t>
            </a:r>
            <a:r>
              <a:rPr lang="en-US" sz="2000" i="1" dirty="0" err="1"/>
              <a:t>tigrinus</a:t>
            </a:r>
            <a:r>
              <a:rPr lang="en-US" sz="2000" dirty="0"/>
              <a:t>, also referred to as tiger </a:t>
            </a:r>
            <a:r>
              <a:rPr lang="en-US" sz="2000" dirty="0" err="1"/>
              <a:t>sawgill</a:t>
            </a:r>
            <a:r>
              <a:rPr lang="en-US" sz="2000" dirty="0"/>
              <a:t>, is an edible saprophytic mushroom of the family </a:t>
            </a:r>
            <a:r>
              <a:rPr lang="en-US" sz="2000" dirty="0" err="1"/>
              <a:t>Polyporaceae</a:t>
            </a:r>
            <a:r>
              <a:rPr lang="en-US" sz="2000" dirty="0"/>
              <a:t> (</a:t>
            </a:r>
            <a:r>
              <a:rPr lang="en-US" sz="2000" dirty="0" err="1"/>
              <a:t>MushroomExpert.Com</a:t>
            </a:r>
            <a:r>
              <a:rPr lang="en-US" sz="2000" dirty="0"/>
              <a:t>, 2018; </a:t>
            </a:r>
            <a:r>
              <a:rPr lang="en-US" sz="2000" dirty="0" err="1"/>
              <a:t>Dulay</a:t>
            </a:r>
            <a:r>
              <a:rPr lang="en-US" sz="2000" dirty="0"/>
              <a:t> et al., 2014), a wood-rotting </a:t>
            </a:r>
            <a:r>
              <a:rPr lang="en-US" sz="2000" dirty="0" err="1"/>
              <a:t>basidiomycete</a:t>
            </a:r>
            <a:r>
              <a:rPr lang="en-US" sz="2000" dirty="0"/>
              <a:t> having leathery flesh, intense aroma and taste, qualifying it as a gourmet (</a:t>
            </a:r>
            <a:r>
              <a:rPr lang="en-US" sz="2000" dirty="0" err="1"/>
              <a:t>Dulay</a:t>
            </a:r>
            <a:r>
              <a:rPr lang="en-US" sz="2000" dirty="0"/>
              <a:t> et al., 2012).</a:t>
            </a:r>
          </a:p>
          <a:p>
            <a:r>
              <a:rPr lang="en-US" sz="2000" dirty="0"/>
              <a:t>The study aimed at isolation and domestication of a wild edible strain of </a:t>
            </a:r>
            <a:r>
              <a:rPr lang="en-US" sz="2000" i="1" dirty="0"/>
              <a:t>L. </a:t>
            </a:r>
            <a:r>
              <a:rPr lang="en-US" sz="2000" i="1" dirty="0" err="1"/>
              <a:t>tigrinus</a:t>
            </a:r>
            <a:r>
              <a:rPr lang="en-US" sz="2000" dirty="0"/>
              <a:t> and using locally available, and cheap agricultural wastes substrates.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01186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6524863"/>
          </a:xfrm>
          <a:prstGeom prst="rect">
            <a:avLst/>
          </a:prstGeom>
        </p:spPr>
        <p:txBody>
          <a:bodyPr wrap="square">
            <a:spAutoFit/>
          </a:bodyPr>
          <a:lstStyle/>
          <a:p>
            <a:r>
              <a:rPr lang="en-US" sz="2000" b="1" dirty="0">
                <a:latin typeface="Times New Roman" pitchFamily="18" charset="0"/>
                <a:cs typeface="Times New Roman" pitchFamily="18" charset="0"/>
              </a:rPr>
              <a:t>METHODS AND MATERIALS</a:t>
            </a:r>
          </a:p>
          <a:p>
            <a:r>
              <a:rPr lang="en-US" sz="2000" i="1" dirty="0">
                <a:latin typeface="Times New Roman" pitchFamily="18" charset="0"/>
                <a:cs typeface="Times New Roman" pitchFamily="18" charset="0"/>
              </a:rPr>
              <a:t>Sample Collection</a:t>
            </a:r>
            <a:endParaRPr lang="en-US" sz="2000" b="1" dirty="0">
              <a:latin typeface="Times New Roman" pitchFamily="18" charset="0"/>
              <a:cs typeface="Times New Roman" pitchFamily="18" charset="0"/>
            </a:endParaRPr>
          </a:p>
          <a:p>
            <a:r>
              <a:rPr lang="en-US" sz="2000" dirty="0">
                <a:latin typeface="Times New Roman" pitchFamily="18" charset="0"/>
                <a:cs typeface="Times New Roman" pitchFamily="18" charset="0"/>
              </a:rPr>
              <a:t>Fruiting bodies of </a:t>
            </a:r>
            <a:r>
              <a:rPr lang="en-US" sz="2000" i="1" dirty="0">
                <a:latin typeface="Times New Roman" pitchFamily="18" charset="0"/>
                <a:cs typeface="Times New Roman" pitchFamily="18" charset="0"/>
              </a:rPr>
              <a:t>L. </a:t>
            </a:r>
            <a:r>
              <a:rPr lang="en-US" sz="2000" i="1" dirty="0" err="1">
                <a:latin typeface="Times New Roman" pitchFamily="18" charset="0"/>
                <a:cs typeface="Times New Roman" pitchFamily="18" charset="0"/>
              </a:rPr>
              <a:t>tigrinus</a:t>
            </a:r>
            <a:r>
              <a:rPr lang="en-US" sz="2000" dirty="0">
                <a:latin typeface="Times New Roman" pitchFamily="18" charset="0"/>
                <a:cs typeface="Times New Roman" pitchFamily="18" charset="0"/>
              </a:rPr>
              <a:t> were knife-plucked from the stumps and logs found in the same radius of the collecting site in </a:t>
            </a:r>
            <a:r>
              <a:rPr lang="en-US" sz="2000" dirty="0" err="1">
                <a:latin typeface="Times New Roman" pitchFamily="18" charset="0"/>
                <a:cs typeface="Times New Roman" pitchFamily="18" charset="0"/>
              </a:rPr>
              <a:t>Odogbolu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Ogun</a:t>
            </a:r>
            <a:r>
              <a:rPr lang="en-US" sz="2000" dirty="0">
                <a:latin typeface="Times New Roman" pitchFamily="18" charset="0"/>
                <a:cs typeface="Times New Roman" pitchFamily="18" charset="0"/>
              </a:rPr>
              <a:t> State, Nigeria, in September 2023. </a:t>
            </a:r>
          </a:p>
          <a:p>
            <a:r>
              <a:rPr lang="en-US" sz="2000" dirty="0">
                <a:latin typeface="Times New Roman" pitchFamily="18" charset="0"/>
                <a:cs typeface="Times New Roman" pitchFamily="18" charset="0"/>
              </a:rPr>
              <a:t>Mushroom samples were in a container wrapped with paper and transported to the laboratory for further use: identity authentication with available literature, identification Application software and pictorial guides.</a:t>
            </a:r>
          </a:p>
          <a:p>
            <a:r>
              <a:rPr lang="en-US" sz="2000" i="1" dirty="0">
                <a:latin typeface="Times New Roman" pitchFamily="18" charset="0"/>
                <a:cs typeface="Times New Roman" pitchFamily="18" charset="0"/>
              </a:rPr>
              <a:t>Mycelium Propagations</a:t>
            </a:r>
            <a:endParaRPr lang="en-US" sz="2000" b="1" dirty="0">
              <a:latin typeface="Times New Roman" pitchFamily="18" charset="0"/>
              <a:cs typeface="Times New Roman" pitchFamily="18" charset="0"/>
            </a:endParaRPr>
          </a:p>
          <a:p>
            <a:r>
              <a:rPr lang="en-US" sz="2000" dirty="0">
                <a:latin typeface="Times New Roman" pitchFamily="18" charset="0"/>
                <a:cs typeface="Times New Roman" pitchFamily="18" charset="0"/>
              </a:rPr>
              <a:t>The tissue culturing using standard methods by </a:t>
            </a:r>
            <a:r>
              <a:rPr lang="en-US" sz="2000" dirty="0" err="1">
                <a:latin typeface="Times New Roman" pitchFamily="18" charset="0"/>
                <a:cs typeface="Times New Roman" pitchFamily="18" charset="0"/>
              </a:rPr>
              <a:t>Stamets</a:t>
            </a:r>
            <a:r>
              <a:rPr lang="en-US" sz="2000" dirty="0">
                <a:latin typeface="Times New Roman" pitchFamily="18" charset="0"/>
                <a:cs typeface="Times New Roman" pitchFamily="18" charset="0"/>
              </a:rPr>
              <a:t>, 2000 and </a:t>
            </a:r>
            <a:r>
              <a:rPr lang="en-US" sz="2000" dirty="0" err="1">
                <a:latin typeface="Times New Roman" pitchFamily="18" charset="0"/>
                <a:cs typeface="Times New Roman" pitchFamily="18" charset="0"/>
              </a:rPr>
              <a:t>Oie</a:t>
            </a:r>
            <a:r>
              <a:rPr lang="en-US" sz="2000" dirty="0">
                <a:latin typeface="Times New Roman" pitchFamily="18" charset="0"/>
                <a:cs typeface="Times New Roman" pitchFamily="18" charset="0"/>
              </a:rPr>
              <a:t>, 2016; some tissues of the samples (wild strains) were aseptically picked from the fruiting body using a sterile scalpel and cultured in Petri dishes with Potato Dextrose Agar media for 3-5 days in the dark at room temperature. Pure cultures of the mycelium were further sub-cultured and kept for further use.</a:t>
            </a:r>
          </a:p>
          <a:p>
            <a:r>
              <a:rPr lang="en-US" sz="2000" i="1" dirty="0">
                <a:latin typeface="Times New Roman" pitchFamily="18" charset="0"/>
                <a:cs typeface="Times New Roman" pitchFamily="18" charset="0"/>
              </a:rPr>
              <a:t>Spawn Culture Preparation</a:t>
            </a:r>
            <a:endParaRPr lang="en-US" sz="2000" b="1" dirty="0">
              <a:latin typeface="Times New Roman" pitchFamily="18" charset="0"/>
              <a:cs typeface="Times New Roman" pitchFamily="18" charset="0"/>
            </a:endParaRPr>
          </a:p>
          <a:p>
            <a:r>
              <a:rPr lang="en-US" sz="2000" dirty="0">
                <a:latin typeface="Times New Roman" pitchFamily="18" charset="0"/>
                <a:cs typeface="Times New Roman" pitchFamily="18" charset="0"/>
              </a:rPr>
              <a:t>The pure culture of the mycelium from the wild strain was used for the spawn production, using sorghum grains (sorghum bicolor) that were washed and boiled for 10 min and drained until no more drop as the substrate and inoculated with mycelium wedge of colonized PDA, incubated for 15 days until fully ramified the </a:t>
            </a:r>
            <a:r>
              <a:rPr lang="en-US" sz="2000" dirty="0" err="1">
                <a:latin typeface="Times New Roman" pitchFamily="18" charset="0"/>
                <a:cs typeface="Times New Roman" pitchFamily="18" charset="0"/>
              </a:rPr>
              <a:t>polyethene</a:t>
            </a:r>
            <a:r>
              <a:rPr lang="en-US" sz="2000" dirty="0">
                <a:latin typeface="Times New Roman" pitchFamily="18" charset="0"/>
                <a:cs typeface="Times New Roman" pitchFamily="18" charset="0"/>
              </a:rPr>
              <a:t> bag. </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67282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1"/>
            <a:ext cx="8712968" cy="7078861"/>
          </a:xfrm>
          <a:prstGeom prst="rect">
            <a:avLst/>
          </a:prstGeom>
        </p:spPr>
        <p:txBody>
          <a:bodyPr wrap="square">
            <a:spAutoFit/>
          </a:bodyPr>
          <a:lstStyle/>
          <a:p>
            <a:r>
              <a:rPr lang="en-US" sz="2000" i="1" dirty="0"/>
              <a:t>Substrates Preparation</a:t>
            </a:r>
            <a:endParaRPr lang="en-US" sz="2000" b="1" dirty="0"/>
          </a:p>
          <a:p>
            <a:r>
              <a:rPr lang="en-US" sz="2000" dirty="0"/>
              <a:t>The dry maize straws were clean, air-dried and powdered; the sawdust was neat and kept until further use. Five bags of each sole substrate that is maize straw and sawdust only, five bags of ratio 1:1 mixture of maize straw and sawdust prepared. One hundred grams of each of the three substrates preparations- added with 10% wheat bran and 1% grounded charcoal and packed in polyethylene bags, pasteurized for 4 </a:t>
            </a:r>
            <a:r>
              <a:rPr lang="en-US" sz="2000" dirty="0" err="1"/>
              <a:t>hr</a:t>
            </a:r>
            <a:r>
              <a:rPr lang="en-US" sz="2000" dirty="0"/>
              <a:t> in a metal barrel. </a:t>
            </a:r>
          </a:p>
          <a:p>
            <a:r>
              <a:rPr lang="en-US" sz="2000" i="1" dirty="0"/>
              <a:t>Spawn Running</a:t>
            </a:r>
            <a:endParaRPr lang="en-US" sz="2000" b="1" dirty="0"/>
          </a:p>
          <a:p>
            <a:r>
              <a:rPr lang="en-US" sz="2000" dirty="0"/>
              <a:t>The fifteen (15) pasteurized substrate bags with the size of 15 cm x 25.5 cm were allowed to cool until the next day before being inoculated with the spawn grains and incubated at 25 ℃ humidity being maintained at 80- 85% by using knapsack to spray water at two hourly during the daytime from 8:00 am to 6:00 pm for 25 days until fully colonized in the dark.</a:t>
            </a:r>
          </a:p>
          <a:p>
            <a:r>
              <a:rPr lang="en-US" sz="2000" i="1" dirty="0"/>
              <a:t>Fructification and Harvesting</a:t>
            </a:r>
            <a:endParaRPr lang="en-US" sz="2000" b="1" dirty="0"/>
          </a:p>
          <a:p>
            <a:r>
              <a:rPr lang="en-US" sz="2000" dirty="0"/>
              <a:t>The fully colonized cylindrical-shaped </a:t>
            </a:r>
            <a:r>
              <a:rPr lang="en-US" sz="2000" dirty="0" err="1"/>
              <a:t>polyethene</a:t>
            </a:r>
            <a:r>
              <a:rPr lang="en-US" sz="2000" dirty="0"/>
              <a:t> bags were randomly cut at multiple points by the sides intermittently sprayed with water for pin-head formation until fully grown fruiting bodies emerged at the first flush, and repeatedly sprayed till the third flush when the biomass became small. The matured clusters of fruiting bodies were harvested and weighed at each flush until the third flush. </a:t>
            </a:r>
          </a:p>
          <a:p>
            <a:endParaRPr lang="en-US" dirty="0"/>
          </a:p>
          <a:p>
            <a:br>
              <a:rPr lang="en-US" dirty="0"/>
            </a:br>
            <a:r>
              <a:rPr lang="en-US" dirty="0"/>
              <a:t> </a:t>
            </a:r>
          </a:p>
        </p:txBody>
      </p:sp>
    </p:spTree>
    <p:extLst>
      <p:ext uri="{BB962C8B-B14F-4D97-AF65-F5344CB8AC3E}">
        <p14:creationId xmlns:p14="http://schemas.microsoft.com/office/powerpoint/2010/main" val="3991826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424936" cy="2246769"/>
          </a:xfrm>
          <a:prstGeom prst="rect">
            <a:avLst/>
          </a:prstGeom>
        </p:spPr>
        <p:txBody>
          <a:bodyPr wrap="square">
            <a:spAutoFit/>
          </a:bodyPr>
          <a:lstStyle/>
          <a:p>
            <a:r>
              <a:rPr lang="en-US" sz="2000" i="1" dirty="0">
                <a:latin typeface="Times New Roman" pitchFamily="18" charset="0"/>
                <a:cs typeface="Times New Roman" pitchFamily="18" charset="0"/>
              </a:rPr>
              <a:t>Biological Yields / Biological Efficiencies</a:t>
            </a:r>
            <a:endParaRPr lang="en-US" sz="2000" b="1" dirty="0">
              <a:latin typeface="Times New Roman" pitchFamily="18" charset="0"/>
              <a:cs typeface="Times New Roman" pitchFamily="18" charset="0"/>
            </a:endParaRPr>
          </a:p>
          <a:p>
            <a:r>
              <a:rPr lang="en-US" sz="2000" dirty="0">
                <a:latin typeface="Times New Roman" pitchFamily="18" charset="0"/>
                <a:cs typeface="Times New Roman" pitchFamily="18" charset="0"/>
              </a:rPr>
              <a:t>The biological yields of the three substrates were measuring the weight of the clusters of the flushes from each substrate treatment.</a:t>
            </a:r>
          </a:p>
          <a:p>
            <a:r>
              <a:rPr lang="en-US" sz="2000" dirty="0">
                <a:latin typeface="Times New Roman" pitchFamily="18" charset="0"/>
                <a:cs typeface="Times New Roman" pitchFamily="18" charset="0"/>
              </a:rPr>
              <a:t>And the biological efficiency was measuring the percentage ratio of the Biological yields to the dry weight of the substrates. Using the formula;</a:t>
            </a:r>
          </a:p>
          <a:p>
            <a:r>
              <a:rPr lang="en-US" sz="2000" dirty="0">
                <a:latin typeface="Times New Roman" pitchFamily="18" charset="0"/>
                <a:cs typeface="Times New Roman" pitchFamily="18" charset="0"/>
              </a:rPr>
              <a:t>Biological efficiency % = (weight of fresh mushroom fruiting bodies/ weight of dry substrate) x 100. </a:t>
            </a:r>
          </a:p>
        </p:txBody>
      </p:sp>
    </p:spTree>
    <p:extLst>
      <p:ext uri="{BB962C8B-B14F-4D97-AF65-F5344CB8AC3E}">
        <p14:creationId xmlns:p14="http://schemas.microsoft.com/office/powerpoint/2010/main" val="304901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352928" cy="1200329"/>
          </a:xfrm>
          <a:prstGeom prst="rect">
            <a:avLst/>
          </a:prstGeom>
        </p:spPr>
        <p:txBody>
          <a:bodyPr wrap="square">
            <a:spAutoFit/>
          </a:bodyPr>
          <a:lstStyle/>
          <a:p>
            <a:r>
              <a:rPr lang="en-US" dirty="0">
                <a:latin typeface="Times New Roman" pitchFamily="18" charset="0"/>
                <a:cs typeface="Times New Roman" pitchFamily="18" charset="0"/>
              </a:rPr>
              <a:t>RESULTS AND DISCUSSION</a:t>
            </a:r>
          </a:p>
          <a:p>
            <a:r>
              <a:rPr lang="en-US" b="1" dirty="0">
                <a:latin typeface="Times New Roman" pitchFamily="18" charset="0"/>
                <a:cs typeface="Times New Roman" pitchFamily="18" charset="0"/>
              </a:rPr>
              <a:t>Table 1, the fruiting bodies mass (n= 5; weight = g) per 100 g of substrates</a:t>
            </a:r>
          </a:p>
          <a:p>
            <a:endParaRPr lang="en-US" b="1" dirty="0"/>
          </a:p>
          <a:p>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1342878816"/>
              </p:ext>
            </p:extLst>
          </p:nvPr>
        </p:nvGraphicFramePr>
        <p:xfrm>
          <a:off x="611560" y="932820"/>
          <a:ext cx="7920879" cy="3672410"/>
        </p:xfrm>
        <a:graphic>
          <a:graphicData uri="http://schemas.openxmlformats.org/drawingml/2006/table">
            <a:tbl>
              <a:tblPr firstRow="1" firstCol="1" bandRow="1">
                <a:tableStyleId>{5C22544A-7EE6-4342-B048-85BDC9FD1C3A}</a:tableStyleId>
              </a:tblPr>
              <a:tblGrid>
                <a:gridCol w="567878">
                  <a:extLst>
                    <a:ext uri="{9D8B030D-6E8A-4147-A177-3AD203B41FA5}">
                      <a16:colId xmlns:a16="http://schemas.microsoft.com/office/drawing/2014/main" val="20000"/>
                    </a:ext>
                  </a:extLst>
                </a:gridCol>
                <a:gridCol w="1861429">
                  <a:extLst>
                    <a:ext uri="{9D8B030D-6E8A-4147-A177-3AD203B41FA5}">
                      <a16:colId xmlns:a16="http://schemas.microsoft.com/office/drawing/2014/main" val="20001"/>
                    </a:ext>
                  </a:extLst>
                </a:gridCol>
                <a:gridCol w="2148488">
                  <a:extLst>
                    <a:ext uri="{9D8B030D-6E8A-4147-A177-3AD203B41FA5}">
                      <a16:colId xmlns:a16="http://schemas.microsoft.com/office/drawing/2014/main" val="20002"/>
                    </a:ext>
                  </a:extLst>
                </a:gridCol>
                <a:gridCol w="3343084">
                  <a:extLst>
                    <a:ext uri="{9D8B030D-6E8A-4147-A177-3AD203B41FA5}">
                      <a16:colId xmlns:a16="http://schemas.microsoft.com/office/drawing/2014/main" val="20003"/>
                    </a:ext>
                  </a:extLst>
                </a:gridCol>
              </a:tblGrid>
              <a:tr h="405244">
                <a:tc>
                  <a:txBody>
                    <a:bodyPr/>
                    <a:lstStyle/>
                    <a:p>
                      <a:pPr algn="just">
                        <a:lnSpc>
                          <a:spcPct val="115000"/>
                        </a:lnSpc>
                        <a:spcAft>
                          <a:spcPts val="0"/>
                        </a:spcAft>
                      </a:pPr>
                      <a:r>
                        <a:rPr lang="en-US" sz="1200" dirty="0">
                          <a:effectLst/>
                        </a:rPr>
                        <a:t> </a:t>
                      </a:r>
                      <a:endParaRPr lang="en-US"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 </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Substrates </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endParaRPr lang="en-US" sz="1200" dirty="0">
                        <a:effectLst/>
                      </a:endParaRPr>
                    </a:p>
                  </a:txBody>
                  <a:tcPr marL="68580" marR="68580" marT="0" marB="0"/>
                </a:tc>
                <a:extLst>
                  <a:ext uri="{0D108BD9-81ED-4DB2-BD59-A6C34878D82A}">
                    <a16:rowId xmlns:a16="http://schemas.microsoft.com/office/drawing/2014/main" val="10000"/>
                  </a:ext>
                </a:extLst>
              </a:tr>
              <a:tr h="405244">
                <a:tc>
                  <a:txBody>
                    <a:bodyPr/>
                    <a:lstStyle/>
                    <a:p>
                      <a:pPr algn="just">
                        <a:lnSpc>
                          <a:spcPct val="115000"/>
                        </a:lnSpc>
                        <a:spcAft>
                          <a:spcPts val="0"/>
                        </a:spcAft>
                      </a:pPr>
                      <a:r>
                        <a:rPr lang="en-US" sz="1200">
                          <a:effectLst/>
                        </a:rPr>
                        <a:t>S/N</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Maize</a:t>
                      </a:r>
                      <a:endParaRPr lang="en-US"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sawdust</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Mix of maize/ sawdust</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05244">
                <a:tc>
                  <a:txBody>
                    <a:bodyPr/>
                    <a:lstStyle/>
                    <a:p>
                      <a:pPr algn="just">
                        <a:lnSpc>
                          <a:spcPct val="115000"/>
                        </a:lnSpc>
                        <a:spcAft>
                          <a:spcPts val="0"/>
                        </a:spcAft>
                      </a:pPr>
                      <a:r>
                        <a:rPr lang="en-US" sz="1200">
                          <a:effectLst/>
                        </a:rPr>
                        <a:t>1</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51.20</a:t>
                      </a:r>
                      <a:endParaRPr lang="en-US"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55.61</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57.3</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05244">
                <a:tc>
                  <a:txBody>
                    <a:bodyPr/>
                    <a:lstStyle/>
                    <a:p>
                      <a:pPr algn="just">
                        <a:lnSpc>
                          <a:spcPct val="115000"/>
                        </a:lnSpc>
                        <a:spcAft>
                          <a:spcPts val="0"/>
                        </a:spcAft>
                      </a:pPr>
                      <a:r>
                        <a:rPr lang="en-US" sz="1200">
                          <a:effectLst/>
                        </a:rPr>
                        <a:t>2</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52.54</a:t>
                      </a:r>
                      <a:endParaRPr lang="en-US"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56.90</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58.25</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05244">
                <a:tc>
                  <a:txBody>
                    <a:bodyPr/>
                    <a:lstStyle/>
                    <a:p>
                      <a:pPr algn="just">
                        <a:lnSpc>
                          <a:spcPct val="115000"/>
                        </a:lnSpc>
                        <a:spcAft>
                          <a:spcPts val="0"/>
                        </a:spcAft>
                      </a:pPr>
                      <a:r>
                        <a:rPr lang="en-US" sz="1200">
                          <a:effectLst/>
                        </a:rPr>
                        <a:t>3</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49.95</a:t>
                      </a:r>
                      <a:endParaRPr lang="en-US"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53.31</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56.72</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05244">
                <a:tc>
                  <a:txBody>
                    <a:bodyPr/>
                    <a:lstStyle/>
                    <a:p>
                      <a:pPr algn="just">
                        <a:lnSpc>
                          <a:spcPct val="115000"/>
                        </a:lnSpc>
                        <a:spcAft>
                          <a:spcPts val="0"/>
                        </a:spcAft>
                      </a:pPr>
                      <a:r>
                        <a:rPr lang="en-US" sz="1200">
                          <a:effectLst/>
                        </a:rPr>
                        <a:t>4</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50.45</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54.95</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55.85</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405244">
                <a:tc>
                  <a:txBody>
                    <a:bodyPr/>
                    <a:lstStyle/>
                    <a:p>
                      <a:pPr algn="just">
                        <a:lnSpc>
                          <a:spcPct val="115000"/>
                        </a:lnSpc>
                        <a:spcAft>
                          <a:spcPts val="0"/>
                        </a:spcAft>
                      </a:pPr>
                      <a:r>
                        <a:rPr lang="en-US" sz="1200">
                          <a:effectLst/>
                        </a:rPr>
                        <a:t>5</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50.63</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53.63</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60.20</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835702">
                <a:tc>
                  <a:txBody>
                    <a:bodyPr/>
                    <a:lstStyle/>
                    <a:p>
                      <a:pPr algn="just">
                        <a:lnSpc>
                          <a:spcPct val="115000"/>
                        </a:lnSpc>
                        <a:spcAft>
                          <a:spcPts val="0"/>
                        </a:spcAft>
                      </a:pPr>
                      <a:r>
                        <a:rPr lang="en-US" sz="1200">
                          <a:effectLst/>
                        </a:rPr>
                        <a:t>Total </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254.77</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a:effectLst/>
                        </a:rPr>
                        <a:t>274.4</a:t>
                      </a:r>
                      <a:endParaRPr lang="en-U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200" dirty="0">
                          <a:effectLst/>
                        </a:rPr>
                        <a:t>288.32</a:t>
                      </a:r>
                      <a:endParaRPr lang="en-US"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89519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928992" cy="4985980"/>
          </a:xfrm>
          <a:prstGeom prst="rect">
            <a:avLst/>
          </a:prstGeom>
        </p:spPr>
        <p:txBody>
          <a:bodyPr wrap="square">
            <a:spAutoFit/>
          </a:bodyPr>
          <a:lstStyle/>
          <a:p>
            <a:pPr marL="285750" indent="-285750">
              <a:buFont typeface="Arial" pitchFamily="34" charset="0"/>
              <a:buChar char="•"/>
            </a:pPr>
            <a:r>
              <a:rPr lang="en-US" sz="2000" i="1" dirty="0">
                <a:latin typeface="Times New Roman" pitchFamily="18" charset="0"/>
                <a:cs typeface="Times New Roman" pitchFamily="18" charset="0"/>
              </a:rPr>
              <a:t>Total biological yields. </a:t>
            </a:r>
            <a:endParaRPr lang="en-US" sz="2000" b="1"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The total biological yield is the sum of the clusters from each growth bag divided by the no of bags.</a:t>
            </a:r>
          </a:p>
          <a:p>
            <a:endParaRPr lang="en-US" sz="2000" dirty="0">
              <a:latin typeface="Times New Roman" pitchFamily="18" charset="0"/>
              <a:cs typeface="Times New Roman" pitchFamily="18" charset="0"/>
            </a:endParaRPr>
          </a:p>
          <a:p>
            <a:pPr marL="285750" indent="-285750">
              <a:buFont typeface="Arial" pitchFamily="34" charset="0"/>
              <a:buChar char="•"/>
            </a:pPr>
            <a:r>
              <a:rPr lang="en-US" sz="2000" i="1" dirty="0">
                <a:latin typeface="Times New Roman" pitchFamily="18" charset="0"/>
                <a:cs typeface="Times New Roman" pitchFamily="18" charset="0"/>
              </a:rPr>
              <a:t>The biological efficiency</a:t>
            </a:r>
          </a:p>
          <a:p>
            <a:endParaRPr lang="en-US" sz="2000" b="1" dirty="0">
              <a:latin typeface="Times New Roman" pitchFamily="18" charset="0"/>
              <a:cs typeface="Times New Roman" pitchFamily="18" charset="0"/>
            </a:endParaRPr>
          </a:p>
          <a:p>
            <a:r>
              <a:rPr lang="en-US" sz="2000" dirty="0">
                <a:latin typeface="Times New Roman" pitchFamily="18" charset="0"/>
                <a:cs typeface="Times New Roman" pitchFamily="18" charset="0"/>
              </a:rPr>
              <a:t>The Biological efficiency is the percentage ratio of the biological weight to the weight of the substrate, using the formula; </a:t>
            </a:r>
          </a:p>
          <a:p>
            <a:r>
              <a:rPr lang="en-US" sz="2000" dirty="0">
                <a:latin typeface="Times New Roman" pitchFamily="18" charset="0"/>
                <a:cs typeface="Times New Roman" pitchFamily="18" charset="0"/>
              </a:rPr>
              <a:t>Biological efficiency = (biological weight/substrate weight) x 100</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For maize; (254.77/500) x 100 = 50.95%;</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For sawdust; (274.4/ 500) x 100 = 54.88%;</a:t>
            </a:r>
          </a:p>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For 1/:1 mix; (288.32/500) = 57.66%.</a:t>
            </a:r>
          </a:p>
        </p:txBody>
      </p:sp>
    </p:spTree>
    <p:extLst>
      <p:ext uri="{BB962C8B-B14F-4D97-AF65-F5344CB8AC3E}">
        <p14:creationId xmlns:p14="http://schemas.microsoft.com/office/powerpoint/2010/main" val="637883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784976" cy="4524315"/>
          </a:xfrm>
          <a:prstGeom prst="rect">
            <a:avLst/>
          </a:prstGeom>
        </p:spPr>
        <p:txBody>
          <a:bodyPr wrap="square">
            <a:spAutoFit/>
          </a:bodyPr>
          <a:lstStyle/>
          <a:p>
            <a:r>
              <a:rPr lang="en-US" dirty="0">
                <a:latin typeface="Times New Roman" pitchFamily="18" charset="0"/>
                <a:cs typeface="Times New Roman" pitchFamily="18" charset="0"/>
              </a:rPr>
              <a:t>DISCUSSION</a:t>
            </a:r>
          </a:p>
          <a:p>
            <a:pPr marL="285750" indent="-285750">
              <a:buFont typeface="Arial" pitchFamily="34" charset="0"/>
              <a:buChar char="•"/>
            </a:pPr>
            <a:r>
              <a:rPr lang="en-US" dirty="0">
                <a:latin typeface="Times New Roman" pitchFamily="18" charset="0"/>
                <a:cs typeface="Times New Roman" pitchFamily="18" charset="0"/>
              </a:rPr>
              <a:t>The Mushroom cultivation is the ability to turn agricultural wastes to more needed by-products, employing tissue cloning technology. These agricultural wastes mostly resulted in creating ecosystem problems (</a:t>
            </a:r>
            <a:r>
              <a:rPr lang="en-US" dirty="0" err="1">
                <a:latin typeface="Times New Roman" pitchFamily="18" charset="0"/>
                <a:cs typeface="Times New Roman" pitchFamily="18" charset="0"/>
              </a:rPr>
              <a:t>Adedokun</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Okomadu</a:t>
            </a:r>
            <a:r>
              <a:rPr lang="en-US" dirty="0">
                <a:latin typeface="Times New Roman" pitchFamily="18" charset="0"/>
                <a:cs typeface="Times New Roman" pitchFamily="18" charset="0"/>
              </a:rPr>
              <a:t>, 2016).</a:t>
            </a:r>
          </a:p>
          <a:p>
            <a:endParaRPr lang="en-US" dirty="0">
              <a:latin typeface="Times New Roman" pitchFamily="18" charset="0"/>
              <a:cs typeface="Times New Roman" pitchFamily="18" charset="0"/>
            </a:endParaRPr>
          </a:p>
          <a:p>
            <a:pPr marL="285750" indent="-285750">
              <a:buFont typeface="Arial" pitchFamily="34" charset="0"/>
              <a:buChar char="•"/>
            </a:pPr>
            <a:r>
              <a:rPr lang="en-US" dirty="0">
                <a:latin typeface="Times New Roman" pitchFamily="18" charset="0"/>
                <a:cs typeface="Times New Roman" pitchFamily="18" charset="0"/>
              </a:rPr>
              <a:t>In this study, it was observed that the two substrates and their mix were able to convert the mushroom tissue used to fruiting bodies. The biological yields increasingly range from maize straw to sawdust and to the mix of the two. The equal mix of maize straw and sawdust optimizes the growth yield as indicated in this study.</a:t>
            </a:r>
          </a:p>
          <a:p>
            <a:pPr marL="285750" indent="-285750">
              <a:buFont typeface="Arial" pitchFamily="34" charset="0"/>
              <a:buChar char="•"/>
            </a:pPr>
            <a:r>
              <a:rPr lang="en-US" dirty="0">
                <a:latin typeface="Times New Roman" pitchFamily="18" charset="0"/>
                <a:cs typeface="Times New Roman" pitchFamily="18" charset="0"/>
              </a:rPr>
              <a:t>The Biological efficiency (BE), the yields of </a:t>
            </a:r>
            <a:r>
              <a:rPr lang="en-US" i="1" dirty="0" err="1">
                <a:latin typeface="Times New Roman" pitchFamily="18" charset="0"/>
                <a:cs typeface="Times New Roman" pitchFamily="18" charset="0"/>
              </a:rPr>
              <a:t>Lentinus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tigrinus</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are ranged from 51% - 58% which were more than yield of 21.36% and 39.77% for </a:t>
            </a:r>
            <a:r>
              <a:rPr lang="en-US" i="1" dirty="0">
                <a:latin typeface="Times New Roman" pitchFamily="18" charset="0"/>
                <a:cs typeface="Times New Roman" pitchFamily="18" charset="0"/>
              </a:rPr>
              <a:t>P. </a:t>
            </a:r>
            <a:r>
              <a:rPr lang="en-US" i="1" dirty="0" err="1">
                <a:latin typeface="Times New Roman" pitchFamily="18" charset="0"/>
                <a:cs typeface="Times New Roman" pitchFamily="18" charset="0"/>
              </a:rPr>
              <a:t>citrinopileatus</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cultivated on rice straw and bean straw respectively by </a:t>
            </a:r>
            <a:r>
              <a:rPr lang="en-US" dirty="0" err="1">
                <a:latin typeface="Times New Roman" pitchFamily="18" charset="0"/>
                <a:cs typeface="Times New Roman" pitchFamily="18" charset="0"/>
              </a:rPr>
              <a:t>Musieba</a:t>
            </a:r>
            <a:r>
              <a:rPr lang="en-US" dirty="0">
                <a:latin typeface="Times New Roman" pitchFamily="18" charset="0"/>
                <a:cs typeface="Times New Roman" pitchFamily="18" charset="0"/>
              </a:rPr>
              <a:t> et al. (2012). And, more than the yield recorded by </a:t>
            </a:r>
            <a:r>
              <a:rPr lang="en-US" dirty="0" err="1">
                <a:latin typeface="Times New Roman" pitchFamily="18" charset="0"/>
                <a:cs typeface="Times New Roman" pitchFamily="18" charset="0"/>
              </a:rPr>
              <a:t>Adesina</a:t>
            </a:r>
            <a:r>
              <a:rPr lang="en-US" dirty="0">
                <a:latin typeface="Times New Roman" pitchFamily="18" charset="0"/>
                <a:cs typeface="Times New Roman" pitchFamily="18" charset="0"/>
              </a:rPr>
              <a:t> et al. (2011) that accounted for a yield of 20.5% for </a:t>
            </a:r>
            <a:r>
              <a:rPr lang="en-US" i="1" dirty="0">
                <a:latin typeface="Times New Roman" pitchFamily="18" charset="0"/>
                <a:cs typeface="Times New Roman" pitchFamily="18" charset="0"/>
              </a:rPr>
              <a:t>L. </a:t>
            </a:r>
            <a:r>
              <a:rPr lang="en-US" i="1" dirty="0" err="1">
                <a:latin typeface="Times New Roman" pitchFamily="18" charset="0"/>
                <a:cs typeface="Times New Roman" pitchFamily="18" charset="0"/>
              </a:rPr>
              <a:t>squarrosulus</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cultivated on </a:t>
            </a:r>
            <a:r>
              <a:rPr lang="en-US" i="1" dirty="0" err="1">
                <a:latin typeface="Times New Roman" pitchFamily="18" charset="0"/>
                <a:cs typeface="Times New Roman" pitchFamily="18" charset="0"/>
              </a:rPr>
              <a:t>Spondias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mombin</a:t>
            </a:r>
            <a:r>
              <a:rPr lang="en-US" dirty="0">
                <a:latin typeface="Times New Roman" pitchFamily="18" charset="0"/>
                <a:cs typeface="Times New Roman" pitchFamily="18" charset="0"/>
              </a:rPr>
              <a:t> supplemented with rice bran.</a:t>
            </a:r>
          </a:p>
          <a:p>
            <a:pPr marL="285750" indent="-285750">
              <a:buFont typeface="Arial" pitchFamily="34" charset="0"/>
              <a:buChar char="•"/>
            </a:pPr>
            <a:endParaRPr lang="en-US" dirty="0"/>
          </a:p>
          <a:p>
            <a:endParaRPr lang="en-US" dirty="0"/>
          </a:p>
        </p:txBody>
      </p:sp>
    </p:spTree>
    <p:extLst>
      <p:ext uri="{BB962C8B-B14F-4D97-AF65-F5344CB8AC3E}">
        <p14:creationId xmlns:p14="http://schemas.microsoft.com/office/powerpoint/2010/main" val="584481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6318448" cy="5632311"/>
          </a:xfrm>
          <a:prstGeom prst="rect">
            <a:avLst/>
          </a:prstGeom>
        </p:spPr>
        <p:txBody>
          <a:bodyPr wrap="square">
            <a:spAutoFit/>
          </a:bodyPr>
          <a:lstStyle/>
          <a:p>
            <a:r>
              <a:rPr lang="en-US" sz="2000" dirty="0">
                <a:latin typeface="Times New Roman" pitchFamily="18" charset="0"/>
                <a:cs typeface="Times New Roman" pitchFamily="18" charset="0"/>
              </a:rPr>
              <a:t>REFERENCES</a:t>
            </a:r>
          </a:p>
          <a:p>
            <a:r>
              <a:rPr lang="en-US" sz="2000" dirty="0" err="1">
                <a:latin typeface="Times New Roman" pitchFamily="18" charset="0"/>
                <a:cs typeface="Times New Roman" pitchFamily="18" charset="0"/>
              </a:rPr>
              <a:t>Abuajah</a:t>
            </a:r>
            <a:r>
              <a:rPr lang="en-US" sz="2000" dirty="0">
                <a:latin typeface="Times New Roman" pitchFamily="18" charset="0"/>
                <a:cs typeface="Times New Roman" pitchFamily="18" charset="0"/>
              </a:rPr>
              <a:t>, C. I., </a:t>
            </a:r>
            <a:r>
              <a:rPr lang="en-US" sz="2000" dirty="0" err="1">
                <a:latin typeface="Times New Roman" pitchFamily="18" charset="0"/>
                <a:cs typeface="Times New Roman" pitchFamily="18" charset="0"/>
              </a:rPr>
              <a:t>Ogbonna</a:t>
            </a:r>
            <a:r>
              <a:rPr lang="en-US" sz="2000" dirty="0">
                <a:latin typeface="Times New Roman" pitchFamily="18" charset="0"/>
                <a:cs typeface="Times New Roman" pitchFamily="18" charset="0"/>
              </a:rPr>
              <a:t>, A. C. and </a:t>
            </a:r>
            <a:r>
              <a:rPr lang="en-US" sz="2000" dirty="0" err="1">
                <a:latin typeface="Times New Roman" pitchFamily="18" charset="0"/>
                <a:cs typeface="Times New Roman" pitchFamily="18" charset="0"/>
              </a:rPr>
              <a:t>Osuji</a:t>
            </a:r>
            <a:r>
              <a:rPr lang="en-US" sz="2000" dirty="0">
                <a:latin typeface="Times New Roman" pitchFamily="18" charset="0"/>
                <a:cs typeface="Times New Roman" pitchFamily="18" charset="0"/>
              </a:rPr>
              <a:t>, C. M. (2015). Functional components and medicinal properties of food: a review, </a:t>
            </a:r>
            <a:r>
              <a:rPr lang="en-US" sz="2000" i="1" dirty="0">
                <a:latin typeface="Times New Roman" pitchFamily="18" charset="0"/>
                <a:cs typeface="Times New Roman" pitchFamily="18" charset="0"/>
              </a:rPr>
              <a:t>Journal of Food Science and Technology</a:t>
            </a:r>
            <a:r>
              <a:rPr lang="en-US" sz="2000" dirty="0">
                <a:latin typeface="Times New Roman" pitchFamily="18" charset="0"/>
                <a:cs typeface="Times New Roman" pitchFamily="18" charset="0"/>
              </a:rPr>
              <a:t>, vol. 52, no. 5, pp. 2522–2529.</a:t>
            </a:r>
          </a:p>
          <a:p>
            <a:r>
              <a:rPr lang="en-US" sz="2000" dirty="0" err="1">
                <a:latin typeface="Times New Roman" pitchFamily="18" charset="0"/>
                <a:cs typeface="Times New Roman" pitchFamily="18" charset="0"/>
              </a:rPr>
              <a:t>Adedokun</a:t>
            </a:r>
            <a:r>
              <a:rPr lang="en-US" sz="2000" dirty="0">
                <a:latin typeface="Times New Roman" pitchFamily="18" charset="0"/>
                <a:cs typeface="Times New Roman" pitchFamily="18" charset="0"/>
              </a:rPr>
              <a:t>, O.M. and </a:t>
            </a:r>
            <a:r>
              <a:rPr lang="en-US" sz="2000" dirty="0" err="1">
                <a:latin typeface="Times New Roman" pitchFamily="18" charset="0"/>
                <a:cs typeface="Times New Roman" pitchFamily="18" charset="0"/>
              </a:rPr>
              <a:t>Okomadu</a:t>
            </a:r>
            <a:r>
              <a:rPr lang="en-US" sz="2000" dirty="0">
                <a:latin typeface="Times New Roman" pitchFamily="18" charset="0"/>
                <a:cs typeface="Times New Roman" pitchFamily="18" charset="0"/>
              </a:rPr>
              <a:t>, C.A. (2016). Wild and domesticated mushroom consumption in Nigeria. African Crop Science Journal, Vol. 25, No. 1, pp. 123 – 131</a:t>
            </a:r>
          </a:p>
          <a:p>
            <a:r>
              <a:rPr lang="en-US" sz="2000" dirty="0" err="1">
                <a:latin typeface="Times New Roman" pitchFamily="18" charset="0"/>
                <a:cs typeface="Times New Roman" pitchFamily="18" charset="0"/>
              </a:rPr>
              <a:t>Adesina</a:t>
            </a:r>
            <a:r>
              <a:rPr lang="en-US" sz="2000" dirty="0">
                <a:latin typeface="Times New Roman" pitchFamily="18" charset="0"/>
                <a:cs typeface="Times New Roman" pitchFamily="18" charset="0"/>
              </a:rPr>
              <a:t>, F.C., </a:t>
            </a:r>
            <a:r>
              <a:rPr lang="en-US" sz="2000" dirty="0" err="1">
                <a:latin typeface="Times New Roman" pitchFamily="18" charset="0"/>
                <a:cs typeface="Times New Roman" pitchFamily="18" charset="0"/>
              </a:rPr>
              <a:t>Fasidi,I.O</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Adenipekun</a:t>
            </a:r>
            <a:r>
              <a:rPr lang="en-US" sz="2000" dirty="0">
                <a:latin typeface="Times New Roman" pitchFamily="18" charset="0"/>
                <a:cs typeface="Times New Roman" pitchFamily="18" charset="0"/>
              </a:rPr>
              <a:t>, C.O. (2011). Cultivation and fruit body production of </a:t>
            </a:r>
            <a:r>
              <a:rPr lang="en-US" sz="2000" i="1" dirty="0" err="1">
                <a:latin typeface="Times New Roman" pitchFamily="18" charset="0"/>
                <a:cs typeface="Times New Roman" pitchFamily="18" charset="0"/>
              </a:rPr>
              <a:t>Lentinus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squarrosulus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Mont. (Singer) on bark and leaves of fruit trees supplemented with agricultural waste. Afr. J. </a:t>
            </a:r>
            <a:r>
              <a:rPr lang="en-US" sz="2000" dirty="0" err="1">
                <a:latin typeface="Times New Roman" pitchFamily="18" charset="0"/>
                <a:cs typeface="Times New Roman" pitchFamily="18" charset="0"/>
              </a:rPr>
              <a:t>Biotechnol</a:t>
            </a:r>
            <a:r>
              <a:rPr lang="en-US" sz="2000" dirty="0">
                <a:latin typeface="Times New Roman" pitchFamily="18" charset="0"/>
                <a:cs typeface="Times New Roman" pitchFamily="18" charset="0"/>
              </a:rPr>
              <a:t>. 10(22): 4608-4611.</a:t>
            </a:r>
          </a:p>
          <a:p>
            <a:r>
              <a:rPr lang="en-US" sz="2000" dirty="0" err="1">
                <a:latin typeface="Times New Roman" pitchFamily="18" charset="0"/>
                <a:cs typeface="Times New Roman" pitchFamily="18" charset="0"/>
              </a:rPr>
              <a:t>Dulay</a:t>
            </a:r>
            <a:r>
              <a:rPr lang="en-US" sz="2000" dirty="0">
                <a:latin typeface="Times New Roman" pitchFamily="18" charset="0"/>
                <a:cs typeface="Times New Roman" pitchFamily="18" charset="0"/>
              </a:rPr>
              <a:t>, R. M. R., Cabrera, E. C., </a:t>
            </a:r>
            <a:r>
              <a:rPr lang="en-US" sz="2000" dirty="0" err="1">
                <a:latin typeface="Times New Roman" pitchFamily="18" charset="0"/>
                <a:cs typeface="Times New Roman" pitchFamily="18" charset="0"/>
              </a:rPr>
              <a:t>Kalaw</a:t>
            </a:r>
            <a:r>
              <a:rPr lang="en-US" sz="2000" dirty="0">
                <a:latin typeface="Times New Roman" pitchFamily="18" charset="0"/>
                <a:cs typeface="Times New Roman" pitchFamily="18" charset="0"/>
              </a:rPr>
              <a:t>, S. P. and Reyes, R. G. (2012). Optimal growth conditions for </a:t>
            </a:r>
            <a:r>
              <a:rPr lang="en-US" sz="2000" dirty="0" err="1">
                <a:latin typeface="Times New Roman" pitchFamily="18" charset="0"/>
                <a:cs typeface="Times New Roman" pitchFamily="18" charset="0"/>
              </a:rPr>
              <a:t>basidiospore</a:t>
            </a:r>
            <a:r>
              <a:rPr lang="en-US" sz="2000" dirty="0">
                <a:latin typeface="Times New Roman" pitchFamily="18" charset="0"/>
                <a:cs typeface="Times New Roman" pitchFamily="18" charset="0"/>
              </a:rPr>
              <a:t> germination and morphogenesis of Philippine wild strain of </a:t>
            </a:r>
            <a:r>
              <a:rPr lang="en-US" sz="2000" i="1" dirty="0" err="1">
                <a:latin typeface="Times New Roman" pitchFamily="18" charset="0"/>
                <a:cs typeface="Times New Roman" pitchFamily="18" charset="0"/>
              </a:rPr>
              <a:t>Lentinus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tigrinus</a:t>
            </a:r>
            <a:r>
              <a:rPr lang="en-US" sz="2000" dirty="0">
                <a:latin typeface="Times New Roman" pitchFamily="18" charset="0"/>
                <a:cs typeface="Times New Roman" pitchFamily="18" charset="0"/>
              </a:rPr>
              <a:t> (Bull.) Fr.,  </a:t>
            </a:r>
            <a:r>
              <a:rPr lang="en-US" sz="2000" i="1" dirty="0" err="1">
                <a:latin typeface="Times New Roman" pitchFamily="18" charset="0"/>
                <a:cs typeface="Times New Roman" pitchFamily="18" charset="0"/>
              </a:rPr>
              <a:t>Mycosphere</a:t>
            </a:r>
            <a:r>
              <a:rPr lang="en-US" sz="2000" dirty="0">
                <a:latin typeface="Times New Roman" pitchFamily="18" charset="0"/>
                <a:cs typeface="Times New Roman" pitchFamily="18" charset="0"/>
              </a:rPr>
              <a:t>, vol. 3, no. 6, pp. 926–933.</a:t>
            </a:r>
          </a:p>
        </p:txBody>
      </p:sp>
    </p:spTree>
    <p:extLst>
      <p:ext uri="{BB962C8B-B14F-4D97-AF65-F5344CB8AC3E}">
        <p14:creationId xmlns:p14="http://schemas.microsoft.com/office/powerpoint/2010/main" val="5585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1494</Words>
  <Application>Microsoft Office PowerPoint</Application>
  <PresentationFormat>On-screen Show (4:3)</PresentationFormat>
  <Paragraphs>99</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Bernard MT Condensed</vt:lpstr>
      <vt:lpstr>Calibri</vt:lpstr>
      <vt:lpstr>Times New Roman</vt:lpstr>
      <vt:lpstr>Office Theme</vt:lpstr>
      <vt:lpstr>The domestication of a wild Lentinus tigrinus (Bull.) Fr. isolated from a forest in Odogbolu, Ogun State, Nigeria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domestication of a wild Lentinus tigrinus (Bull.) Fr. isolated from a forest in Odogbolu, Ogun State, Nigeria</dc:title>
  <dc:creator>Honorable Harphoo</dc:creator>
  <cp:lastModifiedBy>Advocate Dr Kazi Abdul Mannan</cp:lastModifiedBy>
  <cp:revision>13</cp:revision>
  <dcterms:created xsi:type="dcterms:W3CDTF">2023-12-10T11:58:42Z</dcterms:created>
  <dcterms:modified xsi:type="dcterms:W3CDTF">2023-12-19T13:30:07Z</dcterms:modified>
</cp:coreProperties>
</file>