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62" r:id="rId2"/>
    <p:sldMasterId id="2147483723" r:id="rId3"/>
  </p:sldMasterIdLst>
  <p:notesMasterIdLst>
    <p:notesMasterId r:id="rId17"/>
  </p:notesMasterIdLst>
  <p:sldIdLst>
    <p:sldId id="299" r:id="rId4"/>
    <p:sldId id="286" r:id="rId5"/>
    <p:sldId id="289" r:id="rId6"/>
    <p:sldId id="293" r:id="rId7"/>
    <p:sldId id="292" r:id="rId8"/>
    <p:sldId id="290" r:id="rId9"/>
    <p:sldId id="291" r:id="rId10"/>
    <p:sldId id="294" r:id="rId11"/>
    <p:sldId id="295" r:id="rId12"/>
    <p:sldId id="296" r:id="rId13"/>
    <p:sldId id="297" r:id="rId14"/>
    <p:sldId id="298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030"/>
    <a:srgbClr val="941100"/>
    <a:srgbClr val="7C11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49"/>
  </p:normalViewPr>
  <p:slideViewPr>
    <p:cSldViewPr snapToGrid="0">
      <p:cViewPr varScale="1">
        <p:scale>
          <a:sx n="81" d="100"/>
          <a:sy n="81" d="100"/>
        </p:scale>
        <p:origin x="65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6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302AA-804F-FC4C-A228-64B7B35C6DC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E2300-8B17-DC4D-8E27-2049113D0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4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1DDE-B442-404E-BECC-3BD9EBBCD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70A91-094C-DB4F-B83F-5886A76CB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6BFEB-2FBF-3546-BDD7-2A342B3C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D74-F79E-6740-BEDA-05C48D350B0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E2522-ACEC-7B41-8E9A-623AA0E7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1D080-CF1D-0049-8C07-DF53F1C4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6E5-37DF-7B46-A369-D8FEFA58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8C8B-ECA5-D249-A7B0-802229B6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AE213-F2CC-7B46-998D-120A20718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366BB-5277-E047-B13E-4DD6C2824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D74-F79E-6740-BEDA-05C48D350B0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E2159-2EF5-BA4E-B3BA-35330E03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BA6D0-110D-AB41-AC8B-B321779A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6E5-37DF-7B46-A369-D8FEFA58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7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CDAB91-6A0F-4245-BDA1-6283F8C01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C5293-FED7-F34D-A1FB-60E541B3F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9EC8-5745-5D4A-95C0-E1FEEAEB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D74-F79E-6740-BEDA-05C48D350B0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2571E-DBFE-B545-997D-38390386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E64AE-71A3-2342-A4DE-F0D795B2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6E5-37DF-7B46-A369-D8FEFA58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59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5FD4-D1F3-7944-BA7F-51E50337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16AD9-0569-8047-817A-3CAA44AD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6470-DB03-4E63-A713-8AA0B4E6B59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E72C6A-2873-A84A-A8F9-AE607363E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886DD-64FF-8845-9202-80CE9325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0A5-DA7F-4BD7-8669-17F2DE9E78B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C9A15-D08E-4140-A715-EF60D78BF5DB}"/>
              </a:ext>
            </a:extLst>
          </p:cNvPr>
          <p:cNvSpPr/>
          <p:nvPr userDrawn="1"/>
        </p:nvSpPr>
        <p:spPr>
          <a:xfrm>
            <a:off x="132444" y="0"/>
            <a:ext cx="146957" cy="6858000"/>
          </a:xfrm>
          <a:prstGeom prst="rect">
            <a:avLst/>
          </a:prstGeom>
          <a:solidFill>
            <a:srgbClr val="F8A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BEB4F-4584-B84D-8725-70835D06405C}"/>
              </a:ext>
            </a:extLst>
          </p:cNvPr>
          <p:cNvSpPr/>
          <p:nvPr userDrawn="1"/>
        </p:nvSpPr>
        <p:spPr>
          <a:xfrm>
            <a:off x="361044" y="0"/>
            <a:ext cx="146957" cy="6858000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43DC90-AFE3-3645-9D25-2A8F637866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2" y="2015067"/>
            <a:ext cx="8929876" cy="416189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7BF1D-89E4-904E-9E23-D579788E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A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AA52B-C42E-C94E-BE90-6E6AE171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6470-DB03-4E63-A713-8AA0B4E6B59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AE928-D0AD-CE4A-A4E4-B493B8FC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F9244-4BF7-334E-AA31-3E424C86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0A5-DA7F-4BD7-8669-17F2DE9E78B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D4A136-1708-6347-A09B-AB403C706EA6}"/>
              </a:ext>
            </a:extLst>
          </p:cNvPr>
          <p:cNvSpPr/>
          <p:nvPr userDrawn="1"/>
        </p:nvSpPr>
        <p:spPr>
          <a:xfrm rot="5400000">
            <a:off x="6042897" y="412085"/>
            <a:ext cx="78884" cy="12164681"/>
          </a:xfrm>
          <a:prstGeom prst="rect">
            <a:avLst/>
          </a:prstGeom>
          <a:solidFill>
            <a:srgbClr val="F8A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18EFE-7AC1-0149-8CE6-D3AEFBE70AB1}"/>
              </a:ext>
            </a:extLst>
          </p:cNvPr>
          <p:cNvSpPr/>
          <p:nvPr userDrawn="1"/>
        </p:nvSpPr>
        <p:spPr>
          <a:xfrm rot="5400000">
            <a:off x="6040567" y="596289"/>
            <a:ext cx="83551" cy="12164681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82724E-9EBE-8446-90D7-CB6F46E90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166480"/>
            <a:ext cx="9064924" cy="40104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29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303AD-26B9-EF46-8C6C-AF8271AC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63F017-470E-D445-AFA2-668F611B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6470-DB03-4E63-A713-8AA0B4E6B59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1C8D0-6260-3545-B847-AA86134AF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49BAA-F973-004E-B825-20A3727B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0A5-DA7F-4BD7-8669-17F2DE9E78B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32BD12-474E-B04C-961D-7B724F646B8E}"/>
              </a:ext>
            </a:extLst>
          </p:cNvPr>
          <p:cNvSpPr/>
          <p:nvPr userDrawn="1"/>
        </p:nvSpPr>
        <p:spPr>
          <a:xfrm rot="5400000">
            <a:off x="6040567" y="596289"/>
            <a:ext cx="83551" cy="12164681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54D23C-5747-D24F-947F-724913879FD3}"/>
              </a:ext>
            </a:extLst>
          </p:cNvPr>
          <p:cNvSpPr/>
          <p:nvPr userDrawn="1"/>
        </p:nvSpPr>
        <p:spPr>
          <a:xfrm rot="5400000">
            <a:off x="6042897" y="412085"/>
            <a:ext cx="78884" cy="12164681"/>
          </a:xfrm>
          <a:prstGeom prst="rect">
            <a:avLst/>
          </a:prstGeom>
          <a:solidFill>
            <a:srgbClr val="F8A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6737BF-73E4-5B40-B248-49D58ED79D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2" y="2048933"/>
            <a:ext cx="9064924" cy="41280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334C0-4DD0-41A6-9167-FCE3EED1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6470-DB03-4E63-A713-8AA0B4E6B59A}" type="datetimeFigureOut">
              <a:rPr lang="en-US" smtClean="0"/>
              <a:t>12/19/2023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9A195-46D1-AD49-9197-16B67A00F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4" r="30053" b="36547"/>
          <a:stretch/>
        </p:blipFill>
        <p:spPr>
          <a:xfrm>
            <a:off x="4335214" y="401126"/>
            <a:ext cx="1354388" cy="1496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230671-E359-0545-970F-59F1D231B4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62"/>
          <a:stretch/>
        </p:blipFill>
        <p:spPr>
          <a:xfrm>
            <a:off x="582373" y="878698"/>
            <a:ext cx="3563023" cy="966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86B288-3AD5-884F-8CD6-CD24EB453C8C}"/>
              </a:ext>
            </a:extLst>
          </p:cNvPr>
          <p:cNvSpPr txBox="1"/>
          <p:nvPr userDrawn="1"/>
        </p:nvSpPr>
        <p:spPr>
          <a:xfrm>
            <a:off x="634129" y="2124535"/>
            <a:ext cx="4083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US" sz="2400" b="1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 APPLIED  LINGUISTIC </a:t>
            </a:r>
          </a:p>
          <a:p>
            <a:pPr algn="l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&amp; LANGUAGE TEACHING INTERNATIONAL CONFERENCE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AD4A90-3BC8-9A4D-9F88-10B32E2BBCD4}"/>
              </a:ext>
            </a:extLst>
          </p:cNvPr>
          <p:cNvSpPr/>
          <p:nvPr userDrawn="1"/>
        </p:nvSpPr>
        <p:spPr>
          <a:xfrm>
            <a:off x="634129" y="3441992"/>
            <a:ext cx="4083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F8A030"/>
                </a:highlight>
              </a:rPr>
              <a:t>03 – 05 March 2022 - [ONLINE]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B6A7EF-389D-AE48-B0AE-78CF1FD2E561}"/>
              </a:ext>
            </a:extLst>
          </p:cNvPr>
          <p:cNvSpPr/>
          <p:nvPr userDrawn="1"/>
        </p:nvSpPr>
        <p:spPr>
          <a:xfrm rot="5400000">
            <a:off x="2865437" y="3627438"/>
            <a:ext cx="365124" cy="6096003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8F77A7D-6B17-4D49-A49A-8236D940E6ED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" y="4132504"/>
            <a:ext cx="6074099" cy="23603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964EFB-61B7-4143-B247-A3380F9E8CC9}"/>
              </a:ext>
            </a:extLst>
          </p:cNvPr>
          <p:cNvSpPr/>
          <p:nvPr userDrawn="1"/>
        </p:nvSpPr>
        <p:spPr>
          <a:xfrm>
            <a:off x="6117901" y="12992"/>
            <a:ext cx="607409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F1E5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B4467-A1FB-2E48-ABA2-35B08EA75D8D}"/>
              </a:ext>
            </a:extLst>
          </p:cNvPr>
          <p:cNvSpPr txBox="1"/>
          <p:nvPr userDrawn="1"/>
        </p:nvSpPr>
        <p:spPr>
          <a:xfrm>
            <a:off x="6993464" y="830011"/>
            <a:ext cx="4221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8A03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45152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E11BD-C8A9-49B6-9DFD-2A6F0B98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6470-DB03-4E63-A713-8AA0B4E6B59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25069-ADDD-4F20-87D5-B144CD06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918D3-206B-4E55-A1EF-D739457A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E0A5-DA7F-4BD7-8669-17F2DE9E78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4B74A9-8297-EF4A-96E4-AE8274105D17}"/>
              </a:ext>
            </a:extLst>
          </p:cNvPr>
          <p:cNvSpPr/>
          <p:nvPr userDrawn="1"/>
        </p:nvSpPr>
        <p:spPr>
          <a:xfrm rot="5400000">
            <a:off x="6040567" y="274013"/>
            <a:ext cx="83551" cy="12164681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0DC51-8A8A-0C46-B5CC-A8744C1C7CEF}"/>
              </a:ext>
            </a:extLst>
          </p:cNvPr>
          <p:cNvSpPr/>
          <p:nvPr userDrawn="1"/>
        </p:nvSpPr>
        <p:spPr>
          <a:xfrm rot="5400000">
            <a:off x="6042899" y="-1825317"/>
            <a:ext cx="78884" cy="12164681"/>
          </a:xfrm>
          <a:prstGeom prst="rect">
            <a:avLst/>
          </a:prstGeom>
          <a:solidFill>
            <a:srgbClr val="F8A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5FBBE-1969-604F-A926-97325EDE7203}"/>
              </a:ext>
            </a:extLst>
          </p:cNvPr>
          <p:cNvSpPr txBox="1"/>
          <p:nvPr userDrawn="1"/>
        </p:nvSpPr>
        <p:spPr>
          <a:xfrm>
            <a:off x="2057339" y="1848056"/>
            <a:ext cx="76475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941100"/>
                </a:solidFill>
              </a:rPr>
              <a:t>THANK YOU</a:t>
            </a:r>
          </a:p>
          <a:p>
            <a:pPr algn="ctr"/>
            <a:endParaRPr lang="en-US" sz="2000" b="1" dirty="0">
              <a:solidFill>
                <a:srgbClr val="941100"/>
              </a:solidFill>
            </a:endParaRPr>
          </a:p>
          <a:p>
            <a:pPr algn="ctr"/>
            <a:r>
              <a:rPr lang="en-US" sz="4000" b="1" dirty="0">
                <a:solidFill>
                  <a:srgbClr val="941100"/>
                </a:solidFill>
              </a:rPr>
              <a:t>Q &amp; 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05886C-AE4F-F24F-9921-6AD10C44A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17" y="-1"/>
            <a:ext cx="12137363" cy="68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71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EE34-96CF-0C44-8208-711540ACD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48F6B-44F3-104F-9494-694525FC0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1F543-4CF3-AC4A-9DE1-13DD2E16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4F2A4-9F6F-9A4F-9F11-B42A3731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77FB2-4F9F-FB4E-A527-094E840EF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0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C8E8-8B9B-7A40-8E79-6380B3AF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4AD92-9490-F045-BC81-88496DC3F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ABB52-BD74-8449-B25D-4EE3A5F2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E6DD-46AA-634F-8F6C-F1E8981A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37151-18E4-E64C-A560-160C8B67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4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23AF-8EC9-CE46-BB97-8BA13ED5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67B7A-2717-B146-A9FB-00F939723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8B9A6-59A1-0C44-A45C-803B5DEC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BB6E9-5F83-2E4F-9B12-29B5CF6D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5B6B0-49EA-9A4A-B78F-BD3BEFD1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6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A2AE-7DBA-7948-9188-6DB0E4CC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DAB7E-D0B9-CA43-A25C-106940595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7F0A2-5819-F044-AD06-A0038231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D74-F79E-6740-BEDA-05C48D350B0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0FE1B-871C-7E45-BBC2-3BB5AF67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9BA1-A719-AC49-A7B9-C3D2C3A0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6E5-37DF-7B46-A369-D8FEFA58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9E56-2773-F141-B1DD-D5BDB6E8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C4A0A-2F15-0D4E-89CA-45772EE1E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144E9-8C3D-0C41-B379-2605D86EA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BCC49-8061-E24E-885A-DEB260DC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ABD6F-AFD3-D947-887A-4521108F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C5C10-6E37-314C-83E4-BB7CB0A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29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0D15-E41E-BA4B-A40A-F957D8DE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2D461-C0A9-F941-A867-B61B892C8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AE3FD-53E1-7040-A76D-25E998630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B55E7-A489-BA47-9615-81D3A75E1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F64903-4E1C-6142-83EA-90ACD20DE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522B35-DACE-0849-BA3A-30CC06400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6AA2EB-3450-6944-A13F-91AF3E48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279667-2CCE-2440-94C8-A76C4D03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98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84DDA-84FF-B442-ACF5-5226A137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7BBD3-EC57-BB49-BDA6-F5B75AB5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A8AF2-3307-C448-B5FF-D3648891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D62D0-0077-CA42-B49E-CBFCC642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5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2B916-1780-774B-83D9-00D3FEE7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A2C51-ECE5-3243-A5E9-48E85537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8A56C-14B8-5243-97BC-46456A6A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52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C1E0-B9B1-5B41-82E4-D13DD3B8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5AA28-C770-3141-86C2-8E82521D3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F305C-DD6C-8E47-B67C-F9C9B7562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5DEBD-8A28-264B-88D6-72148CF9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90CC9-C861-4042-84F7-15B8648B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3F610-2727-4248-B68C-A643A3CB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36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C3D5-8247-1847-AFFD-7AB8BF4F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C34D0-768E-7349-B127-00BC2644E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54DCC-BF59-AB48-8499-055C50D8B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77434-2FA5-F046-9D64-661366AD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5C2A9-6196-6A46-BBBC-1AF8A777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0AA68-4759-E841-A6DF-7283FAFC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76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1D0D4-18CE-E448-BCAD-5F48F10A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B441E-F3C2-4543-8501-78ECCBA16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EAE7F-72AC-E14E-B736-C35E7207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28487-A422-B046-A67C-0CF52705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7253F-F584-7841-BB6A-344EBC14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30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52C3F6-1086-3647-BD7E-9EA9C1BDA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42CDE-597A-5B40-90FD-18767204F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EBC40-AB7E-D540-890B-82FAA81E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2AD80-E18D-4748-A131-1A48D465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62C7-9421-1C46-939B-DD170F77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63B7-666E-674A-8D32-5DFC86E7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8E5D8-47AF-6249-9196-CB7BC5805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17D80-EF2A-FA4F-B619-B238AC26E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D74-F79E-6740-BEDA-05C48D350B0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05D8E-FBD9-AE4B-9E47-90C93D97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7D206-8D22-5845-A7DB-4A0D3DDC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6E5-37DF-7B46-A369-D8FEFA58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23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1ABC-C5D5-604F-BB4E-4A343674C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575F5-CDA3-614F-8A2D-7C4C593B2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F97A8-1CE1-2B4D-B802-9076FB483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9F009-BDD6-3C48-BDD5-0D33173F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D74-F79E-6740-BEDA-05C48D350B0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AB404-4F1A-8748-BDE9-4027C10F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3F451-9A42-B746-8CF1-B54F14E3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6E5-37DF-7B46-A369-D8FEFA58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9E9A-29C0-2A4D-ABCF-D99662C7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C57C3-E97C-794F-B1F3-C0E7357E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54FDE-25A8-FC45-A792-0ADAA0DE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51FA7-2978-9148-AF17-B4F4913A5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C32C0-A4D4-AC4D-B43F-5C262D7B8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257F4-97A2-7F4E-85CF-A642D1F6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D74-F79E-6740-BEDA-05C48D350B0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BBF2A-40D4-C945-8DE4-5CB679AF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5B29B-37C2-B145-B7CC-EE208C0E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6E5-37DF-7B46-A369-D8FEFA58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7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5C64-8878-5C46-BB26-97DB86D7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91715B-31BE-7B4E-B8CD-0ABAB0F06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D74-F79E-6740-BEDA-05C48D350B0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0A2E9-8DA0-C043-90A6-52329F9D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3BAED-BA65-D141-B3C4-7D4F543D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6E5-37DF-7B46-A369-D8FEFA58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5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2E13B-3F49-6545-A470-F1EE9E29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D74-F79E-6740-BEDA-05C48D350B0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1B1002-8449-1A47-B783-8629EC04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EAD9E-403D-0A47-80C5-284906DB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6E5-37DF-7B46-A369-D8FEFA58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2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FBBB-7032-F744-A982-2A9C391A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D510D-F12A-F545-8698-F01CE9B3C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12175-1384-884F-8F2F-47064FB72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64DE6-06C3-3742-BEFE-76687705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D74-F79E-6740-BEDA-05C48D350B0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B86BF-48D6-1D4A-86D4-1C5D6385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F7D2A-5B89-9E4C-84AC-B60E7148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6E5-37DF-7B46-A369-D8FEFA58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3B419-5969-0D47-BBC4-64D188A3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2E99C5-B4DE-DF4E-945A-88AF0B0C4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F1114-982B-1647-A570-5BC3089ED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FA15B-2523-9646-9B6B-8940E0DB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D74-F79E-6740-BEDA-05C48D350B0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8081D-4230-F843-9B01-A9610B70D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C66A5-6157-2345-80C4-067F9383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6E5-37DF-7B46-A369-D8FEFA58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7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295DE-90DE-3449-B332-540AF1EE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0DF95-D85A-6748-ABA3-B71738657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D086A-352E-D344-AA7D-BFA41B16C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8CD74-F79E-6740-BEDA-05C48D350B0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3759C-1BAC-D34F-978A-86FC3535C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7E47E-2F7B-2D45-8C73-B934102C5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A6E5-37DF-7B46-A369-D8FEFA58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8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57" r:id="rId12"/>
    <p:sldLayoutId id="2147483656" r:id="rId13"/>
    <p:sldLayoutId id="2147483658" r:id="rId14"/>
    <p:sldLayoutId id="2147483698" r:id="rId15"/>
    <p:sldLayoutId id="214748365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D06E-9F0E-D04D-AD2D-7741B139A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01440-8768-4245-943D-A1A63C369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D4203-A4FE-DB4D-8AF8-A2C2A9F0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6C284-A0B7-3B45-AE03-2BD15A2DEB5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8C01-4BC2-B942-B5ED-DD2C68E1B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E3F60-459F-E149-B179-DA06E489B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8B010-AA23-EF4D-AF4E-14884A4B7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955A6E5-37DF-7B46-A369-D8FEFA58A1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068CD74-F79E-6740-BEDA-05C48D350B0C}" type="datetimeFigureOut">
              <a:rPr lang="en-US" smtClean="0"/>
              <a:t>12/19/2023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3" y="228604"/>
            <a:ext cx="9096375" cy="1987551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latin typeface="Times New Roman" pitchFamily="18" charset="0"/>
                <a:cs typeface="Times New Roman" pitchFamily="18" charset="0"/>
              </a:rPr>
              <a:t>Centre for Academic &amp; Professional Career Development and Research(CAPCDR)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5364" y="2559050"/>
            <a:ext cx="9925051" cy="1784350"/>
          </a:xfrm>
        </p:spPr>
        <p:txBody>
          <a:bodyPr>
            <a:normAutofit lnSpcReduction="10000"/>
          </a:bodyPr>
          <a:lstStyle/>
          <a:p>
            <a:pPr algn="ctr"/>
            <a:r>
              <a:rPr lang="en-IN" sz="2800" b="1" dirty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Presentation </a:t>
            </a:r>
          </a:p>
          <a:p>
            <a:pPr algn="ctr"/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Online Teacher Development Programmes for English Language Teachers: A Study of the Perceptions of the Trainees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b="1" dirty="0"/>
              <a:t> </a:t>
            </a:r>
            <a:endParaRPr lang="en-IN" dirty="0"/>
          </a:p>
          <a:p>
            <a:endParaRPr lang="en-IN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5364" y="4711700"/>
            <a:ext cx="9925051" cy="17843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Presented by </a:t>
            </a:r>
          </a:p>
          <a:p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Sajad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Ahmad </a:t>
            </a:r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Teli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Prof.Aejaz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Mohammed Sheikh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b="1" dirty="0" err="1">
                <a:latin typeface="Times New Roman" pitchFamily="18" charset="0"/>
                <a:cs typeface="Times New Roman" pitchFamily="18" charset="0"/>
              </a:rPr>
              <a:t>Mehreen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 Amin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3459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E462A-B30A-454B-8EEC-793FDF98E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000" b="1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 didn’t face any issue of internet connectivity during the online trainings.</a:t>
            </a:r>
            <a:br>
              <a:rPr lang="en-IN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N" sz="2000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FB5A97-10EE-4A87-8ED3-F5E255631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013153"/>
              </p:ext>
            </p:extLst>
          </p:nvPr>
        </p:nvGraphicFramePr>
        <p:xfrm>
          <a:off x="1294232" y="2138289"/>
          <a:ext cx="6943153" cy="3066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3883">
                  <a:extLst>
                    <a:ext uri="{9D8B030D-6E8A-4147-A177-3AD203B41FA5}">
                      <a16:colId xmlns:a16="http://schemas.microsoft.com/office/drawing/2014/main" val="52656676"/>
                    </a:ext>
                  </a:extLst>
                </a:gridCol>
                <a:gridCol w="2314635">
                  <a:extLst>
                    <a:ext uri="{9D8B030D-6E8A-4147-A177-3AD203B41FA5}">
                      <a16:colId xmlns:a16="http://schemas.microsoft.com/office/drawing/2014/main" val="2735924999"/>
                    </a:ext>
                  </a:extLst>
                </a:gridCol>
                <a:gridCol w="2314635">
                  <a:extLst>
                    <a:ext uri="{9D8B030D-6E8A-4147-A177-3AD203B41FA5}">
                      <a16:colId xmlns:a16="http://schemas.microsoft.com/office/drawing/2014/main" val="1264301195"/>
                    </a:ext>
                  </a:extLst>
                </a:gridCol>
              </a:tblGrid>
              <a:tr h="438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Frequency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Percentage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1816318"/>
                  </a:ext>
                </a:extLst>
              </a:tr>
              <a:tr h="438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Strongly agree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3148633"/>
                  </a:ext>
                </a:extLst>
              </a:tr>
              <a:tr h="438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Agree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12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813435"/>
                  </a:ext>
                </a:extLst>
              </a:tr>
              <a:tr h="438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Undecided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4320873"/>
                  </a:ext>
                </a:extLst>
              </a:tr>
              <a:tr h="438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Disagree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25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50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702086"/>
                  </a:ext>
                </a:extLst>
              </a:tr>
              <a:tr h="438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Strongly disagree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13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26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9227890"/>
                  </a:ext>
                </a:extLst>
              </a:tr>
              <a:tr h="438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Total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50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 dirty="0">
                          <a:effectLst/>
                        </a:rPr>
                        <a:t>100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157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50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AD88-1D3D-4FA7-8195-11FB6533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can we improve the online professional development of teachers in future (comment)?</a:t>
            </a:r>
            <a:b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N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85441-7E64-46FE-8673-5E399AB3D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Sufficient funds from the government for training institutes</a:t>
            </a:r>
          </a:p>
          <a:p>
            <a:r>
              <a:rPr lang="en-IN" dirty="0"/>
              <a:t>Needs analysis of teachers should be carried out.</a:t>
            </a:r>
          </a:p>
          <a:p>
            <a:r>
              <a:rPr lang="en-IN" dirty="0"/>
              <a:t>Trainings in order to get experts in using educational technology.</a:t>
            </a:r>
          </a:p>
          <a:p>
            <a:r>
              <a:rPr lang="en-IN" dirty="0"/>
              <a:t>Resolution of internet connectivity </a:t>
            </a:r>
          </a:p>
          <a:p>
            <a:r>
              <a:rPr lang="en-IN" dirty="0"/>
              <a:t>Teachers trainer who are experts in the field</a:t>
            </a:r>
          </a:p>
          <a:p>
            <a:r>
              <a:rPr lang="en-IN" dirty="0"/>
              <a:t>Recorded sessions sharing </a:t>
            </a:r>
          </a:p>
          <a:p>
            <a:r>
              <a:rPr lang="en-IN" dirty="0"/>
              <a:t>Incentives for teachers</a:t>
            </a:r>
          </a:p>
          <a:p>
            <a:r>
              <a:rPr lang="en-IN" dirty="0"/>
              <a:t>Smart classrooms </a:t>
            </a:r>
          </a:p>
        </p:txBody>
      </p:sp>
    </p:spTree>
    <p:extLst>
      <p:ext uri="{BB962C8B-B14F-4D97-AF65-F5344CB8AC3E}">
        <p14:creationId xmlns:p14="http://schemas.microsoft.com/office/powerpoint/2010/main" val="136810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27FF9-3AC1-4898-8DD4-9054DE30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Conclusion</a:t>
            </a:r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4B1BC-EFE2-4986-8B51-282C0D452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Use of communication and information technology </a:t>
            </a:r>
          </a:p>
          <a:p>
            <a:r>
              <a:rPr lang="en-IN" dirty="0"/>
              <a:t>Professional development of teachers</a:t>
            </a:r>
          </a:p>
          <a:p>
            <a:r>
              <a:rPr lang="en-IN" dirty="0"/>
              <a:t>English language teacher trainer availability </a:t>
            </a:r>
          </a:p>
          <a:p>
            <a:r>
              <a:rPr lang="en-IN" dirty="0"/>
              <a:t>Internet connectivity issue </a:t>
            </a:r>
          </a:p>
          <a:p>
            <a:r>
              <a:rPr lang="en-IN" dirty="0"/>
              <a:t>Coordination between teachers </a:t>
            </a:r>
          </a:p>
          <a:p>
            <a:r>
              <a:rPr lang="en-IN" dirty="0"/>
              <a:t>Active participation of teacher trainees </a:t>
            </a:r>
          </a:p>
          <a:p>
            <a:r>
              <a:rPr lang="en-IN" dirty="0"/>
              <a:t>In ability of handling online tools and apps </a:t>
            </a:r>
          </a:p>
          <a:p>
            <a:r>
              <a:rPr lang="en-IN" dirty="0"/>
              <a:t>Onsite practice sessions </a:t>
            </a:r>
          </a:p>
        </p:txBody>
      </p:sp>
    </p:spTree>
    <p:extLst>
      <p:ext uri="{BB962C8B-B14F-4D97-AF65-F5344CB8AC3E}">
        <p14:creationId xmlns:p14="http://schemas.microsoft.com/office/powerpoint/2010/main" val="264153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1814512"/>
            <a:ext cx="10160000" cy="2657475"/>
          </a:xfrm>
        </p:spPr>
        <p:txBody>
          <a:bodyPr/>
          <a:lstStyle/>
          <a:p>
            <a:pPr algn="ctr"/>
            <a:r>
              <a:rPr lang="en-IN" sz="9600" dirty="0">
                <a:solidFill>
                  <a:srgbClr val="92D050"/>
                </a:solidFill>
                <a:latin typeface="Chiller" pitchFamily="82" charset="0"/>
                <a:cs typeface="Times New Roman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347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B0634-DA28-B744-8CC3-7B3C9F44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EF5D1-F5E3-F348-81AE-2E52FE312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68203"/>
            <a:ext cx="8929876" cy="4870222"/>
          </a:xfrm>
        </p:spPr>
        <p:txBody>
          <a:bodyPr>
            <a:normAutofit/>
          </a:bodyPr>
          <a:lstStyle/>
          <a:p>
            <a:r>
              <a:rPr lang="en-US" dirty="0"/>
              <a:t>Online Professional Development due to covid-19 </a:t>
            </a:r>
          </a:p>
          <a:p>
            <a:r>
              <a:rPr lang="en-US" dirty="0"/>
              <a:t>All the sectors of life opted for online transactions </a:t>
            </a:r>
          </a:p>
          <a:p>
            <a:r>
              <a:rPr lang="en-US" dirty="0"/>
              <a:t>Education sector was not an exception</a:t>
            </a:r>
          </a:p>
          <a:p>
            <a:r>
              <a:rPr lang="en-US" dirty="0"/>
              <a:t>Professional development of teachers including the English language teachers.</a:t>
            </a:r>
          </a:p>
          <a:p>
            <a:r>
              <a:rPr lang="en-US" dirty="0"/>
              <a:t>Different training institutes of the Kashmir valley started online professional development of teachers </a:t>
            </a:r>
          </a:p>
          <a:p>
            <a:r>
              <a:rPr lang="en-US" dirty="0"/>
              <a:t>Like SCERT  ( State council of education research and training)</a:t>
            </a:r>
          </a:p>
          <a:p>
            <a:r>
              <a:rPr lang="en-US" dirty="0"/>
              <a:t>DIET </a:t>
            </a:r>
            <a:r>
              <a:rPr lang="en-US"/>
              <a:t>( District </a:t>
            </a:r>
            <a:r>
              <a:rPr lang="en-US" dirty="0"/>
              <a:t>institute of education and training) </a:t>
            </a:r>
          </a:p>
        </p:txBody>
      </p:sp>
    </p:spTree>
    <p:extLst>
      <p:ext uri="{BB962C8B-B14F-4D97-AF65-F5344CB8AC3E}">
        <p14:creationId xmlns:p14="http://schemas.microsoft.com/office/powerpoint/2010/main" val="134393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EE54-8CFA-0740-A4E4-DD0C8FE8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</a:t>
            </a:r>
            <a:r>
              <a:rPr lang="en-AE" dirty="0"/>
              <a:t>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83DFB-B6A1-9C44-8CB6-602B609B1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</a:t>
            </a:r>
            <a:r>
              <a:rPr lang="en-AE" dirty="0"/>
              <a:t>wo district institutes of Edu</a:t>
            </a:r>
            <a:r>
              <a:rPr lang="en-IN" dirty="0"/>
              <a:t>cation </a:t>
            </a:r>
            <a:r>
              <a:rPr lang="en-AE" dirty="0"/>
              <a:t> and trainings of Kashmir valley  were included in the study .</a:t>
            </a:r>
          </a:p>
          <a:p>
            <a:r>
              <a:rPr lang="en-AE" dirty="0"/>
              <a:t>50 teachers from the Pulwama and Anantnag districts were also included in the study </a:t>
            </a:r>
          </a:p>
          <a:p>
            <a:r>
              <a:rPr lang="en-AE" dirty="0"/>
              <a:t>google form questionnaire</a:t>
            </a:r>
          </a:p>
          <a:p>
            <a:r>
              <a:rPr lang="en-AE" dirty="0"/>
              <a:t>distributed via WhatsApp and email</a:t>
            </a:r>
          </a:p>
          <a:p>
            <a:r>
              <a:rPr lang="en-AE" dirty="0"/>
              <a:t>some teachers were contacted telephonically  </a:t>
            </a:r>
          </a:p>
        </p:txBody>
      </p:sp>
    </p:spTree>
    <p:extLst>
      <p:ext uri="{BB962C8B-B14F-4D97-AF65-F5344CB8AC3E}">
        <p14:creationId xmlns:p14="http://schemas.microsoft.com/office/powerpoint/2010/main" val="34859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88105-9CC9-9D45-9ED4-1A9BE351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Research</a:t>
            </a:r>
            <a:r>
              <a:rPr lang="en-AE" dirty="0"/>
              <a:t>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8283E-AED2-664C-BA80-56F4DD83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rtl="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 research questions </a:t>
            </a:r>
          </a:p>
          <a:p>
            <a:pPr algn="just">
              <a:lnSpc>
                <a:spcPct val="150000"/>
              </a:lnSpc>
            </a:pP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 were the challenges and problems faced by the training institutes and the teacher trainees.</a:t>
            </a:r>
          </a:p>
          <a:p>
            <a:pPr>
              <a:lnSpc>
                <a:spcPct val="150000"/>
              </a:lnSpc>
            </a:pP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What are the perceptions of teacher trainees regarding the online professional development? </a:t>
            </a:r>
          </a:p>
          <a:p>
            <a:pPr algn="just">
              <a:lnSpc>
                <a:spcPct val="150000"/>
              </a:lnSpc>
            </a:pP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How can we improve the online professional development of English language teachers?</a:t>
            </a:r>
            <a:endParaRPr lang="en-IN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17174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09DEE-813F-1D49-9FE5-EDBDC1B1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E" dirty="0"/>
              <a:t>Challenges faced by training Institutes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13574-72F5-1E45-996B-C04E9718F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Managing the Teacher trainer of English language </a:t>
            </a:r>
          </a:p>
          <a:p>
            <a:r>
              <a:rPr lang="en-IN" dirty="0"/>
              <a:t>Who are well equipped with educational technology and subject matter.</a:t>
            </a:r>
          </a:p>
          <a:p>
            <a:r>
              <a:rPr lang="en-IN" dirty="0"/>
              <a:t>Coordination with the teachers trainees </a:t>
            </a:r>
          </a:p>
          <a:p>
            <a:r>
              <a:rPr lang="en-IN" dirty="0"/>
              <a:t>Good internet connectivity </a:t>
            </a:r>
          </a:p>
          <a:p>
            <a:r>
              <a:rPr lang="en-IN" dirty="0"/>
              <a:t>Non active participation of teachers 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42266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6AD4-8DD3-7449-8715-82627AD9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E" dirty="0"/>
              <a:t>Challenges faced by training Institutes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AF72-AB16-C14F-893A-667795CD7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Managing </a:t>
            </a:r>
            <a:r>
              <a:rPr lang="en-AE" dirty="0"/>
              <a:t> and using the online gadgets and tools</a:t>
            </a:r>
          </a:p>
          <a:p>
            <a:r>
              <a:rPr lang="en-IN" dirty="0"/>
              <a:t>N</a:t>
            </a:r>
            <a:r>
              <a:rPr lang="en-AE" dirty="0"/>
              <a:t>o needs analysis of the teachers to met the expected needs</a:t>
            </a:r>
          </a:p>
          <a:p>
            <a:r>
              <a:rPr lang="en-IN" dirty="0"/>
              <a:t>Good Internet connectivity </a:t>
            </a:r>
            <a:r>
              <a:rPr lang="en-AE" dirty="0"/>
              <a:t> </a:t>
            </a:r>
          </a:p>
          <a:p>
            <a:r>
              <a:rPr lang="en-AE" dirty="0"/>
              <a:t>onsite practice sessions not possible </a:t>
            </a:r>
          </a:p>
        </p:txBody>
      </p:sp>
    </p:spTree>
    <p:extLst>
      <p:ext uri="{BB962C8B-B14F-4D97-AF65-F5344CB8AC3E}">
        <p14:creationId xmlns:p14="http://schemas.microsoft.com/office/powerpoint/2010/main" val="140132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81A3B-217B-2A4B-9074-70E49D3F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b="1" dirty="0"/>
              <a:t>Perceptions of teacher trainees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24A03EE-13A3-472A-94A0-5529D3789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051224"/>
              </p:ext>
            </p:extLst>
          </p:nvPr>
        </p:nvGraphicFramePr>
        <p:xfrm>
          <a:off x="1574688" y="3300106"/>
          <a:ext cx="7174525" cy="2841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0991">
                  <a:extLst>
                    <a:ext uri="{9D8B030D-6E8A-4147-A177-3AD203B41FA5}">
                      <a16:colId xmlns:a16="http://schemas.microsoft.com/office/drawing/2014/main" val="824826268"/>
                    </a:ext>
                  </a:extLst>
                </a:gridCol>
                <a:gridCol w="2391767">
                  <a:extLst>
                    <a:ext uri="{9D8B030D-6E8A-4147-A177-3AD203B41FA5}">
                      <a16:colId xmlns:a16="http://schemas.microsoft.com/office/drawing/2014/main" val="3579978027"/>
                    </a:ext>
                  </a:extLst>
                </a:gridCol>
                <a:gridCol w="2391767">
                  <a:extLst>
                    <a:ext uri="{9D8B030D-6E8A-4147-A177-3AD203B41FA5}">
                      <a16:colId xmlns:a16="http://schemas.microsoft.com/office/drawing/2014/main" val="1048318122"/>
                    </a:ext>
                  </a:extLst>
                </a:gridCol>
              </a:tblGrid>
              <a:tr h="405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Frequency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Percentage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0860944"/>
                  </a:ext>
                </a:extLst>
              </a:tr>
              <a:tr h="405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Strongly agree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 dirty="0">
                          <a:effectLst/>
                        </a:rPr>
                        <a:t>7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14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910030"/>
                  </a:ext>
                </a:extLst>
              </a:tr>
              <a:tr h="405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Agree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10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20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5071850"/>
                  </a:ext>
                </a:extLst>
              </a:tr>
              <a:tr h="405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 dirty="0">
                          <a:effectLst/>
                        </a:rPr>
                        <a:t>Undecided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 dirty="0">
                          <a:effectLst/>
                        </a:rPr>
                        <a:t>1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4360014"/>
                  </a:ext>
                </a:extLst>
              </a:tr>
              <a:tr h="405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Disagree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21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42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319314"/>
                  </a:ext>
                </a:extLst>
              </a:tr>
              <a:tr h="405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Strongly disagree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11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22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3581649"/>
                  </a:ext>
                </a:extLst>
              </a:tr>
              <a:tr h="405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 dirty="0">
                          <a:effectLst/>
                        </a:rPr>
                        <a:t>Total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 dirty="0">
                          <a:effectLst/>
                        </a:rPr>
                        <a:t>50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 dirty="0">
                          <a:effectLst/>
                        </a:rPr>
                        <a:t>100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858642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9E019A9B-8639-4F3E-A7D6-A9DE9F8E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659" y="164117"/>
            <a:ext cx="106861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C5E5C6-BA72-44DA-977E-B27A16C0B6D5}"/>
              </a:ext>
            </a:extLst>
          </p:cNvPr>
          <p:cNvSpPr txBox="1"/>
          <p:nvPr/>
        </p:nvSpPr>
        <p:spPr>
          <a:xfrm>
            <a:off x="1167619" y="2050529"/>
            <a:ext cx="7891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contents of the online professional development programmes were according to my needs.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796F-95E7-407A-B97A-E0692FAC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08857"/>
            <a:ext cx="8929876" cy="1325563"/>
          </a:xfrm>
        </p:spPr>
        <p:txBody>
          <a:bodyPr>
            <a:normAutofit/>
          </a:bodyPr>
          <a:lstStyle/>
          <a:p>
            <a:pPr algn="ctr"/>
            <a:r>
              <a:rPr lang="en-IN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teacher trainer had enough knowledge and experience to train the English language teachers.</a:t>
            </a:r>
            <a:b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N" sz="20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AFEE6BA-8441-40FF-8B7D-56FAB5982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874083"/>
              </p:ext>
            </p:extLst>
          </p:nvPr>
        </p:nvGraphicFramePr>
        <p:xfrm>
          <a:off x="1688124" y="2222695"/>
          <a:ext cx="7146389" cy="2940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1615">
                  <a:extLst>
                    <a:ext uri="{9D8B030D-6E8A-4147-A177-3AD203B41FA5}">
                      <a16:colId xmlns:a16="http://schemas.microsoft.com/office/drawing/2014/main" val="714553167"/>
                    </a:ext>
                  </a:extLst>
                </a:gridCol>
                <a:gridCol w="2382387">
                  <a:extLst>
                    <a:ext uri="{9D8B030D-6E8A-4147-A177-3AD203B41FA5}">
                      <a16:colId xmlns:a16="http://schemas.microsoft.com/office/drawing/2014/main" val="3962971075"/>
                    </a:ext>
                  </a:extLst>
                </a:gridCol>
                <a:gridCol w="2382387">
                  <a:extLst>
                    <a:ext uri="{9D8B030D-6E8A-4147-A177-3AD203B41FA5}">
                      <a16:colId xmlns:a16="http://schemas.microsoft.com/office/drawing/2014/main" val="1610812489"/>
                    </a:ext>
                  </a:extLst>
                </a:gridCol>
              </a:tblGrid>
              <a:tr h="4200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Frequency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Percentage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9124966"/>
                  </a:ext>
                </a:extLst>
              </a:tr>
              <a:tr h="4200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Strongly agree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27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54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5600672"/>
                  </a:ext>
                </a:extLst>
              </a:tr>
              <a:tr h="4200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Agree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11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22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7313646"/>
                  </a:ext>
                </a:extLst>
              </a:tr>
              <a:tr h="4200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Undecided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8110006"/>
                  </a:ext>
                </a:extLst>
              </a:tr>
              <a:tr h="4200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Disagree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7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14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876162"/>
                  </a:ext>
                </a:extLst>
              </a:tr>
              <a:tr h="4200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Strongly disagree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8819830"/>
                  </a:ext>
                </a:extLst>
              </a:tr>
              <a:tr h="4200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Total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50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 dirty="0">
                          <a:effectLst/>
                        </a:rPr>
                        <a:t>100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60944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F86CA3A-ED26-43BB-8848-2EB6BB02A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39227"/>
            <a:ext cx="11353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6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CF92C-56B2-44EE-BC0D-75D9B42D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39" y="449536"/>
            <a:ext cx="8929876" cy="1325563"/>
          </a:xfrm>
        </p:spPr>
        <p:txBody>
          <a:bodyPr>
            <a:normAutofit/>
          </a:bodyPr>
          <a:lstStyle/>
          <a:p>
            <a:pPr algn="ctr"/>
            <a:r>
              <a:rPr lang="en-IN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experience no difficulty in using the different online tools and gadgets during the trainings.</a:t>
            </a:r>
            <a:b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N" sz="20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E576C9A-5041-48F8-A21A-530EDF7A2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127558"/>
              </p:ext>
            </p:extLst>
          </p:nvPr>
        </p:nvGraphicFramePr>
        <p:xfrm>
          <a:off x="1111350" y="2152357"/>
          <a:ext cx="7849774" cy="3137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024">
                  <a:extLst>
                    <a:ext uri="{9D8B030D-6E8A-4147-A177-3AD203B41FA5}">
                      <a16:colId xmlns:a16="http://schemas.microsoft.com/office/drawing/2014/main" val="1276717690"/>
                    </a:ext>
                  </a:extLst>
                </a:gridCol>
                <a:gridCol w="2616875">
                  <a:extLst>
                    <a:ext uri="{9D8B030D-6E8A-4147-A177-3AD203B41FA5}">
                      <a16:colId xmlns:a16="http://schemas.microsoft.com/office/drawing/2014/main" val="1898661284"/>
                    </a:ext>
                  </a:extLst>
                </a:gridCol>
                <a:gridCol w="2616875">
                  <a:extLst>
                    <a:ext uri="{9D8B030D-6E8A-4147-A177-3AD203B41FA5}">
                      <a16:colId xmlns:a16="http://schemas.microsoft.com/office/drawing/2014/main" val="952552861"/>
                    </a:ext>
                  </a:extLst>
                </a:gridCol>
              </a:tblGrid>
              <a:tr h="4481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Frequency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Percentage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3306406"/>
                  </a:ext>
                </a:extLst>
              </a:tr>
              <a:tr h="4481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Strongly agree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0395408"/>
                  </a:ext>
                </a:extLst>
              </a:tr>
              <a:tr h="4481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Agree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10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20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0709331"/>
                  </a:ext>
                </a:extLst>
              </a:tr>
              <a:tr h="4481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Undecided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2725640"/>
                  </a:ext>
                </a:extLst>
              </a:tr>
              <a:tr h="4481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Disagree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16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32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855539"/>
                  </a:ext>
                </a:extLst>
              </a:tr>
              <a:tr h="4481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Strongly disagree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19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38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4513122"/>
                  </a:ext>
                </a:extLst>
              </a:tr>
              <a:tr h="4481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Total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>
                          <a:effectLst/>
                        </a:rPr>
                        <a:t>50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200" dirty="0">
                          <a:effectLst/>
                        </a:rPr>
                        <a:t>100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597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80627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538</Words>
  <Application>Microsoft Office PowerPoint</Application>
  <PresentationFormat>Widescreen</PresentationFormat>
  <Paragraphs>148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Chiller</vt:lpstr>
      <vt:lpstr>Futura Medium</vt:lpstr>
      <vt:lpstr>Symbol</vt:lpstr>
      <vt:lpstr>Times New Roman</vt:lpstr>
      <vt:lpstr>1_Custom Design</vt:lpstr>
      <vt:lpstr>Custom Design</vt:lpstr>
      <vt:lpstr>Adjacency</vt:lpstr>
      <vt:lpstr>Centre for Academic &amp; Professional Career Development and Research(CAPCDR)</vt:lpstr>
      <vt:lpstr>Introduction </vt:lpstr>
      <vt:lpstr>Methodology </vt:lpstr>
      <vt:lpstr>Research questions </vt:lpstr>
      <vt:lpstr>Challenges faced by training Institutes </vt:lpstr>
      <vt:lpstr>Challenges faced by training Institutes </vt:lpstr>
      <vt:lpstr>Perceptions of teacher trainees </vt:lpstr>
      <vt:lpstr>The teacher trainer had enough knowledge and experience to train the English language teachers. </vt:lpstr>
      <vt:lpstr>I experience no difficulty in using the different online tools and gadgets during the trainings. </vt:lpstr>
      <vt:lpstr>I didn’t face any issue of internet connectivity during the online trainings. </vt:lpstr>
      <vt:lpstr>How can we improve the online professional development of teachers in future (comment)? </vt:lpstr>
      <vt:lpstr>Conclusion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Manar Aref</dc:creator>
  <cp:lastModifiedBy>Advocate Dr Kazi Abdul Mannan</cp:lastModifiedBy>
  <cp:revision>119</cp:revision>
  <dcterms:created xsi:type="dcterms:W3CDTF">2020-02-12T06:39:53Z</dcterms:created>
  <dcterms:modified xsi:type="dcterms:W3CDTF">2023-12-19T14:24:55Z</dcterms:modified>
</cp:coreProperties>
</file>