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9" r:id="rId7"/>
    <p:sldId id="270" r:id="rId8"/>
    <p:sldId id="273" r:id="rId9"/>
    <p:sldId id="274" r:id="rId10"/>
    <p:sldId id="275" r:id="rId11"/>
    <p:sldId id="27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2"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ED88-B45F-D66E-64AE-ECC809AE74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34635647-EF7A-BDA5-6175-44087E245C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9CABAAFE-A8CF-59D5-5A5A-10E638222DBA}"/>
              </a:ext>
            </a:extLst>
          </p:cNvPr>
          <p:cNvSpPr>
            <a:spLocks noGrp="1"/>
          </p:cNvSpPr>
          <p:nvPr>
            <p:ph type="dt" sz="half" idx="10"/>
          </p:nvPr>
        </p:nvSpPr>
        <p:spPr/>
        <p:txBody>
          <a:bodyPr/>
          <a:lstStyle/>
          <a:p>
            <a:fld id="{DA289304-B703-4D9B-ACCE-5EE832EC7561}" type="datetimeFigureOut">
              <a:rPr lang="en-IN" smtClean="0"/>
              <a:t>21-12-2023</a:t>
            </a:fld>
            <a:endParaRPr lang="en-IN"/>
          </a:p>
        </p:txBody>
      </p:sp>
      <p:sp>
        <p:nvSpPr>
          <p:cNvPr id="5" name="Footer Placeholder 4">
            <a:extLst>
              <a:ext uri="{FF2B5EF4-FFF2-40B4-BE49-F238E27FC236}">
                <a16:creationId xmlns:a16="http://schemas.microsoft.com/office/drawing/2014/main" id="{B5FBD6DD-4718-BC9A-F28D-7B960B0FD46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526E0FC-6435-BF9E-DFB3-F0C102EFE71A}"/>
              </a:ext>
            </a:extLst>
          </p:cNvPr>
          <p:cNvSpPr>
            <a:spLocks noGrp="1"/>
          </p:cNvSpPr>
          <p:nvPr>
            <p:ph type="sldNum" sz="quarter" idx="12"/>
          </p:nvPr>
        </p:nvSpPr>
        <p:spPr/>
        <p:txBody>
          <a:bodyPr/>
          <a:lstStyle/>
          <a:p>
            <a:fld id="{58A7C145-069B-4F6F-9808-B657B7F1B81A}" type="slidenum">
              <a:rPr lang="en-IN" smtClean="0"/>
              <a:t>‹#›</a:t>
            </a:fld>
            <a:endParaRPr lang="en-IN"/>
          </a:p>
        </p:txBody>
      </p:sp>
    </p:spTree>
    <p:extLst>
      <p:ext uri="{BB962C8B-B14F-4D97-AF65-F5344CB8AC3E}">
        <p14:creationId xmlns:p14="http://schemas.microsoft.com/office/powerpoint/2010/main" val="3589715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FF417-7755-C433-6DBA-675E58DC0942}"/>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3499C30-2B04-DA85-7F6C-DD04AF4CB0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8A20D4D-8EEB-7DDF-85A0-95D276416631}"/>
              </a:ext>
            </a:extLst>
          </p:cNvPr>
          <p:cNvSpPr>
            <a:spLocks noGrp="1"/>
          </p:cNvSpPr>
          <p:nvPr>
            <p:ph type="dt" sz="half" idx="10"/>
          </p:nvPr>
        </p:nvSpPr>
        <p:spPr/>
        <p:txBody>
          <a:bodyPr/>
          <a:lstStyle/>
          <a:p>
            <a:fld id="{DA289304-B703-4D9B-ACCE-5EE832EC7561}" type="datetimeFigureOut">
              <a:rPr lang="en-IN" smtClean="0"/>
              <a:t>21-12-2023</a:t>
            </a:fld>
            <a:endParaRPr lang="en-IN"/>
          </a:p>
        </p:txBody>
      </p:sp>
      <p:sp>
        <p:nvSpPr>
          <p:cNvPr id="5" name="Footer Placeholder 4">
            <a:extLst>
              <a:ext uri="{FF2B5EF4-FFF2-40B4-BE49-F238E27FC236}">
                <a16:creationId xmlns:a16="http://schemas.microsoft.com/office/drawing/2014/main" id="{5BDE4E1F-E91C-FF9E-B065-3CD43C54AAB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3754814-6898-F388-20C2-D9E8A14437A7}"/>
              </a:ext>
            </a:extLst>
          </p:cNvPr>
          <p:cNvSpPr>
            <a:spLocks noGrp="1"/>
          </p:cNvSpPr>
          <p:nvPr>
            <p:ph type="sldNum" sz="quarter" idx="12"/>
          </p:nvPr>
        </p:nvSpPr>
        <p:spPr/>
        <p:txBody>
          <a:bodyPr/>
          <a:lstStyle/>
          <a:p>
            <a:fld id="{58A7C145-069B-4F6F-9808-B657B7F1B81A}" type="slidenum">
              <a:rPr lang="en-IN" smtClean="0"/>
              <a:t>‹#›</a:t>
            </a:fld>
            <a:endParaRPr lang="en-IN"/>
          </a:p>
        </p:txBody>
      </p:sp>
    </p:spTree>
    <p:extLst>
      <p:ext uri="{BB962C8B-B14F-4D97-AF65-F5344CB8AC3E}">
        <p14:creationId xmlns:p14="http://schemas.microsoft.com/office/powerpoint/2010/main" val="1624940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0DBD19-8A51-0A9A-CFF0-E0E4C313497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4BC0EC8-056F-49A6-62FC-8FADA03424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62F868E-A8D0-FB5E-E3C5-7DAC6B8F5080}"/>
              </a:ext>
            </a:extLst>
          </p:cNvPr>
          <p:cNvSpPr>
            <a:spLocks noGrp="1"/>
          </p:cNvSpPr>
          <p:nvPr>
            <p:ph type="dt" sz="half" idx="10"/>
          </p:nvPr>
        </p:nvSpPr>
        <p:spPr/>
        <p:txBody>
          <a:bodyPr/>
          <a:lstStyle/>
          <a:p>
            <a:fld id="{DA289304-B703-4D9B-ACCE-5EE832EC7561}" type="datetimeFigureOut">
              <a:rPr lang="en-IN" smtClean="0"/>
              <a:t>21-12-2023</a:t>
            </a:fld>
            <a:endParaRPr lang="en-IN"/>
          </a:p>
        </p:txBody>
      </p:sp>
      <p:sp>
        <p:nvSpPr>
          <p:cNvPr id="5" name="Footer Placeholder 4">
            <a:extLst>
              <a:ext uri="{FF2B5EF4-FFF2-40B4-BE49-F238E27FC236}">
                <a16:creationId xmlns:a16="http://schemas.microsoft.com/office/drawing/2014/main" id="{1E870195-E2C3-2F18-F7FE-2EEA356739A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DD3F024-D24E-D146-2B7D-8F64782A43A7}"/>
              </a:ext>
            </a:extLst>
          </p:cNvPr>
          <p:cNvSpPr>
            <a:spLocks noGrp="1"/>
          </p:cNvSpPr>
          <p:nvPr>
            <p:ph type="sldNum" sz="quarter" idx="12"/>
          </p:nvPr>
        </p:nvSpPr>
        <p:spPr/>
        <p:txBody>
          <a:bodyPr/>
          <a:lstStyle/>
          <a:p>
            <a:fld id="{58A7C145-069B-4F6F-9808-B657B7F1B81A}" type="slidenum">
              <a:rPr lang="en-IN" smtClean="0"/>
              <a:t>‹#›</a:t>
            </a:fld>
            <a:endParaRPr lang="en-IN"/>
          </a:p>
        </p:txBody>
      </p:sp>
    </p:spTree>
    <p:extLst>
      <p:ext uri="{BB962C8B-B14F-4D97-AF65-F5344CB8AC3E}">
        <p14:creationId xmlns:p14="http://schemas.microsoft.com/office/powerpoint/2010/main" val="3700421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D53BC-EC90-9FEB-CCAB-9E0B3E7D3C3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B4E1C88-4E30-2E65-09B7-A6DCB324B7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ABAC1E6-A6AF-6F5F-E513-32B7033015FE}"/>
              </a:ext>
            </a:extLst>
          </p:cNvPr>
          <p:cNvSpPr>
            <a:spLocks noGrp="1"/>
          </p:cNvSpPr>
          <p:nvPr>
            <p:ph type="dt" sz="half" idx="10"/>
          </p:nvPr>
        </p:nvSpPr>
        <p:spPr/>
        <p:txBody>
          <a:bodyPr/>
          <a:lstStyle/>
          <a:p>
            <a:fld id="{DA289304-B703-4D9B-ACCE-5EE832EC7561}" type="datetimeFigureOut">
              <a:rPr lang="en-IN" smtClean="0"/>
              <a:t>21-12-2023</a:t>
            </a:fld>
            <a:endParaRPr lang="en-IN"/>
          </a:p>
        </p:txBody>
      </p:sp>
      <p:sp>
        <p:nvSpPr>
          <p:cNvPr id="5" name="Footer Placeholder 4">
            <a:extLst>
              <a:ext uri="{FF2B5EF4-FFF2-40B4-BE49-F238E27FC236}">
                <a16:creationId xmlns:a16="http://schemas.microsoft.com/office/drawing/2014/main" id="{F9058DF3-963A-FCCB-15CC-85447A4B5F0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53FAFD4-2A24-A5C7-ADB0-AE023DC94041}"/>
              </a:ext>
            </a:extLst>
          </p:cNvPr>
          <p:cNvSpPr>
            <a:spLocks noGrp="1"/>
          </p:cNvSpPr>
          <p:nvPr>
            <p:ph type="sldNum" sz="quarter" idx="12"/>
          </p:nvPr>
        </p:nvSpPr>
        <p:spPr/>
        <p:txBody>
          <a:bodyPr/>
          <a:lstStyle/>
          <a:p>
            <a:fld id="{58A7C145-069B-4F6F-9808-B657B7F1B81A}" type="slidenum">
              <a:rPr lang="en-IN" smtClean="0"/>
              <a:t>‹#›</a:t>
            </a:fld>
            <a:endParaRPr lang="en-IN"/>
          </a:p>
        </p:txBody>
      </p:sp>
    </p:spTree>
    <p:extLst>
      <p:ext uri="{BB962C8B-B14F-4D97-AF65-F5344CB8AC3E}">
        <p14:creationId xmlns:p14="http://schemas.microsoft.com/office/powerpoint/2010/main" val="3234006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D6136-7783-B6EF-B553-AAF3436D5F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2C5B0441-017B-5AA6-4B04-8CA4D251F5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AE1D1F4-F6B3-BEEA-7F1D-ADC01E89DE72}"/>
              </a:ext>
            </a:extLst>
          </p:cNvPr>
          <p:cNvSpPr>
            <a:spLocks noGrp="1"/>
          </p:cNvSpPr>
          <p:nvPr>
            <p:ph type="dt" sz="half" idx="10"/>
          </p:nvPr>
        </p:nvSpPr>
        <p:spPr/>
        <p:txBody>
          <a:bodyPr/>
          <a:lstStyle/>
          <a:p>
            <a:fld id="{DA289304-B703-4D9B-ACCE-5EE832EC7561}" type="datetimeFigureOut">
              <a:rPr lang="en-IN" smtClean="0"/>
              <a:t>21-12-2023</a:t>
            </a:fld>
            <a:endParaRPr lang="en-IN"/>
          </a:p>
        </p:txBody>
      </p:sp>
      <p:sp>
        <p:nvSpPr>
          <p:cNvPr id="5" name="Footer Placeholder 4">
            <a:extLst>
              <a:ext uri="{FF2B5EF4-FFF2-40B4-BE49-F238E27FC236}">
                <a16:creationId xmlns:a16="http://schemas.microsoft.com/office/drawing/2014/main" id="{9E1F2BD0-6C7A-1022-B40B-E8911580C6F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46D35BB-4B4E-7AEA-EAC8-E23FE97546AA}"/>
              </a:ext>
            </a:extLst>
          </p:cNvPr>
          <p:cNvSpPr>
            <a:spLocks noGrp="1"/>
          </p:cNvSpPr>
          <p:nvPr>
            <p:ph type="sldNum" sz="quarter" idx="12"/>
          </p:nvPr>
        </p:nvSpPr>
        <p:spPr/>
        <p:txBody>
          <a:bodyPr/>
          <a:lstStyle/>
          <a:p>
            <a:fld id="{58A7C145-069B-4F6F-9808-B657B7F1B81A}" type="slidenum">
              <a:rPr lang="en-IN" smtClean="0"/>
              <a:t>‹#›</a:t>
            </a:fld>
            <a:endParaRPr lang="en-IN"/>
          </a:p>
        </p:txBody>
      </p:sp>
    </p:spTree>
    <p:extLst>
      <p:ext uri="{BB962C8B-B14F-4D97-AF65-F5344CB8AC3E}">
        <p14:creationId xmlns:p14="http://schemas.microsoft.com/office/powerpoint/2010/main" val="3750960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4D421-0566-5A42-5C6B-69C19A4E056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ABA65DF-011E-2F43-E63C-20C56E4BFE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181C9EC7-62D3-6298-AADF-4826E77015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2B726F5B-FCC9-83BC-594E-3CF61DD61390}"/>
              </a:ext>
            </a:extLst>
          </p:cNvPr>
          <p:cNvSpPr>
            <a:spLocks noGrp="1"/>
          </p:cNvSpPr>
          <p:nvPr>
            <p:ph type="dt" sz="half" idx="10"/>
          </p:nvPr>
        </p:nvSpPr>
        <p:spPr/>
        <p:txBody>
          <a:bodyPr/>
          <a:lstStyle/>
          <a:p>
            <a:fld id="{DA289304-B703-4D9B-ACCE-5EE832EC7561}" type="datetimeFigureOut">
              <a:rPr lang="en-IN" smtClean="0"/>
              <a:t>21-12-2023</a:t>
            </a:fld>
            <a:endParaRPr lang="en-IN"/>
          </a:p>
        </p:txBody>
      </p:sp>
      <p:sp>
        <p:nvSpPr>
          <p:cNvPr id="6" name="Footer Placeholder 5">
            <a:extLst>
              <a:ext uri="{FF2B5EF4-FFF2-40B4-BE49-F238E27FC236}">
                <a16:creationId xmlns:a16="http://schemas.microsoft.com/office/drawing/2014/main" id="{9910D567-2FFF-E244-498D-03CBCA5465F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CF19D71-C2B4-9650-04AE-B0E817989963}"/>
              </a:ext>
            </a:extLst>
          </p:cNvPr>
          <p:cNvSpPr>
            <a:spLocks noGrp="1"/>
          </p:cNvSpPr>
          <p:nvPr>
            <p:ph type="sldNum" sz="quarter" idx="12"/>
          </p:nvPr>
        </p:nvSpPr>
        <p:spPr/>
        <p:txBody>
          <a:bodyPr/>
          <a:lstStyle/>
          <a:p>
            <a:fld id="{58A7C145-069B-4F6F-9808-B657B7F1B81A}" type="slidenum">
              <a:rPr lang="en-IN" smtClean="0"/>
              <a:t>‹#›</a:t>
            </a:fld>
            <a:endParaRPr lang="en-IN"/>
          </a:p>
        </p:txBody>
      </p:sp>
    </p:spTree>
    <p:extLst>
      <p:ext uri="{BB962C8B-B14F-4D97-AF65-F5344CB8AC3E}">
        <p14:creationId xmlns:p14="http://schemas.microsoft.com/office/powerpoint/2010/main" val="1148133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48AC2-755D-EB0D-F03E-15768781E874}"/>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782A5B6-9E98-C872-BCEA-98EFD13893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624BECC-3E72-1D6C-C029-70D9C56ADC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9B40A45A-31CF-62F0-ED46-83B733CF6E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625C08-0102-7B4C-A1F9-81D338DC08D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A784770A-7241-3F75-62CD-44ADDDAAE991}"/>
              </a:ext>
            </a:extLst>
          </p:cNvPr>
          <p:cNvSpPr>
            <a:spLocks noGrp="1"/>
          </p:cNvSpPr>
          <p:nvPr>
            <p:ph type="dt" sz="half" idx="10"/>
          </p:nvPr>
        </p:nvSpPr>
        <p:spPr/>
        <p:txBody>
          <a:bodyPr/>
          <a:lstStyle/>
          <a:p>
            <a:fld id="{DA289304-B703-4D9B-ACCE-5EE832EC7561}" type="datetimeFigureOut">
              <a:rPr lang="en-IN" smtClean="0"/>
              <a:t>21-12-2023</a:t>
            </a:fld>
            <a:endParaRPr lang="en-IN"/>
          </a:p>
        </p:txBody>
      </p:sp>
      <p:sp>
        <p:nvSpPr>
          <p:cNvPr id="8" name="Footer Placeholder 7">
            <a:extLst>
              <a:ext uri="{FF2B5EF4-FFF2-40B4-BE49-F238E27FC236}">
                <a16:creationId xmlns:a16="http://schemas.microsoft.com/office/drawing/2014/main" id="{25646C72-D6B2-16A8-97E5-D9A7949E24DD}"/>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3017F812-18C6-8EB8-812E-1CAE24D1952E}"/>
              </a:ext>
            </a:extLst>
          </p:cNvPr>
          <p:cNvSpPr>
            <a:spLocks noGrp="1"/>
          </p:cNvSpPr>
          <p:nvPr>
            <p:ph type="sldNum" sz="quarter" idx="12"/>
          </p:nvPr>
        </p:nvSpPr>
        <p:spPr/>
        <p:txBody>
          <a:bodyPr/>
          <a:lstStyle/>
          <a:p>
            <a:fld id="{58A7C145-069B-4F6F-9808-B657B7F1B81A}" type="slidenum">
              <a:rPr lang="en-IN" smtClean="0"/>
              <a:t>‹#›</a:t>
            </a:fld>
            <a:endParaRPr lang="en-IN"/>
          </a:p>
        </p:txBody>
      </p:sp>
    </p:spTree>
    <p:extLst>
      <p:ext uri="{BB962C8B-B14F-4D97-AF65-F5344CB8AC3E}">
        <p14:creationId xmlns:p14="http://schemas.microsoft.com/office/powerpoint/2010/main" val="3761833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17F60-9649-2DBF-97D6-2820A362771C}"/>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69733001-BEEE-186A-F5E1-FB321144A4D4}"/>
              </a:ext>
            </a:extLst>
          </p:cNvPr>
          <p:cNvSpPr>
            <a:spLocks noGrp="1"/>
          </p:cNvSpPr>
          <p:nvPr>
            <p:ph type="dt" sz="half" idx="10"/>
          </p:nvPr>
        </p:nvSpPr>
        <p:spPr/>
        <p:txBody>
          <a:bodyPr/>
          <a:lstStyle/>
          <a:p>
            <a:fld id="{DA289304-B703-4D9B-ACCE-5EE832EC7561}" type="datetimeFigureOut">
              <a:rPr lang="en-IN" smtClean="0"/>
              <a:t>21-12-2023</a:t>
            </a:fld>
            <a:endParaRPr lang="en-IN"/>
          </a:p>
        </p:txBody>
      </p:sp>
      <p:sp>
        <p:nvSpPr>
          <p:cNvPr id="4" name="Footer Placeholder 3">
            <a:extLst>
              <a:ext uri="{FF2B5EF4-FFF2-40B4-BE49-F238E27FC236}">
                <a16:creationId xmlns:a16="http://schemas.microsoft.com/office/drawing/2014/main" id="{38E30216-9776-4B66-7EED-3FE7BCDD2D6B}"/>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494817E0-D997-AC93-01CA-FE0383BAF3AF}"/>
              </a:ext>
            </a:extLst>
          </p:cNvPr>
          <p:cNvSpPr>
            <a:spLocks noGrp="1"/>
          </p:cNvSpPr>
          <p:nvPr>
            <p:ph type="sldNum" sz="quarter" idx="12"/>
          </p:nvPr>
        </p:nvSpPr>
        <p:spPr/>
        <p:txBody>
          <a:bodyPr/>
          <a:lstStyle/>
          <a:p>
            <a:fld id="{58A7C145-069B-4F6F-9808-B657B7F1B81A}" type="slidenum">
              <a:rPr lang="en-IN" smtClean="0"/>
              <a:t>‹#›</a:t>
            </a:fld>
            <a:endParaRPr lang="en-IN"/>
          </a:p>
        </p:txBody>
      </p:sp>
    </p:spTree>
    <p:extLst>
      <p:ext uri="{BB962C8B-B14F-4D97-AF65-F5344CB8AC3E}">
        <p14:creationId xmlns:p14="http://schemas.microsoft.com/office/powerpoint/2010/main" val="2397857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639A11-C494-36EB-4639-4FC8B4E7E192}"/>
              </a:ext>
            </a:extLst>
          </p:cNvPr>
          <p:cNvSpPr>
            <a:spLocks noGrp="1"/>
          </p:cNvSpPr>
          <p:nvPr>
            <p:ph type="dt" sz="half" idx="10"/>
          </p:nvPr>
        </p:nvSpPr>
        <p:spPr/>
        <p:txBody>
          <a:bodyPr/>
          <a:lstStyle/>
          <a:p>
            <a:fld id="{DA289304-B703-4D9B-ACCE-5EE832EC7561}" type="datetimeFigureOut">
              <a:rPr lang="en-IN" smtClean="0"/>
              <a:t>21-12-2023</a:t>
            </a:fld>
            <a:endParaRPr lang="en-IN"/>
          </a:p>
        </p:txBody>
      </p:sp>
      <p:sp>
        <p:nvSpPr>
          <p:cNvPr id="3" name="Footer Placeholder 2">
            <a:extLst>
              <a:ext uri="{FF2B5EF4-FFF2-40B4-BE49-F238E27FC236}">
                <a16:creationId xmlns:a16="http://schemas.microsoft.com/office/drawing/2014/main" id="{5D3AFA7B-9EBA-C05B-0C7A-F3BDB3C21CC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97F0B26D-4942-383E-B5B9-401A2F0A0522}"/>
              </a:ext>
            </a:extLst>
          </p:cNvPr>
          <p:cNvSpPr>
            <a:spLocks noGrp="1"/>
          </p:cNvSpPr>
          <p:nvPr>
            <p:ph type="sldNum" sz="quarter" idx="12"/>
          </p:nvPr>
        </p:nvSpPr>
        <p:spPr/>
        <p:txBody>
          <a:bodyPr/>
          <a:lstStyle/>
          <a:p>
            <a:fld id="{58A7C145-069B-4F6F-9808-B657B7F1B81A}" type="slidenum">
              <a:rPr lang="en-IN" smtClean="0"/>
              <a:t>‹#›</a:t>
            </a:fld>
            <a:endParaRPr lang="en-IN"/>
          </a:p>
        </p:txBody>
      </p:sp>
    </p:spTree>
    <p:extLst>
      <p:ext uri="{BB962C8B-B14F-4D97-AF65-F5344CB8AC3E}">
        <p14:creationId xmlns:p14="http://schemas.microsoft.com/office/powerpoint/2010/main" val="3696742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7BDC3-A615-3CA0-131D-A294945513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116BEACE-4444-BF8B-3BA4-837AA3B44C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465B63E7-C451-104F-AAF8-A949CA3B28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BA8A53-BFAA-D038-4DE2-483C6F03E004}"/>
              </a:ext>
            </a:extLst>
          </p:cNvPr>
          <p:cNvSpPr>
            <a:spLocks noGrp="1"/>
          </p:cNvSpPr>
          <p:nvPr>
            <p:ph type="dt" sz="half" idx="10"/>
          </p:nvPr>
        </p:nvSpPr>
        <p:spPr/>
        <p:txBody>
          <a:bodyPr/>
          <a:lstStyle/>
          <a:p>
            <a:fld id="{DA289304-B703-4D9B-ACCE-5EE832EC7561}" type="datetimeFigureOut">
              <a:rPr lang="en-IN" smtClean="0"/>
              <a:t>21-12-2023</a:t>
            </a:fld>
            <a:endParaRPr lang="en-IN"/>
          </a:p>
        </p:txBody>
      </p:sp>
      <p:sp>
        <p:nvSpPr>
          <p:cNvPr id="6" name="Footer Placeholder 5">
            <a:extLst>
              <a:ext uri="{FF2B5EF4-FFF2-40B4-BE49-F238E27FC236}">
                <a16:creationId xmlns:a16="http://schemas.microsoft.com/office/drawing/2014/main" id="{2B684455-9924-F82F-E1D2-E550DCC6084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D958293-B27C-E32C-595C-EFB4E9C5399A}"/>
              </a:ext>
            </a:extLst>
          </p:cNvPr>
          <p:cNvSpPr>
            <a:spLocks noGrp="1"/>
          </p:cNvSpPr>
          <p:nvPr>
            <p:ph type="sldNum" sz="quarter" idx="12"/>
          </p:nvPr>
        </p:nvSpPr>
        <p:spPr/>
        <p:txBody>
          <a:bodyPr/>
          <a:lstStyle/>
          <a:p>
            <a:fld id="{58A7C145-069B-4F6F-9808-B657B7F1B81A}" type="slidenum">
              <a:rPr lang="en-IN" smtClean="0"/>
              <a:t>‹#›</a:t>
            </a:fld>
            <a:endParaRPr lang="en-IN"/>
          </a:p>
        </p:txBody>
      </p:sp>
    </p:spTree>
    <p:extLst>
      <p:ext uri="{BB962C8B-B14F-4D97-AF65-F5344CB8AC3E}">
        <p14:creationId xmlns:p14="http://schemas.microsoft.com/office/powerpoint/2010/main" val="2457001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8AEE1-4BBE-FF47-0342-85D0DB5A4D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9689F99E-8E2B-8D4F-8730-85CD3F40F8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C452B71F-77BF-84D6-05A1-E19C3B8134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21A030-0D78-4522-3018-4D2C09BB9E4F}"/>
              </a:ext>
            </a:extLst>
          </p:cNvPr>
          <p:cNvSpPr>
            <a:spLocks noGrp="1"/>
          </p:cNvSpPr>
          <p:nvPr>
            <p:ph type="dt" sz="half" idx="10"/>
          </p:nvPr>
        </p:nvSpPr>
        <p:spPr/>
        <p:txBody>
          <a:bodyPr/>
          <a:lstStyle/>
          <a:p>
            <a:fld id="{DA289304-B703-4D9B-ACCE-5EE832EC7561}" type="datetimeFigureOut">
              <a:rPr lang="en-IN" smtClean="0"/>
              <a:t>21-12-2023</a:t>
            </a:fld>
            <a:endParaRPr lang="en-IN"/>
          </a:p>
        </p:txBody>
      </p:sp>
      <p:sp>
        <p:nvSpPr>
          <p:cNvPr id="6" name="Footer Placeholder 5">
            <a:extLst>
              <a:ext uri="{FF2B5EF4-FFF2-40B4-BE49-F238E27FC236}">
                <a16:creationId xmlns:a16="http://schemas.microsoft.com/office/drawing/2014/main" id="{2EC8A554-2449-630E-6DFB-07CAA785151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2A39907-7A18-518B-90ED-DCBFDE138AF1}"/>
              </a:ext>
            </a:extLst>
          </p:cNvPr>
          <p:cNvSpPr>
            <a:spLocks noGrp="1"/>
          </p:cNvSpPr>
          <p:nvPr>
            <p:ph type="sldNum" sz="quarter" idx="12"/>
          </p:nvPr>
        </p:nvSpPr>
        <p:spPr/>
        <p:txBody>
          <a:bodyPr/>
          <a:lstStyle/>
          <a:p>
            <a:fld id="{58A7C145-069B-4F6F-9808-B657B7F1B81A}" type="slidenum">
              <a:rPr lang="en-IN" smtClean="0"/>
              <a:t>‹#›</a:t>
            </a:fld>
            <a:endParaRPr lang="en-IN"/>
          </a:p>
        </p:txBody>
      </p:sp>
    </p:spTree>
    <p:extLst>
      <p:ext uri="{BB962C8B-B14F-4D97-AF65-F5344CB8AC3E}">
        <p14:creationId xmlns:p14="http://schemas.microsoft.com/office/powerpoint/2010/main" val="3809696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016E8B-7CCB-98DF-6212-D7998B49D7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4824D00-670F-C90B-1A9A-346C90439C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FF88491-155D-5D3C-0DFB-EA02CEDF7F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289304-B703-4D9B-ACCE-5EE832EC7561}" type="datetimeFigureOut">
              <a:rPr lang="en-IN" smtClean="0"/>
              <a:t>21-12-2023</a:t>
            </a:fld>
            <a:endParaRPr lang="en-IN"/>
          </a:p>
        </p:txBody>
      </p:sp>
      <p:sp>
        <p:nvSpPr>
          <p:cNvPr id="5" name="Footer Placeholder 4">
            <a:extLst>
              <a:ext uri="{FF2B5EF4-FFF2-40B4-BE49-F238E27FC236}">
                <a16:creationId xmlns:a16="http://schemas.microsoft.com/office/drawing/2014/main" id="{6257E1F6-1A09-4AE3-5C9D-6E7FA778EA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285F9244-0655-38D2-46BD-09B6013D82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A7C145-069B-4F6F-9808-B657B7F1B81A}" type="slidenum">
              <a:rPr lang="en-IN" smtClean="0"/>
              <a:t>‹#›</a:t>
            </a:fld>
            <a:endParaRPr lang="en-IN"/>
          </a:p>
        </p:txBody>
      </p:sp>
    </p:spTree>
    <p:extLst>
      <p:ext uri="{BB962C8B-B14F-4D97-AF65-F5344CB8AC3E}">
        <p14:creationId xmlns:p14="http://schemas.microsoft.com/office/powerpoint/2010/main" val="895752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doi.org/10.4236/jss.2019.7201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2B20B-394E-44DA-F565-FFB6B193A3A0}"/>
              </a:ext>
            </a:extLst>
          </p:cNvPr>
          <p:cNvSpPr>
            <a:spLocks noGrp="1"/>
          </p:cNvSpPr>
          <p:nvPr>
            <p:ph type="ctrTitle"/>
          </p:nvPr>
        </p:nvSpPr>
        <p:spPr>
          <a:xfrm>
            <a:off x="1604010" y="1362393"/>
            <a:ext cx="9144000" cy="2387600"/>
          </a:xfrm>
        </p:spPr>
        <p:txBody>
          <a:bodyPr/>
          <a:lstStyle/>
          <a:p>
            <a:r>
              <a:rPr lang="en-IN" sz="2800" b="1" dirty="0">
                <a:effectLst/>
                <a:latin typeface="Times New Roman" panose="02020603050405020304" pitchFamily="18" charset="0"/>
                <a:ea typeface="Times New Roman" panose="02020603050405020304" pitchFamily="18" charset="0"/>
              </a:rPr>
              <a:t>Happy Aging: Psychological correlates of Aging</a:t>
            </a:r>
            <a:br>
              <a:rPr lang="en-IN" sz="1800" dirty="0">
                <a:effectLst/>
                <a:latin typeface="Times New Roman" panose="02020603050405020304" pitchFamily="18" charset="0"/>
                <a:ea typeface="Times New Roman" panose="02020603050405020304" pitchFamily="18" charset="0"/>
              </a:rPr>
            </a:br>
            <a:br>
              <a:rPr lang="en-IN" sz="1800" kern="100" dirty="0">
                <a:effectLst/>
                <a:latin typeface="Calibri" panose="020F0502020204030204" pitchFamily="34" charset="0"/>
                <a:ea typeface="Calibri" panose="020F0502020204030204" pitchFamily="34" charset="0"/>
                <a:cs typeface="Times New Roman" panose="02020603050405020304" pitchFamily="18" charset="0"/>
              </a:rPr>
            </a:b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Subtitle 2">
            <a:extLst>
              <a:ext uri="{FF2B5EF4-FFF2-40B4-BE49-F238E27FC236}">
                <a16:creationId xmlns:a16="http://schemas.microsoft.com/office/drawing/2014/main" id="{844DB81E-55FD-957A-694E-004C510F5986}"/>
              </a:ext>
            </a:extLst>
          </p:cNvPr>
          <p:cNvSpPr>
            <a:spLocks noGrp="1"/>
          </p:cNvSpPr>
          <p:nvPr>
            <p:ph type="subTitle" idx="1"/>
          </p:nvPr>
        </p:nvSpPr>
        <p:spPr>
          <a:xfrm>
            <a:off x="1375410" y="3839845"/>
            <a:ext cx="9144000" cy="1655762"/>
          </a:xfrm>
        </p:spPr>
        <p:txBody>
          <a:bodyPr/>
          <a:lstStyle/>
          <a:p>
            <a:r>
              <a:rPr lang="en-IN" dirty="0"/>
              <a:t>By:</a:t>
            </a:r>
          </a:p>
          <a:p>
            <a:r>
              <a:rPr lang="en-IN" dirty="0"/>
              <a:t>Dr Sandhya Bhatt,</a:t>
            </a:r>
          </a:p>
          <a:p>
            <a:r>
              <a:rPr lang="en-IN" dirty="0"/>
              <a:t>Asst Professor, Amity University, Noida campus</a:t>
            </a:r>
          </a:p>
        </p:txBody>
      </p:sp>
    </p:spTree>
    <p:extLst>
      <p:ext uri="{BB962C8B-B14F-4D97-AF65-F5344CB8AC3E}">
        <p14:creationId xmlns:p14="http://schemas.microsoft.com/office/powerpoint/2010/main" val="3595312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53AB6-93FE-84EE-CF14-A661F7D90908}"/>
              </a:ext>
            </a:extLst>
          </p:cNvPr>
          <p:cNvSpPr>
            <a:spLocks noGrp="1"/>
          </p:cNvSpPr>
          <p:nvPr>
            <p:ph type="title"/>
          </p:nvPr>
        </p:nvSpPr>
        <p:spPr>
          <a:xfrm>
            <a:off x="882015" y="441006"/>
            <a:ext cx="10427970" cy="439103"/>
          </a:xfrm>
        </p:spPr>
        <p:txBody>
          <a:bodyPr>
            <a:normAutofit fontScale="90000"/>
          </a:bodyPr>
          <a:lstStyle/>
          <a:p>
            <a:r>
              <a:rPr lang="en-IN" dirty="0"/>
              <a:t>Model of active aging ( </a:t>
            </a:r>
            <a:r>
              <a:rPr lang="en-IN" dirty="0" err="1"/>
              <a:t>Y.H.Zhu</a:t>
            </a:r>
            <a:r>
              <a:rPr lang="en-IN" dirty="0"/>
              <a:t>, 2019)</a:t>
            </a:r>
          </a:p>
        </p:txBody>
      </p:sp>
      <p:pic>
        <p:nvPicPr>
          <p:cNvPr id="5" name="Content Placeholder 4">
            <a:extLst>
              <a:ext uri="{FF2B5EF4-FFF2-40B4-BE49-F238E27FC236}">
                <a16:creationId xmlns:a16="http://schemas.microsoft.com/office/drawing/2014/main" id="{B99A19AE-7EFF-A19C-F10A-C5A55EAB098B}"/>
              </a:ext>
            </a:extLst>
          </p:cNvPr>
          <p:cNvPicPr>
            <a:picLocks noGrp="1" noChangeAspect="1"/>
          </p:cNvPicPr>
          <p:nvPr>
            <p:ph idx="1"/>
          </p:nvPr>
        </p:nvPicPr>
        <p:blipFill>
          <a:blip r:embed="rId2"/>
          <a:stretch>
            <a:fillRect/>
          </a:stretch>
        </p:blipFill>
        <p:spPr>
          <a:xfrm>
            <a:off x="3556052" y="1176339"/>
            <a:ext cx="4531255" cy="4287202"/>
          </a:xfrm>
        </p:spPr>
      </p:pic>
    </p:spTree>
    <p:extLst>
      <p:ext uri="{BB962C8B-B14F-4D97-AF65-F5344CB8AC3E}">
        <p14:creationId xmlns:p14="http://schemas.microsoft.com/office/powerpoint/2010/main" val="3483095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1F483-8E18-C17E-71F6-D4AAF2F9D4A2}"/>
              </a:ext>
            </a:extLst>
          </p:cNvPr>
          <p:cNvSpPr>
            <a:spLocks noGrp="1"/>
          </p:cNvSpPr>
          <p:nvPr>
            <p:ph type="title"/>
          </p:nvPr>
        </p:nvSpPr>
        <p:spPr>
          <a:xfrm>
            <a:off x="838200" y="365125"/>
            <a:ext cx="10515600" cy="617855"/>
          </a:xfrm>
        </p:spPr>
        <p:txBody>
          <a:bodyPr>
            <a:normAutofit fontScale="90000"/>
          </a:bodyPr>
          <a:lstStyle/>
          <a:p>
            <a:r>
              <a:rPr lang="en-IN" dirty="0"/>
              <a:t>References</a:t>
            </a:r>
          </a:p>
        </p:txBody>
      </p:sp>
      <p:sp>
        <p:nvSpPr>
          <p:cNvPr id="3" name="Content Placeholder 2">
            <a:extLst>
              <a:ext uri="{FF2B5EF4-FFF2-40B4-BE49-F238E27FC236}">
                <a16:creationId xmlns:a16="http://schemas.microsoft.com/office/drawing/2014/main" id="{AEDCC7E8-2BD4-336F-3892-72DA5B7B5D59}"/>
              </a:ext>
            </a:extLst>
          </p:cNvPr>
          <p:cNvSpPr>
            <a:spLocks noGrp="1"/>
          </p:cNvSpPr>
          <p:nvPr>
            <p:ph idx="1"/>
          </p:nvPr>
        </p:nvSpPr>
        <p:spPr>
          <a:xfrm>
            <a:off x="838200" y="1097280"/>
            <a:ext cx="10515600" cy="5079683"/>
          </a:xfrm>
        </p:spPr>
        <p:txBody>
          <a:bodyPr>
            <a:noAutofit/>
          </a:bodyPr>
          <a:lstStyle/>
          <a:p>
            <a:r>
              <a:rPr lang="en-IN" sz="2000" b="0" i="0" dirty="0" err="1">
                <a:solidFill>
                  <a:srgbClr val="212121"/>
                </a:solidFill>
                <a:effectLst/>
                <a:latin typeface="BlinkMacSystemFont"/>
              </a:rPr>
              <a:t>Jeste</a:t>
            </a:r>
            <a:r>
              <a:rPr lang="en-IN" sz="2000" b="0" i="0" dirty="0">
                <a:solidFill>
                  <a:srgbClr val="212121"/>
                </a:solidFill>
                <a:effectLst/>
                <a:latin typeface="BlinkMacSystemFont"/>
              </a:rPr>
              <a:t> DV, Depp CA, </a:t>
            </a:r>
            <a:r>
              <a:rPr lang="en-IN" sz="2000" b="0" i="0" dirty="0" err="1">
                <a:solidFill>
                  <a:srgbClr val="212121"/>
                </a:solidFill>
                <a:effectLst/>
                <a:latin typeface="BlinkMacSystemFont"/>
              </a:rPr>
              <a:t>Vahia</a:t>
            </a:r>
            <a:r>
              <a:rPr lang="en-IN" sz="2000" b="0" i="0" dirty="0">
                <a:solidFill>
                  <a:srgbClr val="212121"/>
                </a:solidFill>
                <a:effectLst/>
                <a:latin typeface="BlinkMacSystemFont"/>
              </a:rPr>
              <a:t> IV. Successful cognitive and emotional aging. World Psychiatry. 2010 Jun;9(2):78-84. </a:t>
            </a:r>
            <a:r>
              <a:rPr lang="en-IN" sz="2000" b="0" i="0" dirty="0" err="1">
                <a:solidFill>
                  <a:srgbClr val="212121"/>
                </a:solidFill>
                <a:effectLst/>
                <a:latin typeface="BlinkMacSystemFont"/>
              </a:rPr>
              <a:t>doi</a:t>
            </a:r>
            <a:r>
              <a:rPr lang="en-IN" sz="2000" b="0" i="0" dirty="0">
                <a:solidFill>
                  <a:srgbClr val="212121"/>
                </a:solidFill>
                <a:effectLst/>
                <a:latin typeface="BlinkMacSystemFont"/>
              </a:rPr>
              <a:t>: 10.1002/j.2051-5545.2010.tb00277.x. PMID: 20671889; PMCID: PMC2912035.</a:t>
            </a:r>
          </a:p>
          <a:p>
            <a:r>
              <a:rPr lang="en-US" sz="2000" b="0" i="0" dirty="0">
                <a:solidFill>
                  <a:srgbClr val="212121"/>
                </a:solidFill>
                <a:effectLst/>
                <a:latin typeface="BlinkMacSystemFont"/>
              </a:rPr>
              <a:t>Bar-Tur L. Fostering Well-Being in the Elderly: Translating Theories on Positive Aging to Practical Approaches. Front Med (Lausanne). 2021 Apr 9;8:517226. </a:t>
            </a:r>
            <a:r>
              <a:rPr lang="en-US" sz="2000" b="0" i="0" dirty="0" err="1">
                <a:solidFill>
                  <a:srgbClr val="212121"/>
                </a:solidFill>
                <a:effectLst/>
                <a:latin typeface="BlinkMacSystemFont"/>
              </a:rPr>
              <a:t>doi</a:t>
            </a:r>
            <a:r>
              <a:rPr lang="en-US" sz="2000" b="0" i="0" dirty="0">
                <a:solidFill>
                  <a:srgbClr val="212121"/>
                </a:solidFill>
                <a:effectLst/>
                <a:latin typeface="BlinkMacSystemFont"/>
              </a:rPr>
              <a:t>: 10.3389/fmed.2021.517226. PMID: 33898472; PMCID: PMC8062922.</a:t>
            </a:r>
            <a:endParaRPr lang="en-IN" sz="2000" dirty="0">
              <a:solidFill>
                <a:srgbClr val="212121"/>
              </a:solidFill>
              <a:latin typeface="BlinkMacSystemFont"/>
            </a:endParaRPr>
          </a:p>
          <a:p>
            <a:r>
              <a:rPr lang="en-US" sz="2000" b="0" i="0" dirty="0">
                <a:solidFill>
                  <a:srgbClr val="212121"/>
                </a:solidFill>
                <a:effectLst/>
                <a:latin typeface="BlinkMacSystemFont"/>
              </a:rPr>
              <a:t>Marks R. Successful Aging and Chronic Osteoarthritis. Medicines (Basel). 2018 Sep 19;5(3):105. </a:t>
            </a:r>
            <a:r>
              <a:rPr lang="en-US" sz="2000" b="0" i="0" dirty="0" err="1">
                <a:solidFill>
                  <a:srgbClr val="212121"/>
                </a:solidFill>
                <a:effectLst/>
                <a:latin typeface="BlinkMacSystemFont"/>
              </a:rPr>
              <a:t>doi</a:t>
            </a:r>
            <a:r>
              <a:rPr lang="en-US" sz="2000" b="0" i="0" dirty="0">
                <a:solidFill>
                  <a:srgbClr val="212121"/>
                </a:solidFill>
                <a:effectLst/>
                <a:latin typeface="BlinkMacSystemFont"/>
              </a:rPr>
              <a:t>: 10.3390/medicines5030105. PMID: 30235816; PMCID: PMC6163800.</a:t>
            </a:r>
            <a:endParaRPr lang="en-IN" sz="2000" b="0" i="0" dirty="0">
              <a:solidFill>
                <a:srgbClr val="212121"/>
              </a:solidFill>
              <a:effectLst/>
              <a:latin typeface="BlinkMacSystemFont"/>
            </a:endParaRPr>
          </a:p>
          <a:p>
            <a:r>
              <a:rPr lang="en-US" sz="2000" b="0" i="0" dirty="0">
                <a:solidFill>
                  <a:srgbClr val="232323"/>
                </a:solidFill>
                <a:effectLst/>
                <a:latin typeface="Verdana" panose="020B0604030504040204" pitchFamily="34" charset="0"/>
              </a:rPr>
              <a:t>Zhu, Y. (2019) Active and Positive: The Connection between Active Aging and Positive Psychology. </a:t>
            </a:r>
            <a:r>
              <a:rPr lang="en-US" sz="2000" b="0" i="1" dirty="0">
                <a:solidFill>
                  <a:srgbClr val="232323"/>
                </a:solidFill>
                <a:effectLst/>
                <a:latin typeface="Verdana" panose="020B0604030504040204" pitchFamily="34" charset="0"/>
              </a:rPr>
              <a:t>Open Journal of Social Sciences</a:t>
            </a:r>
            <a:r>
              <a:rPr lang="en-US" sz="2000" b="0" i="0" dirty="0">
                <a:solidFill>
                  <a:srgbClr val="232323"/>
                </a:solidFill>
                <a:effectLst/>
                <a:latin typeface="Verdana" panose="020B0604030504040204" pitchFamily="34" charset="0"/>
              </a:rPr>
              <a:t>, </a:t>
            </a:r>
            <a:r>
              <a:rPr lang="en-US" sz="2000" b="1" i="0" dirty="0">
                <a:solidFill>
                  <a:srgbClr val="232323"/>
                </a:solidFill>
                <a:effectLst/>
                <a:latin typeface="Verdana" panose="020B0604030504040204" pitchFamily="34" charset="0"/>
              </a:rPr>
              <a:t>7</a:t>
            </a:r>
            <a:r>
              <a:rPr lang="en-US" sz="2000" b="0" i="0" dirty="0">
                <a:solidFill>
                  <a:srgbClr val="232323"/>
                </a:solidFill>
                <a:effectLst/>
                <a:latin typeface="Verdana" panose="020B0604030504040204" pitchFamily="34" charset="0"/>
              </a:rPr>
              <a:t>, 147-156. </a:t>
            </a:r>
            <a:r>
              <a:rPr lang="en-US" sz="2000" b="0" i="0" dirty="0" err="1">
                <a:solidFill>
                  <a:srgbClr val="232323"/>
                </a:solidFill>
                <a:effectLst/>
                <a:latin typeface="Verdana" panose="020B0604030504040204" pitchFamily="34" charset="0"/>
              </a:rPr>
              <a:t>doi</a:t>
            </a:r>
            <a:r>
              <a:rPr lang="en-US" sz="2000" b="0" i="0" dirty="0">
                <a:solidFill>
                  <a:srgbClr val="232323"/>
                </a:solidFill>
                <a:effectLst/>
                <a:latin typeface="Verdana" panose="020B0604030504040204" pitchFamily="34" charset="0"/>
              </a:rPr>
              <a:t>: </a:t>
            </a:r>
            <a:r>
              <a:rPr lang="en-US" sz="2000" b="0" i="0" u="none" strike="noStrike" dirty="0">
                <a:solidFill>
                  <a:srgbClr val="0B4FA7"/>
                </a:solidFill>
                <a:effectLst/>
                <a:latin typeface="Verdana" panose="020B0604030504040204" pitchFamily="34" charset="0"/>
                <a:hlinkClick r:id="rId2"/>
              </a:rPr>
              <a:t>10.4236/jss.2019.72012</a:t>
            </a:r>
            <a:r>
              <a:rPr lang="en-US" sz="2000" b="0" i="0" dirty="0">
                <a:solidFill>
                  <a:srgbClr val="232323"/>
                </a:solidFill>
                <a:effectLst/>
                <a:latin typeface="Verdana" panose="020B0604030504040204" pitchFamily="34" charset="0"/>
              </a:rPr>
              <a:t>.</a:t>
            </a:r>
          </a:p>
          <a:p>
            <a:r>
              <a:rPr lang="en-IN" sz="2000" b="0" i="0" dirty="0" err="1">
                <a:solidFill>
                  <a:srgbClr val="212121"/>
                </a:solidFill>
                <a:effectLst/>
                <a:latin typeface="BlinkMacSystemFont"/>
              </a:rPr>
              <a:t>Izal</a:t>
            </a:r>
            <a:r>
              <a:rPr lang="en-IN" sz="2000" b="0" i="0" dirty="0">
                <a:solidFill>
                  <a:srgbClr val="212121"/>
                </a:solidFill>
                <a:effectLst/>
                <a:latin typeface="BlinkMacSystemFont"/>
              </a:rPr>
              <a:t> M, </a:t>
            </a:r>
            <a:r>
              <a:rPr lang="en-IN" sz="2000" b="0" i="0" dirty="0" err="1">
                <a:solidFill>
                  <a:srgbClr val="212121"/>
                </a:solidFill>
                <a:effectLst/>
                <a:latin typeface="BlinkMacSystemFont"/>
              </a:rPr>
              <a:t>Bernabeu</a:t>
            </a:r>
            <a:r>
              <a:rPr lang="en-IN" sz="2000" b="0" i="0" dirty="0">
                <a:solidFill>
                  <a:srgbClr val="212121"/>
                </a:solidFill>
                <a:effectLst/>
                <a:latin typeface="BlinkMacSystemFont"/>
              </a:rPr>
              <a:t> S, Martinez H, </a:t>
            </a:r>
            <a:r>
              <a:rPr lang="en-IN" sz="2000" b="0" i="0" dirty="0" err="1">
                <a:solidFill>
                  <a:srgbClr val="212121"/>
                </a:solidFill>
                <a:effectLst/>
                <a:latin typeface="BlinkMacSystemFont"/>
              </a:rPr>
              <a:t>Bellot</a:t>
            </a:r>
            <a:r>
              <a:rPr lang="en-IN" sz="2000" b="0" i="0" dirty="0">
                <a:solidFill>
                  <a:srgbClr val="212121"/>
                </a:solidFill>
                <a:effectLst/>
                <a:latin typeface="BlinkMacSystemFont"/>
              </a:rPr>
              <a:t> A, </a:t>
            </a:r>
            <a:r>
              <a:rPr lang="en-IN" sz="2000" b="0" i="0" dirty="0" err="1">
                <a:solidFill>
                  <a:srgbClr val="212121"/>
                </a:solidFill>
                <a:effectLst/>
                <a:latin typeface="BlinkMacSystemFont"/>
              </a:rPr>
              <a:t>Montorio</a:t>
            </a:r>
            <a:r>
              <a:rPr lang="en-IN" sz="2000" b="0" i="0" dirty="0">
                <a:solidFill>
                  <a:srgbClr val="212121"/>
                </a:solidFill>
                <a:effectLst/>
                <a:latin typeface="BlinkMacSystemFont"/>
              </a:rPr>
              <a:t> I. Las </a:t>
            </a:r>
            <a:r>
              <a:rPr lang="en-IN" sz="2000" b="0" i="0" dirty="0" err="1">
                <a:solidFill>
                  <a:srgbClr val="212121"/>
                </a:solidFill>
                <a:effectLst/>
                <a:latin typeface="BlinkMacSystemFont"/>
              </a:rPr>
              <a:t>ganas</a:t>
            </a:r>
            <a:r>
              <a:rPr lang="en-IN" sz="2000" b="0" i="0" dirty="0">
                <a:solidFill>
                  <a:srgbClr val="212121"/>
                </a:solidFill>
                <a:effectLst/>
                <a:latin typeface="BlinkMacSystemFont"/>
              </a:rPr>
              <a:t> de </a:t>
            </a:r>
            <a:r>
              <a:rPr lang="en-IN" sz="2000" b="0" i="0" dirty="0" err="1">
                <a:solidFill>
                  <a:srgbClr val="212121"/>
                </a:solidFill>
                <a:effectLst/>
                <a:latin typeface="BlinkMacSystemFont"/>
              </a:rPr>
              <a:t>vivir</a:t>
            </a:r>
            <a:r>
              <a:rPr lang="en-IN" sz="2000" b="0" i="0" dirty="0">
                <a:solidFill>
                  <a:srgbClr val="212121"/>
                </a:solidFill>
                <a:effectLst/>
                <a:latin typeface="BlinkMacSystemFont"/>
              </a:rPr>
              <a:t> </a:t>
            </a:r>
            <a:r>
              <a:rPr lang="en-IN" sz="2000" b="0" i="0" dirty="0" err="1">
                <a:solidFill>
                  <a:srgbClr val="212121"/>
                </a:solidFill>
                <a:effectLst/>
                <a:latin typeface="BlinkMacSystemFont"/>
              </a:rPr>
              <a:t>como</a:t>
            </a:r>
            <a:r>
              <a:rPr lang="en-IN" sz="2000" b="0" i="0" dirty="0">
                <a:solidFill>
                  <a:srgbClr val="212121"/>
                </a:solidFill>
                <a:effectLst/>
                <a:latin typeface="BlinkMacSystemFont"/>
              </a:rPr>
              <a:t> </a:t>
            </a:r>
            <a:r>
              <a:rPr lang="en-IN" sz="2000" b="0" i="0" dirty="0" err="1">
                <a:solidFill>
                  <a:srgbClr val="212121"/>
                </a:solidFill>
                <a:effectLst/>
                <a:latin typeface="BlinkMacSystemFont"/>
              </a:rPr>
              <a:t>expresión</a:t>
            </a:r>
            <a:r>
              <a:rPr lang="en-IN" sz="2000" b="0" i="0" dirty="0">
                <a:solidFill>
                  <a:srgbClr val="212121"/>
                </a:solidFill>
                <a:effectLst/>
                <a:latin typeface="BlinkMacSystemFont"/>
              </a:rPr>
              <a:t> del </a:t>
            </a:r>
            <a:r>
              <a:rPr lang="en-IN" sz="2000" b="0" i="0" dirty="0" err="1">
                <a:solidFill>
                  <a:srgbClr val="212121"/>
                </a:solidFill>
                <a:effectLst/>
                <a:latin typeface="BlinkMacSystemFont"/>
              </a:rPr>
              <a:t>bienestar</a:t>
            </a:r>
            <a:r>
              <a:rPr lang="en-IN" sz="2000" b="0" i="0" dirty="0">
                <a:solidFill>
                  <a:srgbClr val="212121"/>
                </a:solidFill>
                <a:effectLst/>
                <a:latin typeface="BlinkMacSystemFont"/>
              </a:rPr>
              <a:t> de las personas </a:t>
            </a:r>
            <a:r>
              <a:rPr lang="en-IN" sz="2000" b="0" i="0" dirty="0" err="1">
                <a:solidFill>
                  <a:srgbClr val="212121"/>
                </a:solidFill>
                <a:effectLst/>
                <a:latin typeface="BlinkMacSystemFont"/>
              </a:rPr>
              <a:t>mayores</a:t>
            </a:r>
            <a:r>
              <a:rPr lang="en-IN" sz="2000" b="0" i="0" dirty="0">
                <a:solidFill>
                  <a:srgbClr val="212121"/>
                </a:solidFill>
                <a:effectLst/>
                <a:latin typeface="BlinkMacSystemFont"/>
              </a:rPr>
              <a:t> [Will to live as an expression of the well-being of older people]. Rev Esp </a:t>
            </a:r>
            <a:r>
              <a:rPr lang="en-IN" sz="2000" b="0" i="0" dirty="0" err="1">
                <a:solidFill>
                  <a:srgbClr val="212121"/>
                </a:solidFill>
                <a:effectLst/>
                <a:latin typeface="BlinkMacSystemFont"/>
              </a:rPr>
              <a:t>Geriatr</a:t>
            </a:r>
            <a:r>
              <a:rPr lang="en-IN" sz="2000" b="0" i="0" dirty="0">
                <a:solidFill>
                  <a:srgbClr val="212121"/>
                </a:solidFill>
                <a:effectLst/>
                <a:latin typeface="BlinkMacSystemFont"/>
              </a:rPr>
              <a:t> </a:t>
            </a:r>
            <a:r>
              <a:rPr lang="en-IN" sz="2000" b="0" i="0" dirty="0" err="1">
                <a:solidFill>
                  <a:srgbClr val="212121"/>
                </a:solidFill>
                <a:effectLst/>
                <a:latin typeface="BlinkMacSystemFont"/>
              </a:rPr>
              <a:t>Gerontol</a:t>
            </a:r>
            <a:r>
              <a:rPr lang="en-IN" sz="2000" b="0" i="0" dirty="0">
                <a:solidFill>
                  <a:srgbClr val="212121"/>
                </a:solidFill>
                <a:effectLst/>
                <a:latin typeface="BlinkMacSystemFont"/>
              </a:rPr>
              <a:t>. 2020 Mar-Apr;55(2):76-83. Spanish. </a:t>
            </a:r>
            <a:r>
              <a:rPr lang="en-IN" sz="2000" b="0" i="0" dirty="0" err="1">
                <a:solidFill>
                  <a:srgbClr val="212121"/>
                </a:solidFill>
                <a:effectLst/>
                <a:latin typeface="BlinkMacSystemFont"/>
              </a:rPr>
              <a:t>doi</a:t>
            </a:r>
            <a:r>
              <a:rPr lang="en-IN" sz="2000" b="0" i="0" dirty="0">
                <a:solidFill>
                  <a:srgbClr val="212121"/>
                </a:solidFill>
                <a:effectLst/>
                <a:latin typeface="BlinkMacSystemFont"/>
              </a:rPr>
              <a:t>: 10.1016/j.regg.2019.06.005. </a:t>
            </a:r>
            <a:r>
              <a:rPr lang="en-IN" sz="2000" b="0" i="0" dirty="0" err="1">
                <a:solidFill>
                  <a:srgbClr val="212121"/>
                </a:solidFill>
                <a:effectLst/>
                <a:latin typeface="BlinkMacSystemFont"/>
              </a:rPr>
              <a:t>Epub</a:t>
            </a:r>
            <a:r>
              <a:rPr lang="en-IN" sz="2000" b="0" i="0" dirty="0">
                <a:solidFill>
                  <a:srgbClr val="212121"/>
                </a:solidFill>
                <a:effectLst/>
                <a:latin typeface="BlinkMacSystemFont"/>
              </a:rPr>
              <a:t> 2020 Feb 5. PMID: 32035789.</a:t>
            </a:r>
          </a:p>
          <a:p>
            <a:r>
              <a:rPr lang="en-US" sz="2000" dirty="0"/>
              <a:t>Araújo, L., Ribeiro, O., Teixeira, L., &amp; </a:t>
            </a:r>
            <a:r>
              <a:rPr lang="en-US" sz="2000" dirty="0" err="1"/>
              <a:t>Paúl</a:t>
            </a:r>
            <a:r>
              <a:rPr lang="en-US" sz="2000" dirty="0"/>
              <a:t>, C. (2016). Predicting Successful Aging at One Hundred Years of Age. Research on Aging, 38(6), 689-709. https://doi.org/10.1177/0164027515603771</a:t>
            </a:r>
            <a:endParaRPr lang="en-IN" sz="2000" dirty="0"/>
          </a:p>
        </p:txBody>
      </p:sp>
    </p:spTree>
    <p:extLst>
      <p:ext uri="{BB962C8B-B14F-4D97-AF65-F5344CB8AC3E}">
        <p14:creationId xmlns:p14="http://schemas.microsoft.com/office/powerpoint/2010/main" val="2607389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ECBC6-AA3F-FB2A-64BA-FC77BEE1CA97}"/>
              </a:ext>
            </a:extLst>
          </p:cNvPr>
          <p:cNvSpPr>
            <a:spLocks noGrp="1"/>
          </p:cNvSpPr>
          <p:nvPr>
            <p:ph type="title"/>
          </p:nvPr>
        </p:nvSpPr>
        <p:spPr>
          <a:xfrm>
            <a:off x="838200" y="207170"/>
            <a:ext cx="10515600" cy="315912"/>
          </a:xfrm>
        </p:spPr>
        <p:txBody>
          <a:bodyPr>
            <a:normAutofit fontScale="90000"/>
          </a:bodyPr>
          <a:lstStyle/>
          <a:p>
            <a:r>
              <a:rPr lang="en-IN" sz="3600" dirty="0"/>
              <a:t>Introduction</a:t>
            </a:r>
          </a:p>
        </p:txBody>
      </p:sp>
      <p:sp>
        <p:nvSpPr>
          <p:cNvPr id="3" name="Content Placeholder 2">
            <a:extLst>
              <a:ext uri="{FF2B5EF4-FFF2-40B4-BE49-F238E27FC236}">
                <a16:creationId xmlns:a16="http://schemas.microsoft.com/office/drawing/2014/main" id="{020722A9-29EC-C968-2A1C-2BB1499B4917}"/>
              </a:ext>
            </a:extLst>
          </p:cNvPr>
          <p:cNvSpPr>
            <a:spLocks noGrp="1"/>
          </p:cNvSpPr>
          <p:nvPr>
            <p:ph idx="1"/>
          </p:nvPr>
        </p:nvSpPr>
        <p:spPr>
          <a:xfrm>
            <a:off x="605790" y="674370"/>
            <a:ext cx="11029950" cy="5976460"/>
          </a:xfrm>
        </p:spPr>
        <p:txBody>
          <a:bodyPr>
            <a:normAutofit/>
          </a:bodyPr>
          <a:lstStyle/>
          <a:p>
            <a:pPr algn="just">
              <a:lnSpc>
                <a:spcPct val="107000"/>
              </a:lnSpc>
              <a:spcAft>
                <a:spcPts val="800"/>
              </a:spcAft>
            </a:pPr>
            <a:r>
              <a:rPr lang="en-IN" sz="1800" dirty="0">
                <a:effectLst/>
                <a:latin typeface="Times New Roman" panose="02020603050405020304" pitchFamily="18" charset="0"/>
                <a:ea typeface="Times New Roman" panose="02020603050405020304" pitchFamily="18" charset="0"/>
              </a:rPr>
              <a:t>Aging brings changes both physically and psychologically. </a:t>
            </a:r>
          </a:p>
          <a:p>
            <a:pPr algn="just">
              <a:lnSpc>
                <a:spcPct val="107000"/>
              </a:lnSpc>
              <a:spcAft>
                <a:spcPts val="800"/>
              </a:spcAft>
            </a:pPr>
            <a:r>
              <a:rPr lang="en-IN" sz="1800" dirty="0">
                <a:effectLst/>
                <a:latin typeface="Times New Roman" panose="02020603050405020304" pitchFamily="18" charset="0"/>
                <a:ea typeface="Times New Roman" panose="02020603050405020304" pitchFamily="18" charset="0"/>
              </a:rPr>
              <a:t>The things that could be done easily earlier may not be possible now, with aches and pains occurring more frequently. </a:t>
            </a:r>
          </a:p>
          <a:p>
            <a:pPr algn="just">
              <a:lnSpc>
                <a:spcPct val="107000"/>
              </a:lnSpc>
              <a:spcAft>
                <a:spcPts val="800"/>
              </a:spcAft>
            </a:pPr>
            <a:r>
              <a:rPr lang="en-IN" sz="1800" dirty="0">
                <a:effectLst/>
                <a:latin typeface="Times New Roman" panose="02020603050405020304" pitchFamily="18" charset="0"/>
                <a:ea typeface="Times New Roman" panose="02020603050405020304" pitchFamily="18" charset="0"/>
              </a:rPr>
              <a:t>There are several other changes including vision impairment, loss of hair, loosening oof the skin and many more. These experiences impact us psychologically also, especially in cultures where the people don’t have a healthy attitude towards aging. </a:t>
            </a:r>
          </a:p>
          <a:p>
            <a:pPr algn="just">
              <a:lnSpc>
                <a:spcPct val="107000"/>
              </a:lnSpc>
              <a:spcAft>
                <a:spcPts val="800"/>
              </a:spcAft>
            </a:pPr>
            <a:r>
              <a:rPr lang="en-IN" sz="1800" dirty="0">
                <a:effectLst/>
                <a:latin typeface="Times New Roman" panose="02020603050405020304" pitchFamily="18" charset="0"/>
                <a:ea typeface="Times New Roman" panose="02020603050405020304" pitchFamily="18" charset="0"/>
              </a:rPr>
              <a:t> As we age and become less valued in our society, we struggle to find our place. We have to redefine who we are and identify our purpose. </a:t>
            </a:r>
          </a:p>
          <a:p>
            <a:pPr algn="just">
              <a:lnSpc>
                <a:spcPct val="107000"/>
              </a:lnSpc>
              <a:spcAft>
                <a:spcPts val="800"/>
              </a:spcAft>
            </a:pPr>
            <a:r>
              <a:rPr lang="en-IN" sz="1800" dirty="0">
                <a:effectLst/>
                <a:latin typeface="Times New Roman" panose="02020603050405020304" pitchFamily="18" charset="0"/>
                <a:ea typeface="Times New Roman" panose="02020603050405020304" pitchFamily="18" charset="0"/>
              </a:rPr>
              <a:t>Psychological stress may further result in intensifying the physical problems occurring due to aging. Extreme stress may adversely affect CNS, the endocrine system and the immune system. </a:t>
            </a:r>
          </a:p>
          <a:p>
            <a:pPr algn="just">
              <a:lnSpc>
                <a:spcPct val="107000"/>
              </a:lnSpc>
              <a:spcAft>
                <a:spcPts val="800"/>
              </a:spcAft>
            </a:pPr>
            <a:r>
              <a:rPr lang="en-IN" sz="1800" dirty="0">
                <a:effectLst/>
                <a:latin typeface="Times New Roman" panose="02020603050405020304" pitchFamily="18" charset="0"/>
                <a:ea typeface="Times New Roman" panose="02020603050405020304" pitchFamily="18" charset="0"/>
              </a:rPr>
              <a:t>People who feel psychologically younger than their chronological age are more satisfied with their lives than those who are psychologically older, have better mental and physical health, cognitive abilities and are more resilient.</a:t>
            </a:r>
          </a:p>
          <a:p>
            <a:pPr algn="just">
              <a:lnSpc>
                <a:spcPct val="107000"/>
              </a:lnSpc>
              <a:spcAft>
                <a:spcPts val="800"/>
              </a:spcAft>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36260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3DE62-CF4D-BA4E-7A05-D1090C3F516E}"/>
              </a:ext>
            </a:extLst>
          </p:cNvPr>
          <p:cNvSpPr>
            <a:spLocks noGrp="1"/>
          </p:cNvSpPr>
          <p:nvPr>
            <p:ph type="title"/>
          </p:nvPr>
        </p:nvSpPr>
        <p:spPr/>
        <p:txBody>
          <a:bodyPr>
            <a:normAutofit/>
          </a:bodyPr>
          <a:lstStyle/>
          <a:p>
            <a:r>
              <a:rPr lang="en-US" sz="3200" b="1" dirty="0">
                <a:effectLst/>
                <a:latin typeface="Times New Roman" panose="02020603050405020304" pitchFamily="18" charset="0"/>
                <a:ea typeface="Calibri" panose="020F0502020204030204" pitchFamily="34" charset="0"/>
              </a:rPr>
              <a:t>Methodology</a:t>
            </a:r>
            <a:endParaRPr lang="en-IN" sz="3200" dirty="0"/>
          </a:p>
        </p:txBody>
      </p:sp>
      <p:sp>
        <p:nvSpPr>
          <p:cNvPr id="3" name="Content Placeholder 2">
            <a:extLst>
              <a:ext uri="{FF2B5EF4-FFF2-40B4-BE49-F238E27FC236}">
                <a16:creationId xmlns:a16="http://schemas.microsoft.com/office/drawing/2014/main" id="{4881686C-E87C-AC54-FC81-8F4541629202}"/>
              </a:ext>
            </a:extLst>
          </p:cNvPr>
          <p:cNvSpPr>
            <a:spLocks noGrp="1"/>
          </p:cNvSpPr>
          <p:nvPr>
            <p:ph idx="1"/>
          </p:nvPr>
        </p:nvSpPr>
        <p:spPr>
          <a:xfrm>
            <a:off x="838200" y="1524000"/>
            <a:ext cx="10515600" cy="4652963"/>
          </a:xfrm>
        </p:spPr>
        <p:txBody>
          <a:bodyPr>
            <a:normAutofit/>
          </a:bodyPr>
          <a:lstStyle/>
          <a:p>
            <a:pPr marL="0" indent="0">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Aim</a:t>
            </a:r>
          </a:p>
          <a:p>
            <a:pPr marL="0" indent="0">
              <a:buNone/>
            </a:pPr>
            <a:r>
              <a:rPr lang="en-US" sz="1800" kern="0" dirty="0">
                <a:effectLst/>
                <a:latin typeface="Calibri" panose="020F0502020204030204" pitchFamily="34" charset="0"/>
                <a:ea typeface="Calibri" panose="020F0502020204030204" pitchFamily="34" charset="0"/>
                <a:cs typeface="Times New Roman" panose="02020603050405020304" pitchFamily="18" charset="0"/>
              </a:rPr>
              <a:t>The purpose of the current paper is to understand the psychological correlates of successful aging.  The paper aims to highlight some of the important psychological factors that can play a huge role in making our transition to aging much healthier, happier and successful</a:t>
            </a:r>
          </a:p>
          <a:p>
            <a:pPr marL="0" indent="0">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Method of Research</a:t>
            </a:r>
          </a:p>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research method used in the present study is the Systematic Review. The systematic review followed the guidelines of PRISMA.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Selection of the Studies</a:t>
            </a:r>
          </a:p>
          <a:p>
            <a:pPr marL="0" indent="0" algn="just">
              <a:lnSpc>
                <a:spcPct val="107000"/>
              </a:lnSpc>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order to identify and select the related studies, electronic searches were conducted using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Mendley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Pubmed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DOAJ and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Psychinfo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lgn="just">
              <a:lnSpc>
                <a:spcPct val="107000"/>
              </a:lnSpc>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studies that were identified and retrieved were afterwards further analyzed, through titles and abstract. All those studies that were not related to the research topic were excluded. Finally, for the final evaluation, full texts of the selected studies were retrieved. The details are given in the PRISMA flowchart in figure 1(next slide)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n-IN" dirty="0"/>
          </a:p>
        </p:txBody>
      </p:sp>
    </p:spTree>
    <p:extLst>
      <p:ext uri="{BB962C8B-B14F-4D97-AF65-F5344CB8AC3E}">
        <p14:creationId xmlns:p14="http://schemas.microsoft.com/office/powerpoint/2010/main" val="1279159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86579B6-B2D7-8277-CD93-79323CA4FF55}"/>
              </a:ext>
            </a:extLst>
          </p:cNvPr>
          <p:cNvPicPr>
            <a:picLocks noChangeAspect="1"/>
          </p:cNvPicPr>
          <p:nvPr/>
        </p:nvPicPr>
        <p:blipFill>
          <a:blip r:embed="rId2"/>
          <a:stretch>
            <a:fillRect/>
          </a:stretch>
        </p:blipFill>
        <p:spPr>
          <a:xfrm>
            <a:off x="2183130" y="480060"/>
            <a:ext cx="7717675" cy="5955030"/>
          </a:xfrm>
          <a:prstGeom prst="rect">
            <a:avLst/>
          </a:prstGeom>
        </p:spPr>
      </p:pic>
    </p:spTree>
    <p:extLst>
      <p:ext uri="{BB962C8B-B14F-4D97-AF65-F5344CB8AC3E}">
        <p14:creationId xmlns:p14="http://schemas.microsoft.com/office/powerpoint/2010/main" val="630972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E6A1C1A-3F9E-2E82-AE11-2E95D4CD9F09}"/>
              </a:ext>
            </a:extLst>
          </p:cNvPr>
          <p:cNvPicPr>
            <a:picLocks noChangeAspect="1"/>
          </p:cNvPicPr>
          <p:nvPr/>
        </p:nvPicPr>
        <p:blipFill>
          <a:blip r:embed="rId2"/>
          <a:stretch>
            <a:fillRect/>
          </a:stretch>
        </p:blipFill>
        <p:spPr>
          <a:xfrm>
            <a:off x="1156075" y="662940"/>
            <a:ext cx="8547995" cy="5509260"/>
          </a:xfrm>
          <a:prstGeom prst="rect">
            <a:avLst/>
          </a:prstGeom>
        </p:spPr>
      </p:pic>
    </p:spTree>
    <p:extLst>
      <p:ext uri="{BB962C8B-B14F-4D97-AF65-F5344CB8AC3E}">
        <p14:creationId xmlns:p14="http://schemas.microsoft.com/office/powerpoint/2010/main" val="975380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89F78FB-8889-1DDB-E202-A3064B6E3724}"/>
              </a:ext>
            </a:extLst>
          </p:cNvPr>
          <p:cNvPicPr>
            <a:picLocks noChangeAspect="1"/>
          </p:cNvPicPr>
          <p:nvPr/>
        </p:nvPicPr>
        <p:blipFill>
          <a:blip r:embed="rId2"/>
          <a:stretch>
            <a:fillRect/>
          </a:stretch>
        </p:blipFill>
        <p:spPr>
          <a:xfrm>
            <a:off x="1177290" y="177010"/>
            <a:ext cx="8926830" cy="6292370"/>
          </a:xfrm>
          <a:prstGeom prst="rect">
            <a:avLst/>
          </a:prstGeom>
        </p:spPr>
      </p:pic>
    </p:spTree>
    <p:extLst>
      <p:ext uri="{BB962C8B-B14F-4D97-AF65-F5344CB8AC3E}">
        <p14:creationId xmlns:p14="http://schemas.microsoft.com/office/powerpoint/2010/main" val="660526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F087132-8BCC-7A91-4EEB-B230F3306518}"/>
              </a:ext>
            </a:extLst>
          </p:cNvPr>
          <p:cNvPicPr>
            <a:picLocks noChangeAspect="1"/>
          </p:cNvPicPr>
          <p:nvPr/>
        </p:nvPicPr>
        <p:blipFill>
          <a:blip r:embed="rId2"/>
          <a:stretch>
            <a:fillRect/>
          </a:stretch>
        </p:blipFill>
        <p:spPr>
          <a:xfrm>
            <a:off x="1106564" y="1017270"/>
            <a:ext cx="9224726" cy="3589020"/>
          </a:xfrm>
          <a:prstGeom prst="rect">
            <a:avLst/>
          </a:prstGeom>
        </p:spPr>
      </p:pic>
    </p:spTree>
    <p:extLst>
      <p:ext uri="{BB962C8B-B14F-4D97-AF65-F5344CB8AC3E}">
        <p14:creationId xmlns:p14="http://schemas.microsoft.com/office/powerpoint/2010/main" val="3216964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AC6C8-A4BB-22D0-5DE7-344A9F0D4E66}"/>
              </a:ext>
            </a:extLst>
          </p:cNvPr>
          <p:cNvSpPr>
            <a:spLocks noGrp="1"/>
          </p:cNvSpPr>
          <p:nvPr>
            <p:ph type="title"/>
          </p:nvPr>
        </p:nvSpPr>
        <p:spPr>
          <a:xfrm>
            <a:off x="838200" y="365125"/>
            <a:ext cx="10515600" cy="560705"/>
          </a:xfrm>
        </p:spPr>
        <p:txBody>
          <a:bodyPr>
            <a:normAutofit fontScale="90000"/>
          </a:bodyPr>
          <a:lstStyle/>
          <a:p>
            <a:r>
              <a:rPr lang="en-IN" dirty="0"/>
              <a:t>Synthesis </a:t>
            </a:r>
          </a:p>
        </p:txBody>
      </p:sp>
      <p:sp>
        <p:nvSpPr>
          <p:cNvPr id="3" name="Content Placeholder 2">
            <a:extLst>
              <a:ext uri="{FF2B5EF4-FFF2-40B4-BE49-F238E27FC236}">
                <a16:creationId xmlns:a16="http://schemas.microsoft.com/office/drawing/2014/main" id="{9BE0ECAA-B702-749C-92D3-CEB5EC0B613D}"/>
              </a:ext>
            </a:extLst>
          </p:cNvPr>
          <p:cNvSpPr>
            <a:spLocks noGrp="1"/>
          </p:cNvSpPr>
          <p:nvPr>
            <p:ph idx="1"/>
          </p:nvPr>
        </p:nvSpPr>
        <p:spPr>
          <a:xfrm>
            <a:off x="838200" y="1120140"/>
            <a:ext cx="10515600" cy="5056823"/>
          </a:xfrm>
        </p:spPr>
        <p:txBody>
          <a:bodyPr>
            <a:normAutofit/>
          </a:bodyPr>
          <a:lstStyle/>
          <a:p>
            <a:r>
              <a:rPr lang="en-IN" sz="2400" dirty="0">
                <a:latin typeface="Times New Roman" panose="02020603050405020304" pitchFamily="18" charset="0"/>
                <a:cs typeface="Times New Roman" panose="02020603050405020304" pitchFamily="18" charset="0"/>
              </a:rPr>
              <a:t>Resilience and optimism are associated with greater longevity and reduced physical morbidity, reverse being true for depression</a:t>
            </a:r>
          </a:p>
          <a:p>
            <a:r>
              <a:rPr lang="en-IN" sz="2400" dirty="0">
                <a:latin typeface="Times New Roman" panose="02020603050405020304" pitchFamily="18" charset="0"/>
                <a:cs typeface="Times New Roman" panose="02020603050405020304" pitchFamily="18" charset="0"/>
              </a:rPr>
              <a:t>Older people are rarely offered psycho social interventions. Many older patients suffering from depression may go undetected.</a:t>
            </a:r>
          </a:p>
          <a:p>
            <a:r>
              <a:rPr lang="en-IN" sz="2400" dirty="0">
                <a:latin typeface="Times New Roman" panose="02020603050405020304" pitchFamily="18" charset="0"/>
                <a:cs typeface="Times New Roman" panose="02020603050405020304" pitchFamily="18" charset="0"/>
              </a:rPr>
              <a:t>Strong need for comprehensive assessment of the older person’s positive health in primary care services and mental health clinics</a:t>
            </a:r>
          </a:p>
          <a:p>
            <a:r>
              <a:rPr lang="en-IN" sz="2400" dirty="0">
                <a:latin typeface="Times New Roman" panose="02020603050405020304" pitchFamily="18" charset="0"/>
                <a:cs typeface="Times New Roman" panose="02020603050405020304" pitchFamily="18" charset="0"/>
              </a:rPr>
              <a:t>Promoting optimal aging can be achieved by implementing special training programs for older adults in communities (leisure clubs, country clubs, retirement villages, sheltered homes)</a:t>
            </a:r>
          </a:p>
          <a:p>
            <a:r>
              <a:rPr lang="en-IN" sz="2400" dirty="0">
                <a:latin typeface="Times New Roman" panose="02020603050405020304" pitchFamily="18" charset="0"/>
                <a:cs typeface="Times New Roman" panose="02020603050405020304" pitchFamily="18" charset="0"/>
              </a:rPr>
              <a:t>Therapists working with older people should not just focus on the weaknesses of the elderly, but also assess and activate their strengths and reserve capacities to reach personal goals and prevent predictable problems.</a:t>
            </a:r>
          </a:p>
          <a:p>
            <a:endParaRPr lang="en-IN" dirty="0"/>
          </a:p>
        </p:txBody>
      </p:sp>
    </p:spTree>
    <p:extLst>
      <p:ext uri="{BB962C8B-B14F-4D97-AF65-F5344CB8AC3E}">
        <p14:creationId xmlns:p14="http://schemas.microsoft.com/office/powerpoint/2010/main" val="2245047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A9A018-945F-B035-EC71-7044F7A58CB8}"/>
              </a:ext>
            </a:extLst>
          </p:cNvPr>
          <p:cNvSpPr>
            <a:spLocks noGrp="1"/>
          </p:cNvSpPr>
          <p:nvPr>
            <p:ph idx="1"/>
          </p:nvPr>
        </p:nvSpPr>
        <p:spPr>
          <a:xfrm>
            <a:off x="838200" y="468630"/>
            <a:ext cx="10515600" cy="5708333"/>
          </a:xfrm>
        </p:spPr>
        <p:txBody>
          <a:bodyPr>
            <a:normAutofit lnSpcReduction="10000"/>
          </a:bodyPr>
          <a:lstStyle/>
          <a:p>
            <a:r>
              <a:rPr lang="en-IN" sz="2400" dirty="0">
                <a:latin typeface="Times New Roman" panose="02020603050405020304" pitchFamily="18" charset="0"/>
                <a:cs typeface="Times New Roman" panose="02020603050405020304" pitchFamily="18" charset="0"/>
              </a:rPr>
              <a:t>Interventions to cope with depression and anxiety (CBT)</a:t>
            </a:r>
          </a:p>
          <a:p>
            <a:r>
              <a:rPr lang="en-IN" sz="2400" dirty="0">
                <a:latin typeface="Times New Roman" panose="02020603050405020304" pitchFamily="18" charset="0"/>
                <a:cs typeface="Times New Roman" panose="02020603050405020304" pitchFamily="18" charset="0"/>
              </a:rPr>
              <a:t>Enhancing a sense of community and connectedness (can enhance their social and emotional support)</a:t>
            </a:r>
          </a:p>
          <a:p>
            <a:r>
              <a:rPr lang="en-IN" sz="2400" dirty="0">
                <a:latin typeface="Times New Roman" panose="02020603050405020304" pitchFamily="18" charset="0"/>
                <a:cs typeface="Times New Roman" panose="02020603050405020304" pitchFamily="18" charset="0"/>
              </a:rPr>
              <a:t>Modern media (T.V, newspapers, social networking sites )reduces isolation.</a:t>
            </a:r>
          </a:p>
          <a:p>
            <a:r>
              <a:rPr lang="en-IN" sz="2400" dirty="0">
                <a:latin typeface="Times New Roman" panose="02020603050405020304" pitchFamily="18" charset="0"/>
                <a:cs typeface="Times New Roman" panose="02020603050405020304" pitchFamily="18" charset="0"/>
              </a:rPr>
              <a:t>Changing professionals attitude towards positive aging in medical staff, old age home staff, and other professionals working with older population</a:t>
            </a:r>
          </a:p>
          <a:p>
            <a:r>
              <a:rPr lang="en-IN" sz="2400" dirty="0">
                <a:latin typeface="Times New Roman" panose="02020603050405020304" pitchFamily="18" charset="0"/>
                <a:cs typeface="Times New Roman" panose="02020603050405020304" pitchFamily="18" charset="0"/>
              </a:rPr>
              <a:t>A meta analysis of 51 positive psychology interventions done for elderly (4266b individuals) showed that these significantly enhanced well being and decrease depressive symptoms. Increase in Self efficacy, morale, optimism have found to be inversely related with loneliness</a:t>
            </a:r>
          </a:p>
          <a:p>
            <a:r>
              <a:rPr lang="en-IN" sz="2400" dirty="0">
                <a:latin typeface="Times New Roman" panose="02020603050405020304" pitchFamily="18" charset="0"/>
                <a:cs typeface="Times New Roman" panose="02020603050405020304" pitchFamily="18" charset="0"/>
              </a:rPr>
              <a:t>Participation has been found to be positively related with healthy living and satisfaction of the elderly.</a:t>
            </a:r>
          </a:p>
          <a:p>
            <a:r>
              <a:rPr lang="en-IN" sz="2400" dirty="0" err="1">
                <a:latin typeface="Times New Roman" panose="02020603050405020304" pitchFamily="18" charset="0"/>
                <a:cs typeface="Times New Roman" panose="02020603050405020304" pitchFamily="18" charset="0"/>
              </a:rPr>
              <a:t>Acc</a:t>
            </a:r>
            <a:r>
              <a:rPr lang="en-IN" sz="2400" dirty="0">
                <a:latin typeface="Times New Roman" panose="02020603050405020304" pitchFamily="18" charset="0"/>
                <a:cs typeface="Times New Roman" panose="02020603050405020304" pitchFamily="18" charset="0"/>
              </a:rPr>
              <a:t> to Active theory, old people still keep their psychological link with society after they retire.  The disappearance of this link can result in many mental problems resulting in low satisfaction in the elderly.</a:t>
            </a:r>
          </a:p>
          <a:p>
            <a:r>
              <a:rPr lang="en-IN" sz="2400" dirty="0">
                <a:latin typeface="Times New Roman" panose="02020603050405020304" pitchFamily="18" charset="0"/>
                <a:cs typeface="Times New Roman" panose="02020603050405020304" pitchFamily="18" charset="0"/>
              </a:rPr>
              <a:t>Education about aging process</a:t>
            </a:r>
          </a:p>
          <a:p>
            <a:endParaRPr lang="en-IN" dirty="0"/>
          </a:p>
          <a:p>
            <a:endParaRPr lang="en-IN" dirty="0"/>
          </a:p>
        </p:txBody>
      </p:sp>
    </p:spTree>
    <p:extLst>
      <p:ext uri="{BB962C8B-B14F-4D97-AF65-F5344CB8AC3E}">
        <p14:creationId xmlns:p14="http://schemas.microsoft.com/office/powerpoint/2010/main" val="8050028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2383</TotalTime>
  <Words>933</Words>
  <Application>Microsoft Office PowerPoint</Application>
  <PresentationFormat>Widescreen</PresentationFormat>
  <Paragraphs>41</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BlinkMacSystemFont</vt:lpstr>
      <vt:lpstr>Calibri</vt:lpstr>
      <vt:lpstr>Calibri Light</vt:lpstr>
      <vt:lpstr>Times New Roman</vt:lpstr>
      <vt:lpstr>Verdana</vt:lpstr>
      <vt:lpstr>Office Theme</vt:lpstr>
      <vt:lpstr>Happy Aging: Psychological correlates of Aging   </vt:lpstr>
      <vt:lpstr>Introduction</vt:lpstr>
      <vt:lpstr>Methodology</vt:lpstr>
      <vt:lpstr>PowerPoint Presentation</vt:lpstr>
      <vt:lpstr>PowerPoint Presentation</vt:lpstr>
      <vt:lpstr>PowerPoint Presentation</vt:lpstr>
      <vt:lpstr>PowerPoint Presentation</vt:lpstr>
      <vt:lpstr>Synthesis </vt:lpstr>
      <vt:lpstr>PowerPoint Presentation</vt:lpstr>
      <vt:lpstr>Model of active aging ( Y.H.Zhu, 2019)</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Mental Health: Role of Artificial Intelligence in Psychotherapy</dc:title>
  <dc:creator>Sidhya Bhatt</dc:creator>
  <cp:lastModifiedBy>Advocate Dr Kazi Abdul Mannan</cp:lastModifiedBy>
  <cp:revision>68</cp:revision>
  <dcterms:created xsi:type="dcterms:W3CDTF">2023-10-29T04:42:39Z</dcterms:created>
  <dcterms:modified xsi:type="dcterms:W3CDTF">2023-12-21T05:44:07Z</dcterms:modified>
</cp:coreProperties>
</file>