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p:cViewPr varScale="1">
        <p:scale>
          <a:sx n="22" d="100"/>
          <a:sy n="22" d="100"/>
        </p:scale>
        <p:origin x="3715" y="19"/>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0EAFCD1C-834E-44B0-B974-7F934577F9B8}" type="datetimeFigureOut">
              <a:rPr lang="en-US" smtClean="0"/>
              <a:t>12/17/2023</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83B13647-C9DF-4D65-AFAA-C248B08B332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EAFCD1C-834E-44B0-B974-7F934577F9B8}" type="datetimeFigureOut">
              <a:rPr lang="en-US" smtClean="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13647-C9DF-4D65-AFAA-C248B08B332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EAFCD1C-834E-44B0-B974-7F934577F9B8}" type="datetimeFigureOut">
              <a:rPr lang="en-US" smtClean="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13647-C9DF-4D65-AFAA-C248B08B332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0EAFCD1C-834E-44B0-B974-7F934577F9B8}" type="datetimeFigureOut">
              <a:rPr lang="en-US" smtClean="0"/>
              <a:t>12/17/2023</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83B13647-C9DF-4D65-AFAA-C248B08B332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0EAFCD1C-834E-44B0-B974-7F934577F9B8}" type="datetimeFigureOut">
              <a:rPr lang="en-US" smtClean="0"/>
              <a:t>12/17/2023</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83B13647-C9DF-4D65-AFAA-C248B08B3325}"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a:t>Click to edit Master title style</a:t>
            </a:r>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0EAFCD1C-834E-44B0-B974-7F934577F9B8}" type="datetimeFigureOut">
              <a:rPr lang="en-US" smtClean="0"/>
              <a:t>12/17/2023</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83B13647-C9DF-4D65-AFAA-C248B08B332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0EAFCD1C-834E-44B0-B974-7F934577F9B8}" type="datetimeFigureOut">
              <a:rPr lang="en-US" smtClean="0"/>
              <a:t>12/17/2023</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83B13647-C9DF-4D65-AFAA-C248B08B332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a:t>Click to edit Master title style</a:t>
            </a:r>
          </a:p>
        </p:txBody>
      </p:sp>
      <p:sp>
        <p:nvSpPr>
          <p:cNvPr id="3" name="Date Placeholder 2"/>
          <p:cNvSpPr>
            <a:spLocks noGrp="1"/>
          </p:cNvSpPr>
          <p:nvPr>
            <p:ph type="dt" sz="half" idx="10"/>
          </p:nvPr>
        </p:nvSpPr>
        <p:spPr/>
        <p:txBody>
          <a:bodyPr/>
          <a:lstStyle/>
          <a:p>
            <a:fld id="{0EAFCD1C-834E-44B0-B974-7F934577F9B8}" type="datetimeFigureOut">
              <a:rPr lang="en-US" smtClean="0"/>
              <a:t>12/17/2023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B13647-C9DF-4D65-AFAA-C248B08B332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0EAFCD1C-834E-44B0-B974-7F934577F9B8}" type="datetimeFigureOut">
              <a:rPr lang="en-US" smtClean="0"/>
              <a:t>12/17/2023</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83B13647-C9DF-4D65-AFAA-C248B08B332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a:t>Click to edit Master title style</a:t>
            </a:r>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0EAFCD1C-834E-44B0-B974-7F934577F9B8}" type="datetimeFigureOut">
              <a:rPr lang="en-US" smtClean="0"/>
              <a:t>12/17/2023</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83B13647-C9DF-4D65-AFAA-C248B08B332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0EAFCD1C-834E-44B0-B974-7F934577F9B8}" type="datetimeFigureOut">
              <a:rPr lang="en-US" smtClean="0"/>
              <a:t>12/17/2023</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83B13647-C9DF-4D65-AFAA-C248B08B332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EAFCD1C-834E-44B0-B974-7F934577F9B8}" type="datetimeFigureOut">
              <a:rPr lang="en-US" smtClean="0"/>
              <a:t>12/17/2023</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83B13647-C9DF-4D65-AFAA-C248B08B332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5" name="Rectangle 1"/>
          <p:cNvSpPr>
            <a:spLocks noChangeArrowheads="1"/>
          </p:cNvSpPr>
          <p:nvPr/>
        </p:nvSpPr>
        <p:spPr bwMode="auto">
          <a:xfrm>
            <a:off x="228600" y="2556808"/>
            <a:ext cx="85344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latin typeface="Calibri" pitchFamily="34" charset="0"/>
                <a:ea typeface="Calibri" pitchFamily="34" charset="0"/>
                <a:cs typeface="Mangal" pitchFamily="18" charset="0"/>
              </a:rPr>
              <a:t>Public health is different from medicine and health care in that it focuses on avoiding disease and improving health at the population level. Although the foundation of medical education is a thorough understanding of biology and living sciences, public health demands a more diverse range of competencies, including those from the social sciences, public policy, biology and life sciences, and statistical analysis</a:t>
            </a:r>
            <a:endParaRPr kumimoji="0" lang="en-US" sz="2000" b="0" i="0" u="none" strike="noStrike" cap="none" normalizeH="0" baseline="0" dirty="0">
              <a:ln>
                <a:noFill/>
              </a:ln>
              <a:solidFill>
                <a:schemeClr val="tx1"/>
              </a:solidFill>
              <a:latin typeface="Arial" pitchFamily="34" charset="0"/>
              <a:cs typeface="Arial" pitchFamily="34" charset="0"/>
            </a:endParaRPr>
          </a:p>
        </p:txBody>
      </p:sp>
      <p:sp>
        <p:nvSpPr>
          <p:cNvPr id="6" name="TextBox 5"/>
          <p:cNvSpPr txBox="1"/>
          <p:nvPr/>
        </p:nvSpPr>
        <p:spPr>
          <a:xfrm>
            <a:off x="685800" y="457200"/>
            <a:ext cx="7010400" cy="646331"/>
          </a:xfrm>
          <a:prstGeom prst="rect">
            <a:avLst/>
          </a:prstGeom>
          <a:noFill/>
        </p:spPr>
        <p:txBody>
          <a:bodyPr wrap="square" rtlCol="0">
            <a:spAutoFit/>
          </a:bodyPr>
          <a:lstStyle/>
          <a:p>
            <a:pPr algn="ctr"/>
            <a:r>
              <a:rPr lang="en-US" sz="3600" dirty="0">
                <a:latin typeface="Arial Black" pitchFamily="34" charset="0"/>
              </a:rPr>
              <a:t>Public Health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38200"/>
            <a:ext cx="8915400" cy="584775"/>
          </a:xfrm>
          <a:prstGeom prst="rect">
            <a:avLst/>
          </a:prstGeom>
          <a:noFill/>
        </p:spPr>
        <p:txBody>
          <a:bodyPr wrap="square" rtlCol="0">
            <a:spAutoFit/>
          </a:bodyPr>
          <a:lstStyle/>
          <a:p>
            <a:pPr algn="ctr"/>
            <a:r>
              <a:rPr lang="en-US" sz="3200" b="1" dirty="0"/>
              <a:t>The Digital and Mobile Health Revolution</a:t>
            </a:r>
            <a:endParaRPr lang="en-US" sz="3200" dirty="0"/>
          </a:p>
        </p:txBody>
      </p:sp>
      <p:sp>
        <p:nvSpPr>
          <p:cNvPr id="199682" name="Rectangle 2"/>
          <p:cNvSpPr>
            <a:spLocks noChangeArrowheads="1"/>
          </p:cNvSpPr>
          <p:nvPr/>
        </p:nvSpPr>
        <p:spPr bwMode="auto">
          <a:xfrm>
            <a:off x="0" y="2286000"/>
            <a:ext cx="91440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kumimoji="0" lang="en-US" sz="2000" b="0" i="0" u="none" strike="noStrike" cap="none" normalizeH="0" baseline="0" dirty="0">
                <a:ln>
                  <a:noFill/>
                </a:ln>
                <a:solidFill>
                  <a:schemeClr val="tx1"/>
                </a:solidFill>
                <a:effectLst/>
                <a:latin typeface="Calibri" pitchFamily="34" charset="0"/>
                <a:ea typeface="Calibri" pitchFamily="34" charset="0"/>
                <a:cs typeface="Mangal" pitchFamily="18" charset="0"/>
              </a:rPr>
              <a:t>are estimated to exist, according to a 2014 analysis [16]. The bulk of these apps concentrate on preventive topics such healthy living, diet and exercise, addiction, stress, relaxation, and sleep. In addition to the increasing use of wearable technologies (such as smart watches and fitness trackers), these applications are playing a part in the explosion of health-related data availability. These applications </a:t>
            </a:r>
            <a:r>
              <a:rPr kumimoji="0" lang="en-US" sz="2000" b="0" i="0" u="none" strike="noStrike" cap="none" normalizeH="0" baseline="0" dirty="0" err="1">
                <a:ln>
                  <a:noFill/>
                </a:ln>
                <a:solidFill>
                  <a:schemeClr val="tx1"/>
                </a:solidFill>
                <a:effectLst/>
                <a:latin typeface="Calibri" pitchFamily="34" charset="0"/>
                <a:ea typeface="Calibri" pitchFamily="34" charset="0"/>
                <a:cs typeface="Mangal" pitchFamily="18" charset="0"/>
              </a:rPr>
              <a:t>gathThe</a:t>
            </a:r>
            <a:r>
              <a:rPr kumimoji="0" lang="en-US" sz="2000" b="0" i="0" u="none" strike="noStrike" cap="none" normalizeH="0" baseline="0" dirty="0">
                <a:ln>
                  <a:noFill/>
                </a:ln>
                <a:solidFill>
                  <a:schemeClr val="tx1"/>
                </a:solidFill>
                <a:effectLst/>
                <a:latin typeface="Calibri" pitchFamily="34" charset="0"/>
                <a:ea typeface="Calibri" pitchFamily="34" charset="0"/>
                <a:cs typeface="Mangal" pitchFamily="18" charset="0"/>
              </a:rPr>
              <a:t> digital transformation over the past two decades has made health apps especially popular. Over 100,000 health, fitness, and medical Smartphone applications </a:t>
            </a:r>
            <a:r>
              <a:rPr kumimoji="0" lang="en-US" sz="2000" b="0" i="0" u="none" strike="noStrike" cap="none" normalizeH="0" baseline="0" dirty="0" err="1">
                <a:ln>
                  <a:noFill/>
                </a:ln>
                <a:solidFill>
                  <a:schemeClr val="tx1"/>
                </a:solidFill>
                <a:effectLst/>
                <a:latin typeface="Calibri" pitchFamily="34" charset="0"/>
                <a:ea typeface="Calibri" pitchFamily="34" charset="0"/>
                <a:cs typeface="Mangal" pitchFamily="18" charset="0"/>
              </a:rPr>
              <a:t>er</a:t>
            </a:r>
            <a:r>
              <a:rPr kumimoji="0" lang="en-US" sz="2000" b="0" i="0" u="none" strike="noStrike" cap="none" normalizeH="0" baseline="0" dirty="0">
                <a:ln>
                  <a:noFill/>
                </a:ln>
                <a:solidFill>
                  <a:schemeClr val="tx1"/>
                </a:solidFill>
                <a:effectLst/>
                <a:latin typeface="Calibri" pitchFamily="34" charset="0"/>
                <a:ea typeface="Calibri" pitchFamily="34" charset="0"/>
                <a:cs typeface="Mangal" pitchFamily="18" charset="0"/>
              </a:rPr>
              <a:t> massive amounts of data in real time and can communicate with the user to allow for behavioral adjustments based on user data</a:t>
            </a:r>
            <a:r>
              <a:rPr kumimoji="0" lang="en-US" sz="1300" b="0" i="0" u="none" strike="noStrike" cap="none" normalizeH="0" baseline="0" dirty="0">
                <a:ln>
                  <a:noFill/>
                </a:ln>
                <a:solidFill>
                  <a:schemeClr val="tx1"/>
                </a:solidFill>
                <a:effectLst/>
                <a:latin typeface="Calibri" pitchFamily="34" charset="0"/>
                <a:ea typeface="Calibri" pitchFamily="34" charset="0"/>
                <a:cs typeface="Mangal" pitchFamily="18" charset="0"/>
              </a:rPr>
              <a:t>.</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838200"/>
            <a:ext cx="9144000" cy="830997"/>
          </a:xfrm>
          <a:prstGeom prst="rect">
            <a:avLst/>
          </a:prstGeom>
          <a:noFill/>
        </p:spPr>
        <p:txBody>
          <a:bodyPr wrap="square" rtlCol="0">
            <a:spAutoFit/>
          </a:bodyPr>
          <a:lstStyle/>
          <a:p>
            <a:pPr algn="ctr"/>
            <a:r>
              <a:rPr lang="en-US" sz="2400" b="1" dirty="0"/>
              <a:t>Computation and Public Health: Machine Learning as an Example</a:t>
            </a:r>
            <a:endParaRPr lang="en-US" sz="2400" dirty="0"/>
          </a:p>
        </p:txBody>
      </p:sp>
      <p:sp>
        <p:nvSpPr>
          <p:cNvPr id="7" name="TextBox 6"/>
          <p:cNvSpPr txBox="1"/>
          <p:nvPr/>
        </p:nvSpPr>
        <p:spPr>
          <a:xfrm>
            <a:off x="457200" y="2426256"/>
            <a:ext cx="8458200" cy="2246769"/>
          </a:xfrm>
          <a:prstGeom prst="rect">
            <a:avLst/>
          </a:prstGeom>
          <a:noFill/>
        </p:spPr>
        <p:txBody>
          <a:bodyPr wrap="square" rtlCol="0">
            <a:spAutoFit/>
          </a:bodyPr>
          <a:lstStyle/>
          <a:p>
            <a:r>
              <a:rPr lang="en-US" sz="2000" dirty="0">
                <a:latin typeface="Calibri" pitchFamily="34" charset="0"/>
              </a:rPr>
              <a:t>Machine learning is one instance of how computer methods may enhance public health. This methodological technique has surfaced as a way to make sense of huge data that is becoming more and more complex and volumetric, like what comes from apps. This area of study is known as the "field of study that gives computers the ability to learn without being explicitly programmed," according to machine learning pioneer Arthur Samuel.</a:t>
            </a:r>
          </a:p>
          <a:p>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838200"/>
            <a:ext cx="8610600" cy="861774"/>
          </a:xfrm>
          <a:prstGeom prst="rect">
            <a:avLst/>
          </a:prstGeom>
          <a:noFill/>
        </p:spPr>
        <p:txBody>
          <a:bodyPr wrap="square" rtlCol="0">
            <a:spAutoFit/>
          </a:bodyPr>
          <a:lstStyle/>
          <a:p>
            <a:pPr lvl="0" algn="ctr"/>
            <a:r>
              <a:rPr lang="en-US" sz="3200" b="1" dirty="0"/>
              <a:t>A Call to Action for Public Health Training</a:t>
            </a:r>
            <a:endParaRPr lang="en-US" sz="3200" dirty="0"/>
          </a:p>
          <a:p>
            <a:endParaRPr lang="en-US" dirty="0"/>
          </a:p>
        </p:txBody>
      </p:sp>
      <p:sp>
        <p:nvSpPr>
          <p:cNvPr id="5" name="TextBox 4"/>
          <p:cNvSpPr txBox="1"/>
          <p:nvPr/>
        </p:nvSpPr>
        <p:spPr>
          <a:xfrm>
            <a:off x="609600" y="2514600"/>
            <a:ext cx="7924800" cy="2554545"/>
          </a:xfrm>
          <a:prstGeom prst="rect">
            <a:avLst/>
          </a:prstGeom>
          <a:noFill/>
        </p:spPr>
        <p:txBody>
          <a:bodyPr wrap="square" rtlCol="0">
            <a:spAutoFit/>
          </a:bodyPr>
          <a:lstStyle/>
          <a:p>
            <a:r>
              <a:rPr lang="en-US" sz="2000" dirty="0">
                <a:latin typeface="Calibri" pitchFamily="34" charset="0"/>
              </a:rPr>
              <a:t>Encouraging changes in behavior with regard to exercise, diet, smoking, drinking, taking medications as prescribed, and mental health could significantly reduce the burden of chronic illness.Machine learning-based personalized health technologies have demonstrated potential in promoting behavior change in many domains. Public health professionals should embrace big data and machine learning techniques, just like the health care and other industries, if they are sincere about preventing disease.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786825"/>
            <a:ext cx="8382000" cy="584775"/>
          </a:xfrm>
          <a:prstGeom prst="rect">
            <a:avLst/>
          </a:prstGeom>
          <a:noFill/>
        </p:spPr>
        <p:txBody>
          <a:bodyPr wrap="square" rtlCol="0">
            <a:spAutoFit/>
          </a:bodyPr>
          <a:lstStyle/>
          <a:p>
            <a:pPr algn="ctr"/>
            <a:r>
              <a:rPr lang="en-US" sz="3200" dirty="0"/>
              <a:t>intellectual framework" for public health</a:t>
            </a:r>
          </a:p>
        </p:txBody>
      </p:sp>
      <p:sp>
        <p:nvSpPr>
          <p:cNvPr id="6" name="TextBox 5"/>
          <p:cNvSpPr txBox="1"/>
          <p:nvPr/>
        </p:nvSpPr>
        <p:spPr>
          <a:xfrm>
            <a:off x="533400" y="2322255"/>
            <a:ext cx="8305800" cy="2554545"/>
          </a:xfrm>
          <a:prstGeom prst="rect">
            <a:avLst/>
          </a:prstGeom>
          <a:noFill/>
        </p:spPr>
        <p:txBody>
          <a:bodyPr wrap="square" rtlCol="0">
            <a:spAutoFit/>
          </a:bodyPr>
          <a:lstStyle/>
          <a:p>
            <a:r>
              <a:rPr lang="en-US" sz="2000" dirty="0"/>
              <a:t>The five fundamental areas that make up the "intellectual framework" for public health professionals are biostatistics, epidemiology, environmental health sciences, health services administration, and social and behavioral sciences. The Council on Education for Public Health (CEPH), an independent organization approved by the US Department of Education to accredit public health schools and programs, emphasizes these areas</a:t>
            </a:r>
            <a:r>
              <a:rPr lang="en-US"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1066800"/>
            <a:ext cx="7391400" cy="707886"/>
          </a:xfrm>
          <a:prstGeom prst="rect">
            <a:avLst/>
          </a:prstGeom>
          <a:noFill/>
        </p:spPr>
        <p:txBody>
          <a:bodyPr wrap="square" rtlCol="0">
            <a:spAutoFit/>
          </a:bodyPr>
          <a:lstStyle/>
          <a:p>
            <a:pPr algn="ctr"/>
            <a:r>
              <a:rPr lang="en-US" sz="4000" dirty="0"/>
              <a:t>future of public health</a:t>
            </a:r>
          </a:p>
        </p:txBody>
      </p:sp>
      <p:sp>
        <p:nvSpPr>
          <p:cNvPr id="214017" name="Rectangle 1"/>
          <p:cNvSpPr>
            <a:spLocks noChangeArrowheads="1"/>
          </p:cNvSpPr>
          <p:nvPr/>
        </p:nvSpPr>
        <p:spPr bwMode="auto">
          <a:xfrm>
            <a:off x="533400" y="2477631"/>
            <a:ext cx="83058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ea typeface="Calibri" pitchFamily="34" charset="0"/>
                <a:cs typeface="Mangal" pitchFamily="18" charset="0"/>
              </a:rPr>
              <a:t>Numerous reports have evaluated the situation of public health and offered suggestions for public health education since the CEPH was founded in 1974. A 1988 report on the future of public health by the US Institute of Medicine (now the National Academy of Medicine) recommended for more focus on public health practice and connections with academic fields other than public health, such as business administration and departments of physical, biological, and social sciences.</a:t>
            </a:r>
            <a:endParaRPr kumimoji="0" lang="en-US" sz="2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AutoShape 2" descr="Professional Thank You Messag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 name="Rectangle 9"/>
          <p:cNvSpPr/>
          <p:nvPr/>
        </p:nvSpPr>
        <p:spPr>
          <a:xfrm>
            <a:off x="1617506" y="2486561"/>
            <a:ext cx="5908990" cy="1323439"/>
          </a:xfrm>
          <a:prstGeom prst="rect">
            <a:avLst/>
          </a:prstGeom>
          <a:noFill/>
        </p:spPr>
        <p:txBody>
          <a:bodyPr wrap="none" lIns="91440" tIns="45720" rIns="91440" bIns="45720">
            <a:spAutoFit/>
          </a:bodyPr>
          <a:lstStyle/>
          <a:p>
            <a:pPr algn="ctr"/>
            <a:r>
              <a:rPr lang="en-US" sz="8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lgerian" pitchFamily="82" charset="0"/>
              </a:rPr>
              <a:t>Thank you</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81</TotalTime>
  <Words>528</Words>
  <Application>Microsoft Office PowerPoint</Application>
  <PresentationFormat>On-screen Show (4:3)</PresentationFormat>
  <Paragraphs>13</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Algerian</vt:lpstr>
      <vt:lpstr>Arial</vt:lpstr>
      <vt:lpstr>Arial Black</vt:lpstr>
      <vt:lpstr>Calibri</vt:lpstr>
      <vt:lpstr>Century Gothic</vt:lpstr>
      <vt:lpstr>Verdana</vt:lpstr>
      <vt:lpstr>Wingdings 2</vt:lpstr>
      <vt:lpstr>Verve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NTG IMPOSIBLE</dc:creator>
  <cp:lastModifiedBy>Advocate Dr Kazi Abdul Mannan</cp:lastModifiedBy>
  <cp:revision>9</cp:revision>
  <dcterms:created xsi:type="dcterms:W3CDTF">2023-12-15T08:30:31Z</dcterms:created>
  <dcterms:modified xsi:type="dcterms:W3CDTF">2023-12-17T07:33:45Z</dcterms:modified>
</cp:coreProperties>
</file>