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58" r:id="rId3"/>
    <p:sldId id="449" r:id="rId4"/>
    <p:sldId id="338" r:id="rId5"/>
    <p:sldId id="259" r:id="rId6"/>
    <p:sldId id="451" r:id="rId7"/>
    <p:sldId id="450" r:id="rId8"/>
    <p:sldId id="454" r:id="rId9"/>
    <p:sldId id="455" r:id="rId10"/>
    <p:sldId id="456" r:id="rId11"/>
    <p:sldId id="457" r:id="rId12"/>
    <p:sldId id="446" r:id="rId13"/>
    <p:sldId id="40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ECA4DE-9281-4534-9CB0-BC4853B72860}" v="83" dt="2023-12-24T17:27:34.8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59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2-24T18:22:46.10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4258 269,'-34'-14,"-1"1,-1 1,-38-7,33 9,-98-18,-26-7,145 29,-14-5,-1 2,-67-10,69 15,0-2,-45-15,-48-8,103 26,-64-10,-116-2,115 14,-122 4,52 23,24-22,85-4,-97 11,77-1,-1-4,-76-3,114-1,0 1,0 2,-48 13,-39 6,24-16,52-5,-83 15,-128 25,162-30,-110-1,19-2,159-6,0 0,0 2,0 0,1 2,-34 15,5-4,40-15,0-1,1 2,-18 9,8-2,15-9,-1 0,1 0,0 1,1 0,-1 1,1-1,0 1,0 0,-5 6,-113 171,116-169,0-1,1 1,0 0,1 0,-5 22,-10 72,-8 76,22-146,2 1,2 0,1 0,2 0,6 46,-5-75,0-1,1 1,0-1,0 1,1-1,-1 0,2-1,-1 1,1-1,1 0,-1 0,1 0,0-1,1 0,11 9,8 3,1-2,0 0,31 12,-31-16,366 158,-348-154,80 26,-102-36,0-1,1-1,35 1,-14-3,45 7,-70-6,0 2,-1 0,0 1,32 14,31 16,133 39,-124-50,97 14,-109-30,-53-7,0 1,-1 2,39 10,11 12,67 21,-118-42,0-1,0-1,0-1,28 0,140-4,315 11,-393-4,180-12,-273 5,16-1,1-1,-1-2,0-1,40-13,-25 1,71-23,-90 32,0-2,0-1,-1-2,49-29,-18 2,61-51,-102 76,38-20,-44 28,1-2,-2 0,1-1,27-25,2-11,2 2,70-52,-106 89,0-1,0 0,-1 0,-1-1,1-1,-2 1,1-2,-1 1,-1-1,0 0,-1 0,6-16,3-15,-5 16,-1 0,-2 0,0 0,5-57,-11 56,-1 1,-5-40,2 53,0 0,0 1,-1-1,-1 1,0 0,-12-21,-16-34,-1-3,30 64,-1 0,0 0,-1 0,1 0,-1 1,-14-12,-20-11,12 9,-45-42,70 59,-4-5,0 1,-1 0,0 0,0 1,0 0,-1 0,1 1,-14-6,-27-13,39 18,-1 1,0 0,-1 0,1 1,-16-3,-3 2,2 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79186D-A37D-4769-9884-36AAB5276472}" type="datetimeFigureOut">
              <a:rPr lang="en-MY" smtClean="0"/>
              <a:t>27/12/2023</a:t>
            </a:fld>
            <a:endParaRPr lang="en-MY"/>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71338B-9500-468D-A3E8-B8C2458CD5DF}" type="slidenum">
              <a:rPr lang="en-MY" smtClean="0"/>
              <a:t>‹#›</a:t>
            </a:fld>
            <a:endParaRPr lang="en-MY"/>
          </a:p>
        </p:txBody>
      </p:sp>
    </p:spTree>
    <p:extLst>
      <p:ext uri="{BB962C8B-B14F-4D97-AF65-F5344CB8AC3E}">
        <p14:creationId xmlns:p14="http://schemas.microsoft.com/office/powerpoint/2010/main" val="3737009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15725C1C-6877-4CC9-D8F7-0487D6517A7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F0C5A7F6-0A7B-8929-20D9-426A7670D98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8132" name="Slide Number Placeholder 3">
            <a:extLst>
              <a:ext uri="{FF2B5EF4-FFF2-40B4-BE49-F238E27FC236}">
                <a16:creationId xmlns:a16="http://schemas.microsoft.com/office/drawing/2014/main" id="{056E76CF-C9EF-7EC0-A5CA-56AFD34E6D01}"/>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5BC8D78-3BD4-4E93-9F28-7B35133B0C12}" type="slidenum">
              <a:rPr lang="en-US" altLang="en-US">
                <a:latin typeface="Calibri" panose="020F0502020204030204" pitchFamily="34" charset="0"/>
              </a:rPr>
              <a:pPr eaLnBrk="1" hangingPunct="1"/>
              <a:t>2</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15725C1C-6877-4CC9-D8F7-0487D6517A7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F0C5A7F6-0A7B-8929-20D9-426A7670D98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8132" name="Slide Number Placeholder 3">
            <a:extLst>
              <a:ext uri="{FF2B5EF4-FFF2-40B4-BE49-F238E27FC236}">
                <a16:creationId xmlns:a16="http://schemas.microsoft.com/office/drawing/2014/main" id="{056E76CF-C9EF-7EC0-A5CA-56AFD34E6D01}"/>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5BC8D78-3BD4-4E93-9F28-7B35133B0C12}" type="slidenum">
              <a:rPr lang="en-US" altLang="en-US">
                <a:latin typeface="Calibri" panose="020F0502020204030204" pitchFamily="34" charset="0"/>
              </a:rPr>
              <a:pPr eaLnBrk="1" hangingPunct="1"/>
              <a:t>3</a:t>
            </a:fld>
            <a:endParaRPr lang="en-US" altLang="en-US">
              <a:latin typeface="Calibri" panose="020F0502020204030204" pitchFamily="34" charset="0"/>
            </a:endParaRPr>
          </a:p>
        </p:txBody>
      </p:sp>
    </p:spTree>
    <p:extLst>
      <p:ext uri="{BB962C8B-B14F-4D97-AF65-F5344CB8AC3E}">
        <p14:creationId xmlns:p14="http://schemas.microsoft.com/office/powerpoint/2010/main" val="273347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7CDBFEF5-C17B-2FF7-C76D-50BEEAAD0D2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DCE1A29F-C003-F303-234E-597D3261872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9156" name="Slide Number Placeholder 3">
            <a:extLst>
              <a:ext uri="{FF2B5EF4-FFF2-40B4-BE49-F238E27FC236}">
                <a16:creationId xmlns:a16="http://schemas.microsoft.com/office/drawing/2014/main" id="{85ECEE54-BFEF-3854-B451-0010ED7BAC19}"/>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3986627-A590-4FC0-AE46-45E520DEE890}" type="slidenum">
              <a:rPr lang="en-US" altLang="en-US">
                <a:latin typeface="Calibri" panose="020F0502020204030204" pitchFamily="34" charset="0"/>
              </a:rPr>
              <a:pPr eaLnBrk="1" hangingPunct="1"/>
              <a:t>4</a:t>
            </a:fld>
            <a:endParaRPr lang="en-US"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7D7ADFBF-9975-159E-8352-9EE72729AC7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37CB4FB8-C57F-FBE0-6D84-5DBC49673E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0180" name="Slide Number Placeholder 3">
            <a:extLst>
              <a:ext uri="{FF2B5EF4-FFF2-40B4-BE49-F238E27FC236}">
                <a16:creationId xmlns:a16="http://schemas.microsoft.com/office/drawing/2014/main" id="{A7DFCC25-D976-3076-7843-5F3694B340EC}"/>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A5899CB-020E-46B7-BCAD-4AEB556A9DC8}" type="slidenum">
              <a:rPr lang="en-US" altLang="en-US">
                <a:latin typeface="Calibri" panose="020F0502020204030204" pitchFamily="34" charset="0"/>
              </a:rPr>
              <a:pPr eaLnBrk="1" hangingPunct="1"/>
              <a:t>5</a:t>
            </a:fld>
            <a:endParaRPr lang="en-US"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67AB6A54-18C4-D6EF-1AC7-B59B2A9E33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9F073C94-2E2B-972B-9931-CF518F1E7F9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9156" name="Slide Number Placeholder 3">
            <a:extLst>
              <a:ext uri="{FF2B5EF4-FFF2-40B4-BE49-F238E27FC236}">
                <a16:creationId xmlns:a16="http://schemas.microsoft.com/office/drawing/2014/main" id="{2D11C490-99D5-3864-32F9-D000EB93612D}"/>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65BC659-A8FF-4252-B022-E5954BA98FA9}" type="slidenum">
              <a:rPr lang="en-US" altLang="en-US">
                <a:latin typeface="Calibri" panose="020F0502020204030204" pitchFamily="34" charset="0"/>
              </a:rPr>
              <a:pPr eaLnBrk="1" hangingPunct="1"/>
              <a:t>12</a:t>
            </a:fld>
            <a:endParaRPr lang="en-US"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4F1C3611-972E-7C20-1E64-8EC354F0703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D3947465-4A48-915C-D654-6C76D4E464A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04" name="Slide Number Placeholder 3">
            <a:extLst>
              <a:ext uri="{FF2B5EF4-FFF2-40B4-BE49-F238E27FC236}">
                <a16:creationId xmlns:a16="http://schemas.microsoft.com/office/drawing/2014/main" id="{39B67FE6-5436-60C6-A6CC-1C4B22B1719C}"/>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86AC32B-997C-454C-87EA-1968A35FF1EE}" type="slidenum">
              <a:rPr lang="en-US" altLang="en-US">
                <a:latin typeface="Calibri" panose="020F0502020204030204" pitchFamily="34" charset="0"/>
              </a:rPr>
              <a:pPr eaLnBrk="1" hangingPunct="1"/>
              <a:t>13</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241B6-35C5-1042-1614-8ACA9815AD9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MY"/>
          </a:p>
        </p:txBody>
      </p:sp>
      <p:sp>
        <p:nvSpPr>
          <p:cNvPr id="3" name="Subtitle 2">
            <a:extLst>
              <a:ext uri="{FF2B5EF4-FFF2-40B4-BE49-F238E27FC236}">
                <a16:creationId xmlns:a16="http://schemas.microsoft.com/office/drawing/2014/main" id="{86858E72-5E2F-40FF-3242-7B04362D3F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Y"/>
          </a:p>
        </p:txBody>
      </p:sp>
      <p:sp>
        <p:nvSpPr>
          <p:cNvPr id="4" name="Date Placeholder 3">
            <a:extLst>
              <a:ext uri="{FF2B5EF4-FFF2-40B4-BE49-F238E27FC236}">
                <a16:creationId xmlns:a16="http://schemas.microsoft.com/office/drawing/2014/main" id="{8EB68543-4748-3982-95F9-105E5952AD04}"/>
              </a:ext>
            </a:extLst>
          </p:cNvPr>
          <p:cNvSpPr>
            <a:spLocks noGrp="1"/>
          </p:cNvSpPr>
          <p:nvPr>
            <p:ph type="dt" sz="half" idx="10"/>
          </p:nvPr>
        </p:nvSpPr>
        <p:spPr/>
        <p:txBody>
          <a:bodyPr/>
          <a:lstStyle/>
          <a:p>
            <a:fld id="{902FD2F7-C755-4ED9-86E2-B3B5BA2DD32E}" type="datetimeFigureOut">
              <a:rPr lang="en-MY" smtClean="0"/>
              <a:t>27/12/2023</a:t>
            </a:fld>
            <a:endParaRPr lang="en-MY"/>
          </a:p>
        </p:txBody>
      </p:sp>
      <p:sp>
        <p:nvSpPr>
          <p:cNvPr id="5" name="Footer Placeholder 4">
            <a:extLst>
              <a:ext uri="{FF2B5EF4-FFF2-40B4-BE49-F238E27FC236}">
                <a16:creationId xmlns:a16="http://schemas.microsoft.com/office/drawing/2014/main" id="{1ED5725B-43FE-C4EE-578E-4D0FC7AEF3CF}"/>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1501E5A3-1523-8EA9-9629-318A1194EB3A}"/>
              </a:ext>
            </a:extLst>
          </p:cNvPr>
          <p:cNvSpPr>
            <a:spLocks noGrp="1"/>
          </p:cNvSpPr>
          <p:nvPr>
            <p:ph type="sldNum" sz="quarter" idx="12"/>
          </p:nvPr>
        </p:nvSpPr>
        <p:spPr/>
        <p:txBody>
          <a:bodyPr/>
          <a:lstStyle/>
          <a:p>
            <a:fld id="{BC260583-42C1-4AE7-B2F9-9BFDC548F524}" type="slidenum">
              <a:rPr lang="en-MY" smtClean="0"/>
              <a:t>‹#›</a:t>
            </a:fld>
            <a:endParaRPr lang="en-MY"/>
          </a:p>
        </p:txBody>
      </p:sp>
    </p:spTree>
    <p:extLst>
      <p:ext uri="{BB962C8B-B14F-4D97-AF65-F5344CB8AC3E}">
        <p14:creationId xmlns:p14="http://schemas.microsoft.com/office/powerpoint/2010/main" val="3242645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2945F-709F-64FB-739F-A8158964338D}"/>
              </a:ext>
            </a:extLst>
          </p:cNvPr>
          <p:cNvSpPr>
            <a:spLocks noGrp="1"/>
          </p:cNvSpPr>
          <p:nvPr>
            <p:ph type="title"/>
          </p:nvPr>
        </p:nvSpPr>
        <p:spPr/>
        <p:txBody>
          <a:bodyPr/>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4D40F1E8-5F95-8DE8-8605-1F7E827BB27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152E8AC1-22F6-FD20-6545-2AB2B0389BC6}"/>
              </a:ext>
            </a:extLst>
          </p:cNvPr>
          <p:cNvSpPr>
            <a:spLocks noGrp="1"/>
          </p:cNvSpPr>
          <p:nvPr>
            <p:ph type="dt" sz="half" idx="10"/>
          </p:nvPr>
        </p:nvSpPr>
        <p:spPr/>
        <p:txBody>
          <a:bodyPr/>
          <a:lstStyle/>
          <a:p>
            <a:fld id="{902FD2F7-C755-4ED9-86E2-B3B5BA2DD32E}" type="datetimeFigureOut">
              <a:rPr lang="en-MY" smtClean="0"/>
              <a:t>27/12/2023</a:t>
            </a:fld>
            <a:endParaRPr lang="en-MY"/>
          </a:p>
        </p:txBody>
      </p:sp>
      <p:sp>
        <p:nvSpPr>
          <p:cNvPr id="5" name="Footer Placeholder 4">
            <a:extLst>
              <a:ext uri="{FF2B5EF4-FFF2-40B4-BE49-F238E27FC236}">
                <a16:creationId xmlns:a16="http://schemas.microsoft.com/office/drawing/2014/main" id="{CFEA6F27-B74F-628C-86F4-953B9B8F8327}"/>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766DBC40-0F59-D523-E770-039542B25B49}"/>
              </a:ext>
            </a:extLst>
          </p:cNvPr>
          <p:cNvSpPr>
            <a:spLocks noGrp="1"/>
          </p:cNvSpPr>
          <p:nvPr>
            <p:ph type="sldNum" sz="quarter" idx="12"/>
          </p:nvPr>
        </p:nvSpPr>
        <p:spPr/>
        <p:txBody>
          <a:bodyPr/>
          <a:lstStyle/>
          <a:p>
            <a:fld id="{BC260583-42C1-4AE7-B2F9-9BFDC548F524}" type="slidenum">
              <a:rPr lang="en-MY" smtClean="0"/>
              <a:t>‹#›</a:t>
            </a:fld>
            <a:endParaRPr lang="en-MY"/>
          </a:p>
        </p:txBody>
      </p:sp>
    </p:spTree>
    <p:extLst>
      <p:ext uri="{BB962C8B-B14F-4D97-AF65-F5344CB8AC3E}">
        <p14:creationId xmlns:p14="http://schemas.microsoft.com/office/powerpoint/2010/main" val="1104454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7F823C-C3A1-BFDD-0FC6-0D6903298AB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D05D49A9-AE4A-96F1-01D1-AE6CEF3A442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24E61C8B-3B22-CA06-1DBC-DC65D3C85700}"/>
              </a:ext>
            </a:extLst>
          </p:cNvPr>
          <p:cNvSpPr>
            <a:spLocks noGrp="1"/>
          </p:cNvSpPr>
          <p:nvPr>
            <p:ph type="dt" sz="half" idx="10"/>
          </p:nvPr>
        </p:nvSpPr>
        <p:spPr/>
        <p:txBody>
          <a:bodyPr/>
          <a:lstStyle/>
          <a:p>
            <a:fld id="{902FD2F7-C755-4ED9-86E2-B3B5BA2DD32E}" type="datetimeFigureOut">
              <a:rPr lang="en-MY" smtClean="0"/>
              <a:t>27/12/2023</a:t>
            </a:fld>
            <a:endParaRPr lang="en-MY"/>
          </a:p>
        </p:txBody>
      </p:sp>
      <p:sp>
        <p:nvSpPr>
          <p:cNvPr id="5" name="Footer Placeholder 4">
            <a:extLst>
              <a:ext uri="{FF2B5EF4-FFF2-40B4-BE49-F238E27FC236}">
                <a16:creationId xmlns:a16="http://schemas.microsoft.com/office/drawing/2014/main" id="{6041F442-A5D8-925F-BF21-728379C62800}"/>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70BA23C7-9A3C-90F3-2B7D-876EDFBA6E8B}"/>
              </a:ext>
            </a:extLst>
          </p:cNvPr>
          <p:cNvSpPr>
            <a:spLocks noGrp="1"/>
          </p:cNvSpPr>
          <p:nvPr>
            <p:ph type="sldNum" sz="quarter" idx="12"/>
          </p:nvPr>
        </p:nvSpPr>
        <p:spPr/>
        <p:txBody>
          <a:bodyPr/>
          <a:lstStyle/>
          <a:p>
            <a:fld id="{BC260583-42C1-4AE7-B2F9-9BFDC548F524}" type="slidenum">
              <a:rPr lang="en-MY" smtClean="0"/>
              <a:t>‹#›</a:t>
            </a:fld>
            <a:endParaRPr lang="en-MY"/>
          </a:p>
        </p:txBody>
      </p:sp>
    </p:spTree>
    <p:extLst>
      <p:ext uri="{BB962C8B-B14F-4D97-AF65-F5344CB8AC3E}">
        <p14:creationId xmlns:p14="http://schemas.microsoft.com/office/powerpoint/2010/main" val="2376856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AF2DF-F737-5433-2C14-1C4659E9B419}"/>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C84C1C12-AD16-95F6-AEA8-03B8F80DB1F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7A7EAD97-7C3B-E0D6-E719-85B7200B4778}"/>
              </a:ext>
            </a:extLst>
          </p:cNvPr>
          <p:cNvSpPr>
            <a:spLocks noGrp="1"/>
          </p:cNvSpPr>
          <p:nvPr>
            <p:ph type="dt" sz="half" idx="10"/>
          </p:nvPr>
        </p:nvSpPr>
        <p:spPr/>
        <p:txBody>
          <a:bodyPr/>
          <a:lstStyle/>
          <a:p>
            <a:fld id="{902FD2F7-C755-4ED9-86E2-B3B5BA2DD32E}" type="datetimeFigureOut">
              <a:rPr lang="en-MY" smtClean="0"/>
              <a:t>27/12/2023</a:t>
            </a:fld>
            <a:endParaRPr lang="en-MY"/>
          </a:p>
        </p:txBody>
      </p:sp>
      <p:sp>
        <p:nvSpPr>
          <p:cNvPr id="5" name="Footer Placeholder 4">
            <a:extLst>
              <a:ext uri="{FF2B5EF4-FFF2-40B4-BE49-F238E27FC236}">
                <a16:creationId xmlns:a16="http://schemas.microsoft.com/office/drawing/2014/main" id="{E7ADE845-ABFD-6A35-06DD-B8CFAE7E2588}"/>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88A20455-714B-1192-10C2-538BE0D32704}"/>
              </a:ext>
            </a:extLst>
          </p:cNvPr>
          <p:cNvSpPr>
            <a:spLocks noGrp="1"/>
          </p:cNvSpPr>
          <p:nvPr>
            <p:ph type="sldNum" sz="quarter" idx="12"/>
          </p:nvPr>
        </p:nvSpPr>
        <p:spPr/>
        <p:txBody>
          <a:bodyPr/>
          <a:lstStyle/>
          <a:p>
            <a:fld id="{BC260583-42C1-4AE7-B2F9-9BFDC548F524}" type="slidenum">
              <a:rPr lang="en-MY" smtClean="0"/>
              <a:t>‹#›</a:t>
            </a:fld>
            <a:endParaRPr lang="en-MY"/>
          </a:p>
        </p:txBody>
      </p:sp>
    </p:spTree>
    <p:extLst>
      <p:ext uri="{BB962C8B-B14F-4D97-AF65-F5344CB8AC3E}">
        <p14:creationId xmlns:p14="http://schemas.microsoft.com/office/powerpoint/2010/main" val="1634290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5E7D4-CA55-1007-5017-DBD4812160A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MY"/>
          </a:p>
        </p:txBody>
      </p:sp>
      <p:sp>
        <p:nvSpPr>
          <p:cNvPr id="3" name="Text Placeholder 2">
            <a:extLst>
              <a:ext uri="{FF2B5EF4-FFF2-40B4-BE49-F238E27FC236}">
                <a16:creationId xmlns:a16="http://schemas.microsoft.com/office/drawing/2014/main" id="{B1EFBFD3-C2B5-C793-FE7F-DBE4F4013A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AE71E82-E61E-CF78-0F7D-E6B4510AE0D5}"/>
              </a:ext>
            </a:extLst>
          </p:cNvPr>
          <p:cNvSpPr>
            <a:spLocks noGrp="1"/>
          </p:cNvSpPr>
          <p:nvPr>
            <p:ph type="dt" sz="half" idx="10"/>
          </p:nvPr>
        </p:nvSpPr>
        <p:spPr/>
        <p:txBody>
          <a:bodyPr/>
          <a:lstStyle/>
          <a:p>
            <a:fld id="{902FD2F7-C755-4ED9-86E2-B3B5BA2DD32E}" type="datetimeFigureOut">
              <a:rPr lang="en-MY" smtClean="0"/>
              <a:t>27/12/2023</a:t>
            </a:fld>
            <a:endParaRPr lang="en-MY"/>
          </a:p>
        </p:txBody>
      </p:sp>
      <p:sp>
        <p:nvSpPr>
          <p:cNvPr id="5" name="Footer Placeholder 4">
            <a:extLst>
              <a:ext uri="{FF2B5EF4-FFF2-40B4-BE49-F238E27FC236}">
                <a16:creationId xmlns:a16="http://schemas.microsoft.com/office/drawing/2014/main" id="{816366F2-AAFC-03BC-A78A-7FC43B7C8E73}"/>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E48F8925-174B-CD63-1C8D-F217454F81DB}"/>
              </a:ext>
            </a:extLst>
          </p:cNvPr>
          <p:cNvSpPr>
            <a:spLocks noGrp="1"/>
          </p:cNvSpPr>
          <p:nvPr>
            <p:ph type="sldNum" sz="quarter" idx="12"/>
          </p:nvPr>
        </p:nvSpPr>
        <p:spPr/>
        <p:txBody>
          <a:bodyPr/>
          <a:lstStyle/>
          <a:p>
            <a:fld id="{BC260583-42C1-4AE7-B2F9-9BFDC548F524}" type="slidenum">
              <a:rPr lang="en-MY" smtClean="0"/>
              <a:t>‹#›</a:t>
            </a:fld>
            <a:endParaRPr lang="en-MY"/>
          </a:p>
        </p:txBody>
      </p:sp>
    </p:spTree>
    <p:extLst>
      <p:ext uri="{BB962C8B-B14F-4D97-AF65-F5344CB8AC3E}">
        <p14:creationId xmlns:p14="http://schemas.microsoft.com/office/powerpoint/2010/main" val="2148310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F34CD-DE3E-BED6-BAE6-1D41677A8C25}"/>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6991DEE1-E78A-37D7-044A-534CA24B8A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Content Placeholder 3">
            <a:extLst>
              <a:ext uri="{FF2B5EF4-FFF2-40B4-BE49-F238E27FC236}">
                <a16:creationId xmlns:a16="http://schemas.microsoft.com/office/drawing/2014/main" id="{08B108DA-AF78-1712-A652-767DE054447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Date Placeholder 4">
            <a:extLst>
              <a:ext uri="{FF2B5EF4-FFF2-40B4-BE49-F238E27FC236}">
                <a16:creationId xmlns:a16="http://schemas.microsoft.com/office/drawing/2014/main" id="{A4713BC3-C4D1-92A2-8033-0630A19D7FCB}"/>
              </a:ext>
            </a:extLst>
          </p:cNvPr>
          <p:cNvSpPr>
            <a:spLocks noGrp="1"/>
          </p:cNvSpPr>
          <p:nvPr>
            <p:ph type="dt" sz="half" idx="10"/>
          </p:nvPr>
        </p:nvSpPr>
        <p:spPr/>
        <p:txBody>
          <a:bodyPr/>
          <a:lstStyle/>
          <a:p>
            <a:fld id="{902FD2F7-C755-4ED9-86E2-B3B5BA2DD32E}" type="datetimeFigureOut">
              <a:rPr lang="en-MY" smtClean="0"/>
              <a:t>27/12/2023</a:t>
            </a:fld>
            <a:endParaRPr lang="en-MY"/>
          </a:p>
        </p:txBody>
      </p:sp>
      <p:sp>
        <p:nvSpPr>
          <p:cNvPr id="6" name="Footer Placeholder 5">
            <a:extLst>
              <a:ext uri="{FF2B5EF4-FFF2-40B4-BE49-F238E27FC236}">
                <a16:creationId xmlns:a16="http://schemas.microsoft.com/office/drawing/2014/main" id="{48C05D6F-394F-FB2C-00B1-C3A78595D960}"/>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73B254DF-6257-3523-BCCB-D7C66B8E9202}"/>
              </a:ext>
            </a:extLst>
          </p:cNvPr>
          <p:cNvSpPr>
            <a:spLocks noGrp="1"/>
          </p:cNvSpPr>
          <p:nvPr>
            <p:ph type="sldNum" sz="quarter" idx="12"/>
          </p:nvPr>
        </p:nvSpPr>
        <p:spPr/>
        <p:txBody>
          <a:bodyPr/>
          <a:lstStyle/>
          <a:p>
            <a:fld id="{BC260583-42C1-4AE7-B2F9-9BFDC548F524}" type="slidenum">
              <a:rPr lang="en-MY" smtClean="0"/>
              <a:t>‹#›</a:t>
            </a:fld>
            <a:endParaRPr lang="en-MY"/>
          </a:p>
        </p:txBody>
      </p:sp>
    </p:spTree>
    <p:extLst>
      <p:ext uri="{BB962C8B-B14F-4D97-AF65-F5344CB8AC3E}">
        <p14:creationId xmlns:p14="http://schemas.microsoft.com/office/powerpoint/2010/main" val="2020401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50011-8B09-1C97-AB37-30F7F63CA7BF}"/>
              </a:ext>
            </a:extLst>
          </p:cNvPr>
          <p:cNvSpPr>
            <a:spLocks noGrp="1"/>
          </p:cNvSpPr>
          <p:nvPr>
            <p:ph type="title"/>
          </p:nvPr>
        </p:nvSpPr>
        <p:spPr>
          <a:xfrm>
            <a:off x="839788" y="365125"/>
            <a:ext cx="10515600" cy="1325563"/>
          </a:xfrm>
        </p:spPr>
        <p:txBody>
          <a:bodyPr/>
          <a:lstStyle/>
          <a:p>
            <a:r>
              <a:rPr lang="en-US"/>
              <a:t>Click to edit Master title style</a:t>
            </a:r>
            <a:endParaRPr lang="en-MY"/>
          </a:p>
        </p:txBody>
      </p:sp>
      <p:sp>
        <p:nvSpPr>
          <p:cNvPr id="3" name="Text Placeholder 2">
            <a:extLst>
              <a:ext uri="{FF2B5EF4-FFF2-40B4-BE49-F238E27FC236}">
                <a16:creationId xmlns:a16="http://schemas.microsoft.com/office/drawing/2014/main" id="{964BFDFF-C6EF-665F-1E81-DD3717B840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3E69FDC-39A7-D7A2-A07F-35596A53B69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Text Placeholder 4">
            <a:extLst>
              <a:ext uri="{FF2B5EF4-FFF2-40B4-BE49-F238E27FC236}">
                <a16:creationId xmlns:a16="http://schemas.microsoft.com/office/drawing/2014/main" id="{B2F0FE76-7D86-424F-641F-6F3A57827B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5EC16E3-3714-035C-B8D0-69EBBB53B5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Date Placeholder 6">
            <a:extLst>
              <a:ext uri="{FF2B5EF4-FFF2-40B4-BE49-F238E27FC236}">
                <a16:creationId xmlns:a16="http://schemas.microsoft.com/office/drawing/2014/main" id="{81EEC4CF-D667-9DD4-9523-5B7151C19F19}"/>
              </a:ext>
            </a:extLst>
          </p:cNvPr>
          <p:cNvSpPr>
            <a:spLocks noGrp="1"/>
          </p:cNvSpPr>
          <p:nvPr>
            <p:ph type="dt" sz="half" idx="10"/>
          </p:nvPr>
        </p:nvSpPr>
        <p:spPr/>
        <p:txBody>
          <a:bodyPr/>
          <a:lstStyle/>
          <a:p>
            <a:fld id="{902FD2F7-C755-4ED9-86E2-B3B5BA2DD32E}" type="datetimeFigureOut">
              <a:rPr lang="en-MY" smtClean="0"/>
              <a:t>27/12/2023</a:t>
            </a:fld>
            <a:endParaRPr lang="en-MY"/>
          </a:p>
        </p:txBody>
      </p:sp>
      <p:sp>
        <p:nvSpPr>
          <p:cNvPr id="8" name="Footer Placeholder 7">
            <a:extLst>
              <a:ext uri="{FF2B5EF4-FFF2-40B4-BE49-F238E27FC236}">
                <a16:creationId xmlns:a16="http://schemas.microsoft.com/office/drawing/2014/main" id="{596A9F86-0338-8DBC-BC1E-1E305A965418}"/>
              </a:ext>
            </a:extLst>
          </p:cNvPr>
          <p:cNvSpPr>
            <a:spLocks noGrp="1"/>
          </p:cNvSpPr>
          <p:nvPr>
            <p:ph type="ftr" sz="quarter" idx="11"/>
          </p:nvPr>
        </p:nvSpPr>
        <p:spPr/>
        <p:txBody>
          <a:bodyPr/>
          <a:lstStyle/>
          <a:p>
            <a:endParaRPr lang="en-MY"/>
          </a:p>
        </p:txBody>
      </p:sp>
      <p:sp>
        <p:nvSpPr>
          <p:cNvPr id="9" name="Slide Number Placeholder 8">
            <a:extLst>
              <a:ext uri="{FF2B5EF4-FFF2-40B4-BE49-F238E27FC236}">
                <a16:creationId xmlns:a16="http://schemas.microsoft.com/office/drawing/2014/main" id="{E7DD776C-5463-4568-6567-9E29D8134DAC}"/>
              </a:ext>
            </a:extLst>
          </p:cNvPr>
          <p:cNvSpPr>
            <a:spLocks noGrp="1"/>
          </p:cNvSpPr>
          <p:nvPr>
            <p:ph type="sldNum" sz="quarter" idx="12"/>
          </p:nvPr>
        </p:nvSpPr>
        <p:spPr/>
        <p:txBody>
          <a:bodyPr/>
          <a:lstStyle/>
          <a:p>
            <a:fld id="{BC260583-42C1-4AE7-B2F9-9BFDC548F524}" type="slidenum">
              <a:rPr lang="en-MY" smtClean="0"/>
              <a:t>‹#›</a:t>
            </a:fld>
            <a:endParaRPr lang="en-MY"/>
          </a:p>
        </p:txBody>
      </p:sp>
    </p:spTree>
    <p:extLst>
      <p:ext uri="{BB962C8B-B14F-4D97-AF65-F5344CB8AC3E}">
        <p14:creationId xmlns:p14="http://schemas.microsoft.com/office/powerpoint/2010/main" val="2020325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1B703-5A31-21F0-D67C-D62A814301BE}"/>
              </a:ext>
            </a:extLst>
          </p:cNvPr>
          <p:cNvSpPr>
            <a:spLocks noGrp="1"/>
          </p:cNvSpPr>
          <p:nvPr>
            <p:ph type="title"/>
          </p:nvPr>
        </p:nvSpPr>
        <p:spPr/>
        <p:txBody>
          <a:bodyPr/>
          <a:lstStyle/>
          <a:p>
            <a:r>
              <a:rPr lang="en-US"/>
              <a:t>Click to edit Master title style</a:t>
            </a:r>
            <a:endParaRPr lang="en-MY"/>
          </a:p>
        </p:txBody>
      </p:sp>
      <p:sp>
        <p:nvSpPr>
          <p:cNvPr id="3" name="Date Placeholder 2">
            <a:extLst>
              <a:ext uri="{FF2B5EF4-FFF2-40B4-BE49-F238E27FC236}">
                <a16:creationId xmlns:a16="http://schemas.microsoft.com/office/drawing/2014/main" id="{3D6E26E7-9623-19BD-FC69-9C732D5B5B40}"/>
              </a:ext>
            </a:extLst>
          </p:cNvPr>
          <p:cNvSpPr>
            <a:spLocks noGrp="1"/>
          </p:cNvSpPr>
          <p:nvPr>
            <p:ph type="dt" sz="half" idx="10"/>
          </p:nvPr>
        </p:nvSpPr>
        <p:spPr/>
        <p:txBody>
          <a:bodyPr/>
          <a:lstStyle/>
          <a:p>
            <a:fld id="{902FD2F7-C755-4ED9-86E2-B3B5BA2DD32E}" type="datetimeFigureOut">
              <a:rPr lang="en-MY" smtClean="0"/>
              <a:t>27/12/2023</a:t>
            </a:fld>
            <a:endParaRPr lang="en-MY"/>
          </a:p>
        </p:txBody>
      </p:sp>
      <p:sp>
        <p:nvSpPr>
          <p:cNvPr id="4" name="Footer Placeholder 3">
            <a:extLst>
              <a:ext uri="{FF2B5EF4-FFF2-40B4-BE49-F238E27FC236}">
                <a16:creationId xmlns:a16="http://schemas.microsoft.com/office/drawing/2014/main" id="{E8EFF320-4E2C-6AA4-9F31-3F2C55C97E1B}"/>
              </a:ext>
            </a:extLst>
          </p:cNvPr>
          <p:cNvSpPr>
            <a:spLocks noGrp="1"/>
          </p:cNvSpPr>
          <p:nvPr>
            <p:ph type="ftr" sz="quarter" idx="11"/>
          </p:nvPr>
        </p:nvSpPr>
        <p:spPr/>
        <p:txBody>
          <a:bodyPr/>
          <a:lstStyle/>
          <a:p>
            <a:endParaRPr lang="en-MY"/>
          </a:p>
        </p:txBody>
      </p:sp>
      <p:sp>
        <p:nvSpPr>
          <p:cNvPr id="5" name="Slide Number Placeholder 4">
            <a:extLst>
              <a:ext uri="{FF2B5EF4-FFF2-40B4-BE49-F238E27FC236}">
                <a16:creationId xmlns:a16="http://schemas.microsoft.com/office/drawing/2014/main" id="{9FA45C12-7A32-0649-64C2-1E37D6C4E445}"/>
              </a:ext>
            </a:extLst>
          </p:cNvPr>
          <p:cNvSpPr>
            <a:spLocks noGrp="1"/>
          </p:cNvSpPr>
          <p:nvPr>
            <p:ph type="sldNum" sz="quarter" idx="12"/>
          </p:nvPr>
        </p:nvSpPr>
        <p:spPr/>
        <p:txBody>
          <a:bodyPr/>
          <a:lstStyle/>
          <a:p>
            <a:fld id="{BC260583-42C1-4AE7-B2F9-9BFDC548F524}" type="slidenum">
              <a:rPr lang="en-MY" smtClean="0"/>
              <a:t>‹#›</a:t>
            </a:fld>
            <a:endParaRPr lang="en-MY"/>
          </a:p>
        </p:txBody>
      </p:sp>
    </p:spTree>
    <p:extLst>
      <p:ext uri="{BB962C8B-B14F-4D97-AF65-F5344CB8AC3E}">
        <p14:creationId xmlns:p14="http://schemas.microsoft.com/office/powerpoint/2010/main" val="1456779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20E0F1-778E-3CB9-A84B-750795201490}"/>
              </a:ext>
            </a:extLst>
          </p:cNvPr>
          <p:cNvSpPr>
            <a:spLocks noGrp="1"/>
          </p:cNvSpPr>
          <p:nvPr>
            <p:ph type="dt" sz="half" idx="10"/>
          </p:nvPr>
        </p:nvSpPr>
        <p:spPr/>
        <p:txBody>
          <a:bodyPr/>
          <a:lstStyle/>
          <a:p>
            <a:fld id="{902FD2F7-C755-4ED9-86E2-B3B5BA2DD32E}" type="datetimeFigureOut">
              <a:rPr lang="en-MY" smtClean="0"/>
              <a:t>27/12/2023</a:t>
            </a:fld>
            <a:endParaRPr lang="en-MY"/>
          </a:p>
        </p:txBody>
      </p:sp>
      <p:sp>
        <p:nvSpPr>
          <p:cNvPr id="3" name="Footer Placeholder 2">
            <a:extLst>
              <a:ext uri="{FF2B5EF4-FFF2-40B4-BE49-F238E27FC236}">
                <a16:creationId xmlns:a16="http://schemas.microsoft.com/office/drawing/2014/main" id="{E7E5D104-FD22-297B-4A82-7C8BED0A63BE}"/>
              </a:ext>
            </a:extLst>
          </p:cNvPr>
          <p:cNvSpPr>
            <a:spLocks noGrp="1"/>
          </p:cNvSpPr>
          <p:nvPr>
            <p:ph type="ftr" sz="quarter" idx="11"/>
          </p:nvPr>
        </p:nvSpPr>
        <p:spPr/>
        <p:txBody>
          <a:bodyPr/>
          <a:lstStyle/>
          <a:p>
            <a:endParaRPr lang="en-MY"/>
          </a:p>
        </p:txBody>
      </p:sp>
      <p:sp>
        <p:nvSpPr>
          <p:cNvPr id="4" name="Slide Number Placeholder 3">
            <a:extLst>
              <a:ext uri="{FF2B5EF4-FFF2-40B4-BE49-F238E27FC236}">
                <a16:creationId xmlns:a16="http://schemas.microsoft.com/office/drawing/2014/main" id="{10A920FA-E498-DEDF-4159-187192002DFA}"/>
              </a:ext>
            </a:extLst>
          </p:cNvPr>
          <p:cNvSpPr>
            <a:spLocks noGrp="1"/>
          </p:cNvSpPr>
          <p:nvPr>
            <p:ph type="sldNum" sz="quarter" idx="12"/>
          </p:nvPr>
        </p:nvSpPr>
        <p:spPr/>
        <p:txBody>
          <a:bodyPr/>
          <a:lstStyle/>
          <a:p>
            <a:fld id="{BC260583-42C1-4AE7-B2F9-9BFDC548F524}" type="slidenum">
              <a:rPr lang="en-MY" smtClean="0"/>
              <a:t>‹#›</a:t>
            </a:fld>
            <a:endParaRPr lang="en-MY"/>
          </a:p>
        </p:txBody>
      </p:sp>
    </p:spTree>
    <p:extLst>
      <p:ext uri="{BB962C8B-B14F-4D97-AF65-F5344CB8AC3E}">
        <p14:creationId xmlns:p14="http://schemas.microsoft.com/office/powerpoint/2010/main" val="3534627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E4A11-5CC6-7A30-DBC1-B65623F99E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Content Placeholder 2">
            <a:extLst>
              <a:ext uri="{FF2B5EF4-FFF2-40B4-BE49-F238E27FC236}">
                <a16:creationId xmlns:a16="http://schemas.microsoft.com/office/drawing/2014/main" id="{EE469B9D-3A0A-173C-8673-95863EC200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Text Placeholder 3">
            <a:extLst>
              <a:ext uri="{FF2B5EF4-FFF2-40B4-BE49-F238E27FC236}">
                <a16:creationId xmlns:a16="http://schemas.microsoft.com/office/drawing/2014/main" id="{1BA0627F-7F8C-F5A9-4B8A-2734760BF0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3DEA20-3B60-10D6-0874-6C5AE76CF165}"/>
              </a:ext>
            </a:extLst>
          </p:cNvPr>
          <p:cNvSpPr>
            <a:spLocks noGrp="1"/>
          </p:cNvSpPr>
          <p:nvPr>
            <p:ph type="dt" sz="half" idx="10"/>
          </p:nvPr>
        </p:nvSpPr>
        <p:spPr/>
        <p:txBody>
          <a:bodyPr/>
          <a:lstStyle/>
          <a:p>
            <a:fld id="{902FD2F7-C755-4ED9-86E2-B3B5BA2DD32E}" type="datetimeFigureOut">
              <a:rPr lang="en-MY" smtClean="0"/>
              <a:t>27/12/2023</a:t>
            </a:fld>
            <a:endParaRPr lang="en-MY"/>
          </a:p>
        </p:txBody>
      </p:sp>
      <p:sp>
        <p:nvSpPr>
          <p:cNvPr id="6" name="Footer Placeholder 5">
            <a:extLst>
              <a:ext uri="{FF2B5EF4-FFF2-40B4-BE49-F238E27FC236}">
                <a16:creationId xmlns:a16="http://schemas.microsoft.com/office/drawing/2014/main" id="{21B06EB0-9CA9-F972-2A73-EBBD6704E47E}"/>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A4507E8F-0EA8-A4E3-FCFF-B759F3F6D9EE}"/>
              </a:ext>
            </a:extLst>
          </p:cNvPr>
          <p:cNvSpPr>
            <a:spLocks noGrp="1"/>
          </p:cNvSpPr>
          <p:nvPr>
            <p:ph type="sldNum" sz="quarter" idx="12"/>
          </p:nvPr>
        </p:nvSpPr>
        <p:spPr/>
        <p:txBody>
          <a:bodyPr/>
          <a:lstStyle/>
          <a:p>
            <a:fld id="{BC260583-42C1-4AE7-B2F9-9BFDC548F524}" type="slidenum">
              <a:rPr lang="en-MY" smtClean="0"/>
              <a:t>‹#›</a:t>
            </a:fld>
            <a:endParaRPr lang="en-MY"/>
          </a:p>
        </p:txBody>
      </p:sp>
    </p:spTree>
    <p:extLst>
      <p:ext uri="{BB962C8B-B14F-4D97-AF65-F5344CB8AC3E}">
        <p14:creationId xmlns:p14="http://schemas.microsoft.com/office/powerpoint/2010/main" val="530144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F570B-76F5-4260-5B82-CC95A78EBC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Picture Placeholder 2">
            <a:extLst>
              <a:ext uri="{FF2B5EF4-FFF2-40B4-BE49-F238E27FC236}">
                <a16:creationId xmlns:a16="http://schemas.microsoft.com/office/drawing/2014/main" id="{EAB38F29-EFE8-4D83-92C1-326026649D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a:extLst>
              <a:ext uri="{FF2B5EF4-FFF2-40B4-BE49-F238E27FC236}">
                <a16:creationId xmlns:a16="http://schemas.microsoft.com/office/drawing/2014/main" id="{7ED8F3BC-3C3F-BED7-7396-B26647DD50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4B62E4-B5D3-4397-CF55-F389ABAC09C6}"/>
              </a:ext>
            </a:extLst>
          </p:cNvPr>
          <p:cNvSpPr>
            <a:spLocks noGrp="1"/>
          </p:cNvSpPr>
          <p:nvPr>
            <p:ph type="dt" sz="half" idx="10"/>
          </p:nvPr>
        </p:nvSpPr>
        <p:spPr/>
        <p:txBody>
          <a:bodyPr/>
          <a:lstStyle/>
          <a:p>
            <a:fld id="{902FD2F7-C755-4ED9-86E2-B3B5BA2DD32E}" type="datetimeFigureOut">
              <a:rPr lang="en-MY" smtClean="0"/>
              <a:t>27/12/2023</a:t>
            </a:fld>
            <a:endParaRPr lang="en-MY"/>
          </a:p>
        </p:txBody>
      </p:sp>
      <p:sp>
        <p:nvSpPr>
          <p:cNvPr id="6" name="Footer Placeholder 5">
            <a:extLst>
              <a:ext uri="{FF2B5EF4-FFF2-40B4-BE49-F238E27FC236}">
                <a16:creationId xmlns:a16="http://schemas.microsoft.com/office/drawing/2014/main" id="{6D734218-C83E-4EA5-15B6-B05DBFBB7435}"/>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FE661457-09AF-5988-1285-27E748075D47}"/>
              </a:ext>
            </a:extLst>
          </p:cNvPr>
          <p:cNvSpPr>
            <a:spLocks noGrp="1"/>
          </p:cNvSpPr>
          <p:nvPr>
            <p:ph type="sldNum" sz="quarter" idx="12"/>
          </p:nvPr>
        </p:nvSpPr>
        <p:spPr/>
        <p:txBody>
          <a:bodyPr/>
          <a:lstStyle/>
          <a:p>
            <a:fld id="{BC260583-42C1-4AE7-B2F9-9BFDC548F524}" type="slidenum">
              <a:rPr lang="en-MY" smtClean="0"/>
              <a:t>‹#›</a:t>
            </a:fld>
            <a:endParaRPr lang="en-MY"/>
          </a:p>
        </p:txBody>
      </p:sp>
    </p:spTree>
    <p:extLst>
      <p:ext uri="{BB962C8B-B14F-4D97-AF65-F5344CB8AC3E}">
        <p14:creationId xmlns:p14="http://schemas.microsoft.com/office/powerpoint/2010/main" val="2067448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A05AED-8F61-C120-5334-08F03AFD38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MY"/>
          </a:p>
        </p:txBody>
      </p:sp>
      <p:sp>
        <p:nvSpPr>
          <p:cNvPr id="3" name="Text Placeholder 2">
            <a:extLst>
              <a:ext uri="{FF2B5EF4-FFF2-40B4-BE49-F238E27FC236}">
                <a16:creationId xmlns:a16="http://schemas.microsoft.com/office/drawing/2014/main" id="{368E9819-2434-8410-682D-8A3A8E6EBF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537D5A4B-7014-1BD8-4534-59728D931F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2FD2F7-C755-4ED9-86E2-B3B5BA2DD32E}" type="datetimeFigureOut">
              <a:rPr lang="en-MY" smtClean="0"/>
              <a:t>27/12/2023</a:t>
            </a:fld>
            <a:endParaRPr lang="en-MY"/>
          </a:p>
        </p:txBody>
      </p:sp>
      <p:sp>
        <p:nvSpPr>
          <p:cNvPr id="5" name="Footer Placeholder 4">
            <a:extLst>
              <a:ext uri="{FF2B5EF4-FFF2-40B4-BE49-F238E27FC236}">
                <a16:creationId xmlns:a16="http://schemas.microsoft.com/office/drawing/2014/main" id="{7C176750-BBD9-BABB-EB5B-9B2904F3BB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a:extLst>
              <a:ext uri="{FF2B5EF4-FFF2-40B4-BE49-F238E27FC236}">
                <a16:creationId xmlns:a16="http://schemas.microsoft.com/office/drawing/2014/main" id="{C5D049E1-EC01-2AC8-353F-5E383E8B66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260583-42C1-4AE7-B2F9-9BFDC548F524}" type="slidenum">
              <a:rPr lang="en-MY" smtClean="0"/>
              <a:t>‹#›</a:t>
            </a:fld>
            <a:endParaRPr lang="en-MY"/>
          </a:p>
        </p:txBody>
      </p:sp>
    </p:spTree>
    <p:extLst>
      <p:ext uri="{BB962C8B-B14F-4D97-AF65-F5344CB8AC3E}">
        <p14:creationId xmlns:p14="http://schemas.microsoft.com/office/powerpoint/2010/main" val="10561778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a:extLst>
              <a:ext uri="{FF2B5EF4-FFF2-40B4-BE49-F238E27FC236}">
                <a16:creationId xmlns:a16="http://schemas.microsoft.com/office/drawing/2014/main" id="{798C2C46-40DF-BDE6-A5B5-D8DE1E369583}"/>
              </a:ext>
            </a:extLst>
          </p:cNvPr>
          <p:cNvSpPr>
            <a:spLocks noChangeArrowheads="1"/>
          </p:cNvSpPr>
          <p:nvPr/>
        </p:nvSpPr>
        <p:spPr bwMode="auto">
          <a:xfrm>
            <a:off x="685800" y="211138"/>
            <a:ext cx="10333038" cy="3371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15000"/>
              </a:lnSpc>
              <a:spcAft>
                <a:spcPts val="1000"/>
              </a:spcAft>
            </a:pPr>
            <a:r>
              <a:rPr lang="en-US" altLang="en-US" sz="2400" b="1" dirty="0">
                <a:latin typeface="Times New Roman" panose="02020603050405020304" pitchFamily="18" charset="0"/>
                <a:ea typeface="Calibri" panose="020F0502020204030204" pitchFamily="34" charset="0"/>
                <a:cs typeface="Times New Roman" panose="02020603050405020304" pitchFamily="18" charset="0"/>
              </a:rPr>
              <a:t>Modelling TVET Teachers' Attitudes Toward Using Technology for Teaching: Structural Equation Modelling Approach</a:t>
            </a:r>
          </a:p>
          <a:p>
            <a:pPr algn="ctr" eaLnBrk="1" hangingPunct="1">
              <a:lnSpc>
                <a:spcPct val="115000"/>
              </a:lnSpc>
              <a:spcAft>
                <a:spcPts val="1000"/>
              </a:spcAft>
            </a:pPr>
            <a:endParaRPr lang="en-US" altLang="en-US" sz="1400" b="1" dirty="0">
              <a:latin typeface="Times New Roman" panose="02020603050405020304" pitchFamily="18" charset="0"/>
              <a:ea typeface="Calibri" panose="020F0502020204030204" pitchFamily="34" charset="0"/>
              <a:cs typeface="Times New Roman" panose="02020603050405020304" pitchFamily="18" charset="0"/>
            </a:endParaRPr>
          </a:p>
          <a:p>
            <a:pPr algn="ctr" eaLnBrk="1" hangingPunct="1">
              <a:lnSpc>
                <a:spcPct val="115000"/>
              </a:lnSpc>
              <a:spcAft>
                <a:spcPts val="1000"/>
              </a:spcAft>
            </a:pPr>
            <a:r>
              <a:rPr lang="en-US" altLang="en-US" sz="1400" b="1" dirty="0">
                <a:latin typeface="Times New Roman" panose="02020603050405020304" pitchFamily="18" charset="0"/>
                <a:ea typeface="Calibri" panose="020F0502020204030204" pitchFamily="34" charset="0"/>
                <a:cs typeface="Times New Roman" panose="02020603050405020304" pitchFamily="18" charset="0"/>
              </a:rPr>
              <a:t>BY</a:t>
            </a:r>
            <a:endParaRPr lang="en-US" altLang="en-US" sz="400" dirty="0">
              <a:latin typeface="Calibri" panose="020F0502020204030204" pitchFamily="34" charset="0"/>
              <a:ea typeface="Calibri" panose="020F0502020204030204" pitchFamily="34" charset="0"/>
              <a:cs typeface="Times New Roman" panose="02020603050405020304" pitchFamily="18" charset="0"/>
            </a:endParaRPr>
          </a:p>
          <a:p>
            <a:pPr algn="ctr" eaLnBrk="1" hangingPunct="1">
              <a:spcAft>
                <a:spcPts val="1000"/>
              </a:spcAft>
            </a:pPr>
            <a:r>
              <a:rPr lang="en-US" altLang="en-US" sz="2800" b="1" dirty="0" err="1">
                <a:latin typeface="Times New Roman" panose="02020603050405020304" pitchFamily="18" charset="0"/>
                <a:ea typeface="Calibri" panose="020F0502020204030204" pitchFamily="34" charset="0"/>
                <a:cs typeface="Times New Roman" panose="02020603050405020304" pitchFamily="18" charset="0"/>
              </a:rPr>
              <a:t>ZHIRI</a:t>
            </a:r>
            <a:r>
              <a:rPr lang="en-US" altLang="en-US" sz="2800" b="1" dirty="0">
                <a:latin typeface="Times New Roman" panose="02020603050405020304" pitchFamily="18" charset="0"/>
                <a:ea typeface="Calibri" panose="020F0502020204030204" pitchFamily="34" charset="0"/>
                <a:cs typeface="Times New Roman" panose="02020603050405020304" pitchFamily="18" charset="0"/>
              </a:rPr>
              <a:t> Deborah</a:t>
            </a:r>
          </a:p>
          <a:p>
            <a:pPr algn="ctr" eaLnBrk="1" hangingPunct="1">
              <a:spcAft>
                <a:spcPts val="1000"/>
              </a:spcAft>
            </a:pPr>
            <a:r>
              <a:rPr lang="en-US" altLang="en-US" sz="2800" b="1" dirty="0">
                <a:latin typeface="Times New Roman" panose="02020603050405020304" pitchFamily="18" charset="0"/>
                <a:ea typeface="Calibri" panose="020F0502020204030204" pitchFamily="34" charset="0"/>
                <a:cs typeface="Times New Roman" panose="02020603050405020304" pitchFamily="18" charset="0"/>
              </a:rPr>
              <a:t>MOHAMMED Adamu </a:t>
            </a:r>
            <a:r>
              <a:rPr lang="en-US" altLang="en-US" sz="2800" b="1" dirty="0" err="1">
                <a:latin typeface="Times New Roman" panose="02020603050405020304" pitchFamily="18" charset="0"/>
                <a:ea typeface="Calibri" panose="020F0502020204030204" pitchFamily="34" charset="0"/>
                <a:cs typeface="Times New Roman" panose="02020603050405020304" pitchFamily="18" charset="0"/>
              </a:rPr>
              <a:t>Babakolo</a:t>
            </a:r>
            <a:endParaRPr lang="en-US" altLang="en-US" sz="2800" b="1" dirty="0">
              <a:latin typeface="Times New Roman" panose="02020603050405020304" pitchFamily="18" charset="0"/>
              <a:ea typeface="Calibri" panose="020F0502020204030204" pitchFamily="34" charset="0"/>
              <a:cs typeface="Times New Roman" panose="02020603050405020304" pitchFamily="18" charset="0"/>
            </a:endParaRPr>
          </a:p>
          <a:p>
            <a:pPr algn="ctr" eaLnBrk="1" hangingPunct="1">
              <a:spcAft>
                <a:spcPts val="1000"/>
              </a:spcAft>
            </a:pPr>
            <a:r>
              <a:rPr lang="en-US" altLang="en-US" sz="2800" b="1" dirty="0">
                <a:latin typeface="Times New Roman" panose="02020603050405020304" pitchFamily="18" charset="0"/>
                <a:ea typeface="Calibri" panose="020F0502020204030204" pitchFamily="34" charset="0"/>
                <a:cs typeface="Times New Roman" panose="02020603050405020304" pitchFamily="18" charset="0"/>
              </a:rPr>
              <a:t>MUSTAPHA Aliyu</a:t>
            </a:r>
          </a:p>
        </p:txBody>
      </p:sp>
      <p:sp>
        <p:nvSpPr>
          <p:cNvPr id="2" name="TextBox 1">
            <a:extLst>
              <a:ext uri="{FF2B5EF4-FFF2-40B4-BE49-F238E27FC236}">
                <a16:creationId xmlns:a16="http://schemas.microsoft.com/office/drawing/2014/main" id="{38B9EFE8-43DE-DC14-A7FF-AA97CD901AFB}"/>
              </a:ext>
            </a:extLst>
          </p:cNvPr>
          <p:cNvSpPr txBox="1"/>
          <p:nvPr/>
        </p:nvSpPr>
        <p:spPr>
          <a:xfrm>
            <a:off x="2583712" y="6342839"/>
            <a:ext cx="7251404" cy="369332"/>
          </a:xfrm>
          <a:prstGeom prst="rect">
            <a:avLst/>
          </a:prstGeom>
          <a:noFill/>
        </p:spPr>
        <p:txBody>
          <a:bodyPr wrap="square" rtlCol="0">
            <a:spAutoFit/>
          </a:bodyPr>
          <a:lstStyle/>
          <a:p>
            <a:pPr algn="ctr"/>
            <a:r>
              <a:rPr lang="en-US" altLang="en-US" b="1" dirty="0">
                <a:latin typeface="Times New Roman" panose="02020603050405020304" pitchFamily="18" charset="0"/>
                <a:ea typeface="Calibri" panose="020F0502020204030204" pitchFamily="34" charset="0"/>
                <a:cs typeface="Times New Roman" panose="02020603050405020304" pitchFamily="18" charset="0"/>
              </a:rPr>
              <a:t>DEC</a:t>
            </a:r>
            <a:r>
              <a:rPr lang="en-US" altLang="en-US" sz="1800" b="1" dirty="0">
                <a:latin typeface="Times New Roman" panose="02020603050405020304" pitchFamily="18" charset="0"/>
                <a:ea typeface="Calibri" panose="020F0502020204030204" pitchFamily="34" charset="0"/>
                <a:cs typeface="Times New Roman" panose="02020603050405020304" pitchFamily="18" charset="0"/>
              </a:rPr>
              <a:t>EMBER 25-26, 2023</a:t>
            </a:r>
          </a:p>
        </p:txBody>
      </p:sp>
      <p:sp>
        <p:nvSpPr>
          <p:cNvPr id="3" name="TextBox 2">
            <a:extLst>
              <a:ext uri="{FF2B5EF4-FFF2-40B4-BE49-F238E27FC236}">
                <a16:creationId xmlns:a16="http://schemas.microsoft.com/office/drawing/2014/main" id="{CABF2CAF-24CA-5CFA-A5E6-5AFF01A30D5B}"/>
              </a:ext>
            </a:extLst>
          </p:cNvPr>
          <p:cNvSpPr txBox="1"/>
          <p:nvPr/>
        </p:nvSpPr>
        <p:spPr>
          <a:xfrm>
            <a:off x="1695893" y="4844980"/>
            <a:ext cx="8800214" cy="646331"/>
          </a:xfrm>
          <a:prstGeom prst="rect">
            <a:avLst/>
          </a:prstGeom>
          <a:noFill/>
        </p:spPr>
        <p:txBody>
          <a:bodyPr wrap="square" rtlCol="0">
            <a:spAutoFit/>
          </a:bodyPr>
          <a:lstStyle/>
          <a:p>
            <a:pPr algn="ctr"/>
            <a:r>
              <a:rPr lang="en-US" b="0" i="0" dirty="0">
                <a:solidFill>
                  <a:srgbClr val="222222"/>
                </a:solidFill>
                <a:effectLst/>
                <a:latin typeface="Times New Roman" panose="02020603050405020304" pitchFamily="18" charset="0"/>
              </a:rPr>
              <a:t>7</a:t>
            </a:r>
            <a:r>
              <a:rPr lang="en-US" b="0" i="0" baseline="30000" dirty="0">
                <a:solidFill>
                  <a:srgbClr val="222222"/>
                </a:solidFill>
                <a:effectLst/>
                <a:latin typeface="Times New Roman" panose="02020603050405020304" pitchFamily="18" charset="0"/>
              </a:rPr>
              <a:t>th</a:t>
            </a:r>
            <a:r>
              <a:rPr lang="en-US" b="0" i="0" dirty="0">
                <a:solidFill>
                  <a:srgbClr val="222222"/>
                </a:solidFill>
                <a:effectLst/>
                <a:latin typeface="Times New Roman" panose="02020603050405020304" pitchFamily="18" charset="0"/>
              </a:rPr>
              <a:t> </a:t>
            </a:r>
            <a:r>
              <a:rPr lang="en-US" b="0" i="0" dirty="0" err="1">
                <a:solidFill>
                  <a:srgbClr val="222222"/>
                </a:solidFill>
                <a:effectLst/>
                <a:latin typeface="Times New Roman" panose="02020603050405020304" pitchFamily="18" charset="0"/>
              </a:rPr>
              <a:t>CAPCDR</a:t>
            </a:r>
            <a:r>
              <a:rPr lang="en-US" b="0" i="0" dirty="0">
                <a:solidFill>
                  <a:srgbClr val="222222"/>
                </a:solidFill>
                <a:effectLst/>
                <a:latin typeface="Times New Roman" panose="02020603050405020304" pitchFamily="18" charset="0"/>
              </a:rPr>
              <a:t> International Conference on </a:t>
            </a:r>
          </a:p>
          <a:p>
            <a:pPr algn="ctr"/>
            <a:r>
              <a:rPr lang="en-US" b="1" i="0" dirty="0">
                <a:solidFill>
                  <a:srgbClr val="222222"/>
                </a:solidFill>
                <a:effectLst/>
                <a:latin typeface="Times New Roman" panose="02020603050405020304" pitchFamily="18" charset="0"/>
              </a:rPr>
              <a:t>"Public Health </a:t>
            </a:r>
            <a:r>
              <a:rPr lang="en-US" b="1" dirty="0">
                <a:solidFill>
                  <a:srgbClr val="222222"/>
                </a:solidFill>
                <a:latin typeface="Times New Roman" panose="02020603050405020304" pitchFamily="18" charset="0"/>
              </a:rPr>
              <a:t>and </a:t>
            </a:r>
            <a:r>
              <a:rPr lang="en-US" b="1" i="0" dirty="0">
                <a:solidFill>
                  <a:srgbClr val="222222"/>
                </a:solidFill>
                <a:effectLst/>
                <a:latin typeface="Times New Roman" panose="02020603050405020304" pitchFamily="18" charset="0"/>
              </a:rPr>
              <a:t>Technology"</a:t>
            </a:r>
            <a:endParaRPr lang="en-US" altLang="en-US" sz="1800" b="1" dirty="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10683"/>
    </mc:Choice>
    <mc:Fallback xmlns="">
      <p:transition spd="slow" advTm="1068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28F0A63-FBC5-25EF-4F09-AACE94B96681}"/>
              </a:ext>
            </a:extLst>
          </p:cNvPr>
          <p:cNvSpPr/>
          <p:nvPr/>
        </p:nvSpPr>
        <p:spPr>
          <a:xfrm rot="5400000">
            <a:off x="6231690" y="-3109535"/>
            <a:ext cx="667775"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274320" anchor="ctr"/>
          <a:lstStyle/>
          <a:p>
            <a:pPr algn="ctr" fontAlgn="auto">
              <a:spcBef>
                <a:spcPts val="0"/>
              </a:spcBef>
              <a:spcAft>
                <a:spcPts val="0"/>
              </a:spcAft>
              <a:defRPr/>
            </a:pPr>
            <a:r>
              <a:rPr lang="en-US" sz="3200" b="1" dirty="0">
                <a:solidFill>
                  <a:prstClr val="white"/>
                </a:solidFill>
              </a:rPr>
              <a:t> RESULTS</a:t>
            </a:r>
          </a:p>
        </p:txBody>
      </p:sp>
      <p:pic>
        <p:nvPicPr>
          <p:cNvPr id="21" name="Picture 20">
            <a:extLst>
              <a:ext uri="{FF2B5EF4-FFF2-40B4-BE49-F238E27FC236}">
                <a16:creationId xmlns:a16="http://schemas.microsoft.com/office/drawing/2014/main" id="{5F7A829B-EE2D-EA94-31A4-66EC801DA9B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392363"/>
            <a:ext cx="2747963"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a:extLst>
              <a:ext uri="{FF2B5EF4-FFF2-40B4-BE49-F238E27FC236}">
                <a16:creationId xmlns:a16="http://schemas.microsoft.com/office/drawing/2014/main" id="{72A420E4-E6CE-5318-1305-6229798C5AD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73663" y="-2432050"/>
            <a:ext cx="2747962"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a:extLst>
              <a:ext uri="{FF2B5EF4-FFF2-40B4-BE49-F238E27FC236}">
                <a16:creationId xmlns:a16="http://schemas.microsoft.com/office/drawing/2014/main" id="{5A453D91-90B3-6E7B-A486-DC522D96125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96238" y="-2471738"/>
            <a:ext cx="2749550"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8695D67D-56C3-348A-162D-BE6F19F9B6D4}"/>
              </a:ext>
            </a:extLst>
          </p:cNvPr>
          <p:cNvSpPr txBox="1"/>
          <p:nvPr/>
        </p:nvSpPr>
        <p:spPr>
          <a:xfrm>
            <a:off x="4977809" y="561126"/>
            <a:ext cx="3273056" cy="369332"/>
          </a:xfrm>
          <a:prstGeom prst="rect">
            <a:avLst/>
          </a:prstGeom>
          <a:noFill/>
        </p:spPr>
        <p:txBody>
          <a:bodyPr wrap="square">
            <a:spAutoFit/>
          </a:bodyPr>
          <a:lstStyle/>
          <a:p>
            <a:r>
              <a:rPr lang="en-US" b="1" dirty="0"/>
              <a:t>Structural Model/ Hypotheses</a:t>
            </a:r>
            <a:endParaRPr lang="en-MY" b="1" dirty="0"/>
          </a:p>
        </p:txBody>
      </p:sp>
      <p:pic>
        <p:nvPicPr>
          <p:cNvPr id="4" name="Picture 3">
            <a:extLst>
              <a:ext uri="{FF2B5EF4-FFF2-40B4-BE49-F238E27FC236}">
                <a16:creationId xmlns:a16="http://schemas.microsoft.com/office/drawing/2014/main" id="{5372D999-C29C-27CC-7CA8-9E8E9DBF7AC3}"/>
              </a:ext>
            </a:extLst>
          </p:cNvPr>
          <p:cNvPicPr>
            <a:picLocks noChangeAspect="1"/>
          </p:cNvPicPr>
          <p:nvPr/>
        </p:nvPicPr>
        <p:blipFill rotWithShape="1">
          <a:blip r:embed="rId3"/>
          <a:srcRect l="17619" t="22624" r="2604" b="37928"/>
          <a:stretch/>
        </p:blipFill>
        <p:spPr bwMode="auto">
          <a:xfrm>
            <a:off x="35465" y="3859327"/>
            <a:ext cx="4571365" cy="2924810"/>
          </a:xfrm>
          <a:prstGeom prst="rect">
            <a:avLst/>
          </a:prstGeom>
          <a:ln>
            <a:noFill/>
          </a:ln>
          <a:extLst>
            <a:ext uri="{53640926-AAD7-44D8-BBD7-CCE9431645EC}">
              <a14:shadowObscured xmlns:a14="http://schemas.microsoft.com/office/drawing/2010/main"/>
            </a:ext>
          </a:extLst>
        </p:spPr>
      </p:pic>
      <p:graphicFrame>
        <p:nvGraphicFramePr>
          <p:cNvPr id="5" name="Table 4">
            <a:extLst>
              <a:ext uri="{FF2B5EF4-FFF2-40B4-BE49-F238E27FC236}">
                <a16:creationId xmlns:a16="http://schemas.microsoft.com/office/drawing/2014/main" id="{0A157FC5-58B4-E0FD-5E53-DEAA71007049}"/>
              </a:ext>
            </a:extLst>
          </p:cNvPr>
          <p:cNvGraphicFramePr>
            <a:graphicFrameLocks noGrp="1"/>
          </p:cNvGraphicFramePr>
          <p:nvPr>
            <p:extLst>
              <p:ext uri="{D42A27DB-BD31-4B8C-83A1-F6EECF244321}">
                <p14:modId xmlns:p14="http://schemas.microsoft.com/office/powerpoint/2010/main" val="908140518"/>
              </p:ext>
            </p:extLst>
          </p:nvPr>
        </p:nvGraphicFramePr>
        <p:xfrm>
          <a:off x="4571364" y="892928"/>
          <a:ext cx="7464692" cy="4612894"/>
        </p:xfrm>
        <a:graphic>
          <a:graphicData uri="http://schemas.openxmlformats.org/drawingml/2006/table">
            <a:tbl>
              <a:tblPr firstRow="1" firstCol="1" bandRow="1">
                <a:tableStyleId>{5C22544A-7EE6-4342-B048-85BDC9FD1C3A}</a:tableStyleId>
              </a:tblPr>
              <a:tblGrid>
                <a:gridCol w="1492773">
                  <a:extLst>
                    <a:ext uri="{9D8B030D-6E8A-4147-A177-3AD203B41FA5}">
                      <a16:colId xmlns:a16="http://schemas.microsoft.com/office/drawing/2014/main" val="1959911833"/>
                    </a:ext>
                  </a:extLst>
                </a:gridCol>
                <a:gridCol w="1492773">
                  <a:extLst>
                    <a:ext uri="{9D8B030D-6E8A-4147-A177-3AD203B41FA5}">
                      <a16:colId xmlns:a16="http://schemas.microsoft.com/office/drawing/2014/main" val="457947469"/>
                    </a:ext>
                  </a:extLst>
                </a:gridCol>
                <a:gridCol w="1704725">
                  <a:extLst>
                    <a:ext uri="{9D8B030D-6E8A-4147-A177-3AD203B41FA5}">
                      <a16:colId xmlns:a16="http://schemas.microsoft.com/office/drawing/2014/main" val="3954152878"/>
                    </a:ext>
                  </a:extLst>
                </a:gridCol>
                <a:gridCol w="1280820">
                  <a:extLst>
                    <a:ext uri="{9D8B030D-6E8A-4147-A177-3AD203B41FA5}">
                      <a16:colId xmlns:a16="http://schemas.microsoft.com/office/drawing/2014/main" val="724797017"/>
                    </a:ext>
                  </a:extLst>
                </a:gridCol>
                <a:gridCol w="1493601">
                  <a:extLst>
                    <a:ext uri="{9D8B030D-6E8A-4147-A177-3AD203B41FA5}">
                      <a16:colId xmlns:a16="http://schemas.microsoft.com/office/drawing/2014/main" val="3669829148"/>
                    </a:ext>
                  </a:extLst>
                </a:gridCol>
              </a:tblGrid>
              <a:tr h="0">
                <a:tc>
                  <a:txBody>
                    <a:bodyPr/>
                    <a:lstStyle/>
                    <a:p>
                      <a:pPr>
                        <a:lnSpc>
                          <a:spcPct val="200000"/>
                        </a:lnSpc>
                        <a:spcAft>
                          <a:spcPts val="800"/>
                        </a:spcAft>
                      </a:pPr>
                      <a:r>
                        <a:rPr lang="en-MY" sz="1600" kern="100">
                          <a:effectLst/>
                        </a:rPr>
                        <a:t>Hypotheses</a:t>
                      </a:r>
                      <a:endParaRPr lang="en-MY"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800"/>
                        </a:spcAft>
                      </a:pPr>
                      <a:r>
                        <a:rPr lang="en-MY" sz="1600" kern="100">
                          <a:effectLst/>
                        </a:rPr>
                        <a:t>Path</a:t>
                      </a:r>
                      <a:endParaRPr lang="en-MY"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800"/>
                        </a:spcAft>
                      </a:pPr>
                      <a:r>
                        <a:rPr lang="en-MY" sz="1600" kern="100">
                          <a:effectLst/>
                        </a:rPr>
                        <a:t>Path coefficient</a:t>
                      </a:r>
                      <a:endParaRPr lang="en-MY"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800"/>
                        </a:spcAft>
                      </a:pPr>
                      <a:r>
                        <a:rPr lang="en-MY" sz="1600" kern="100">
                          <a:effectLst/>
                        </a:rPr>
                        <a:t>t-value</a:t>
                      </a:r>
                      <a:endParaRPr lang="en-MY"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800"/>
                        </a:spcAft>
                      </a:pPr>
                      <a:r>
                        <a:rPr lang="en-MY" sz="1600" kern="100">
                          <a:effectLst/>
                        </a:rPr>
                        <a:t>Decision</a:t>
                      </a:r>
                      <a:endParaRPr lang="en-MY"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290638"/>
                  </a:ext>
                </a:extLst>
              </a:tr>
              <a:tr h="0">
                <a:tc>
                  <a:txBody>
                    <a:bodyPr/>
                    <a:lstStyle/>
                    <a:p>
                      <a:pPr>
                        <a:lnSpc>
                          <a:spcPct val="200000"/>
                        </a:lnSpc>
                        <a:spcAft>
                          <a:spcPts val="800"/>
                        </a:spcAft>
                      </a:pPr>
                      <a:r>
                        <a:rPr lang="en-MY" sz="1600" kern="100">
                          <a:effectLst/>
                        </a:rPr>
                        <a:t>H1</a:t>
                      </a:r>
                      <a:endParaRPr lang="en-MY"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800"/>
                        </a:spcAft>
                      </a:pPr>
                      <a:r>
                        <a:rPr lang="en-MY" sz="1600" kern="100" dirty="0">
                          <a:effectLst/>
                        </a:rPr>
                        <a:t>PU          ATU</a:t>
                      </a:r>
                      <a:endParaRPr lang="en-MY"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800"/>
                        </a:spcAft>
                      </a:pPr>
                      <a:r>
                        <a:rPr lang="en-MY" sz="1600" kern="100">
                          <a:effectLst/>
                        </a:rPr>
                        <a:t>-.125</a:t>
                      </a:r>
                      <a:endParaRPr lang="en-MY"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800"/>
                        </a:spcAft>
                      </a:pPr>
                      <a:r>
                        <a:rPr lang="en-MY" sz="1600" kern="100">
                          <a:effectLst/>
                        </a:rPr>
                        <a:t>-2.527*</a:t>
                      </a:r>
                      <a:endParaRPr lang="en-MY"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800"/>
                        </a:spcAft>
                      </a:pPr>
                      <a:r>
                        <a:rPr lang="en-MY" sz="1600" kern="100">
                          <a:effectLst/>
                        </a:rPr>
                        <a:t>Supported</a:t>
                      </a:r>
                      <a:endParaRPr lang="en-MY"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74594856"/>
                  </a:ext>
                </a:extLst>
              </a:tr>
              <a:tr h="0">
                <a:tc>
                  <a:txBody>
                    <a:bodyPr/>
                    <a:lstStyle/>
                    <a:p>
                      <a:pPr>
                        <a:lnSpc>
                          <a:spcPct val="200000"/>
                        </a:lnSpc>
                        <a:spcAft>
                          <a:spcPts val="800"/>
                        </a:spcAft>
                      </a:pPr>
                      <a:r>
                        <a:rPr lang="en-MY" sz="1600" kern="100">
                          <a:effectLst/>
                        </a:rPr>
                        <a:t>H2a</a:t>
                      </a:r>
                      <a:endParaRPr lang="en-MY"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800"/>
                        </a:spcAft>
                      </a:pPr>
                      <a:r>
                        <a:rPr lang="en-MY" sz="1600" kern="100" dirty="0">
                          <a:effectLst/>
                        </a:rPr>
                        <a:t>PEU         PU</a:t>
                      </a:r>
                      <a:endParaRPr lang="en-MY"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800"/>
                        </a:spcAft>
                      </a:pPr>
                      <a:r>
                        <a:rPr lang="en-MY" sz="1600" kern="100">
                          <a:effectLst/>
                        </a:rPr>
                        <a:t>.386</a:t>
                      </a:r>
                      <a:endParaRPr lang="en-MY"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800"/>
                        </a:spcAft>
                      </a:pPr>
                      <a:r>
                        <a:rPr lang="en-MY" sz="1600" kern="100">
                          <a:effectLst/>
                        </a:rPr>
                        <a:t>7.398**</a:t>
                      </a:r>
                      <a:endParaRPr lang="en-MY"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800"/>
                        </a:spcAft>
                      </a:pPr>
                      <a:r>
                        <a:rPr lang="en-MY" sz="1600" kern="100">
                          <a:effectLst/>
                        </a:rPr>
                        <a:t>Supported</a:t>
                      </a:r>
                      <a:endParaRPr lang="en-MY"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87403002"/>
                  </a:ext>
                </a:extLst>
              </a:tr>
              <a:tr h="0">
                <a:tc>
                  <a:txBody>
                    <a:bodyPr/>
                    <a:lstStyle/>
                    <a:p>
                      <a:pPr>
                        <a:lnSpc>
                          <a:spcPct val="200000"/>
                        </a:lnSpc>
                        <a:spcAft>
                          <a:spcPts val="800"/>
                        </a:spcAft>
                      </a:pPr>
                      <a:r>
                        <a:rPr lang="en-MY" sz="1600" kern="100">
                          <a:effectLst/>
                        </a:rPr>
                        <a:t>H2b</a:t>
                      </a:r>
                      <a:endParaRPr lang="en-MY"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800"/>
                        </a:spcAft>
                      </a:pPr>
                      <a:r>
                        <a:rPr lang="en-MY" sz="1600" kern="100" dirty="0">
                          <a:effectLst/>
                        </a:rPr>
                        <a:t>PEU          ATU</a:t>
                      </a:r>
                      <a:endParaRPr lang="en-MY"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800"/>
                        </a:spcAft>
                      </a:pPr>
                      <a:r>
                        <a:rPr lang="en-MY" sz="1600" kern="100">
                          <a:effectLst/>
                        </a:rPr>
                        <a:t>.495</a:t>
                      </a:r>
                      <a:endParaRPr lang="en-MY"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800"/>
                        </a:spcAft>
                      </a:pPr>
                      <a:r>
                        <a:rPr lang="en-MY" sz="1600" kern="100">
                          <a:effectLst/>
                        </a:rPr>
                        <a:t>10.028**</a:t>
                      </a:r>
                      <a:endParaRPr lang="en-MY"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800"/>
                        </a:spcAft>
                      </a:pPr>
                      <a:r>
                        <a:rPr lang="en-MY" sz="1600" kern="100">
                          <a:effectLst/>
                        </a:rPr>
                        <a:t>Supported</a:t>
                      </a:r>
                      <a:endParaRPr lang="en-MY"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30075446"/>
                  </a:ext>
                </a:extLst>
              </a:tr>
              <a:tr h="0">
                <a:tc>
                  <a:txBody>
                    <a:bodyPr/>
                    <a:lstStyle/>
                    <a:p>
                      <a:pPr>
                        <a:lnSpc>
                          <a:spcPct val="200000"/>
                        </a:lnSpc>
                        <a:spcAft>
                          <a:spcPts val="800"/>
                        </a:spcAft>
                      </a:pPr>
                      <a:r>
                        <a:rPr lang="en-MY" sz="1600" kern="100">
                          <a:effectLst/>
                        </a:rPr>
                        <a:t>H3a</a:t>
                      </a:r>
                      <a:endParaRPr lang="en-MY"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800"/>
                        </a:spcAft>
                      </a:pPr>
                      <a:r>
                        <a:rPr lang="en-MY" sz="1600" kern="100" dirty="0">
                          <a:effectLst/>
                        </a:rPr>
                        <a:t>SN           PU</a:t>
                      </a:r>
                      <a:endParaRPr lang="en-MY"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800"/>
                        </a:spcAft>
                      </a:pPr>
                      <a:r>
                        <a:rPr lang="en-MY" sz="1600" kern="100">
                          <a:effectLst/>
                        </a:rPr>
                        <a:t>.147</a:t>
                      </a:r>
                      <a:endParaRPr lang="en-MY"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800"/>
                        </a:spcAft>
                      </a:pPr>
                      <a:r>
                        <a:rPr lang="en-MY" sz="1600" kern="100">
                          <a:effectLst/>
                        </a:rPr>
                        <a:t>2.835*</a:t>
                      </a:r>
                      <a:endParaRPr lang="en-MY"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800"/>
                        </a:spcAft>
                      </a:pPr>
                      <a:r>
                        <a:rPr lang="en-MY" sz="1600" kern="100">
                          <a:effectLst/>
                        </a:rPr>
                        <a:t>Supported</a:t>
                      </a:r>
                      <a:endParaRPr lang="en-MY"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25277124"/>
                  </a:ext>
                </a:extLst>
              </a:tr>
              <a:tr h="0">
                <a:tc>
                  <a:txBody>
                    <a:bodyPr/>
                    <a:lstStyle/>
                    <a:p>
                      <a:pPr>
                        <a:lnSpc>
                          <a:spcPct val="200000"/>
                        </a:lnSpc>
                        <a:spcAft>
                          <a:spcPts val="800"/>
                        </a:spcAft>
                      </a:pPr>
                      <a:r>
                        <a:rPr lang="en-MY" sz="1600" kern="100">
                          <a:effectLst/>
                        </a:rPr>
                        <a:t>H3b</a:t>
                      </a:r>
                      <a:endParaRPr lang="en-MY"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800"/>
                        </a:spcAft>
                      </a:pPr>
                      <a:r>
                        <a:rPr lang="en-MY" sz="1600" kern="100" dirty="0">
                          <a:effectLst/>
                        </a:rPr>
                        <a:t>SN          ATU</a:t>
                      </a:r>
                      <a:endParaRPr lang="en-MY"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800"/>
                        </a:spcAft>
                      </a:pPr>
                      <a:r>
                        <a:rPr lang="en-MY" sz="1600" kern="100">
                          <a:effectLst/>
                        </a:rPr>
                        <a:t>.151</a:t>
                      </a:r>
                      <a:endParaRPr lang="en-MY"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800"/>
                        </a:spcAft>
                      </a:pPr>
                      <a:r>
                        <a:rPr lang="en-MY" sz="1600" kern="100">
                          <a:effectLst/>
                        </a:rPr>
                        <a:t>3.295**</a:t>
                      </a:r>
                      <a:endParaRPr lang="en-MY"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800"/>
                        </a:spcAft>
                      </a:pPr>
                      <a:r>
                        <a:rPr lang="en-MY" sz="1600" kern="100">
                          <a:effectLst/>
                        </a:rPr>
                        <a:t>Supported</a:t>
                      </a:r>
                      <a:endParaRPr lang="en-MY"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18600626"/>
                  </a:ext>
                </a:extLst>
              </a:tr>
              <a:tr h="0">
                <a:tc>
                  <a:txBody>
                    <a:bodyPr/>
                    <a:lstStyle/>
                    <a:p>
                      <a:pPr>
                        <a:lnSpc>
                          <a:spcPct val="200000"/>
                        </a:lnSpc>
                        <a:spcAft>
                          <a:spcPts val="800"/>
                        </a:spcAft>
                      </a:pPr>
                      <a:r>
                        <a:rPr lang="en-MY" sz="1600" kern="100">
                          <a:effectLst/>
                        </a:rPr>
                        <a:t>H4a</a:t>
                      </a:r>
                      <a:endParaRPr lang="en-MY"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800"/>
                        </a:spcAft>
                      </a:pPr>
                      <a:r>
                        <a:rPr lang="en-MY" sz="1600" kern="100" dirty="0">
                          <a:effectLst/>
                        </a:rPr>
                        <a:t>FC           PEU</a:t>
                      </a:r>
                      <a:endParaRPr lang="en-MY"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800"/>
                        </a:spcAft>
                      </a:pPr>
                      <a:r>
                        <a:rPr lang="en-MY" sz="1600" kern="100">
                          <a:effectLst/>
                        </a:rPr>
                        <a:t>-.084</a:t>
                      </a:r>
                      <a:endParaRPr lang="en-MY"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800"/>
                        </a:spcAft>
                      </a:pPr>
                      <a:r>
                        <a:rPr lang="en-MY" sz="1600" kern="100">
                          <a:effectLst/>
                        </a:rPr>
                        <a:t>-1.479*</a:t>
                      </a:r>
                      <a:endParaRPr lang="en-MY"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800"/>
                        </a:spcAft>
                      </a:pPr>
                      <a:r>
                        <a:rPr lang="en-MY" sz="1600" kern="100">
                          <a:effectLst/>
                        </a:rPr>
                        <a:t>Not Supported</a:t>
                      </a:r>
                      <a:endParaRPr lang="en-MY"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42239064"/>
                  </a:ext>
                </a:extLst>
              </a:tr>
              <a:tr h="0">
                <a:tc>
                  <a:txBody>
                    <a:bodyPr/>
                    <a:lstStyle/>
                    <a:p>
                      <a:pPr>
                        <a:lnSpc>
                          <a:spcPct val="200000"/>
                        </a:lnSpc>
                        <a:spcAft>
                          <a:spcPts val="800"/>
                        </a:spcAft>
                      </a:pPr>
                      <a:r>
                        <a:rPr lang="en-MY" sz="1600" kern="100">
                          <a:effectLst/>
                        </a:rPr>
                        <a:t>H4b</a:t>
                      </a:r>
                      <a:endParaRPr lang="en-MY"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800"/>
                        </a:spcAft>
                      </a:pPr>
                      <a:r>
                        <a:rPr lang="en-MY" sz="1600" kern="100" dirty="0">
                          <a:effectLst/>
                        </a:rPr>
                        <a:t>FC           ATU</a:t>
                      </a:r>
                      <a:endParaRPr lang="en-MY"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800"/>
                        </a:spcAft>
                      </a:pPr>
                      <a:r>
                        <a:rPr lang="en-MY" sz="1600" kern="100">
                          <a:effectLst/>
                        </a:rPr>
                        <a:t>.146</a:t>
                      </a:r>
                      <a:endParaRPr lang="en-MY"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800"/>
                        </a:spcAft>
                      </a:pPr>
                      <a:r>
                        <a:rPr lang="en-MY" sz="1600" kern="100">
                          <a:effectLst/>
                        </a:rPr>
                        <a:t>3.188***</a:t>
                      </a:r>
                      <a:endParaRPr lang="en-MY"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800"/>
                        </a:spcAft>
                      </a:pPr>
                      <a:r>
                        <a:rPr lang="en-MY" sz="1600" kern="100">
                          <a:effectLst/>
                        </a:rPr>
                        <a:t>Supported</a:t>
                      </a:r>
                      <a:endParaRPr lang="en-MY"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58950620"/>
                  </a:ext>
                </a:extLst>
              </a:tr>
              <a:tr h="0">
                <a:tc>
                  <a:txBody>
                    <a:bodyPr/>
                    <a:lstStyle/>
                    <a:p>
                      <a:pPr>
                        <a:lnSpc>
                          <a:spcPct val="200000"/>
                        </a:lnSpc>
                        <a:spcAft>
                          <a:spcPts val="800"/>
                        </a:spcAft>
                      </a:pPr>
                      <a:r>
                        <a:rPr lang="en-MY" sz="1600" kern="100">
                          <a:effectLst/>
                        </a:rPr>
                        <a:t>H5a</a:t>
                      </a:r>
                      <a:endParaRPr lang="en-MY"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800"/>
                        </a:spcAft>
                      </a:pPr>
                      <a:r>
                        <a:rPr lang="en-MY" sz="1600" kern="100" dirty="0">
                          <a:effectLst/>
                        </a:rPr>
                        <a:t>POL            PU</a:t>
                      </a:r>
                      <a:endParaRPr lang="en-MY"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800"/>
                        </a:spcAft>
                      </a:pPr>
                      <a:r>
                        <a:rPr lang="en-MY" sz="1600" kern="100">
                          <a:effectLst/>
                        </a:rPr>
                        <a:t>-.067</a:t>
                      </a:r>
                      <a:endParaRPr lang="en-MY"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800"/>
                        </a:spcAft>
                      </a:pPr>
                      <a:r>
                        <a:rPr lang="en-MY" sz="1600" kern="100">
                          <a:effectLst/>
                        </a:rPr>
                        <a:t>-1.277*</a:t>
                      </a:r>
                      <a:endParaRPr lang="en-MY"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800"/>
                        </a:spcAft>
                      </a:pPr>
                      <a:r>
                        <a:rPr lang="en-MY" sz="1600" kern="100">
                          <a:effectLst/>
                        </a:rPr>
                        <a:t>Not Supported</a:t>
                      </a:r>
                      <a:endParaRPr lang="en-MY"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69794319"/>
                  </a:ext>
                </a:extLst>
              </a:tr>
              <a:tr h="0">
                <a:tc>
                  <a:txBody>
                    <a:bodyPr/>
                    <a:lstStyle/>
                    <a:p>
                      <a:pPr>
                        <a:lnSpc>
                          <a:spcPct val="200000"/>
                        </a:lnSpc>
                        <a:spcAft>
                          <a:spcPts val="800"/>
                        </a:spcAft>
                      </a:pPr>
                      <a:r>
                        <a:rPr lang="en-MY" sz="1600" kern="100">
                          <a:effectLst/>
                        </a:rPr>
                        <a:t>H5b</a:t>
                      </a:r>
                      <a:endParaRPr lang="en-MY"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800"/>
                        </a:spcAft>
                      </a:pPr>
                      <a:r>
                        <a:rPr lang="en-MY" sz="1600" kern="100" dirty="0">
                          <a:effectLst/>
                        </a:rPr>
                        <a:t>POL           PEU</a:t>
                      </a:r>
                      <a:endParaRPr lang="en-MY"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800"/>
                        </a:spcAft>
                      </a:pPr>
                      <a:r>
                        <a:rPr lang="en-MY" sz="1600" kern="100">
                          <a:effectLst/>
                        </a:rPr>
                        <a:t>.127</a:t>
                      </a:r>
                      <a:endParaRPr lang="en-MY"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800"/>
                        </a:spcAft>
                      </a:pPr>
                      <a:r>
                        <a:rPr lang="en-MY" sz="1600" kern="100">
                          <a:effectLst/>
                        </a:rPr>
                        <a:t>2.229*</a:t>
                      </a:r>
                      <a:endParaRPr lang="en-MY"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800"/>
                        </a:spcAft>
                      </a:pPr>
                      <a:r>
                        <a:rPr lang="en-MY" sz="1600" kern="100">
                          <a:effectLst/>
                        </a:rPr>
                        <a:t>Supported</a:t>
                      </a:r>
                      <a:endParaRPr lang="en-MY"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48681617"/>
                  </a:ext>
                </a:extLst>
              </a:tr>
              <a:tr h="0">
                <a:tc>
                  <a:txBody>
                    <a:bodyPr/>
                    <a:lstStyle/>
                    <a:p>
                      <a:pPr>
                        <a:lnSpc>
                          <a:spcPct val="200000"/>
                        </a:lnSpc>
                        <a:spcAft>
                          <a:spcPts val="800"/>
                        </a:spcAft>
                      </a:pPr>
                      <a:r>
                        <a:rPr lang="en-MY" sz="1600" kern="100">
                          <a:effectLst/>
                        </a:rPr>
                        <a:t>H5c</a:t>
                      </a:r>
                      <a:endParaRPr lang="en-MY"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800"/>
                        </a:spcAft>
                      </a:pPr>
                      <a:r>
                        <a:rPr lang="en-MY" sz="1600" kern="100" dirty="0">
                          <a:effectLst/>
                        </a:rPr>
                        <a:t>POL         ATU</a:t>
                      </a:r>
                      <a:endParaRPr lang="en-MY"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800"/>
                        </a:spcAft>
                      </a:pPr>
                      <a:r>
                        <a:rPr lang="en-MY" sz="1600" kern="100">
                          <a:effectLst/>
                        </a:rPr>
                        <a:t>.268</a:t>
                      </a:r>
                      <a:endParaRPr lang="en-MY"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800"/>
                        </a:spcAft>
                      </a:pPr>
                      <a:r>
                        <a:rPr lang="en-MY" sz="1600" kern="100">
                          <a:effectLst/>
                        </a:rPr>
                        <a:t>5.770**</a:t>
                      </a:r>
                      <a:endParaRPr lang="en-MY"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200000"/>
                        </a:lnSpc>
                        <a:spcAft>
                          <a:spcPts val="800"/>
                        </a:spcAft>
                      </a:pPr>
                      <a:r>
                        <a:rPr lang="en-MY" sz="1600" kern="100" dirty="0">
                          <a:effectLst/>
                        </a:rPr>
                        <a:t>Supported</a:t>
                      </a:r>
                      <a:endParaRPr lang="en-MY"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39242188"/>
                  </a:ext>
                </a:extLst>
              </a:tr>
            </a:tbl>
          </a:graphicData>
        </a:graphic>
      </p:graphicFrame>
      <p:cxnSp>
        <p:nvCxnSpPr>
          <p:cNvPr id="8" name="Straight Arrow Connector 7">
            <a:extLst>
              <a:ext uri="{FF2B5EF4-FFF2-40B4-BE49-F238E27FC236}">
                <a16:creationId xmlns:a16="http://schemas.microsoft.com/office/drawing/2014/main" id="{4289B154-25D6-2FDE-D937-83D03E470847}"/>
              </a:ext>
            </a:extLst>
          </p:cNvPr>
          <p:cNvCxnSpPr>
            <a:cxnSpLocks/>
          </p:cNvCxnSpPr>
          <p:nvPr/>
        </p:nvCxnSpPr>
        <p:spPr>
          <a:xfrm>
            <a:off x="6448691" y="1590008"/>
            <a:ext cx="32082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108ACC44-B14F-C471-8479-65575D5ECDF3}"/>
              </a:ext>
            </a:extLst>
          </p:cNvPr>
          <p:cNvCxnSpPr>
            <a:cxnSpLocks/>
          </p:cNvCxnSpPr>
          <p:nvPr/>
        </p:nvCxnSpPr>
        <p:spPr>
          <a:xfrm>
            <a:off x="6513595" y="2035393"/>
            <a:ext cx="32082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CCD25774-2963-CBB5-5503-091BB1DE8552}"/>
              </a:ext>
            </a:extLst>
          </p:cNvPr>
          <p:cNvCxnSpPr>
            <a:cxnSpLocks/>
          </p:cNvCxnSpPr>
          <p:nvPr/>
        </p:nvCxnSpPr>
        <p:spPr>
          <a:xfrm>
            <a:off x="6537294" y="2453829"/>
            <a:ext cx="31047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C5C3B456-8A58-18FA-A329-04B3EEBA9A35}"/>
              </a:ext>
            </a:extLst>
          </p:cNvPr>
          <p:cNvCxnSpPr>
            <a:cxnSpLocks/>
          </p:cNvCxnSpPr>
          <p:nvPr/>
        </p:nvCxnSpPr>
        <p:spPr>
          <a:xfrm>
            <a:off x="6392405" y="2872117"/>
            <a:ext cx="36429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2D903B0B-9085-BEBB-8829-20434670E4E7}"/>
              </a:ext>
            </a:extLst>
          </p:cNvPr>
          <p:cNvCxnSpPr>
            <a:cxnSpLocks/>
          </p:cNvCxnSpPr>
          <p:nvPr/>
        </p:nvCxnSpPr>
        <p:spPr>
          <a:xfrm>
            <a:off x="6447750" y="3280628"/>
            <a:ext cx="30012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FC1099B0-AC03-D840-4895-010E2FD200AA}"/>
              </a:ext>
            </a:extLst>
          </p:cNvPr>
          <p:cNvCxnSpPr>
            <a:cxnSpLocks/>
          </p:cNvCxnSpPr>
          <p:nvPr/>
        </p:nvCxnSpPr>
        <p:spPr>
          <a:xfrm>
            <a:off x="6447750" y="3699648"/>
            <a:ext cx="32082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A78DF1B3-F408-FC42-1A03-18CB9EFF63DF}"/>
              </a:ext>
            </a:extLst>
          </p:cNvPr>
          <p:cNvCxnSpPr>
            <a:cxnSpLocks/>
          </p:cNvCxnSpPr>
          <p:nvPr/>
        </p:nvCxnSpPr>
        <p:spPr>
          <a:xfrm>
            <a:off x="6447750" y="4149983"/>
            <a:ext cx="35187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FFB560FB-8F6B-B966-C420-0C4551A279FC}"/>
              </a:ext>
            </a:extLst>
          </p:cNvPr>
          <p:cNvCxnSpPr>
            <a:cxnSpLocks/>
          </p:cNvCxnSpPr>
          <p:nvPr/>
        </p:nvCxnSpPr>
        <p:spPr>
          <a:xfrm>
            <a:off x="6506245" y="4543348"/>
            <a:ext cx="39327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43F69227-4EDB-3B6A-248E-546A573D568E}"/>
              </a:ext>
            </a:extLst>
          </p:cNvPr>
          <p:cNvCxnSpPr>
            <a:cxnSpLocks/>
          </p:cNvCxnSpPr>
          <p:nvPr/>
        </p:nvCxnSpPr>
        <p:spPr>
          <a:xfrm>
            <a:off x="6537294" y="4961636"/>
            <a:ext cx="33117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a:extLst>
              <a:ext uri="{FF2B5EF4-FFF2-40B4-BE49-F238E27FC236}">
                <a16:creationId xmlns:a16="http://schemas.microsoft.com/office/drawing/2014/main" id="{5E008D0E-BA6C-66C6-1961-E85919B0DA87}"/>
              </a:ext>
            </a:extLst>
          </p:cNvPr>
          <p:cNvCxnSpPr>
            <a:cxnSpLocks/>
          </p:cNvCxnSpPr>
          <p:nvPr/>
        </p:nvCxnSpPr>
        <p:spPr>
          <a:xfrm>
            <a:off x="6470995" y="5369222"/>
            <a:ext cx="33117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F77A273D-84FA-F70A-AC4D-E376F4693BAB}"/>
              </a:ext>
            </a:extLst>
          </p:cNvPr>
          <p:cNvSpPr txBox="1"/>
          <p:nvPr/>
        </p:nvSpPr>
        <p:spPr>
          <a:xfrm>
            <a:off x="4606830" y="5331915"/>
            <a:ext cx="6119036" cy="567271"/>
          </a:xfrm>
          <a:prstGeom prst="rect">
            <a:avLst/>
          </a:prstGeom>
          <a:noFill/>
        </p:spPr>
        <p:txBody>
          <a:bodyPr wrap="square">
            <a:spAutoFit/>
          </a:bodyPr>
          <a:lstStyle/>
          <a:p>
            <a:pPr>
              <a:lnSpc>
                <a:spcPct val="200000"/>
              </a:lnSpc>
              <a:spcAft>
                <a:spcPts val="800"/>
              </a:spcAft>
            </a:pPr>
            <a:r>
              <a:rPr lang="en-MY" sz="1800" kern="100" dirty="0">
                <a:effectLst/>
                <a:latin typeface="Times New Roman" panose="02020603050405020304" pitchFamily="18" charset="0"/>
                <a:ea typeface="Calibri" panose="020F0502020204030204" pitchFamily="34" charset="0"/>
                <a:cs typeface="Times New Roman" panose="02020603050405020304" pitchFamily="18" charset="0"/>
              </a:rPr>
              <a:t>***p &lt;.001, **p &lt;.01, *p &lt;.05</a:t>
            </a:r>
            <a:endParaRPr lang="en-MY"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4" name="Picture 12">
            <a:extLst>
              <a:ext uri="{FF2B5EF4-FFF2-40B4-BE49-F238E27FC236}">
                <a16:creationId xmlns:a16="http://schemas.microsoft.com/office/drawing/2014/main" id="{D5404E74-CE98-8AD1-099B-0FFCD722EF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25" y="766578"/>
            <a:ext cx="4404555" cy="2924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49113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xit" presetSubtype="0" fill="hold" nodeType="withEffect">
                                  <p:stCondLst>
                                    <p:cond delay="0"/>
                                  </p:stCondLst>
                                  <p:childTnLst>
                                    <p:set>
                                      <p:cBhvr>
                                        <p:cTn id="6" dur="1" fill="hold">
                                          <p:stCondLst>
                                            <p:cond delay="0"/>
                                          </p:stCondLst>
                                        </p:cTn>
                                        <p:tgtEl>
                                          <p:spTgt spid="21"/>
                                        </p:tgtEl>
                                        <p:attrNameLst>
                                          <p:attrName>style.visibility</p:attrName>
                                        </p:attrNameLst>
                                      </p:cBhvr>
                                      <p:to>
                                        <p:strVal val="hidden"/>
                                      </p:to>
                                    </p:set>
                                  </p:childTnLst>
                                </p:cTn>
                              </p:par>
                              <p:par>
                                <p:cTn id="7" presetID="1" presetClass="exit" presetSubtype="0" fill="hold" nodeType="withEffect">
                                  <p:stCondLst>
                                    <p:cond delay="700"/>
                                  </p:stCondLst>
                                  <p:childTnLst>
                                    <p:set>
                                      <p:cBhvr>
                                        <p:cTn id="8" dur="1" fill="hold">
                                          <p:stCondLst>
                                            <p:cond delay="0"/>
                                          </p:stCondLst>
                                        </p:cTn>
                                        <p:tgtEl>
                                          <p:spTgt spid="22"/>
                                        </p:tgtEl>
                                        <p:attrNameLst>
                                          <p:attrName>style.visibility</p:attrName>
                                        </p:attrNameLst>
                                      </p:cBhvr>
                                      <p:to>
                                        <p:strVal val="hidden"/>
                                      </p:to>
                                    </p:set>
                                  </p:childTnLst>
                                </p:cTn>
                              </p:par>
                              <p:par>
                                <p:cTn id="9" presetID="1" presetClass="exit" presetSubtype="0" fill="hold" nodeType="withEffect">
                                  <p:stCondLst>
                                    <p:cond delay="700"/>
                                  </p:stCondLst>
                                  <p:childTnLst>
                                    <p:set>
                                      <p:cBhvr>
                                        <p:cTn id="10"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28F0A63-FBC5-25EF-4F09-AACE94B96681}"/>
              </a:ext>
            </a:extLst>
          </p:cNvPr>
          <p:cNvSpPr/>
          <p:nvPr/>
        </p:nvSpPr>
        <p:spPr>
          <a:xfrm rot="5400000">
            <a:off x="6231690" y="-3109535"/>
            <a:ext cx="667775"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274320" anchor="ctr"/>
          <a:lstStyle/>
          <a:p>
            <a:pPr algn="ctr" fontAlgn="auto">
              <a:spcBef>
                <a:spcPts val="0"/>
              </a:spcBef>
              <a:spcAft>
                <a:spcPts val="0"/>
              </a:spcAft>
              <a:defRPr/>
            </a:pPr>
            <a:r>
              <a:rPr lang="en-US" sz="3200" b="1" dirty="0">
                <a:solidFill>
                  <a:prstClr val="white"/>
                </a:solidFill>
              </a:rPr>
              <a:t> RESULTS</a:t>
            </a:r>
          </a:p>
        </p:txBody>
      </p:sp>
      <p:pic>
        <p:nvPicPr>
          <p:cNvPr id="21" name="Picture 20">
            <a:extLst>
              <a:ext uri="{FF2B5EF4-FFF2-40B4-BE49-F238E27FC236}">
                <a16:creationId xmlns:a16="http://schemas.microsoft.com/office/drawing/2014/main" id="{5F7A829B-EE2D-EA94-31A4-66EC801DA9B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392363"/>
            <a:ext cx="2747963"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a:extLst>
              <a:ext uri="{FF2B5EF4-FFF2-40B4-BE49-F238E27FC236}">
                <a16:creationId xmlns:a16="http://schemas.microsoft.com/office/drawing/2014/main" id="{72A420E4-E6CE-5318-1305-6229798C5AD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73663" y="-2432050"/>
            <a:ext cx="2747962"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a:extLst>
              <a:ext uri="{FF2B5EF4-FFF2-40B4-BE49-F238E27FC236}">
                <a16:creationId xmlns:a16="http://schemas.microsoft.com/office/drawing/2014/main" id="{5A453D91-90B3-6E7B-A486-DC522D96125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96238" y="-2471738"/>
            <a:ext cx="2749550"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8695D67D-56C3-348A-162D-BE6F19F9B6D4}"/>
              </a:ext>
            </a:extLst>
          </p:cNvPr>
          <p:cNvSpPr txBox="1"/>
          <p:nvPr/>
        </p:nvSpPr>
        <p:spPr>
          <a:xfrm>
            <a:off x="4977809" y="561126"/>
            <a:ext cx="3273056" cy="369332"/>
          </a:xfrm>
          <a:prstGeom prst="rect">
            <a:avLst/>
          </a:prstGeom>
          <a:noFill/>
        </p:spPr>
        <p:txBody>
          <a:bodyPr wrap="square">
            <a:spAutoFit/>
          </a:bodyPr>
          <a:lstStyle/>
          <a:p>
            <a:r>
              <a:rPr lang="en-US" b="1" dirty="0"/>
              <a:t>Total Variance Explained</a:t>
            </a:r>
            <a:endParaRPr lang="en-MY" b="1" dirty="0"/>
          </a:p>
        </p:txBody>
      </p:sp>
      <p:graphicFrame>
        <p:nvGraphicFramePr>
          <p:cNvPr id="2" name="Table 1">
            <a:extLst>
              <a:ext uri="{FF2B5EF4-FFF2-40B4-BE49-F238E27FC236}">
                <a16:creationId xmlns:a16="http://schemas.microsoft.com/office/drawing/2014/main" id="{ABC7C438-4520-5305-3482-B2A5BE47A7E0}"/>
              </a:ext>
            </a:extLst>
          </p:cNvPr>
          <p:cNvGraphicFramePr>
            <a:graphicFrameLocks noGrp="1"/>
          </p:cNvGraphicFramePr>
          <p:nvPr>
            <p:extLst>
              <p:ext uri="{D42A27DB-BD31-4B8C-83A1-F6EECF244321}">
                <p14:modId xmlns:p14="http://schemas.microsoft.com/office/powerpoint/2010/main" val="233132280"/>
              </p:ext>
            </p:extLst>
          </p:nvPr>
        </p:nvGraphicFramePr>
        <p:xfrm>
          <a:off x="222552" y="1075922"/>
          <a:ext cx="11746895" cy="5696904"/>
        </p:xfrm>
        <a:graphic>
          <a:graphicData uri="http://schemas.openxmlformats.org/drawingml/2006/table">
            <a:tbl>
              <a:tblPr>
                <a:tableStyleId>{5C22544A-7EE6-4342-B048-85BDC9FD1C3A}</a:tableStyleId>
              </a:tblPr>
              <a:tblGrid>
                <a:gridCol w="1627992">
                  <a:extLst>
                    <a:ext uri="{9D8B030D-6E8A-4147-A177-3AD203B41FA5}">
                      <a16:colId xmlns:a16="http://schemas.microsoft.com/office/drawing/2014/main" val="3285454582"/>
                    </a:ext>
                  </a:extLst>
                </a:gridCol>
                <a:gridCol w="973464">
                  <a:extLst>
                    <a:ext uri="{9D8B030D-6E8A-4147-A177-3AD203B41FA5}">
                      <a16:colId xmlns:a16="http://schemas.microsoft.com/office/drawing/2014/main" val="1937290492"/>
                    </a:ext>
                  </a:extLst>
                </a:gridCol>
                <a:gridCol w="1634395">
                  <a:extLst>
                    <a:ext uri="{9D8B030D-6E8A-4147-A177-3AD203B41FA5}">
                      <a16:colId xmlns:a16="http://schemas.microsoft.com/office/drawing/2014/main" val="1198302538"/>
                    </a:ext>
                  </a:extLst>
                </a:gridCol>
                <a:gridCol w="1634395">
                  <a:extLst>
                    <a:ext uri="{9D8B030D-6E8A-4147-A177-3AD203B41FA5}">
                      <a16:colId xmlns:a16="http://schemas.microsoft.com/office/drawing/2014/main" val="2770422041"/>
                    </a:ext>
                  </a:extLst>
                </a:gridCol>
                <a:gridCol w="973464">
                  <a:extLst>
                    <a:ext uri="{9D8B030D-6E8A-4147-A177-3AD203B41FA5}">
                      <a16:colId xmlns:a16="http://schemas.microsoft.com/office/drawing/2014/main" val="3840905607"/>
                    </a:ext>
                  </a:extLst>
                </a:gridCol>
                <a:gridCol w="1634395">
                  <a:extLst>
                    <a:ext uri="{9D8B030D-6E8A-4147-A177-3AD203B41FA5}">
                      <a16:colId xmlns:a16="http://schemas.microsoft.com/office/drawing/2014/main" val="1429946204"/>
                    </a:ext>
                  </a:extLst>
                </a:gridCol>
                <a:gridCol w="1634395">
                  <a:extLst>
                    <a:ext uri="{9D8B030D-6E8A-4147-A177-3AD203B41FA5}">
                      <a16:colId xmlns:a16="http://schemas.microsoft.com/office/drawing/2014/main" val="982728870"/>
                    </a:ext>
                  </a:extLst>
                </a:gridCol>
                <a:gridCol w="1634395">
                  <a:extLst>
                    <a:ext uri="{9D8B030D-6E8A-4147-A177-3AD203B41FA5}">
                      <a16:colId xmlns:a16="http://schemas.microsoft.com/office/drawing/2014/main" val="2407629985"/>
                    </a:ext>
                  </a:extLst>
                </a:gridCol>
              </a:tblGrid>
              <a:tr h="1331208">
                <a:tc rowSpan="2">
                  <a:txBody>
                    <a:bodyPr/>
                    <a:lstStyle/>
                    <a:p>
                      <a:pPr marL="38100" marR="38100">
                        <a:lnSpc>
                          <a:spcPct val="107000"/>
                        </a:lnSpc>
                        <a:spcAft>
                          <a:spcPts val="800"/>
                        </a:spcAft>
                      </a:pPr>
                      <a:r>
                        <a:rPr lang="en-MY" sz="2400" b="1" kern="0" dirty="0">
                          <a:effectLst/>
                        </a:rPr>
                        <a:t>Component</a:t>
                      </a:r>
                      <a:endParaRPr lang="en-MY" sz="2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gridSpan="3">
                  <a:txBody>
                    <a:bodyPr/>
                    <a:lstStyle/>
                    <a:p>
                      <a:pPr marL="38100" marR="38100" algn="ctr">
                        <a:lnSpc>
                          <a:spcPct val="107000"/>
                        </a:lnSpc>
                        <a:spcAft>
                          <a:spcPts val="800"/>
                        </a:spcAft>
                      </a:pPr>
                      <a:r>
                        <a:rPr lang="en-MY" sz="2400" b="1" kern="0" dirty="0">
                          <a:effectLst/>
                        </a:rPr>
                        <a:t>Initial Eigenvalues</a:t>
                      </a:r>
                      <a:endParaRPr lang="en-MY" sz="2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en-MY"/>
                    </a:p>
                  </a:txBody>
                  <a:tcPr/>
                </a:tc>
                <a:tc hMerge="1">
                  <a:txBody>
                    <a:bodyPr/>
                    <a:lstStyle/>
                    <a:p>
                      <a:endParaRPr lang="en-MY"/>
                    </a:p>
                  </a:txBody>
                  <a:tcPr/>
                </a:tc>
                <a:tc gridSpan="3">
                  <a:txBody>
                    <a:bodyPr/>
                    <a:lstStyle/>
                    <a:p>
                      <a:pPr marL="38100" marR="38100" algn="ctr">
                        <a:lnSpc>
                          <a:spcPct val="107000"/>
                        </a:lnSpc>
                        <a:spcAft>
                          <a:spcPts val="800"/>
                        </a:spcAft>
                      </a:pPr>
                      <a:r>
                        <a:rPr lang="en-MY" sz="2400" b="1" kern="0" dirty="0">
                          <a:effectLst/>
                        </a:rPr>
                        <a:t>Extraction Sums of Squared Loadings</a:t>
                      </a:r>
                      <a:endParaRPr lang="en-MY" sz="2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en-MY"/>
                    </a:p>
                  </a:txBody>
                  <a:tcPr/>
                </a:tc>
                <a:tc hMerge="1">
                  <a:txBody>
                    <a:bodyPr/>
                    <a:lstStyle/>
                    <a:p>
                      <a:endParaRPr lang="en-MY"/>
                    </a:p>
                  </a:txBody>
                  <a:tcPr/>
                </a:tc>
                <a:tc>
                  <a:txBody>
                    <a:bodyPr/>
                    <a:lstStyle/>
                    <a:p>
                      <a:pPr marL="38100" marR="38100" algn="ctr">
                        <a:lnSpc>
                          <a:spcPct val="107000"/>
                        </a:lnSpc>
                        <a:spcAft>
                          <a:spcPts val="800"/>
                        </a:spcAft>
                      </a:pPr>
                      <a:r>
                        <a:rPr lang="en-MY" sz="2400" b="1" kern="0" dirty="0">
                          <a:effectLst/>
                        </a:rPr>
                        <a:t>Rotation Sums of Squared </a:t>
                      </a:r>
                      <a:r>
                        <a:rPr lang="en-MY" sz="2400" b="1" kern="0" dirty="0" err="1">
                          <a:effectLst/>
                        </a:rPr>
                        <a:t>Loadings</a:t>
                      </a:r>
                      <a:r>
                        <a:rPr lang="en-MY" sz="2400" b="1" kern="0" baseline="30000" dirty="0" err="1">
                          <a:effectLst/>
                        </a:rPr>
                        <a:t>a</a:t>
                      </a:r>
                      <a:endParaRPr lang="en-MY" sz="2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139356951"/>
                  </a:ext>
                </a:extLst>
              </a:tr>
              <a:tr h="494076">
                <a:tc vMerge="1">
                  <a:txBody>
                    <a:bodyPr/>
                    <a:lstStyle/>
                    <a:p>
                      <a:endParaRPr lang="en-MY"/>
                    </a:p>
                  </a:txBody>
                  <a:tcPr/>
                </a:tc>
                <a:tc>
                  <a:txBody>
                    <a:bodyPr/>
                    <a:lstStyle/>
                    <a:p>
                      <a:pPr marL="38100" marR="38100" algn="ctr">
                        <a:lnSpc>
                          <a:spcPct val="107000"/>
                        </a:lnSpc>
                        <a:spcAft>
                          <a:spcPts val="800"/>
                        </a:spcAft>
                      </a:pPr>
                      <a:r>
                        <a:rPr lang="en-MY" sz="2400" b="1" kern="0" dirty="0">
                          <a:effectLst/>
                        </a:rPr>
                        <a:t>Total</a:t>
                      </a:r>
                      <a:endParaRPr lang="en-MY" sz="2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ct val="107000"/>
                        </a:lnSpc>
                        <a:spcAft>
                          <a:spcPts val="800"/>
                        </a:spcAft>
                      </a:pPr>
                      <a:r>
                        <a:rPr lang="en-MY" sz="2400" b="1" kern="0" dirty="0">
                          <a:effectLst/>
                        </a:rPr>
                        <a:t>% of Variance</a:t>
                      </a:r>
                      <a:endParaRPr lang="en-MY" sz="2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ct val="107000"/>
                        </a:lnSpc>
                        <a:spcAft>
                          <a:spcPts val="800"/>
                        </a:spcAft>
                      </a:pPr>
                      <a:r>
                        <a:rPr lang="en-MY" sz="2400" b="1" kern="0" dirty="0">
                          <a:effectLst/>
                        </a:rPr>
                        <a:t>Cumulative %</a:t>
                      </a:r>
                      <a:endParaRPr lang="en-MY" sz="2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ct val="107000"/>
                        </a:lnSpc>
                        <a:spcAft>
                          <a:spcPts val="800"/>
                        </a:spcAft>
                      </a:pPr>
                      <a:r>
                        <a:rPr lang="en-MY" sz="2400" b="1" kern="0" dirty="0">
                          <a:effectLst/>
                        </a:rPr>
                        <a:t>Total</a:t>
                      </a:r>
                      <a:endParaRPr lang="en-MY" sz="2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ct val="107000"/>
                        </a:lnSpc>
                        <a:spcAft>
                          <a:spcPts val="800"/>
                        </a:spcAft>
                      </a:pPr>
                      <a:r>
                        <a:rPr lang="en-MY" sz="2400" b="1" kern="0" dirty="0">
                          <a:effectLst/>
                        </a:rPr>
                        <a:t>% of Variance</a:t>
                      </a:r>
                      <a:endParaRPr lang="en-MY" sz="2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ct val="107000"/>
                        </a:lnSpc>
                        <a:spcAft>
                          <a:spcPts val="800"/>
                        </a:spcAft>
                      </a:pPr>
                      <a:r>
                        <a:rPr lang="en-MY" sz="2400" b="1" kern="0" dirty="0">
                          <a:effectLst/>
                        </a:rPr>
                        <a:t>Cumulative %</a:t>
                      </a:r>
                      <a:endParaRPr lang="en-MY" sz="2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ct val="107000"/>
                        </a:lnSpc>
                        <a:spcAft>
                          <a:spcPts val="800"/>
                        </a:spcAft>
                      </a:pPr>
                      <a:r>
                        <a:rPr lang="en-MY" sz="2400" b="1" kern="0" dirty="0">
                          <a:effectLst/>
                        </a:rPr>
                        <a:t>Total</a:t>
                      </a:r>
                      <a:endParaRPr lang="en-MY" sz="2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2340472478"/>
                  </a:ext>
                </a:extLst>
              </a:tr>
              <a:tr h="326651">
                <a:tc>
                  <a:txBody>
                    <a:bodyPr/>
                    <a:lstStyle/>
                    <a:p>
                      <a:pPr marL="38100" marR="38100">
                        <a:lnSpc>
                          <a:spcPct val="107000"/>
                        </a:lnSpc>
                        <a:spcAft>
                          <a:spcPts val="800"/>
                        </a:spcAft>
                      </a:pPr>
                      <a:r>
                        <a:rPr lang="en-MY" sz="2400" kern="0" dirty="0">
                          <a:effectLst/>
                        </a:rPr>
                        <a:t>1</a:t>
                      </a:r>
                      <a:endParaRPr lang="en-MY"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ct val="107000"/>
                        </a:lnSpc>
                        <a:spcAft>
                          <a:spcPts val="800"/>
                        </a:spcAft>
                      </a:pPr>
                      <a:r>
                        <a:rPr lang="en-MY" sz="2400" kern="0">
                          <a:effectLst/>
                        </a:rPr>
                        <a:t>1.771</a:t>
                      </a:r>
                      <a:endParaRPr lang="en-MY"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ct val="107000"/>
                        </a:lnSpc>
                        <a:spcAft>
                          <a:spcPts val="800"/>
                        </a:spcAft>
                      </a:pPr>
                      <a:r>
                        <a:rPr lang="en-MY" sz="2400" kern="0">
                          <a:effectLst/>
                        </a:rPr>
                        <a:t>29.513</a:t>
                      </a:r>
                      <a:endParaRPr lang="en-MY"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ct val="107000"/>
                        </a:lnSpc>
                        <a:spcAft>
                          <a:spcPts val="800"/>
                        </a:spcAft>
                      </a:pPr>
                      <a:r>
                        <a:rPr lang="en-MY" sz="2400" kern="0">
                          <a:effectLst/>
                        </a:rPr>
                        <a:t>29.513</a:t>
                      </a:r>
                      <a:endParaRPr lang="en-MY"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ct val="107000"/>
                        </a:lnSpc>
                        <a:spcAft>
                          <a:spcPts val="800"/>
                        </a:spcAft>
                      </a:pPr>
                      <a:r>
                        <a:rPr lang="en-MY" sz="2400" kern="0">
                          <a:effectLst/>
                        </a:rPr>
                        <a:t>1.771</a:t>
                      </a:r>
                      <a:endParaRPr lang="en-MY"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ct val="107000"/>
                        </a:lnSpc>
                        <a:spcAft>
                          <a:spcPts val="800"/>
                        </a:spcAft>
                      </a:pPr>
                      <a:r>
                        <a:rPr lang="en-MY" sz="2400" kern="0">
                          <a:effectLst/>
                        </a:rPr>
                        <a:t>29.513</a:t>
                      </a:r>
                      <a:endParaRPr lang="en-MY"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ct val="107000"/>
                        </a:lnSpc>
                        <a:spcAft>
                          <a:spcPts val="800"/>
                        </a:spcAft>
                      </a:pPr>
                      <a:r>
                        <a:rPr lang="en-MY" sz="2400" kern="0">
                          <a:effectLst/>
                        </a:rPr>
                        <a:t>29.513</a:t>
                      </a:r>
                      <a:endParaRPr lang="en-MY"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ct val="107000"/>
                        </a:lnSpc>
                        <a:spcAft>
                          <a:spcPts val="800"/>
                        </a:spcAft>
                      </a:pPr>
                      <a:r>
                        <a:rPr lang="en-MY" sz="2400" kern="0">
                          <a:effectLst/>
                        </a:rPr>
                        <a:t>1.560</a:t>
                      </a:r>
                      <a:endParaRPr lang="en-MY"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298132555"/>
                  </a:ext>
                </a:extLst>
              </a:tr>
              <a:tr h="326651">
                <a:tc>
                  <a:txBody>
                    <a:bodyPr/>
                    <a:lstStyle/>
                    <a:p>
                      <a:pPr marL="38100" marR="38100">
                        <a:lnSpc>
                          <a:spcPct val="107000"/>
                        </a:lnSpc>
                        <a:spcAft>
                          <a:spcPts val="800"/>
                        </a:spcAft>
                      </a:pPr>
                      <a:r>
                        <a:rPr lang="en-MY" sz="2400" kern="0">
                          <a:effectLst/>
                        </a:rPr>
                        <a:t>2</a:t>
                      </a:r>
                      <a:endParaRPr lang="en-MY"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ct val="107000"/>
                        </a:lnSpc>
                        <a:spcAft>
                          <a:spcPts val="800"/>
                        </a:spcAft>
                      </a:pPr>
                      <a:r>
                        <a:rPr lang="en-MY" sz="2400" kern="0">
                          <a:effectLst/>
                        </a:rPr>
                        <a:t>1.258</a:t>
                      </a:r>
                      <a:endParaRPr lang="en-MY"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ct val="107000"/>
                        </a:lnSpc>
                        <a:spcAft>
                          <a:spcPts val="800"/>
                        </a:spcAft>
                      </a:pPr>
                      <a:r>
                        <a:rPr lang="en-MY" sz="2400" kern="0">
                          <a:effectLst/>
                        </a:rPr>
                        <a:t>20.967</a:t>
                      </a:r>
                      <a:endParaRPr lang="en-MY"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ct val="107000"/>
                        </a:lnSpc>
                        <a:spcAft>
                          <a:spcPts val="800"/>
                        </a:spcAft>
                      </a:pPr>
                      <a:r>
                        <a:rPr lang="en-MY" sz="2400" kern="0">
                          <a:effectLst/>
                        </a:rPr>
                        <a:t>50.481</a:t>
                      </a:r>
                      <a:endParaRPr lang="en-MY"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ct val="107000"/>
                        </a:lnSpc>
                        <a:spcAft>
                          <a:spcPts val="800"/>
                        </a:spcAft>
                      </a:pPr>
                      <a:r>
                        <a:rPr lang="en-MY" sz="2400" kern="0">
                          <a:effectLst/>
                        </a:rPr>
                        <a:t>1.258</a:t>
                      </a:r>
                      <a:endParaRPr lang="en-MY"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ct val="107000"/>
                        </a:lnSpc>
                        <a:spcAft>
                          <a:spcPts val="800"/>
                        </a:spcAft>
                      </a:pPr>
                      <a:r>
                        <a:rPr lang="en-MY" sz="2400" kern="0">
                          <a:effectLst/>
                        </a:rPr>
                        <a:t>20.967</a:t>
                      </a:r>
                      <a:endParaRPr lang="en-MY"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ct val="107000"/>
                        </a:lnSpc>
                        <a:spcAft>
                          <a:spcPts val="800"/>
                        </a:spcAft>
                      </a:pPr>
                      <a:r>
                        <a:rPr lang="en-MY" sz="2400" kern="0">
                          <a:effectLst/>
                        </a:rPr>
                        <a:t>50.481</a:t>
                      </a:r>
                      <a:endParaRPr lang="en-MY"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ct val="107000"/>
                        </a:lnSpc>
                        <a:spcAft>
                          <a:spcPts val="800"/>
                        </a:spcAft>
                      </a:pPr>
                      <a:r>
                        <a:rPr lang="en-MY" sz="2400" kern="0">
                          <a:effectLst/>
                        </a:rPr>
                        <a:t>1.541</a:t>
                      </a:r>
                      <a:endParaRPr lang="en-MY"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02836007"/>
                  </a:ext>
                </a:extLst>
              </a:tr>
              <a:tr h="326651">
                <a:tc>
                  <a:txBody>
                    <a:bodyPr/>
                    <a:lstStyle/>
                    <a:p>
                      <a:pPr marL="38100" marR="38100">
                        <a:lnSpc>
                          <a:spcPct val="107000"/>
                        </a:lnSpc>
                        <a:spcAft>
                          <a:spcPts val="800"/>
                        </a:spcAft>
                      </a:pPr>
                      <a:r>
                        <a:rPr lang="en-MY" sz="2400" kern="0">
                          <a:effectLst/>
                        </a:rPr>
                        <a:t>3</a:t>
                      </a:r>
                      <a:endParaRPr lang="en-MY"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ct val="107000"/>
                        </a:lnSpc>
                        <a:spcAft>
                          <a:spcPts val="800"/>
                        </a:spcAft>
                      </a:pPr>
                      <a:r>
                        <a:rPr lang="en-MY" sz="2400" kern="0">
                          <a:effectLst/>
                        </a:rPr>
                        <a:t>1.039</a:t>
                      </a:r>
                      <a:endParaRPr lang="en-MY"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ct val="107000"/>
                        </a:lnSpc>
                        <a:spcAft>
                          <a:spcPts val="800"/>
                        </a:spcAft>
                      </a:pPr>
                      <a:r>
                        <a:rPr lang="en-MY" sz="2400" kern="0">
                          <a:effectLst/>
                        </a:rPr>
                        <a:t>17.320</a:t>
                      </a:r>
                      <a:endParaRPr lang="en-MY"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ct val="107000"/>
                        </a:lnSpc>
                        <a:spcAft>
                          <a:spcPts val="800"/>
                        </a:spcAft>
                      </a:pPr>
                      <a:r>
                        <a:rPr lang="en-MY" sz="2400" kern="0">
                          <a:effectLst/>
                        </a:rPr>
                        <a:t>67.801</a:t>
                      </a:r>
                      <a:endParaRPr lang="en-MY"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ct val="107000"/>
                        </a:lnSpc>
                        <a:spcAft>
                          <a:spcPts val="800"/>
                        </a:spcAft>
                      </a:pPr>
                      <a:r>
                        <a:rPr lang="en-MY" sz="2400" kern="0">
                          <a:effectLst/>
                        </a:rPr>
                        <a:t>1.039</a:t>
                      </a:r>
                      <a:endParaRPr lang="en-MY"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ct val="107000"/>
                        </a:lnSpc>
                        <a:spcAft>
                          <a:spcPts val="800"/>
                        </a:spcAft>
                      </a:pPr>
                      <a:r>
                        <a:rPr lang="en-MY" sz="2400" kern="0">
                          <a:effectLst/>
                        </a:rPr>
                        <a:t>17.320</a:t>
                      </a:r>
                      <a:endParaRPr lang="en-MY"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ct val="107000"/>
                        </a:lnSpc>
                        <a:spcAft>
                          <a:spcPts val="800"/>
                        </a:spcAft>
                      </a:pPr>
                      <a:r>
                        <a:rPr lang="en-MY" sz="2400" kern="0">
                          <a:effectLst/>
                        </a:rPr>
                        <a:t>67.801</a:t>
                      </a:r>
                      <a:endParaRPr lang="en-MY"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ct val="107000"/>
                        </a:lnSpc>
                        <a:spcAft>
                          <a:spcPts val="800"/>
                        </a:spcAft>
                      </a:pPr>
                      <a:r>
                        <a:rPr lang="en-MY" sz="2400" kern="0">
                          <a:effectLst/>
                        </a:rPr>
                        <a:t>1.069</a:t>
                      </a:r>
                      <a:endParaRPr lang="en-MY"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335542748"/>
                  </a:ext>
                </a:extLst>
              </a:tr>
              <a:tr h="326651">
                <a:tc>
                  <a:txBody>
                    <a:bodyPr/>
                    <a:lstStyle/>
                    <a:p>
                      <a:pPr marL="38100" marR="38100">
                        <a:lnSpc>
                          <a:spcPct val="107000"/>
                        </a:lnSpc>
                        <a:spcAft>
                          <a:spcPts val="800"/>
                        </a:spcAft>
                      </a:pPr>
                      <a:r>
                        <a:rPr lang="en-MY" sz="2400" kern="0">
                          <a:effectLst/>
                        </a:rPr>
                        <a:t>4</a:t>
                      </a:r>
                      <a:endParaRPr lang="en-MY"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ct val="107000"/>
                        </a:lnSpc>
                        <a:spcAft>
                          <a:spcPts val="800"/>
                        </a:spcAft>
                      </a:pPr>
                      <a:r>
                        <a:rPr lang="en-MY" sz="2400" kern="0">
                          <a:effectLst/>
                        </a:rPr>
                        <a:t>.916</a:t>
                      </a:r>
                      <a:endParaRPr lang="en-MY"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ct val="107000"/>
                        </a:lnSpc>
                        <a:spcAft>
                          <a:spcPts val="800"/>
                        </a:spcAft>
                      </a:pPr>
                      <a:r>
                        <a:rPr lang="en-MY" sz="2400" kern="0">
                          <a:effectLst/>
                        </a:rPr>
                        <a:t>15.260</a:t>
                      </a:r>
                      <a:endParaRPr lang="en-MY"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ct val="107000"/>
                        </a:lnSpc>
                        <a:spcAft>
                          <a:spcPts val="800"/>
                        </a:spcAft>
                      </a:pPr>
                      <a:r>
                        <a:rPr lang="en-MY" sz="2400" kern="0">
                          <a:effectLst/>
                        </a:rPr>
                        <a:t>83.061</a:t>
                      </a:r>
                      <a:endParaRPr lang="en-MY"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n-MY" sz="2400" kern="0">
                          <a:effectLst/>
                        </a:rPr>
                        <a:t> </a:t>
                      </a:r>
                      <a:endParaRPr lang="en-MY"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en-MY" sz="2400" kern="0">
                          <a:effectLst/>
                        </a:rPr>
                        <a:t> </a:t>
                      </a:r>
                      <a:endParaRPr lang="en-MY"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en-MY" sz="2400" kern="0">
                          <a:effectLst/>
                        </a:rPr>
                        <a:t> </a:t>
                      </a:r>
                      <a:endParaRPr lang="en-MY"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en-MY" sz="2400" kern="0">
                          <a:effectLst/>
                        </a:rPr>
                        <a:t> </a:t>
                      </a:r>
                      <a:endParaRPr lang="en-MY"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113121151"/>
                  </a:ext>
                </a:extLst>
              </a:tr>
              <a:tr h="326651">
                <a:tc>
                  <a:txBody>
                    <a:bodyPr/>
                    <a:lstStyle/>
                    <a:p>
                      <a:pPr marL="38100" marR="38100">
                        <a:lnSpc>
                          <a:spcPct val="107000"/>
                        </a:lnSpc>
                        <a:spcAft>
                          <a:spcPts val="800"/>
                        </a:spcAft>
                      </a:pPr>
                      <a:r>
                        <a:rPr lang="en-MY" sz="2400" kern="0">
                          <a:effectLst/>
                        </a:rPr>
                        <a:t>5</a:t>
                      </a:r>
                      <a:endParaRPr lang="en-MY"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ct val="107000"/>
                        </a:lnSpc>
                        <a:spcAft>
                          <a:spcPts val="800"/>
                        </a:spcAft>
                      </a:pPr>
                      <a:r>
                        <a:rPr lang="en-MY" sz="2400" kern="0">
                          <a:effectLst/>
                        </a:rPr>
                        <a:t>.661</a:t>
                      </a:r>
                      <a:endParaRPr lang="en-MY"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ct val="107000"/>
                        </a:lnSpc>
                        <a:spcAft>
                          <a:spcPts val="800"/>
                        </a:spcAft>
                      </a:pPr>
                      <a:r>
                        <a:rPr lang="en-MY" sz="2400" kern="0">
                          <a:effectLst/>
                        </a:rPr>
                        <a:t>11.011</a:t>
                      </a:r>
                      <a:endParaRPr lang="en-MY"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ct val="107000"/>
                        </a:lnSpc>
                        <a:spcAft>
                          <a:spcPts val="800"/>
                        </a:spcAft>
                      </a:pPr>
                      <a:r>
                        <a:rPr lang="en-MY" sz="2400" kern="0">
                          <a:effectLst/>
                        </a:rPr>
                        <a:t>94.072</a:t>
                      </a:r>
                      <a:endParaRPr lang="en-MY"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n-MY" sz="2400" kern="0">
                          <a:effectLst/>
                        </a:rPr>
                        <a:t> </a:t>
                      </a:r>
                      <a:endParaRPr lang="en-MY"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en-MY" sz="2400" kern="0">
                          <a:effectLst/>
                        </a:rPr>
                        <a:t> </a:t>
                      </a:r>
                      <a:endParaRPr lang="en-MY"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en-MY" sz="2400" kern="0">
                          <a:effectLst/>
                        </a:rPr>
                        <a:t> </a:t>
                      </a:r>
                      <a:endParaRPr lang="en-MY"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en-MY" sz="2400" kern="0">
                          <a:effectLst/>
                        </a:rPr>
                        <a:t> </a:t>
                      </a:r>
                      <a:endParaRPr lang="en-MY"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902853466"/>
                  </a:ext>
                </a:extLst>
              </a:tr>
              <a:tr h="326651">
                <a:tc>
                  <a:txBody>
                    <a:bodyPr/>
                    <a:lstStyle/>
                    <a:p>
                      <a:pPr marL="38100" marR="38100">
                        <a:lnSpc>
                          <a:spcPct val="107000"/>
                        </a:lnSpc>
                        <a:spcAft>
                          <a:spcPts val="800"/>
                        </a:spcAft>
                      </a:pPr>
                      <a:r>
                        <a:rPr lang="en-MY" sz="2400" kern="0">
                          <a:effectLst/>
                        </a:rPr>
                        <a:t>6</a:t>
                      </a:r>
                      <a:endParaRPr lang="en-MY"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ct val="107000"/>
                        </a:lnSpc>
                        <a:spcAft>
                          <a:spcPts val="800"/>
                        </a:spcAft>
                      </a:pPr>
                      <a:r>
                        <a:rPr lang="en-MY" sz="2400" kern="0">
                          <a:effectLst/>
                        </a:rPr>
                        <a:t>.356</a:t>
                      </a:r>
                      <a:endParaRPr lang="en-MY"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ct val="107000"/>
                        </a:lnSpc>
                        <a:spcAft>
                          <a:spcPts val="800"/>
                        </a:spcAft>
                      </a:pPr>
                      <a:r>
                        <a:rPr lang="en-MY" sz="2400" kern="0">
                          <a:effectLst/>
                        </a:rPr>
                        <a:t>5.928</a:t>
                      </a:r>
                      <a:endParaRPr lang="en-MY"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ct val="107000"/>
                        </a:lnSpc>
                        <a:spcAft>
                          <a:spcPts val="800"/>
                        </a:spcAft>
                      </a:pPr>
                      <a:r>
                        <a:rPr lang="en-MY" sz="2400" kern="0" dirty="0">
                          <a:effectLst/>
                        </a:rPr>
                        <a:t>100.000</a:t>
                      </a:r>
                      <a:endParaRPr lang="en-MY"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07000"/>
                        </a:lnSpc>
                        <a:spcAft>
                          <a:spcPts val="800"/>
                        </a:spcAft>
                      </a:pPr>
                      <a:r>
                        <a:rPr lang="en-MY" sz="2400" kern="0">
                          <a:effectLst/>
                        </a:rPr>
                        <a:t> </a:t>
                      </a:r>
                      <a:endParaRPr lang="en-MY"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en-MY" sz="2400" kern="0">
                          <a:effectLst/>
                        </a:rPr>
                        <a:t> </a:t>
                      </a:r>
                      <a:endParaRPr lang="en-MY"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en-MY" sz="2400" kern="0">
                          <a:effectLst/>
                        </a:rPr>
                        <a:t> </a:t>
                      </a:r>
                      <a:endParaRPr lang="en-MY"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en-MY" sz="2400" kern="0">
                          <a:effectLst/>
                        </a:rPr>
                        <a:t> </a:t>
                      </a:r>
                      <a:endParaRPr lang="en-MY"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82637364"/>
                  </a:ext>
                </a:extLst>
              </a:tr>
              <a:tr h="247509">
                <a:tc gridSpan="8">
                  <a:txBody>
                    <a:bodyPr/>
                    <a:lstStyle/>
                    <a:p>
                      <a:pPr marL="38100" marR="38100">
                        <a:lnSpc>
                          <a:spcPct val="107000"/>
                        </a:lnSpc>
                        <a:spcAft>
                          <a:spcPts val="800"/>
                        </a:spcAft>
                      </a:pPr>
                      <a:r>
                        <a:rPr lang="en-MY" sz="2400" kern="0">
                          <a:effectLst/>
                        </a:rPr>
                        <a:t>Extraction Method: Principal Component Analysis.</a:t>
                      </a:r>
                      <a:endParaRPr lang="en-MY"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extLst>
                  <a:ext uri="{0D108BD9-81ED-4DB2-BD59-A6C34878D82A}">
                    <a16:rowId xmlns:a16="http://schemas.microsoft.com/office/drawing/2014/main" val="3554403509"/>
                  </a:ext>
                </a:extLst>
              </a:tr>
              <a:tr h="326651">
                <a:tc gridSpan="8">
                  <a:txBody>
                    <a:bodyPr/>
                    <a:lstStyle/>
                    <a:p>
                      <a:pPr marL="38100" marR="38100">
                        <a:lnSpc>
                          <a:spcPct val="107000"/>
                        </a:lnSpc>
                        <a:spcAft>
                          <a:spcPts val="800"/>
                        </a:spcAft>
                      </a:pPr>
                      <a:r>
                        <a:rPr lang="en-MY" sz="2400" kern="0" dirty="0">
                          <a:effectLst/>
                        </a:rPr>
                        <a:t>a. When components are correlated, sums of squared loadings cannot be added to obtain a total variance.</a:t>
                      </a:r>
                      <a:endParaRPr lang="en-MY"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extLst>
                  <a:ext uri="{0D108BD9-81ED-4DB2-BD59-A6C34878D82A}">
                    <a16:rowId xmlns:a16="http://schemas.microsoft.com/office/drawing/2014/main" val="1969836073"/>
                  </a:ext>
                </a:extLst>
              </a:tr>
            </a:tbl>
          </a:graphicData>
        </a:graphic>
      </p:graphicFrame>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F2E63005-EB06-4DAB-442C-C81639D75F12}"/>
                  </a:ext>
                </a:extLst>
              </p14:cNvPr>
              <p14:cNvContentPartPr/>
              <p14:nvPr/>
            </p14:nvContentPartPr>
            <p14:xfrm>
              <a:off x="9057483" y="4081672"/>
              <a:ext cx="1756440" cy="741600"/>
            </p14:xfrm>
          </p:contentPart>
        </mc:Choice>
        <mc:Fallback xmlns="">
          <p:pic>
            <p:nvPicPr>
              <p:cNvPr id="7" name="Ink 6">
                <a:extLst>
                  <a:ext uri="{FF2B5EF4-FFF2-40B4-BE49-F238E27FC236}">
                    <a16:creationId xmlns:a16="http://schemas.microsoft.com/office/drawing/2014/main" id="{F2E63005-EB06-4DAB-442C-C81639D75F12}"/>
                  </a:ext>
                </a:extLst>
              </p:cNvPr>
              <p:cNvPicPr/>
              <p:nvPr/>
            </p:nvPicPr>
            <p:blipFill>
              <a:blip r:embed="rId4"/>
              <a:stretch>
                <a:fillRect/>
              </a:stretch>
            </p:blipFill>
            <p:spPr>
              <a:xfrm>
                <a:off x="9003843" y="3974032"/>
                <a:ext cx="1864080" cy="957240"/>
              </a:xfrm>
              <a:prstGeom prst="rect">
                <a:avLst/>
              </a:prstGeom>
            </p:spPr>
          </p:pic>
        </mc:Fallback>
      </mc:AlternateContent>
    </p:spTree>
    <p:extLst>
      <p:ext uri="{BB962C8B-B14F-4D97-AF65-F5344CB8AC3E}">
        <p14:creationId xmlns:p14="http://schemas.microsoft.com/office/powerpoint/2010/main" val="34387988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xit" presetSubtype="0" fill="hold" nodeType="withEffect">
                                  <p:stCondLst>
                                    <p:cond delay="0"/>
                                  </p:stCondLst>
                                  <p:childTnLst>
                                    <p:set>
                                      <p:cBhvr>
                                        <p:cTn id="6" dur="1" fill="hold">
                                          <p:stCondLst>
                                            <p:cond delay="0"/>
                                          </p:stCondLst>
                                        </p:cTn>
                                        <p:tgtEl>
                                          <p:spTgt spid="21"/>
                                        </p:tgtEl>
                                        <p:attrNameLst>
                                          <p:attrName>style.visibility</p:attrName>
                                        </p:attrNameLst>
                                      </p:cBhvr>
                                      <p:to>
                                        <p:strVal val="hidden"/>
                                      </p:to>
                                    </p:set>
                                  </p:childTnLst>
                                </p:cTn>
                              </p:par>
                              <p:par>
                                <p:cTn id="7" presetID="1" presetClass="exit" presetSubtype="0" fill="hold" nodeType="withEffect">
                                  <p:stCondLst>
                                    <p:cond delay="700"/>
                                  </p:stCondLst>
                                  <p:childTnLst>
                                    <p:set>
                                      <p:cBhvr>
                                        <p:cTn id="8" dur="1" fill="hold">
                                          <p:stCondLst>
                                            <p:cond delay="0"/>
                                          </p:stCondLst>
                                        </p:cTn>
                                        <p:tgtEl>
                                          <p:spTgt spid="22"/>
                                        </p:tgtEl>
                                        <p:attrNameLst>
                                          <p:attrName>style.visibility</p:attrName>
                                        </p:attrNameLst>
                                      </p:cBhvr>
                                      <p:to>
                                        <p:strVal val="hidden"/>
                                      </p:to>
                                    </p:set>
                                  </p:childTnLst>
                                </p:cTn>
                              </p:par>
                              <p:par>
                                <p:cTn id="9" presetID="1" presetClass="exit" presetSubtype="0" fill="hold" nodeType="withEffect">
                                  <p:stCondLst>
                                    <p:cond delay="700"/>
                                  </p:stCondLst>
                                  <p:childTnLst>
                                    <p:set>
                                      <p:cBhvr>
                                        <p:cTn id="10"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9" name="Rectangle 1">
            <a:extLst>
              <a:ext uri="{FF2B5EF4-FFF2-40B4-BE49-F238E27FC236}">
                <a16:creationId xmlns:a16="http://schemas.microsoft.com/office/drawing/2014/main" id="{0584F1A6-8AFC-B4B8-3341-1E263E371647}"/>
              </a:ext>
            </a:extLst>
          </p:cNvPr>
          <p:cNvSpPr>
            <a:spLocks noChangeArrowheads="1"/>
          </p:cNvSpPr>
          <p:nvPr/>
        </p:nvSpPr>
        <p:spPr bwMode="auto">
          <a:xfrm>
            <a:off x="220663" y="442913"/>
            <a:ext cx="11628437" cy="3075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6075" indent="-346075"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algn="just">
              <a:lnSpc>
                <a:spcPct val="200000"/>
              </a:lnSpc>
              <a:spcBef>
                <a:spcPts val="0"/>
              </a:spcBef>
              <a:spcAft>
                <a:spcPts val="1200"/>
              </a:spcAft>
            </a:pPr>
            <a:r>
              <a:rPr lang="en-US" sz="2000" dirty="0">
                <a:effectLst/>
                <a:latin typeface="Times New Roman" panose="02020603050405020304" pitchFamily="18" charset="0"/>
                <a:ea typeface="Times New Roman" panose="02020603050405020304" pitchFamily="18" charset="0"/>
              </a:rPr>
              <a:t>To cap it all, t</a:t>
            </a:r>
            <a:r>
              <a:rPr lang="en-US" sz="2000" dirty="0">
                <a:latin typeface="Times New Roman" panose="02020603050405020304" pitchFamily="18" charset="0"/>
                <a:ea typeface="Times New Roman" panose="02020603050405020304" pitchFamily="18" charset="0"/>
              </a:rPr>
              <a:t>his study provides valuable insights into the complex interplay of factors influencing TVET teachers' attitudes towards technology in north-central Nigeria. The findings confirm the applicability of the Technology Acceptance Model (TAM) in this context, highlighting the crucial roles of perceived ease of use (PEU) and perceived usefulness (PU) in shaping teachers' attitudes when promoting the acceptance and integration of technology in educational settings.</a:t>
            </a:r>
            <a:endParaRPr lang="en-MY" sz="2000" dirty="0">
              <a:effectLst/>
              <a:latin typeface="Arial" panose="020B0604020202020204" pitchFamily="34" charset="0"/>
              <a:ea typeface="Arial" panose="020B0604020202020204" pitchFamily="34" charset="0"/>
            </a:endParaRPr>
          </a:p>
        </p:txBody>
      </p:sp>
      <p:sp>
        <p:nvSpPr>
          <p:cNvPr id="7" name="Title 1">
            <a:extLst>
              <a:ext uri="{FF2B5EF4-FFF2-40B4-BE49-F238E27FC236}">
                <a16:creationId xmlns:a16="http://schemas.microsoft.com/office/drawing/2014/main" id="{DBF53F25-6FD3-8A40-DE17-28299E2BE756}"/>
              </a:ext>
            </a:extLst>
          </p:cNvPr>
          <p:cNvSpPr txBox="1">
            <a:spLocks/>
          </p:cNvSpPr>
          <p:nvPr/>
        </p:nvSpPr>
        <p:spPr bwMode="auto">
          <a:xfrm>
            <a:off x="-207963" y="-25400"/>
            <a:ext cx="12192001"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1217613" eaLnBrk="0" hangingPunct="0">
              <a:defRPr>
                <a:solidFill>
                  <a:schemeClr val="tx1"/>
                </a:solidFill>
                <a:latin typeface="Arial" panose="020B0604020202020204" pitchFamily="34" charset="0"/>
                <a:cs typeface="Arial" panose="020B0604020202020204" pitchFamily="34" charset="0"/>
              </a:defRPr>
            </a:lvl1pPr>
            <a:lvl2pPr marL="742950" indent="-285750" defTabSz="1217613" eaLnBrk="0" hangingPunct="0">
              <a:defRPr>
                <a:solidFill>
                  <a:schemeClr val="tx1"/>
                </a:solidFill>
                <a:latin typeface="Arial" panose="020B0604020202020204" pitchFamily="34" charset="0"/>
                <a:cs typeface="Arial" panose="020B0604020202020204" pitchFamily="34" charset="0"/>
              </a:defRPr>
            </a:lvl2pPr>
            <a:lvl3pPr marL="1143000" indent="-228600" defTabSz="1217613" eaLnBrk="0" hangingPunct="0">
              <a:defRPr>
                <a:solidFill>
                  <a:schemeClr val="tx1"/>
                </a:solidFill>
                <a:latin typeface="Arial" panose="020B0604020202020204" pitchFamily="34" charset="0"/>
                <a:cs typeface="Arial" panose="020B0604020202020204" pitchFamily="34" charset="0"/>
              </a:defRPr>
            </a:lvl3pPr>
            <a:lvl4pPr marL="1600200" indent="-228600" defTabSz="1217613" eaLnBrk="0" hangingPunct="0">
              <a:defRPr>
                <a:solidFill>
                  <a:schemeClr val="tx1"/>
                </a:solidFill>
                <a:latin typeface="Arial" panose="020B0604020202020204" pitchFamily="34" charset="0"/>
                <a:cs typeface="Arial" panose="020B0604020202020204" pitchFamily="34" charset="0"/>
              </a:defRPr>
            </a:lvl4pPr>
            <a:lvl5pPr marL="2057400" indent="-228600" defTabSz="1217613" eaLnBrk="0" hangingPunct="0">
              <a:defRPr>
                <a:solidFill>
                  <a:schemeClr val="tx1"/>
                </a:solidFill>
                <a:latin typeface="Arial" panose="020B0604020202020204" pitchFamily="34" charset="0"/>
                <a:cs typeface="Arial" panose="020B0604020202020204" pitchFamily="34" charset="0"/>
              </a:defRPr>
            </a:lvl5pPr>
            <a:lvl6pPr marL="2514600" indent="-228600" defTabSz="12176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2176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2176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2176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3600" b="1">
              <a:solidFill>
                <a:srgbClr val="002549"/>
              </a:solidFill>
              <a:latin typeface="Century Gothic" panose="020B0502020202020204" pitchFamily="34" charset="0"/>
              <a:cs typeface="Segoe UI" panose="020B0502040204020203" pitchFamily="34" charset="0"/>
            </a:endParaRPr>
          </a:p>
        </p:txBody>
      </p:sp>
      <p:sp>
        <p:nvSpPr>
          <p:cNvPr id="2" name="Rectangle 1">
            <a:extLst>
              <a:ext uri="{FF2B5EF4-FFF2-40B4-BE49-F238E27FC236}">
                <a16:creationId xmlns:a16="http://schemas.microsoft.com/office/drawing/2014/main" id="{A967AAF6-95A1-C043-7DA3-CC5100A8CC37}"/>
              </a:ext>
            </a:extLst>
          </p:cNvPr>
          <p:cNvSpPr/>
          <p:nvPr/>
        </p:nvSpPr>
        <p:spPr>
          <a:xfrm rot="5400000">
            <a:off x="6231690" y="-3109535"/>
            <a:ext cx="667775"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274320" anchor="ctr"/>
          <a:lstStyle/>
          <a:p>
            <a:pPr algn="ctr" fontAlgn="auto">
              <a:spcBef>
                <a:spcPts val="0"/>
              </a:spcBef>
              <a:spcAft>
                <a:spcPts val="0"/>
              </a:spcAft>
              <a:defRPr/>
            </a:pPr>
            <a:r>
              <a:rPr lang="en-US" sz="3200" b="1" dirty="0">
                <a:solidFill>
                  <a:prstClr val="white"/>
                </a:solidFill>
              </a:rPr>
              <a:t>  CONCLUSION</a:t>
            </a: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
            <a:extLst>
              <a:ext uri="{FF2B5EF4-FFF2-40B4-BE49-F238E27FC236}">
                <a16:creationId xmlns:a16="http://schemas.microsoft.com/office/drawing/2014/main" id="{EB9FC83A-281C-D8AC-3639-582625F69709}"/>
              </a:ext>
            </a:extLst>
          </p:cNvPr>
          <p:cNvSpPr>
            <a:spLocks noChangeArrowheads="1"/>
          </p:cNvSpPr>
          <p:nvPr/>
        </p:nvSpPr>
        <p:spPr bwMode="auto">
          <a:xfrm>
            <a:off x="257175" y="825500"/>
            <a:ext cx="11726863" cy="20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50000"/>
              </a:lnSpc>
            </a:pPr>
            <a:r>
              <a:rPr lang="en-US" altLang="en-US" sz="9600">
                <a:latin typeface="Times New Roman" panose="02020603050405020304" pitchFamily="18" charset="0"/>
                <a:cs typeface="Times New Roman" panose="02020603050405020304" pitchFamily="18" charset="0"/>
              </a:rPr>
              <a:t>THANK YOU</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397DC4E-5CDB-FF64-BD1D-E11C778D9008}"/>
              </a:ext>
            </a:extLst>
          </p:cNvPr>
          <p:cNvSpPr/>
          <p:nvPr/>
        </p:nvSpPr>
        <p:spPr>
          <a:xfrm rot="5400000">
            <a:off x="5762113" y="-3095112"/>
            <a:ext cx="667775"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274320" anchor="ctr"/>
          <a:lstStyle/>
          <a:p>
            <a:pPr algn="ctr" fontAlgn="auto">
              <a:spcBef>
                <a:spcPts val="0"/>
              </a:spcBef>
              <a:spcAft>
                <a:spcPts val="0"/>
              </a:spcAft>
              <a:defRPr/>
            </a:pPr>
            <a:r>
              <a:rPr lang="en-US" sz="2800" b="1" dirty="0">
                <a:solidFill>
                  <a:prstClr val="white"/>
                </a:solidFill>
              </a:rPr>
              <a:t> SYNOPSIS</a:t>
            </a:r>
          </a:p>
        </p:txBody>
      </p:sp>
      <p:pic>
        <p:nvPicPr>
          <p:cNvPr id="5" name="Picture 4">
            <a:extLst>
              <a:ext uri="{FF2B5EF4-FFF2-40B4-BE49-F238E27FC236}">
                <a16:creationId xmlns:a16="http://schemas.microsoft.com/office/drawing/2014/main" id="{74AA06C4-AE6A-7744-53FC-1F196F7C99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9518" y="742505"/>
            <a:ext cx="6072963" cy="6072963"/>
          </a:xfrm>
          <a:prstGeom prst="rect">
            <a:avLst/>
          </a:prstGeom>
        </p:spPr>
      </p:pic>
    </p:spTree>
  </p:cSld>
  <p:clrMapOvr>
    <a:masterClrMapping/>
  </p:clrMapOvr>
  <p:transition advTm="1962"/>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F5F76F1-7CDC-D811-A7F5-92343474A203}"/>
              </a:ext>
            </a:extLst>
          </p:cNvPr>
          <p:cNvSpPr/>
          <p:nvPr/>
        </p:nvSpPr>
        <p:spPr>
          <a:xfrm rot="5400000">
            <a:off x="5762114" y="-3116605"/>
            <a:ext cx="667775"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274320" anchor="ctr"/>
          <a:lstStyle/>
          <a:p>
            <a:pPr algn="ctr" fontAlgn="auto">
              <a:spcBef>
                <a:spcPts val="0"/>
              </a:spcBef>
              <a:spcAft>
                <a:spcPts val="0"/>
              </a:spcAft>
              <a:defRPr/>
            </a:pPr>
            <a:r>
              <a:rPr lang="en-US" sz="2800" b="1" dirty="0">
                <a:solidFill>
                  <a:prstClr val="white"/>
                </a:solidFill>
              </a:rPr>
              <a:t> INTRODUCTION</a:t>
            </a:r>
          </a:p>
        </p:txBody>
      </p:sp>
      <p:pic>
        <p:nvPicPr>
          <p:cNvPr id="4" name="Picture 3">
            <a:extLst>
              <a:ext uri="{FF2B5EF4-FFF2-40B4-BE49-F238E27FC236}">
                <a16:creationId xmlns:a16="http://schemas.microsoft.com/office/drawing/2014/main" id="{30FF037B-844C-BE9C-77C7-2017EFF703D3}"/>
              </a:ext>
            </a:extLst>
          </p:cNvPr>
          <p:cNvPicPr>
            <a:picLocks noChangeAspect="1"/>
          </p:cNvPicPr>
          <p:nvPr/>
        </p:nvPicPr>
        <p:blipFill rotWithShape="1">
          <a:blip r:embed="rId3"/>
          <a:srcRect r="21471"/>
          <a:stretch/>
        </p:blipFill>
        <p:spPr>
          <a:xfrm>
            <a:off x="2526892" y="863794"/>
            <a:ext cx="6858001" cy="5619509"/>
          </a:xfrm>
          <a:prstGeom prst="rect">
            <a:avLst/>
          </a:prstGeom>
        </p:spPr>
      </p:pic>
    </p:spTree>
    <p:extLst>
      <p:ext uri="{BB962C8B-B14F-4D97-AF65-F5344CB8AC3E}">
        <p14:creationId xmlns:p14="http://schemas.microsoft.com/office/powerpoint/2010/main" val="3319716986"/>
      </p:ext>
    </p:extLst>
  </p:cSld>
  <p:clrMapOvr>
    <a:masterClrMapping/>
  </p:clrMapOvr>
  <p:transition advTm="5223"/>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Rectangle 1">
            <a:extLst>
              <a:ext uri="{FF2B5EF4-FFF2-40B4-BE49-F238E27FC236}">
                <a16:creationId xmlns:a16="http://schemas.microsoft.com/office/drawing/2014/main" id="{A4985733-ADD8-D423-C35B-9FF7CBF1E90A}"/>
              </a:ext>
            </a:extLst>
          </p:cNvPr>
          <p:cNvSpPr>
            <a:spLocks noChangeArrowheads="1"/>
          </p:cNvSpPr>
          <p:nvPr/>
        </p:nvSpPr>
        <p:spPr bwMode="auto">
          <a:xfrm>
            <a:off x="22860" y="482166"/>
            <a:ext cx="12169139" cy="5547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indent="-457200" algn="just" eaLnBrk="1" hangingPunct="1">
              <a:lnSpc>
                <a:spcPct val="200000"/>
              </a:lnSpc>
              <a:buFont typeface="Wingdings" panose="05000000000000000000" pitchFamily="2" charset="2"/>
              <a:buChar char="Ø"/>
            </a:pPr>
            <a:r>
              <a:rPr lang="en-US" dirty="0">
                <a:solidFill>
                  <a:srgbClr val="000000"/>
                </a:solidFill>
                <a:effectLst/>
                <a:latin typeface="Times New Roman" panose="02020603050405020304" pitchFamily="18" charset="0"/>
                <a:ea typeface="Arial" panose="020B0604020202020204" pitchFamily="34" charset="0"/>
              </a:rPr>
              <a:t>Many classrooms lack necessary multimedia or technological tools, and teachers in TVET are expected to use technology without adequate access to and training in ICT facilities.</a:t>
            </a:r>
          </a:p>
          <a:p>
            <a:pPr marL="457200" indent="-457200" algn="just" eaLnBrk="1" hangingPunct="1">
              <a:lnSpc>
                <a:spcPct val="200000"/>
              </a:lnSpc>
              <a:buFont typeface="Wingdings" panose="05000000000000000000" pitchFamily="2" charset="2"/>
              <a:buChar char="Ø"/>
            </a:pPr>
            <a:r>
              <a:rPr lang="en-US" dirty="0">
                <a:solidFill>
                  <a:srgbClr val="000000"/>
                </a:solidFill>
                <a:latin typeface="Times New Roman" panose="02020603050405020304" pitchFamily="18" charset="0"/>
                <a:ea typeface="Arial" panose="020B0604020202020204" pitchFamily="34" charset="0"/>
              </a:rPr>
              <a:t>I</a:t>
            </a:r>
            <a:r>
              <a:rPr lang="en-US" dirty="0">
                <a:solidFill>
                  <a:srgbClr val="000000"/>
                </a:solidFill>
                <a:effectLst/>
                <a:latin typeface="Times New Roman" panose="02020603050405020304" pitchFamily="18" charset="0"/>
                <a:ea typeface="Arial" panose="020B0604020202020204" pitchFamily="34" charset="0"/>
              </a:rPr>
              <a:t>nsufficient funding for internet connectivity, and teachers' lukewarm attitude toward computer literacy hinder the full embrace of ICT in education.</a:t>
            </a:r>
          </a:p>
          <a:p>
            <a:pPr marL="457200" indent="-457200" algn="just" eaLnBrk="1" hangingPunct="1">
              <a:lnSpc>
                <a:spcPct val="200000"/>
              </a:lnSpc>
              <a:buFont typeface="Wingdings" panose="05000000000000000000" pitchFamily="2" charset="2"/>
              <a:buChar char="Ø"/>
            </a:pPr>
            <a:r>
              <a:rPr lang="en-US" dirty="0">
                <a:solidFill>
                  <a:srgbClr val="000000"/>
                </a:solidFill>
                <a:effectLst/>
                <a:latin typeface="Times New Roman" panose="02020603050405020304" pitchFamily="18" charset="0"/>
                <a:ea typeface="Arial" panose="020B0604020202020204" pitchFamily="34" charset="0"/>
              </a:rPr>
              <a:t>TVET Teachers struggle to integrate technology due to insufficient access to training and resources, limiting their effective incorporation of technology into teaching practices.</a:t>
            </a:r>
          </a:p>
          <a:p>
            <a:pPr marL="457200" indent="-457200" algn="just" eaLnBrk="1" hangingPunct="1">
              <a:lnSpc>
                <a:spcPct val="200000"/>
              </a:lnSpc>
              <a:buFont typeface="Wingdings" panose="05000000000000000000" pitchFamily="2" charset="2"/>
              <a:buChar char="Ø"/>
            </a:pPr>
            <a:r>
              <a:rPr lang="en-US" dirty="0">
                <a:solidFill>
                  <a:srgbClr val="000000"/>
                </a:solidFill>
                <a:effectLst/>
                <a:latin typeface="Times New Roman" panose="02020603050405020304" pitchFamily="18" charset="0"/>
                <a:ea typeface="Arial" panose="020B0604020202020204" pitchFamily="34" charset="0"/>
              </a:rPr>
              <a:t>Existing technology models, validated in Western societies, lack empirical research on teachers' attitudes toward technology in non-Western contexts like North-central Nigeria.</a:t>
            </a:r>
          </a:p>
          <a:p>
            <a:pPr marL="457200" indent="-457200" algn="just" eaLnBrk="1" hangingPunct="1">
              <a:lnSpc>
                <a:spcPct val="200000"/>
              </a:lnSpc>
              <a:buFont typeface="Wingdings" panose="05000000000000000000" pitchFamily="2" charset="2"/>
              <a:buChar char="Ø"/>
            </a:pPr>
            <a:r>
              <a:rPr lang="en-US" dirty="0">
                <a:solidFill>
                  <a:srgbClr val="000000"/>
                </a:solidFill>
                <a:effectLst/>
                <a:latin typeface="Times New Roman" panose="02020603050405020304" pitchFamily="18" charset="0"/>
                <a:ea typeface="Arial" panose="020B0604020202020204" pitchFamily="34" charset="0"/>
              </a:rPr>
              <a:t>The statement advocates for a framework, using the Technology Acceptance Model (TAM), to understand and enhance teachers' attitudes toward technology adoption in Nigeria. </a:t>
            </a:r>
          </a:p>
        </p:txBody>
      </p:sp>
      <p:sp>
        <p:nvSpPr>
          <p:cNvPr id="2" name="Rectangle 1">
            <a:extLst>
              <a:ext uri="{FF2B5EF4-FFF2-40B4-BE49-F238E27FC236}">
                <a16:creationId xmlns:a16="http://schemas.microsoft.com/office/drawing/2014/main" id="{8446607C-75E2-7FFE-6EDA-55CBDC569BA0}"/>
              </a:ext>
            </a:extLst>
          </p:cNvPr>
          <p:cNvSpPr/>
          <p:nvPr/>
        </p:nvSpPr>
        <p:spPr>
          <a:xfrm rot="5400000">
            <a:off x="6028188" y="-3095112"/>
            <a:ext cx="667775"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274320" anchor="ctr"/>
          <a:lstStyle/>
          <a:p>
            <a:pPr algn="ctr" fontAlgn="auto">
              <a:spcBef>
                <a:spcPts val="0"/>
              </a:spcBef>
              <a:spcAft>
                <a:spcPts val="0"/>
              </a:spcAft>
              <a:defRPr/>
            </a:pPr>
            <a:r>
              <a:rPr lang="en-US" sz="2800" b="1" dirty="0">
                <a:solidFill>
                  <a:prstClr val="white"/>
                </a:solidFill>
              </a:rPr>
              <a:t> PROBLEM STATEMENT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a:extLst>
              <a:ext uri="{FF2B5EF4-FFF2-40B4-BE49-F238E27FC236}">
                <a16:creationId xmlns:a16="http://schemas.microsoft.com/office/drawing/2014/main" id="{0BD5C424-64E4-4353-195A-08440A8F2CDA}"/>
              </a:ext>
            </a:extLst>
          </p:cNvPr>
          <p:cNvSpPr>
            <a:spLocks noChangeArrowheads="1"/>
          </p:cNvSpPr>
          <p:nvPr/>
        </p:nvSpPr>
        <p:spPr bwMode="auto">
          <a:xfrm>
            <a:off x="159487" y="633094"/>
            <a:ext cx="11940363" cy="164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ts val="600"/>
              </a:spcBef>
            </a:pPr>
            <a:r>
              <a:rPr lang="en-US" altLang="en-US" sz="2800" b="1" dirty="0">
                <a:latin typeface="Calibri" panose="020F0502020204030204" pitchFamily="34" charset="0"/>
                <a:ea typeface="Calibri" panose="020F0502020204030204" pitchFamily="34" charset="0"/>
                <a:cs typeface="Times New Roman" panose="02020603050405020304" pitchFamily="18" charset="0"/>
              </a:rPr>
              <a:t>Aim of Study</a:t>
            </a:r>
            <a:endParaRPr lang="en-US" altLang="en-US" sz="2800" dirty="0">
              <a:latin typeface="Calibri" panose="020F0502020204030204" pitchFamily="34" charset="0"/>
              <a:ea typeface="Calibri" panose="020F0502020204030204" pitchFamily="34" charset="0"/>
              <a:cs typeface="Times New Roman" panose="02020603050405020304" pitchFamily="18" charset="0"/>
            </a:endParaRPr>
          </a:p>
          <a:p>
            <a:pPr algn="just" eaLnBrk="1" hangingPunct="1">
              <a:spcBef>
                <a:spcPts val="600"/>
              </a:spcBef>
            </a:pPr>
            <a:r>
              <a:rPr lang="en-US" altLang="en-US" sz="2000" dirty="0">
                <a:latin typeface="Times New Roman" panose="02020603050405020304" pitchFamily="18" charset="0"/>
                <a:ea typeface="Calibri" panose="020F0502020204030204" pitchFamily="34" charset="0"/>
                <a:cs typeface="Times New Roman" panose="02020603050405020304" pitchFamily="18" charset="0"/>
              </a:rPr>
              <a:t>Modelling TVET Teachers' Attitudes Toward Using Technology for Teaching: Structural Equation Modelling Approach</a:t>
            </a:r>
          </a:p>
          <a:p>
            <a:pPr algn="ctr" eaLnBrk="1" hangingPunct="1"/>
            <a:r>
              <a:rPr lang="en-US" altLang="en-US" sz="2800" b="1" dirty="0">
                <a:solidFill>
                  <a:srgbClr val="1D1B11"/>
                </a:solidFill>
                <a:latin typeface="Times New Roman" panose="02020603050405020304" pitchFamily="18" charset="0"/>
                <a:ea typeface="Calibri" panose="020F0502020204030204" pitchFamily="34" charset="0"/>
                <a:cs typeface="Times New Roman" panose="02020603050405020304" pitchFamily="18" charset="0"/>
              </a:rPr>
              <a:t>Hypotheses of the Study</a:t>
            </a:r>
            <a:endParaRPr lang="en-US" altLang="en-US" sz="20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46B16CB5-6080-7EFC-54F2-17A4D02A9136}"/>
              </a:ext>
            </a:extLst>
          </p:cNvPr>
          <p:cNvSpPr/>
          <p:nvPr/>
        </p:nvSpPr>
        <p:spPr>
          <a:xfrm rot="5400000">
            <a:off x="5994682" y="-3042428"/>
            <a:ext cx="667775"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274320" anchor="ctr"/>
          <a:lstStyle/>
          <a:p>
            <a:pPr algn="ctr" fontAlgn="auto">
              <a:spcBef>
                <a:spcPts val="0"/>
              </a:spcBef>
              <a:spcAft>
                <a:spcPts val="0"/>
              </a:spcAft>
              <a:defRPr/>
            </a:pPr>
            <a:r>
              <a:rPr lang="en-US" sz="2800" b="1" dirty="0">
                <a:solidFill>
                  <a:prstClr val="white"/>
                </a:solidFill>
              </a:rPr>
              <a:t> AIM AND HYPOTHESES OF THE STUDY</a:t>
            </a:r>
          </a:p>
        </p:txBody>
      </p:sp>
      <p:pic>
        <p:nvPicPr>
          <p:cNvPr id="9" name="Picture 12">
            <a:extLst>
              <a:ext uri="{FF2B5EF4-FFF2-40B4-BE49-F238E27FC236}">
                <a16:creationId xmlns:a16="http://schemas.microsoft.com/office/drawing/2014/main" id="{42365A6E-DF4C-B79C-B1B8-880AF91942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67" y="2132827"/>
            <a:ext cx="4391246" cy="3517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A39418F2-6FD7-1877-8FA4-6A85C7BFF9E3}"/>
              </a:ext>
            </a:extLst>
          </p:cNvPr>
          <p:cNvSpPr>
            <a:spLocks noChangeArrowheads="1"/>
          </p:cNvSpPr>
          <p:nvPr/>
        </p:nvSpPr>
        <p:spPr bwMode="auto">
          <a:xfrm>
            <a:off x="-32785" y="6158985"/>
            <a:ext cx="4604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Figure 1: </a:t>
            </a:r>
            <a:r>
              <a:rPr kumimoji="0" lang="en-US" altLang="en-US"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The relationships for the hypotheses. </a:t>
            </a:r>
          </a:p>
        </p:txBody>
      </p:sp>
      <p:sp>
        <p:nvSpPr>
          <p:cNvPr id="11" name="TextBox 10">
            <a:extLst>
              <a:ext uri="{FF2B5EF4-FFF2-40B4-BE49-F238E27FC236}">
                <a16:creationId xmlns:a16="http://schemas.microsoft.com/office/drawing/2014/main" id="{8DCD1E06-384E-8F5B-C5EB-9B5728A0693B}"/>
              </a:ext>
            </a:extLst>
          </p:cNvPr>
          <p:cNvSpPr txBox="1"/>
          <p:nvPr/>
        </p:nvSpPr>
        <p:spPr>
          <a:xfrm>
            <a:off x="1648435" y="5296356"/>
            <a:ext cx="3242545" cy="1115690"/>
          </a:xfrm>
          <a:prstGeom prst="rect">
            <a:avLst/>
          </a:prstGeom>
          <a:noFill/>
        </p:spPr>
        <p:txBody>
          <a:bodyPr wrap="square" rtlCol="0">
            <a:spAutoFit/>
          </a:bodyPr>
          <a:lstStyle/>
          <a:p>
            <a:r>
              <a:rPr lang="en-MY" sz="1400" b="1" dirty="0">
                <a:effectLst/>
                <a:latin typeface="Times New Roman" panose="02020603050405020304" pitchFamily="18" charset="0"/>
                <a:ea typeface="Calibri" panose="020F0502020204030204" pitchFamily="34" charset="0"/>
              </a:rPr>
              <a:t>KEYS</a:t>
            </a:r>
          </a:p>
          <a:p>
            <a:pPr marL="285750" indent="-285750">
              <a:buFont typeface="Wingdings" panose="05000000000000000000" pitchFamily="2" charset="2"/>
              <a:buChar char="Ø"/>
            </a:pPr>
            <a:r>
              <a:rPr lang="en-MY" sz="1050" b="1" dirty="0">
                <a:effectLst/>
                <a:latin typeface="Times New Roman" panose="02020603050405020304" pitchFamily="18" charset="0"/>
                <a:ea typeface="Calibri" panose="020F0502020204030204" pitchFamily="34" charset="0"/>
              </a:rPr>
              <a:t>Attitude towards technology (ATU)</a:t>
            </a:r>
          </a:p>
          <a:p>
            <a:pPr marL="285750" indent="-285750">
              <a:buFont typeface="Wingdings" panose="05000000000000000000" pitchFamily="2" charset="2"/>
              <a:buChar char="Ø"/>
            </a:pPr>
            <a:r>
              <a:rPr lang="en-MY" sz="1050" b="1" dirty="0">
                <a:effectLst/>
                <a:latin typeface="Times New Roman" panose="02020603050405020304" pitchFamily="18" charset="0"/>
                <a:ea typeface="Calibri" panose="020F0502020204030204" pitchFamily="34" charset="0"/>
              </a:rPr>
              <a:t>Facilitation conditions (FC)</a:t>
            </a:r>
          </a:p>
          <a:p>
            <a:pPr marL="285750" indent="-285750">
              <a:buFont typeface="Wingdings" panose="05000000000000000000" pitchFamily="2" charset="2"/>
              <a:buChar char="Ø"/>
            </a:pPr>
            <a:r>
              <a:rPr lang="en-MY" sz="1050" b="1" dirty="0">
                <a:effectLst/>
                <a:latin typeface="Times New Roman" panose="02020603050405020304" pitchFamily="18" charset="0"/>
                <a:ea typeface="Calibri" panose="020F0502020204030204" pitchFamily="34" charset="0"/>
              </a:rPr>
              <a:t>Perceived ease of use (PEU) </a:t>
            </a:r>
          </a:p>
          <a:p>
            <a:pPr marL="285750" indent="-285750">
              <a:buFont typeface="Wingdings" panose="05000000000000000000" pitchFamily="2" charset="2"/>
              <a:buChar char="Ø"/>
            </a:pPr>
            <a:r>
              <a:rPr lang="en-MY" sz="1050" b="1" dirty="0">
                <a:effectLst/>
                <a:latin typeface="Times New Roman" panose="02020603050405020304" pitchFamily="18" charset="0"/>
                <a:ea typeface="Calibri" panose="020F0502020204030204" pitchFamily="34" charset="0"/>
              </a:rPr>
              <a:t>National policy of educational technology (POL) </a:t>
            </a:r>
          </a:p>
          <a:p>
            <a:pPr marL="285750" indent="-285750">
              <a:buFont typeface="Wingdings" panose="05000000000000000000" pitchFamily="2" charset="2"/>
              <a:buChar char="Ø"/>
            </a:pPr>
            <a:r>
              <a:rPr lang="en-MY" sz="1050" b="1" dirty="0">
                <a:effectLst/>
                <a:latin typeface="Times New Roman" panose="02020603050405020304" pitchFamily="18" charset="0"/>
                <a:ea typeface="Calibri" panose="020F0502020204030204" pitchFamily="34" charset="0"/>
              </a:rPr>
              <a:t>Perceived usefulness (PU)</a:t>
            </a:r>
            <a:endParaRPr lang="en-MY" sz="1050" b="1" dirty="0"/>
          </a:p>
        </p:txBody>
      </p:sp>
      <p:sp>
        <p:nvSpPr>
          <p:cNvPr id="13" name="TextBox 12">
            <a:extLst>
              <a:ext uri="{FF2B5EF4-FFF2-40B4-BE49-F238E27FC236}">
                <a16:creationId xmlns:a16="http://schemas.microsoft.com/office/drawing/2014/main" id="{74102CB2-683C-8EF2-E939-FF95BE77AD96}"/>
              </a:ext>
            </a:extLst>
          </p:cNvPr>
          <p:cNvSpPr txBox="1"/>
          <p:nvPr/>
        </p:nvSpPr>
        <p:spPr>
          <a:xfrm>
            <a:off x="4731491" y="2164729"/>
            <a:ext cx="7464055" cy="4247317"/>
          </a:xfrm>
          <a:prstGeom prst="rect">
            <a:avLst/>
          </a:prstGeom>
          <a:noFill/>
        </p:spPr>
        <p:txBody>
          <a:bodyPr wrap="square">
            <a:spAutoFit/>
          </a:bodyPr>
          <a:lstStyle/>
          <a:p>
            <a:r>
              <a:rPr lang="en-MY" sz="1800" b="1" dirty="0" err="1">
                <a:effectLst/>
                <a:latin typeface="Times New Roman" panose="02020603050405020304" pitchFamily="18" charset="0"/>
                <a:ea typeface="Calibri" panose="020F0502020204030204" pitchFamily="34" charset="0"/>
              </a:rPr>
              <a:t>H1</a:t>
            </a:r>
            <a:r>
              <a:rPr lang="en-MY" sz="1800" b="1" dirty="0">
                <a:effectLst/>
                <a:latin typeface="Times New Roman" panose="02020603050405020304" pitchFamily="18" charset="0"/>
                <a:ea typeface="Calibri" panose="020F0502020204030204" pitchFamily="34" charset="0"/>
              </a:rPr>
              <a:t>:</a:t>
            </a:r>
            <a:r>
              <a:rPr lang="en-MY" sz="1800" dirty="0">
                <a:effectLst/>
                <a:latin typeface="Times New Roman" panose="02020603050405020304" pitchFamily="18" charset="0"/>
                <a:ea typeface="Calibri" panose="020F0502020204030204" pitchFamily="34" charset="0"/>
              </a:rPr>
              <a:t> PU positively and directly influences teachers' attitudes toward behaviour</a:t>
            </a:r>
            <a:endParaRPr lang="en-MY" dirty="0">
              <a:latin typeface="Times New Roman" panose="02020603050405020304" pitchFamily="18" charset="0"/>
              <a:ea typeface="Calibri" panose="020F0502020204030204" pitchFamily="34" charset="0"/>
            </a:endParaRPr>
          </a:p>
          <a:p>
            <a:r>
              <a:rPr lang="en-MY" sz="1800" b="1" kern="100" dirty="0" err="1">
                <a:effectLst/>
                <a:latin typeface="Times New Roman" panose="02020603050405020304" pitchFamily="18" charset="0"/>
                <a:ea typeface="Calibri" panose="020F0502020204030204" pitchFamily="34" charset="0"/>
                <a:cs typeface="Times New Roman" panose="02020603050405020304" pitchFamily="18" charset="0"/>
              </a:rPr>
              <a:t>H2a</a:t>
            </a:r>
            <a:r>
              <a:rPr lang="en-MY" sz="1800" b="1"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en-MY" sz="1800" kern="100" dirty="0">
                <a:effectLst/>
                <a:latin typeface="Times New Roman" panose="02020603050405020304" pitchFamily="18" charset="0"/>
                <a:ea typeface="Calibri" panose="020F0502020204030204" pitchFamily="34" charset="0"/>
                <a:cs typeface="Times New Roman" panose="02020603050405020304" pitchFamily="18" charset="0"/>
              </a:rPr>
              <a:t> PEU positively and directly influences teachers' perceived usefulness of technology.</a:t>
            </a:r>
            <a:endParaRPr lang="en-MY" kern="100" dirty="0">
              <a:latin typeface="Calibri" panose="020F0502020204030204" pitchFamily="34" charset="0"/>
              <a:ea typeface="Calibri" panose="020F0502020204030204" pitchFamily="34" charset="0"/>
              <a:cs typeface="Times New Roman" panose="02020603050405020304" pitchFamily="18" charset="0"/>
            </a:endParaRPr>
          </a:p>
          <a:p>
            <a:r>
              <a:rPr lang="en-MY" sz="1800" b="1" kern="100" dirty="0" err="1">
                <a:effectLst/>
                <a:latin typeface="Times New Roman" panose="02020603050405020304" pitchFamily="18" charset="0"/>
                <a:ea typeface="Calibri" panose="020F0502020204030204" pitchFamily="34" charset="0"/>
                <a:cs typeface="Times New Roman" panose="02020603050405020304" pitchFamily="18" charset="0"/>
              </a:rPr>
              <a:t>H2b</a:t>
            </a:r>
            <a:r>
              <a:rPr lang="en-MY" sz="1800" b="1"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en-MY" sz="1800" kern="100" dirty="0">
                <a:effectLst/>
                <a:latin typeface="Times New Roman" panose="02020603050405020304" pitchFamily="18" charset="0"/>
                <a:ea typeface="Calibri" panose="020F0502020204030204" pitchFamily="34" charset="0"/>
                <a:cs typeface="Times New Roman" panose="02020603050405020304" pitchFamily="18" charset="0"/>
              </a:rPr>
              <a:t> PEU positively and directly influences teachers' attitudes toward technology use.</a:t>
            </a:r>
          </a:p>
          <a:p>
            <a:r>
              <a:rPr lang="en-MY" sz="1800" b="1" kern="100" dirty="0" err="1">
                <a:effectLst/>
                <a:latin typeface="Times New Roman" panose="02020603050405020304" pitchFamily="18" charset="0"/>
                <a:ea typeface="Calibri" panose="020F0502020204030204" pitchFamily="34" charset="0"/>
                <a:cs typeface="Times New Roman" panose="02020603050405020304" pitchFamily="18" charset="0"/>
              </a:rPr>
              <a:t>H3a</a:t>
            </a:r>
            <a:r>
              <a:rPr lang="en-MY" sz="1800" b="1"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en-MY" sz="1800" kern="100" dirty="0">
                <a:effectLst/>
                <a:latin typeface="Times New Roman" panose="02020603050405020304" pitchFamily="18" charset="0"/>
                <a:ea typeface="Calibri" panose="020F0502020204030204" pitchFamily="34" charset="0"/>
                <a:cs typeface="Times New Roman" panose="02020603050405020304" pitchFamily="18" charset="0"/>
              </a:rPr>
              <a:t> SN positively and directly influences PU.</a:t>
            </a:r>
            <a:endParaRPr lang="en-MY" kern="100" dirty="0">
              <a:latin typeface="Calibri" panose="020F0502020204030204" pitchFamily="34" charset="0"/>
              <a:ea typeface="Calibri" panose="020F0502020204030204" pitchFamily="34" charset="0"/>
              <a:cs typeface="Times New Roman" panose="02020603050405020304" pitchFamily="18" charset="0"/>
            </a:endParaRPr>
          </a:p>
          <a:p>
            <a:r>
              <a:rPr lang="en-MY" sz="1800" b="1" kern="100" dirty="0" err="1">
                <a:effectLst/>
                <a:latin typeface="Times New Roman" panose="02020603050405020304" pitchFamily="18" charset="0"/>
                <a:ea typeface="Calibri" panose="020F0502020204030204" pitchFamily="34" charset="0"/>
                <a:cs typeface="Times New Roman" panose="02020603050405020304" pitchFamily="18" charset="0"/>
              </a:rPr>
              <a:t>H3b</a:t>
            </a:r>
            <a:r>
              <a:rPr lang="en-MY" sz="1800" b="1"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en-MY" sz="1800" kern="100" dirty="0">
                <a:effectLst/>
                <a:latin typeface="Times New Roman" panose="02020603050405020304" pitchFamily="18" charset="0"/>
                <a:ea typeface="Calibri" panose="020F0502020204030204" pitchFamily="34" charset="0"/>
                <a:cs typeface="Times New Roman" panose="02020603050405020304" pitchFamily="18" charset="0"/>
              </a:rPr>
              <a:t> SN positively and directly influences ATU.</a:t>
            </a:r>
          </a:p>
          <a:p>
            <a:r>
              <a:rPr lang="en-MY" sz="1800" b="1" kern="100" dirty="0" err="1">
                <a:effectLst/>
                <a:latin typeface="Times New Roman" panose="02020603050405020304" pitchFamily="18" charset="0"/>
                <a:ea typeface="Calibri" panose="020F0502020204030204" pitchFamily="34" charset="0"/>
                <a:cs typeface="Times New Roman" panose="02020603050405020304" pitchFamily="18" charset="0"/>
              </a:rPr>
              <a:t>H4a</a:t>
            </a:r>
            <a:r>
              <a:rPr lang="en-MY" sz="1800" b="1"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en-MY" sz="1800" kern="100" dirty="0">
                <a:effectLst/>
                <a:latin typeface="Times New Roman" panose="02020603050405020304" pitchFamily="18" charset="0"/>
                <a:ea typeface="Calibri" panose="020F0502020204030204" pitchFamily="34" charset="0"/>
                <a:cs typeface="Times New Roman" panose="02020603050405020304" pitchFamily="18" charset="0"/>
              </a:rPr>
              <a:t> FC positively and directly influences PEU.</a:t>
            </a:r>
            <a:endParaRPr lang="en-MY" kern="100" dirty="0">
              <a:latin typeface="Calibri" panose="020F0502020204030204" pitchFamily="34" charset="0"/>
              <a:ea typeface="Calibri" panose="020F0502020204030204" pitchFamily="34" charset="0"/>
              <a:cs typeface="Times New Roman" panose="02020603050405020304" pitchFamily="18" charset="0"/>
            </a:endParaRPr>
          </a:p>
          <a:p>
            <a:r>
              <a:rPr lang="en-MY" sz="1800" b="1" dirty="0" err="1">
                <a:effectLst/>
                <a:latin typeface="Times New Roman" panose="02020603050405020304" pitchFamily="18" charset="0"/>
                <a:ea typeface="Calibri" panose="020F0502020204030204" pitchFamily="34" charset="0"/>
              </a:rPr>
              <a:t>H4b</a:t>
            </a:r>
            <a:r>
              <a:rPr lang="en-MY" sz="1800" b="1" dirty="0">
                <a:effectLst/>
                <a:latin typeface="Times New Roman" panose="02020603050405020304" pitchFamily="18" charset="0"/>
                <a:ea typeface="Calibri" panose="020F0502020204030204" pitchFamily="34" charset="0"/>
              </a:rPr>
              <a:t>:</a:t>
            </a:r>
            <a:r>
              <a:rPr lang="en-MY" sz="1800" dirty="0">
                <a:effectLst/>
                <a:latin typeface="Times New Roman" panose="02020603050405020304" pitchFamily="18" charset="0"/>
                <a:ea typeface="Calibri" panose="020F0502020204030204" pitchFamily="34" charset="0"/>
              </a:rPr>
              <a:t> FC positively and directly influences ATU</a:t>
            </a:r>
          </a:p>
          <a:p>
            <a:r>
              <a:rPr lang="en-MY" sz="1800" b="1" kern="100" dirty="0" err="1">
                <a:effectLst/>
                <a:latin typeface="Times New Roman" panose="02020603050405020304" pitchFamily="18" charset="0"/>
                <a:ea typeface="Calibri" panose="020F0502020204030204" pitchFamily="34" charset="0"/>
                <a:cs typeface="Times New Roman" panose="02020603050405020304" pitchFamily="18" charset="0"/>
              </a:rPr>
              <a:t>H5a</a:t>
            </a:r>
            <a:r>
              <a:rPr lang="en-MY" sz="1800" b="1"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en-MY" sz="1800" kern="100" dirty="0">
                <a:effectLst/>
                <a:latin typeface="Times New Roman" panose="02020603050405020304" pitchFamily="18" charset="0"/>
                <a:ea typeface="Calibri" panose="020F0502020204030204" pitchFamily="34" charset="0"/>
                <a:cs typeface="Times New Roman" panose="02020603050405020304" pitchFamily="18" charset="0"/>
              </a:rPr>
              <a:t> POL positively and directly influences PU.</a:t>
            </a:r>
            <a:endParaRPr lang="en-MY" kern="100" dirty="0">
              <a:latin typeface="Calibri" panose="020F0502020204030204" pitchFamily="34" charset="0"/>
              <a:ea typeface="Calibri" panose="020F0502020204030204" pitchFamily="34" charset="0"/>
              <a:cs typeface="Times New Roman" panose="02020603050405020304" pitchFamily="18" charset="0"/>
            </a:endParaRPr>
          </a:p>
          <a:p>
            <a:r>
              <a:rPr lang="en-MY" sz="1800" b="1" kern="100" dirty="0" err="1">
                <a:effectLst/>
                <a:latin typeface="Times New Roman" panose="02020603050405020304" pitchFamily="18" charset="0"/>
                <a:ea typeface="Calibri" panose="020F0502020204030204" pitchFamily="34" charset="0"/>
                <a:cs typeface="Times New Roman" panose="02020603050405020304" pitchFamily="18" charset="0"/>
              </a:rPr>
              <a:t>H5b</a:t>
            </a:r>
            <a:r>
              <a:rPr lang="en-MY" sz="1800" b="1"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en-MY" sz="1800" kern="100" dirty="0">
                <a:effectLst/>
                <a:latin typeface="Times New Roman" panose="02020603050405020304" pitchFamily="18" charset="0"/>
                <a:ea typeface="Calibri" panose="020F0502020204030204" pitchFamily="34" charset="0"/>
                <a:cs typeface="Times New Roman" panose="02020603050405020304" pitchFamily="18" charset="0"/>
              </a:rPr>
              <a:t> POL positively and directly influences PEU.</a:t>
            </a:r>
            <a:endParaRPr lang="en-MY" kern="100" dirty="0">
              <a:latin typeface="Calibri" panose="020F0502020204030204" pitchFamily="34" charset="0"/>
              <a:ea typeface="Calibri" panose="020F0502020204030204" pitchFamily="34" charset="0"/>
              <a:cs typeface="Times New Roman" panose="02020603050405020304" pitchFamily="18" charset="0"/>
            </a:endParaRPr>
          </a:p>
          <a:p>
            <a:r>
              <a:rPr lang="en-MY" sz="1800" b="1" kern="100" dirty="0" err="1">
                <a:effectLst/>
                <a:latin typeface="Times New Roman" panose="02020603050405020304" pitchFamily="18" charset="0"/>
                <a:ea typeface="Calibri" panose="020F0502020204030204" pitchFamily="34" charset="0"/>
                <a:cs typeface="Times New Roman" panose="02020603050405020304" pitchFamily="18" charset="0"/>
              </a:rPr>
              <a:t>H5c</a:t>
            </a:r>
            <a:r>
              <a:rPr lang="en-MY" sz="1800" b="1" kern="100" dirty="0">
                <a:effectLst/>
                <a:latin typeface="Times New Roman" panose="02020603050405020304" pitchFamily="18" charset="0"/>
                <a:ea typeface="Calibri" panose="020F0502020204030204" pitchFamily="34" charset="0"/>
                <a:cs typeface="Times New Roman" panose="02020603050405020304" pitchFamily="18" charset="0"/>
              </a:rPr>
              <a:t>:</a:t>
            </a:r>
            <a:r>
              <a:rPr lang="en-MY" sz="1800" kern="100" dirty="0">
                <a:effectLst/>
                <a:latin typeface="Times New Roman" panose="02020603050405020304" pitchFamily="18" charset="0"/>
                <a:ea typeface="Calibri" panose="020F0502020204030204" pitchFamily="34" charset="0"/>
                <a:cs typeface="Times New Roman" panose="02020603050405020304" pitchFamily="18" charset="0"/>
              </a:rPr>
              <a:t> POL positively and directly influences ATU.</a:t>
            </a:r>
            <a:endParaRPr lang="en-MY"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MY"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MY"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MY"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nodeType="after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28F0A63-FBC5-25EF-4F09-AACE94B96681}"/>
              </a:ext>
            </a:extLst>
          </p:cNvPr>
          <p:cNvSpPr/>
          <p:nvPr/>
        </p:nvSpPr>
        <p:spPr>
          <a:xfrm rot="5400000">
            <a:off x="6231690" y="-3109535"/>
            <a:ext cx="667775"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274320" anchor="ctr"/>
          <a:lstStyle/>
          <a:p>
            <a:pPr algn="ctr" fontAlgn="auto">
              <a:spcBef>
                <a:spcPts val="0"/>
              </a:spcBef>
              <a:spcAft>
                <a:spcPts val="0"/>
              </a:spcAft>
              <a:defRPr/>
            </a:pPr>
            <a:r>
              <a:rPr lang="en-US" sz="3200" b="1" dirty="0">
                <a:solidFill>
                  <a:prstClr val="white"/>
                </a:solidFill>
              </a:rPr>
              <a:t>  METHODOLOGY</a:t>
            </a:r>
          </a:p>
        </p:txBody>
      </p:sp>
      <p:pic>
        <p:nvPicPr>
          <p:cNvPr id="21" name="Picture 20">
            <a:extLst>
              <a:ext uri="{FF2B5EF4-FFF2-40B4-BE49-F238E27FC236}">
                <a16:creationId xmlns:a16="http://schemas.microsoft.com/office/drawing/2014/main" id="{5F7A829B-EE2D-EA94-31A4-66EC801DA9B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392363"/>
            <a:ext cx="2747963"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a:extLst>
              <a:ext uri="{FF2B5EF4-FFF2-40B4-BE49-F238E27FC236}">
                <a16:creationId xmlns:a16="http://schemas.microsoft.com/office/drawing/2014/main" id="{72A420E4-E6CE-5318-1305-6229798C5AD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73663" y="-2432050"/>
            <a:ext cx="2747962"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a:extLst>
              <a:ext uri="{FF2B5EF4-FFF2-40B4-BE49-F238E27FC236}">
                <a16:creationId xmlns:a16="http://schemas.microsoft.com/office/drawing/2014/main" id="{5A453D91-90B3-6E7B-A486-DC522D96125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96238" y="-2471738"/>
            <a:ext cx="2749550"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306E04EA-01F7-42CA-7E5E-7C70B372A307}"/>
              </a:ext>
            </a:extLst>
          </p:cNvPr>
          <p:cNvSpPr>
            <a:spLocks noChangeArrowheads="1"/>
          </p:cNvSpPr>
          <p:nvPr/>
        </p:nvSpPr>
        <p:spPr bwMode="auto">
          <a:xfrm>
            <a:off x="148857" y="573979"/>
            <a:ext cx="11851994"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a:buFont typeface="+mj-lt"/>
              <a:buAutoNum type="arabicPeriod"/>
            </a:pPr>
            <a:r>
              <a:rPr lang="en-US" b="1" i="0" dirty="0">
                <a:solidFill>
                  <a:srgbClr val="374151"/>
                </a:solidFill>
                <a:effectLst/>
                <a:latin typeface="Söhne"/>
              </a:rPr>
              <a:t>Sampling Technique:</a:t>
            </a:r>
            <a:endParaRPr lang="en-US" b="0" i="0" dirty="0">
              <a:solidFill>
                <a:srgbClr val="374151"/>
              </a:solidFill>
              <a:effectLst/>
              <a:latin typeface="Söhne"/>
            </a:endParaRPr>
          </a:p>
          <a:p>
            <a:pPr marL="742950" lvl="1" indent="-285750" algn="l">
              <a:buFont typeface="+mj-lt"/>
              <a:buAutoNum type="arabicPeriod"/>
            </a:pPr>
            <a:r>
              <a:rPr lang="en-US" b="0" i="0" dirty="0">
                <a:solidFill>
                  <a:srgbClr val="374151"/>
                </a:solidFill>
                <a:effectLst/>
                <a:latin typeface="Söhne"/>
              </a:rPr>
              <a:t>Employed a stratified sampling technique.</a:t>
            </a:r>
          </a:p>
          <a:p>
            <a:pPr marL="742950" lvl="1" indent="-285750" algn="l">
              <a:buFont typeface="+mj-lt"/>
              <a:buAutoNum type="arabicPeriod"/>
            </a:pPr>
            <a:r>
              <a:rPr lang="en-US" b="0" i="0" dirty="0">
                <a:solidFill>
                  <a:srgbClr val="374151"/>
                </a:solidFill>
                <a:effectLst/>
                <a:latin typeface="Söhne"/>
              </a:rPr>
              <a:t>Stratification based on teachers' working locations.</a:t>
            </a:r>
          </a:p>
          <a:p>
            <a:pPr marL="742950" lvl="1" indent="-285750" algn="l">
              <a:buFont typeface="+mj-lt"/>
              <a:buAutoNum type="arabicPeriod"/>
            </a:pPr>
            <a:r>
              <a:rPr lang="en-US" b="0" i="0" dirty="0">
                <a:solidFill>
                  <a:srgbClr val="374151"/>
                </a:solidFill>
                <a:effectLst/>
                <a:latin typeface="Söhne"/>
              </a:rPr>
              <a:t>Sampling frame included all TVET schools in every jurisdiction of north-central Nigeria.</a:t>
            </a:r>
          </a:p>
          <a:p>
            <a:pPr marL="742950" lvl="1" indent="-285750" algn="l">
              <a:buFont typeface="+mj-lt"/>
              <a:buAutoNum type="arabicPeriod"/>
            </a:pPr>
            <a:r>
              <a:rPr lang="en-US" b="0" i="0" dirty="0">
                <a:solidFill>
                  <a:srgbClr val="374151"/>
                </a:solidFill>
                <a:effectLst/>
                <a:latin typeface="Söhne"/>
              </a:rPr>
              <a:t>Random selection of TVET schools from the available database.</a:t>
            </a:r>
          </a:p>
          <a:p>
            <a:pPr marL="742950" lvl="1" indent="-285750" algn="l">
              <a:buFont typeface="+mj-lt"/>
              <a:buAutoNum type="arabicPeriod"/>
            </a:pPr>
            <a:endParaRPr lang="en-US" b="0" i="0" dirty="0">
              <a:solidFill>
                <a:srgbClr val="374151"/>
              </a:solidFill>
              <a:effectLst/>
              <a:latin typeface="Söhne"/>
            </a:endParaRPr>
          </a:p>
          <a:p>
            <a:pPr algn="l">
              <a:buFont typeface="+mj-lt"/>
              <a:buAutoNum type="arabicPeriod"/>
            </a:pPr>
            <a:r>
              <a:rPr lang="en-US" b="1" i="0" dirty="0">
                <a:solidFill>
                  <a:srgbClr val="374151"/>
                </a:solidFill>
                <a:effectLst/>
                <a:latin typeface="Söhne"/>
              </a:rPr>
              <a:t>Data Collection:</a:t>
            </a:r>
            <a:endParaRPr lang="en-US" b="0" i="0" dirty="0">
              <a:solidFill>
                <a:srgbClr val="374151"/>
              </a:solidFill>
              <a:effectLst/>
              <a:latin typeface="Söhne"/>
            </a:endParaRPr>
          </a:p>
          <a:p>
            <a:pPr marL="742950" lvl="1" indent="-285750" algn="l">
              <a:buFont typeface="+mj-lt"/>
              <a:buAutoNum type="arabicPeriod"/>
            </a:pPr>
            <a:r>
              <a:rPr lang="en-US" b="0" i="0" dirty="0">
                <a:solidFill>
                  <a:srgbClr val="374151"/>
                </a:solidFill>
                <a:effectLst/>
                <a:latin typeface="Söhne"/>
              </a:rPr>
              <a:t>Structured questionnaires distributed to selected TVET teachers.</a:t>
            </a:r>
          </a:p>
          <a:p>
            <a:pPr marL="742950" lvl="1" indent="-285750" algn="l">
              <a:buFont typeface="+mj-lt"/>
              <a:buAutoNum type="arabicPeriod"/>
            </a:pPr>
            <a:r>
              <a:rPr lang="en-US" b="0" i="0" dirty="0">
                <a:solidFill>
                  <a:srgbClr val="374151"/>
                </a:solidFill>
                <a:effectLst/>
                <a:latin typeface="Söhne"/>
              </a:rPr>
              <a:t>Received 311 valid responses, achieving an 81% response rate.</a:t>
            </a:r>
          </a:p>
          <a:p>
            <a:pPr marL="742950" lvl="1" indent="-285750" algn="l">
              <a:buFont typeface="+mj-lt"/>
              <a:buAutoNum type="arabicPeriod"/>
            </a:pPr>
            <a:r>
              <a:rPr lang="en-US" b="0" i="0" dirty="0">
                <a:solidFill>
                  <a:srgbClr val="374151"/>
                </a:solidFill>
                <a:effectLst/>
                <a:latin typeface="Söhne"/>
              </a:rPr>
              <a:t>Questionnaire comprised 21 items assessing nine constructs, rated on a 5-point Likert scale.</a:t>
            </a:r>
          </a:p>
          <a:p>
            <a:pPr marL="457200" lvl="1" indent="0" algn="l"/>
            <a:endParaRPr lang="en-US" b="0" i="0" dirty="0">
              <a:solidFill>
                <a:srgbClr val="374151"/>
              </a:solidFill>
              <a:effectLst/>
              <a:latin typeface="Söhne"/>
            </a:endParaRPr>
          </a:p>
          <a:p>
            <a:pPr algn="l"/>
            <a:r>
              <a:rPr lang="en-US" b="1" i="0" dirty="0">
                <a:solidFill>
                  <a:srgbClr val="374151"/>
                </a:solidFill>
                <a:effectLst/>
                <a:latin typeface="Söhne"/>
              </a:rPr>
              <a:t>3. Data Analysis:</a:t>
            </a:r>
            <a:endParaRPr lang="en-US" b="0" i="0" dirty="0">
              <a:solidFill>
                <a:srgbClr val="374151"/>
              </a:solidFill>
              <a:effectLst/>
              <a:latin typeface="Söhne"/>
            </a:endParaRPr>
          </a:p>
          <a:p>
            <a:pPr marL="788987" indent="-342900" algn="l">
              <a:buFont typeface="+mj-lt"/>
              <a:buAutoNum type="arabicPeriod"/>
            </a:pPr>
            <a:r>
              <a:rPr lang="en-US" b="0" i="0" dirty="0">
                <a:solidFill>
                  <a:srgbClr val="374151"/>
                </a:solidFill>
                <a:effectLst/>
                <a:latin typeface="Söhne"/>
              </a:rPr>
              <a:t>Applied Structural Equation Modeling (SEM) for data analysis.</a:t>
            </a:r>
          </a:p>
          <a:p>
            <a:pPr marL="788987" indent="-342900" algn="l">
              <a:buAutoNum type="arabicPeriod"/>
            </a:pPr>
            <a:r>
              <a:rPr lang="en-US" b="0" i="0" dirty="0">
                <a:solidFill>
                  <a:srgbClr val="374151"/>
                </a:solidFill>
                <a:effectLst/>
                <a:latin typeface="Söhne"/>
              </a:rPr>
              <a:t>SEM combines factor analysis and regression analysis, accommodating measurement errors and controlling for correlations among latent constructs.</a:t>
            </a:r>
          </a:p>
          <a:p>
            <a:pPr marL="788987" indent="-342900" algn="l">
              <a:buAutoNum type="arabicPeriod"/>
            </a:pPr>
            <a:r>
              <a:rPr lang="en-US" b="0" i="0" dirty="0">
                <a:solidFill>
                  <a:srgbClr val="374151"/>
                </a:solidFill>
                <a:effectLst/>
                <a:latin typeface="Söhne"/>
              </a:rPr>
              <a:t>Analysis conducted using Analysis of Moment of Structure (AMOS) version 26 and Statistical Package for Social Science (SPSS) version 29.</a:t>
            </a:r>
          </a:p>
        </p:txBody>
      </p:sp>
    </p:spTree>
    <p:extLst>
      <p:ext uri="{BB962C8B-B14F-4D97-AF65-F5344CB8AC3E}">
        <p14:creationId xmlns:p14="http://schemas.microsoft.com/office/powerpoint/2010/main" val="18011117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xit" presetSubtype="0" fill="hold" nodeType="withEffect">
                                  <p:stCondLst>
                                    <p:cond delay="0"/>
                                  </p:stCondLst>
                                  <p:childTnLst>
                                    <p:set>
                                      <p:cBhvr>
                                        <p:cTn id="6" dur="1" fill="hold">
                                          <p:stCondLst>
                                            <p:cond delay="0"/>
                                          </p:stCondLst>
                                        </p:cTn>
                                        <p:tgtEl>
                                          <p:spTgt spid="21"/>
                                        </p:tgtEl>
                                        <p:attrNameLst>
                                          <p:attrName>style.visibility</p:attrName>
                                        </p:attrNameLst>
                                      </p:cBhvr>
                                      <p:to>
                                        <p:strVal val="hidden"/>
                                      </p:to>
                                    </p:set>
                                  </p:childTnLst>
                                </p:cTn>
                              </p:par>
                              <p:par>
                                <p:cTn id="7" presetID="1" presetClass="exit" presetSubtype="0" fill="hold" nodeType="withEffect">
                                  <p:stCondLst>
                                    <p:cond delay="700"/>
                                  </p:stCondLst>
                                  <p:childTnLst>
                                    <p:set>
                                      <p:cBhvr>
                                        <p:cTn id="8" dur="1" fill="hold">
                                          <p:stCondLst>
                                            <p:cond delay="0"/>
                                          </p:stCondLst>
                                        </p:cTn>
                                        <p:tgtEl>
                                          <p:spTgt spid="22"/>
                                        </p:tgtEl>
                                        <p:attrNameLst>
                                          <p:attrName>style.visibility</p:attrName>
                                        </p:attrNameLst>
                                      </p:cBhvr>
                                      <p:to>
                                        <p:strVal val="hidden"/>
                                      </p:to>
                                    </p:set>
                                  </p:childTnLst>
                                </p:cTn>
                              </p:par>
                              <p:par>
                                <p:cTn id="9" presetID="1" presetClass="exit" presetSubtype="0" fill="hold" nodeType="withEffect">
                                  <p:stCondLst>
                                    <p:cond delay="700"/>
                                  </p:stCondLst>
                                  <p:childTnLst>
                                    <p:set>
                                      <p:cBhvr>
                                        <p:cTn id="10"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28F0A63-FBC5-25EF-4F09-AACE94B96681}"/>
              </a:ext>
            </a:extLst>
          </p:cNvPr>
          <p:cNvSpPr/>
          <p:nvPr/>
        </p:nvSpPr>
        <p:spPr>
          <a:xfrm rot="5400000">
            <a:off x="6231690" y="-3109535"/>
            <a:ext cx="667775"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274320" anchor="ctr"/>
          <a:lstStyle/>
          <a:p>
            <a:pPr algn="ctr" fontAlgn="auto">
              <a:spcBef>
                <a:spcPts val="0"/>
              </a:spcBef>
              <a:spcAft>
                <a:spcPts val="0"/>
              </a:spcAft>
              <a:defRPr/>
            </a:pPr>
            <a:r>
              <a:rPr lang="en-US" sz="3200" b="1" dirty="0">
                <a:solidFill>
                  <a:prstClr val="white"/>
                </a:solidFill>
              </a:rPr>
              <a:t> RESULTS</a:t>
            </a:r>
          </a:p>
        </p:txBody>
      </p:sp>
      <p:pic>
        <p:nvPicPr>
          <p:cNvPr id="21" name="Picture 20">
            <a:extLst>
              <a:ext uri="{FF2B5EF4-FFF2-40B4-BE49-F238E27FC236}">
                <a16:creationId xmlns:a16="http://schemas.microsoft.com/office/drawing/2014/main" id="{5F7A829B-EE2D-EA94-31A4-66EC801DA9B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392363"/>
            <a:ext cx="2747963"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a:extLst>
              <a:ext uri="{FF2B5EF4-FFF2-40B4-BE49-F238E27FC236}">
                <a16:creationId xmlns:a16="http://schemas.microsoft.com/office/drawing/2014/main" id="{72A420E4-E6CE-5318-1305-6229798C5AD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73663" y="-2432050"/>
            <a:ext cx="2747962"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a:extLst>
              <a:ext uri="{FF2B5EF4-FFF2-40B4-BE49-F238E27FC236}">
                <a16:creationId xmlns:a16="http://schemas.microsoft.com/office/drawing/2014/main" id="{5A453D91-90B3-6E7B-A486-DC522D96125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96238" y="-2471738"/>
            <a:ext cx="2749550"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BE0B3D75-80FD-2766-9228-A12578AF1DF8}"/>
              </a:ext>
            </a:extLst>
          </p:cNvPr>
          <p:cNvSpPr txBox="1"/>
          <p:nvPr/>
        </p:nvSpPr>
        <p:spPr>
          <a:xfrm>
            <a:off x="6322127" y="630127"/>
            <a:ext cx="6097772" cy="369332"/>
          </a:xfrm>
          <a:prstGeom prst="rect">
            <a:avLst/>
          </a:prstGeom>
          <a:noFill/>
        </p:spPr>
        <p:txBody>
          <a:bodyPr wrap="square">
            <a:spAutoFit/>
          </a:bodyPr>
          <a:lstStyle/>
          <a:p>
            <a:r>
              <a:rPr lang="en-US" b="1" dirty="0"/>
              <a:t>Demographic information for TVET teachers</a:t>
            </a:r>
            <a:endParaRPr lang="en-MY" b="1" dirty="0"/>
          </a:p>
        </p:txBody>
      </p:sp>
      <p:graphicFrame>
        <p:nvGraphicFramePr>
          <p:cNvPr id="4" name="Table 3">
            <a:extLst>
              <a:ext uri="{FF2B5EF4-FFF2-40B4-BE49-F238E27FC236}">
                <a16:creationId xmlns:a16="http://schemas.microsoft.com/office/drawing/2014/main" id="{682CAE04-3449-3DE9-65F6-E0D1EABCE58F}"/>
              </a:ext>
            </a:extLst>
          </p:cNvPr>
          <p:cNvGraphicFramePr>
            <a:graphicFrameLocks noGrp="1"/>
          </p:cNvGraphicFramePr>
          <p:nvPr>
            <p:extLst>
              <p:ext uri="{D42A27DB-BD31-4B8C-83A1-F6EECF244321}">
                <p14:modId xmlns:p14="http://schemas.microsoft.com/office/powerpoint/2010/main" val="2432570159"/>
              </p:ext>
            </p:extLst>
          </p:nvPr>
        </p:nvGraphicFramePr>
        <p:xfrm>
          <a:off x="4008479" y="999459"/>
          <a:ext cx="8101336" cy="5763993"/>
        </p:xfrm>
        <a:graphic>
          <a:graphicData uri="http://schemas.openxmlformats.org/drawingml/2006/table">
            <a:tbl>
              <a:tblPr firstRow="1" firstCol="1" bandRow="1">
                <a:tableStyleId>{5C22544A-7EE6-4342-B048-85BDC9FD1C3A}</a:tableStyleId>
              </a:tblPr>
              <a:tblGrid>
                <a:gridCol w="1779131">
                  <a:extLst>
                    <a:ext uri="{9D8B030D-6E8A-4147-A177-3AD203B41FA5}">
                      <a16:colId xmlns:a16="http://schemas.microsoft.com/office/drawing/2014/main" val="3772534131"/>
                    </a:ext>
                  </a:extLst>
                </a:gridCol>
                <a:gridCol w="2368581">
                  <a:extLst>
                    <a:ext uri="{9D8B030D-6E8A-4147-A177-3AD203B41FA5}">
                      <a16:colId xmlns:a16="http://schemas.microsoft.com/office/drawing/2014/main" val="3486491938"/>
                    </a:ext>
                  </a:extLst>
                </a:gridCol>
                <a:gridCol w="1172609">
                  <a:extLst>
                    <a:ext uri="{9D8B030D-6E8A-4147-A177-3AD203B41FA5}">
                      <a16:colId xmlns:a16="http://schemas.microsoft.com/office/drawing/2014/main" val="1814497561"/>
                    </a:ext>
                  </a:extLst>
                </a:gridCol>
                <a:gridCol w="1208551">
                  <a:extLst>
                    <a:ext uri="{9D8B030D-6E8A-4147-A177-3AD203B41FA5}">
                      <a16:colId xmlns:a16="http://schemas.microsoft.com/office/drawing/2014/main" val="1065984506"/>
                    </a:ext>
                  </a:extLst>
                </a:gridCol>
                <a:gridCol w="1572464">
                  <a:extLst>
                    <a:ext uri="{9D8B030D-6E8A-4147-A177-3AD203B41FA5}">
                      <a16:colId xmlns:a16="http://schemas.microsoft.com/office/drawing/2014/main" val="1828584243"/>
                    </a:ext>
                  </a:extLst>
                </a:gridCol>
              </a:tblGrid>
              <a:tr h="640956">
                <a:tc>
                  <a:txBody>
                    <a:bodyPr/>
                    <a:lstStyle/>
                    <a:p>
                      <a:pPr algn="just">
                        <a:lnSpc>
                          <a:spcPct val="107000"/>
                        </a:lnSpc>
                        <a:spcAft>
                          <a:spcPts val="800"/>
                        </a:spcAft>
                      </a:pPr>
                      <a:r>
                        <a:rPr lang="en-MY" sz="1400" kern="100">
                          <a:effectLst/>
                        </a:rPr>
                        <a:t>Category</a:t>
                      </a:r>
                      <a:endParaRPr lang="en-MY"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1029" marR="61029" marT="0" marB="0"/>
                </a:tc>
                <a:tc>
                  <a:txBody>
                    <a:bodyPr/>
                    <a:lstStyle/>
                    <a:p>
                      <a:pPr algn="just">
                        <a:lnSpc>
                          <a:spcPct val="107000"/>
                        </a:lnSpc>
                        <a:spcAft>
                          <a:spcPts val="800"/>
                        </a:spcAft>
                      </a:pPr>
                      <a:r>
                        <a:rPr lang="en-MY" sz="1400" kern="100">
                          <a:effectLst/>
                        </a:rPr>
                        <a:t>Values</a:t>
                      </a:r>
                      <a:endParaRPr lang="en-MY"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1029" marR="61029" marT="0" marB="0"/>
                </a:tc>
                <a:tc>
                  <a:txBody>
                    <a:bodyPr/>
                    <a:lstStyle/>
                    <a:p>
                      <a:pPr algn="just">
                        <a:lnSpc>
                          <a:spcPct val="107000"/>
                        </a:lnSpc>
                        <a:spcAft>
                          <a:spcPts val="800"/>
                        </a:spcAft>
                      </a:pPr>
                      <a:r>
                        <a:rPr lang="en-MY" sz="1400" kern="100">
                          <a:effectLst/>
                        </a:rPr>
                        <a:t>Frequency</a:t>
                      </a:r>
                      <a:endParaRPr lang="en-MY"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1029" marR="61029" marT="0" marB="0"/>
                </a:tc>
                <a:tc>
                  <a:txBody>
                    <a:bodyPr/>
                    <a:lstStyle/>
                    <a:p>
                      <a:pPr algn="just">
                        <a:lnSpc>
                          <a:spcPct val="107000"/>
                        </a:lnSpc>
                        <a:spcAft>
                          <a:spcPts val="800"/>
                        </a:spcAft>
                      </a:pPr>
                      <a:r>
                        <a:rPr lang="en-MY" sz="1400" kern="100">
                          <a:effectLst/>
                        </a:rPr>
                        <a:t>Valid Percentage</a:t>
                      </a:r>
                      <a:endParaRPr lang="en-MY"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1029" marR="61029" marT="0" marB="0"/>
                </a:tc>
                <a:tc>
                  <a:txBody>
                    <a:bodyPr/>
                    <a:lstStyle/>
                    <a:p>
                      <a:pPr algn="just">
                        <a:lnSpc>
                          <a:spcPct val="107000"/>
                        </a:lnSpc>
                        <a:spcAft>
                          <a:spcPts val="800"/>
                        </a:spcAft>
                      </a:pPr>
                      <a:r>
                        <a:rPr lang="en-MY" sz="1400" kern="100">
                          <a:effectLst/>
                        </a:rPr>
                        <a:t>Cumulative Percentage</a:t>
                      </a:r>
                      <a:endParaRPr lang="en-MY"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1029" marR="61029" marT="0" marB="0"/>
                </a:tc>
                <a:extLst>
                  <a:ext uri="{0D108BD9-81ED-4DB2-BD59-A6C34878D82A}">
                    <a16:rowId xmlns:a16="http://schemas.microsoft.com/office/drawing/2014/main" val="1744541707"/>
                  </a:ext>
                </a:extLst>
              </a:tr>
              <a:tr h="546924">
                <a:tc>
                  <a:txBody>
                    <a:bodyPr/>
                    <a:lstStyle/>
                    <a:p>
                      <a:pPr algn="just">
                        <a:lnSpc>
                          <a:spcPct val="107000"/>
                        </a:lnSpc>
                        <a:spcAft>
                          <a:spcPts val="800"/>
                        </a:spcAft>
                      </a:pPr>
                      <a:r>
                        <a:rPr lang="en-MY" sz="1400" kern="100">
                          <a:effectLst/>
                        </a:rPr>
                        <a:t>Gender</a:t>
                      </a:r>
                      <a:endParaRPr lang="en-MY"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1029" marR="61029" marT="0" marB="0"/>
                </a:tc>
                <a:tc>
                  <a:txBody>
                    <a:bodyPr/>
                    <a:lstStyle/>
                    <a:p>
                      <a:pPr algn="just">
                        <a:lnSpc>
                          <a:spcPct val="107000"/>
                        </a:lnSpc>
                        <a:spcAft>
                          <a:spcPts val="800"/>
                        </a:spcAft>
                      </a:pPr>
                      <a:r>
                        <a:rPr lang="en-MY" sz="1400" kern="100">
                          <a:effectLst/>
                        </a:rPr>
                        <a:t>Male</a:t>
                      </a:r>
                    </a:p>
                    <a:p>
                      <a:pPr algn="just">
                        <a:lnSpc>
                          <a:spcPct val="107000"/>
                        </a:lnSpc>
                        <a:spcAft>
                          <a:spcPts val="800"/>
                        </a:spcAft>
                      </a:pPr>
                      <a:r>
                        <a:rPr lang="en-MY" sz="1400" kern="100">
                          <a:effectLst/>
                        </a:rPr>
                        <a:t>Female</a:t>
                      </a:r>
                      <a:endParaRPr lang="en-MY"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1029" marR="61029" marT="0" marB="0"/>
                </a:tc>
                <a:tc>
                  <a:txBody>
                    <a:bodyPr/>
                    <a:lstStyle/>
                    <a:p>
                      <a:pPr algn="just">
                        <a:lnSpc>
                          <a:spcPct val="107000"/>
                        </a:lnSpc>
                        <a:spcAft>
                          <a:spcPts val="800"/>
                        </a:spcAft>
                      </a:pPr>
                      <a:r>
                        <a:rPr lang="en-MY" sz="1400" kern="100" dirty="0">
                          <a:effectLst/>
                        </a:rPr>
                        <a:t>216</a:t>
                      </a:r>
                    </a:p>
                    <a:p>
                      <a:pPr algn="just">
                        <a:lnSpc>
                          <a:spcPct val="107000"/>
                        </a:lnSpc>
                        <a:spcAft>
                          <a:spcPts val="800"/>
                        </a:spcAft>
                      </a:pPr>
                      <a:r>
                        <a:rPr lang="en-MY" sz="1400" kern="100" dirty="0">
                          <a:effectLst/>
                        </a:rPr>
                        <a:t>95</a:t>
                      </a:r>
                      <a:endParaRPr lang="en-MY"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1029" marR="61029" marT="0" marB="0"/>
                </a:tc>
                <a:tc>
                  <a:txBody>
                    <a:bodyPr/>
                    <a:lstStyle/>
                    <a:p>
                      <a:pPr algn="just">
                        <a:lnSpc>
                          <a:spcPct val="107000"/>
                        </a:lnSpc>
                        <a:spcAft>
                          <a:spcPts val="800"/>
                        </a:spcAft>
                      </a:pPr>
                      <a:r>
                        <a:rPr lang="en-MY" sz="1400" kern="100">
                          <a:effectLst/>
                        </a:rPr>
                        <a:t>69.5</a:t>
                      </a:r>
                    </a:p>
                    <a:p>
                      <a:pPr algn="just">
                        <a:lnSpc>
                          <a:spcPct val="107000"/>
                        </a:lnSpc>
                        <a:spcAft>
                          <a:spcPts val="800"/>
                        </a:spcAft>
                      </a:pPr>
                      <a:r>
                        <a:rPr lang="en-MY" sz="1400" kern="100">
                          <a:effectLst/>
                        </a:rPr>
                        <a:t>30.5</a:t>
                      </a:r>
                      <a:endParaRPr lang="en-MY"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1029" marR="61029" marT="0" marB="0"/>
                </a:tc>
                <a:tc>
                  <a:txBody>
                    <a:bodyPr/>
                    <a:lstStyle/>
                    <a:p>
                      <a:pPr algn="just">
                        <a:lnSpc>
                          <a:spcPct val="107000"/>
                        </a:lnSpc>
                        <a:spcAft>
                          <a:spcPts val="800"/>
                        </a:spcAft>
                      </a:pPr>
                      <a:r>
                        <a:rPr lang="en-MY" sz="1400" kern="100">
                          <a:effectLst/>
                        </a:rPr>
                        <a:t>69.5</a:t>
                      </a:r>
                    </a:p>
                    <a:p>
                      <a:pPr algn="just">
                        <a:lnSpc>
                          <a:spcPct val="107000"/>
                        </a:lnSpc>
                        <a:spcAft>
                          <a:spcPts val="800"/>
                        </a:spcAft>
                      </a:pPr>
                      <a:r>
                        <a:rPr lang="en-MY" sz="1400" kern="100">
                          <a:effectLst/>
                        </a:rPr>
                        <a:t>100.0</a:t>
                      </a:r>
                      <a:endParaRPr lang="en-MY"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1029" marR="61029" marT="0" marB="0"/>
                </a:tc>
                <a:extLst>
                  <a:ext uri="{0D108BD9-81ED-4DB2-BD59-A6C34878D82A}">
                    <a16:rowId xmlns:a16="http://schemas.microsoft.com/office/drawing/2014/main" val="3458258121"/>
                  </a:ext>
                </a:extLst>
              </a:tr>
              <a:tr h="1443110">
                <a:tc>
                  <a:txBody>
                    <a:bodyPr/>
                    <a:lstStyle/>
                    <a:p>
                      <a:pPr algn="just">
                        <a:lnSpc>
                          <a:spcPct val="107000"/>
                        </a:lnSpc>
                        <a:spcAft>
                          <a:spcPts val="800"/>
                        </a:spcAft>
                      </a:pPr>
                      <a:r>
                        <a:rPr lang="en-MY" sz="1400" kern="100" dirty="0">
                          <a:effectLst/>
                        </a:rPr>
                        <a:t>Age</a:t>
                      </a:r>
                      <a:endParaRPr lang="en-MY"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1029" marR="61029" marT="0" marB="0"/>
                </a:tc>
                <a:tc>
                  <a:txBody>
                    <a:bodyPr/>
                    <a:lstStyle/>
                    <a:p>
                      <a:pPr algn="just">
                        <a:lnSpc>
                          <a:spcPct val="107000"/>
                        </a:lnSpc>
                        <a:spcAft>
                          <a:spcPts val="800"/>
                        </a:spcAft>
                      </a:pPr>
                      <a:r>
                        <a:rPr lang="en-MY" sz="1400" kern="100">
                          <a:effectLst/>
                        </a:rPr>
                        <a:t>Less or equal to 24 years</a:t>
                      </a:r>
                    </a:p>
                    <a:p>
                      <a:pPr algn="just">
                        <a:lnSpc>
                          <a:spcPct val="107000"/>
                        </a:lnSpc>
                        <a:spcAft>
                          <a:spcPts val="800"/>
                        </a:spcAft>
                      </a:pPr>
                      <a:r>
                        <a:rPr lang="en-MY" sz="1400" kern="100">
                          <a:effectLst/>
                        </a:rPr>
                        <a:t>25-30 years</a:t>
                      </a:r>
                    </a:p>
                    <a:p>
                      <a:pPr algn="just">
                        <a:lnSpc>
                          <a:spcPct val="107000"/>
                        </a:lnSpc>
                        <a:spcAft>
                          <a:spcPts val="800"/>
                        </a:spcAft>
                      </a:pPr>
                      <a:r>
                        <a:rPr lang="en-MY" sz="1400" kern="100">
                          <a:effectLst/>
                        </a:rPr>
                        <a:t>31-40 years</a:t>
                      </a:r>
                    </a:p>
                    <a:p>
                      <a:pPr algn="just">
                        <a:lnSpc>
                          <a:spcPct val="107000"/>
                        </a:lnSpc>
                        <a:spcAft>
                          <a:spcPts val="800"/>
                        </a:spcAft>
                      </a:pPr>
                      <a:r>
                        <a:rPr lang="en-MY" sz="1400" kern="100">
                          <a:effectLst/>
                        </a:rPr>
                        <a:t>41 years and above</a:t>
                      </a:r>
                      <a:endParaRPr lang="en-MY"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1029" marR="61029" marT="0" marB="0"/>
                </a:tc>
                <a:tc>
                  <a:txBody>
                    <a:bodyPr/>
                    <a:lstStyle/>
                    <a:p>
                      <a:pPr algn="just">
                        <a:lnSpc>
                          <a:spcPct val="107000"/>
                        </a:lnSpc>
                        <a:spcAft>
                          <a:spcPts val="800"/>
                        </a:spcAft>
                      </a:pPr>
                      <a:r>
                        <a:rPr lang="en-MY" sz="1400" kern="100">
                          <a:effectLst/>
                        </a:rPr>
                        <a:t>68</a:t>
                      </a:r>
                    </a:p>
                    <a:p>
                      <a:pPr algn="just">
                        <a:lnSpc>
                          <a:spcPct val="107000"/>
                        </a:lnSpc>
                        <a:spcAft>
                          <a:spcPts val="800"/>
                        </a:spcAft>
                      </a:pPr>
                      <a:r>
                        <a:rPr lang="en-MY" sz="1400" kern="100">
                          <a:effectLst/>
                        </a:rPr>
                        <a:t>174</a:t>
                      </a:r>
                    </a:p>
                    <a:p>
                      <a:pPr algn="just">
                        <a:lnSpc>
                          <a:spcPct val="107000"/>
                        </a:lnSpc>
                        <a:spcAft>
                          <a:spcPts val="800"/>
                        </a:spcAft>
                      </a:pPr>
                      <a:r>
                        <a:rPr lang="en-MY" sz="1400" kern="100">
                          <a:effectLst/>
                        </a:rPr>
                        <a:t>64</a:t>
                      </a:r>
                    </a:p>
                    <a:p>
                      <a:pPr algn="just">
                        <a:lnSpc>
                          <a:spcPct val="107000"/>
                        </a:lnSpc>
                        <a:spcAft>
                          <a:spcPts val="800"/>
                        </a:spcAft>
                      </a:pPr>
                      <a:r>
                        <a:rPr lang="en-MY" sz="1400" kern="100">
                          <a:effectLst/>
                        </a:rPr>
                        <a:t>5</a:t>
                      </a:r>
                      <a:endParaRPr lang="en-MY"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1029" marR="61029" marT="0" marB="0"/>
                </a:tc>
                <a:tc>
                  <a:txBody>
                    <a:bodyPr/>
                    <a:lstStyle/>
                    <a:p>
                      <a:pPr algn="just">
                        <a:lnSpc>
                          <a:spcPct val="107000"/>
                        </a:lnSpc>
                        <a:spcAft>
                          <a:spcPts val="800"/>
                        </a:spcAft>
                      </a:pPr>
                      <a:r>
                        <a:rPr lang="en-MY" sz="1400" kern="100">
                          <a:effectLst/>
                        </a:rPr>
                        <a:t>21.9</a:t>
                      </a:r>
                    </a:p>
                    <a:p>
                      <a:pPr algn="just">
                        <a:lnSpc>
                          <a:spcPct val="107000"/>
                        </a:lnSpc>
                        <a:spcAft>
                          <a:spcPts val="800"/>
                        </a:spcAft>
                      </a:pPr>
                      <a:r>
                        <a:rPr lang="en-MY" sz="1400" kern="100">
                          <a:effectLst/>
                        </a:rPr>
                        <a:t>55.9</a:t>
                      </a:r>
                    </a:p>
                    <a:p>
                      <a:pPr algn="just">
                        <a:lnSpc>
                          <a:spcPct val="107000"/>
                        </a:lnSpc>
                        <a:spcAft>
                          <a:spcPts val="800"/>
                        </a:spcAft>
                      </a:pPr>
                      <a:r>
                        <a:rPr lang="en-MY" sz="1400" kern="100">
                          <a:effectLst/>
                        </a:rPr>
                        <a:t>20.6</a:t>
                      </a:r>
                    </a:p>
                    <a:p>
                      <a:pPr algn="just">
                        <a:lnSpc>
                          <a:spcPct val="107000"/>
                        </a:lnSpc>
                        <a:spcAft>
                          <a:spcPts val="800"/>
                        </a:spcAft>
                      </a:pPr>
                      <a:r>
                        <a:rPr lang="en-MY" sz="1400" kern="100">
                          <a:effectLst/>
                        </a:rPr>
                        <a:t>1.6</a:t>
                      </a:r>
                      <a:endParaRPr lang="en-MY"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1029" marR="61029" marT="0" marB="0"/>
                </a:tc>
                <a:tc>
                  <a:txBody>
                    <a:bodyPr/>
                    <a:lstStyle/>
                    <a:p>
                      <a:pPr algn="just">
                        <a:lnSpc>
                          <a:spcPct val="107000"/>
                        </a:lnSpc>
                        <a:spcAft>
                          <a:spcPts val="800"/>
                        </a:spcAft>
                      </a:pPr>
                      <a:r>
                        <a:rPr lang="en-MY" sz="1400" kern="100">
                          <a:effectLst/>
                        </a:rPr>
                        <a:t>21.9</a:t>
                      </a:r>
                    </a:p>
                    <a:p>
                      <a:pPr algn="just">
                        <a:lnSpc>
                          <a:spcPct val="107000"/>
                        </a:lnSpc>
                        <a:spcAft>
                          <a:spcPts val="800"/>
                        </a:spcAft>
                      </a:pPr>
                      <a:r>
                        <a:rPr lang="en-MY" sz="1400" kern="100">
                          <a:effectLst/>
                        </a:rPr>
                        <a:t>77.8</a:t>
                      </a:r>
                    </a:p>
                    <a:p>
                      <a:pPr algn="just">
                        <a:lnSpc>
                          <a:spcPct val="107000"/>
                        </a:lnSpc>
                        <a:spcAft>
                          <a:spcPts val="800"/>
                        </a:spcAft>
                      </a:pPr>
                      <a:r>
                        <a:rPr lang="en-MY" sz="1400" kern="100">
                          <a:effectLst/>
                        </a:rPr>
                        <a:t>98.4</a:t>
                      </a:r>
                    </a:p>
                    <a:p>
                      <a:pPr algn="just">
                        <a:lnSpc>
                          <a:spcPct val="107000"/>
                        </a:lnSpc>
                        <a:spcAft>
                          <a:spcPts val="800"/>
                        </a:spcAft>
                      </a:pPr>
                      <a:r>
                        <a:rPr lang="en-MY" sz="1400" kern="100">
                          <a:effectLst/>
                        </a:rPr>
                        <a:t>100.0</a:t>
                      </a:r>
                      <a:endParaRPr lang="en-MY"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1029" marR="61029" marT="0" marB="0"/>
                </a:tc>
                <a:extLst>
                  <a:ext uri="{0D108BD9-81ED-4DB2-BD59-A6C34878D82A}">
                    <a16:rowId xmlns:a16="http://schemas.microsoft.com/office/drawing/2014/main" val="3560433460"/>
                  </a:ext>
                </a:extLst>
              </a:tr>
              <a:tr h="1565929">
                <a:tc>
                  <a:txBody>
                    <a:bodyPr/>
                    <a:lstStyle/>
                    <a:p>
                      <a:pPr algn="just">
                        <a:lnSpc>
                          <a:spcPct val="107000"/>
                        </a:lnSpc>
                        <a:spcAft>
                          <a:spcPts val="800"/>
                        </a:spcAft>
                      </a:pPr>
                      <a:r>
                        <a:rPr lang="en-MY" sz="1400" kern="100">
                          <a:effectLst/>
                        </a:rPr>
                        <a:t>Educational Qualification</a:t>
                      </a:r>
                      <a:endParaRPr lang="en-MY"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1029" marR="61029" marT="0" marB="0"/>
                </a:tc>
                <a:tc>
                  <a:txBody>
                    <a:bodyPr/>
                    <a:lstStyle/>
                    <a:p>
                      <a:pPr algn="just">
                        <a:lnSpc>
                          <a:spcPct val="107000"/>
                        </a:lnSpc>
                        <a:spcAft>
                          <a:spcPts val="800"/>
                        </a:spcAft>
                      </a:pPr>
                      <a:r>
                        <a:rPr lang="en-MY" sz="1400" kern="100">
                          <a:effectLst/>
                        </a:rPr>
                        <a:t>NCE</a:t>
                      </a:r>
                    </a:p>
                    <a:p>
                      <a:pPr algn="just">
                        <a:lnSpc>
                          <a:spcPct val="107000"/>
                        </a:lnSpc>
                        <a:spcAft>
                          <a:spcPts val="800"/>
                        </a:spcAft>
                      </a:pPr>
                      <a:r>
                        <a:rPr lang="en-MY" sz="1400" kern="100">
                          <a:effectLst/>
                        </a:rPr>
                        <a:t>Degree</a:t>
                      </a:r>
                    </a:p>
                    <a:p>
                      <a:pPr algn="just">
                        <a:lnSpc>
                          <a:spcPct val="107000"/>
                        </a:lnSpc>
                        <a:spcAft>
                          <a:spcPts val="800"/>
                        </a:spcAft>
                      </a:pPr>
                      <a:r>
                        <a:rPr lang="en-MY" sz="1400" kern="100">
                          <a:effectLst/>
                        </a:rPr>
                        <a:t>Postgraduate Diploma</a:t>
                      </a:r>
                    </a:p>
                    <a:p>
                      <a:pPr algn="just">
                        <a:lnSpc>
                          <a:spcPct val="107000"/>
                        </a:lnSpc>
                        <a:spcAft>
                          <a:spcPts val="800"/>
                        </a:spcAft>
                      </a:pPr>
                      <a:r>
                        <a:rPr lang="en-MY" sz="1400" kern="100">
                          <a:effectLst/>
                        </a:rPr>
                        <a:t>Masters</a:t>
                      </a:r>
                    </a:p>
                    <a:p>
                      <a:pPr algn="just">
                        <a:lnSpc>
                          <a:spcPct val="107000"/>
                        </a:lnSpc>
                        <a:spcAft>
                          <a:spcPts val="800"/>
                        </a:spcAft>
                      </a:pPr>
                      <a:r>
                        <a:rPr lang="en-MY" sz="1400" kern="100">
                          <a:effectLst/>
                        </a:rPr>
                        <a:t>PhD</a:t>
                      </a:r>
                      <a:endParaRPr lang="en-MY"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1029" marR="61029" marT="0" marB="0"/>
                </a:tc>
                <a:tc>
                  <a:txBody>
                    <a:bodyPr/>
                    <a:lstStyle/>
                    <a:p>
                      <a:pPr algn="just">
                        <a:lnSpc>
                          <a:spcPct val="107000"/>
                        </a:lnSpc>
                        <a:spcAft>
                          <a:spcPts val="800"/>
                        </a:spcAft>
                      </a:pPr>
                      <a:r>
                        <a:rPr lang="en-MY" sz="1400" kern="100">
                          <a:effectLst/>
                        </a:rPr>
                        <a:t>33</a:t>
                      </a:r>
                    </a:p>
                    <a:p>
                      <a:pPr algn="just">
                        <a:lnSpc>
                          <a:spcPct val="107000"/>
                        </a:lnSpc>
                        <a:spcAft>
                          <a:spcPts val="800"/>
                        </a:spcAft>
                      </a:pPr>
                      <a:r>
                        <a:rPr lang="en-MY" sz="1400" kern="100">
                          <a:effectLst/>
                        </a:rPr>
                        <a:t>91</a:t>
                      </a:r>
                    </a:p>
                    <a:p>
                      <a:pPr algn="just">
                        <a:lnSpc>
                          <a:spcPct val="107000"/>
                        </a:lnSpc>
                        <a:spcAft>
                          <a:spcPts val="800"/>
                        </a:spcAft>
                      </a:pPr>
                      <a:r>
                        <a:rPr lang="en-MY" sz="1400" kern="100">
                          <a:effectLst/>
                        </a:rPr>
                        <a:t>124</a:t>
                      </a:r>
                    </a:p>
                    <a:p>
                      <a:pPr algn="just">
                        <a:lnSpc>
                          <a:spcPct val="107000"/>
                        </a:lnSpc>
                        <a:spcAft>
                          <a:spcPts val="800"/>
                        </a:spcAft>
                      </a:pPr>
                      <a:r>
                        <a:rPr lang="en-MY" sz="1400" kern="100">
                          <a:effectLst/>
                        </a:rPr>
                        <a:t>51</a:t>
                      </a:r>
                    </a:p>
                    <a:p>
                      <a:pPr algn="just">
                        <a:lnSpc>
                          <a:spcPct val="107000"/>
                        </a:lnSpc>
                        <a:spcAft>
                          <a:spcPts val="800"/>
                        </a:spcAft>
                      </a:pPr>
                      <a:r>
                        <a:rPr lang="en-MY" sz="1400" kern="100">
                          <a:effectLst/>
                        </a:rPr>
                        <a:t>12</a:t>
                      </a:r>
                      <a:endParaRPr lang="en-MY"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1029" marR="61029" marT="0" marB="0"/>
                </a:tc>
                <a:tc>
                  <a:txBody>
                    <a:bodyPr/>
                    <a:lstStyle/>
                    <a:p>
                      <a:pPr algn="just">
                        <a:lnSpc>
                          <a:spcPct val="107000"/>
                        </a:lnSpc>
                        <a:spcAft>
                          <a:spcPts val="800"/>
                        </a:spcAft>
                      </a:pPr>
                      <a:r>
                        <a:rPr lang="en-MY" sz="1400" kern="100">
                          <a:effectLst/>
                        </a:rPr>
                        <a:t>10.6</a:t>
                      </a:r>
                    </a:p>
                    <a:p>
                      <a:pPr algn="just">
                        <a:lnSpc>
                          <a:spcPct val="107000"/>
                        </a:lnSpc>
                        <a:spcAft>
                          <a:spcPts val="800"/>
                        </a:spcAft>
                      </a:pPr>
                      <a:r>
                        <a:rPr lang="en-MY" sz="1400" kern="100">
                          <a:effectLst/>
                        </a:rPr>
                        <a:t>29.3</a:t>
                      </a:r>
                    </a:p>
                    <a:p>
                      <a:pPr algn="just">
                        <a:lnSpc>
                          <a:spcPct val="107000"/>
                        </a:lnSpc>
                        <a:spcAft>
                          <a:spcPts val="800"/>
                        </a:spcAft>
                      </a:pPr>
                      <a:r>
                        <a:rPr lang="en-MY" sz="1400" kern="100">
                          <a:effectLst/>
                        </a:rPr>
                        <a:t>39.9</a:t>
                      </a:r>
                    </a:p>
                    <a:p>
                      <a:pPr algn="just">
                        <a:lnSpc>
                          <a:spcPct val="107000"/>
                        </a:lnSpc>
                        <a:spcAft>
                          <a:spcPts val="800"/>
                        </a:spcAft>
                      </a:pPr>
                      <a:r>
                        <a:rPr lang="en-MY" sz="1400" kern="100">
                          <a:effectLst/>
                        </a:rPr>
                        <a:t>16.4</a:t>
                      </a:r>
                    </a:p>
                    <a:p>
                      <a:pPr algn="just">
                        <a:lnSpc>
                          <a:spcPct val="107000"/>
                        </a:lnSpc>
                        <a:spcAft>
                          <a:spcPts val="800"/>
                        </a:spcAft>
                      </a:pPr>
                      <a:r>
                        <a:rPr lang="en-MY" sz="1400" kern="100">
                          <a:effectLst/>
                        </a:rPr>
                        <a:t>3.9</a:t>
                      </a:r>
                      <a:endParaRPr lang="en-MY"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1029" marR="61029" marT="0" marB="0"/>
                </a:tc>
                <a:tc>
                  <a:txBody>
                    <a:bodyPr/>
                    <a:lstStyle/>
                    <a:p>
                      <a:pPr algn="just">
                        <a:lnSpc>
                          <a:spcPct val="107000"/>
                        </a:lnSpc>
                        <a:spcAft>
                          <a:spcPts val="800"/>
                        </a:spcAft>
                      </a:pPr>
                      <a:r>
                        <a:rPr lang="en-MY" sz="1400" kern="100">
                          <a:effectLst/>
                        </a:rPr>
                        <a:t>10.6</a:t>
                      </a:r>
                    </a:p>
                    <a:p>
                      <a:pPr algn="just">
                        <a:lnSpc>
                          <a:spcPct val="107000"/>
                        </a:lnSpc>
                        <a:spcAft>
                          <a:spcPts val="800"/>
                        </a:spcAft>
                      </a:pPr>
                      <a:r>
                        <a:rPr lang="en-MY" sz="1400" kern="100">
                          <a:effectLst/>
                        </a:rPr>
                        <a:t>39.9</a:t>
                      </a:r>
                    </a:p>
                    <a:p>
                      <a:pPr algn="just">
                        <a:lnSpc>
                          <a:spcPct val="107000"/>
                        </a:lnSpc>
                        <a:spcAft>
                          <a:spcPts val="800"/>
                        </a:spcAft>
                      </a:pPr>
                      <a:r>
                        <a:rPr lang="en-MY" sz="1400" kern="100">
                          <a:effectLst/>
                        </a:rPr>
                        <a:t>79.7</a:t>
                      </a:r>
                    </a:p>
                    <a:p>
                      <a:pPr algn="just">
                        <a:lnSpc>
                          <a:spcPct val="107000"/>
                        </a:lnSpc>
                        <a:spcAft>
                          <a:spcPts val="800"/>
                        </a:spcAft>
                      </a:pPr>
                      <a:r>
                        <a:rPr lang="en-MY" sz="1400" kern="100">
                          <a:effectLst/>
                        </a:rPr>
                        <a:t>96.1</a:t>
                      </a:r>
                    </a:p>
                    <a:p>
                      <a:pPr algn="just">
                        <a:lnSpc>
                          <a:spcPct val="107000"/>
                        </a:lnSpc>
                        <a:spcAft>
                          <a:spcPts val="800"/>
                        </a:spcAft>
                      </a:pPr>
                      <a:r>
                        <a:rPr lang="en-MY" sz="1400" kern="100">
                          <a:effectLst/>
                        </a:rPr>
                        <a:t>100.0</a:t>
                      </a:r>
                      <a:endParaRPr lang="en-MY"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1029" marR="61029" marT="0" marB="0"/>
                </a:tc>
                <a:extLst>
                  <a:ext uri="{0D108BD9-81ED-4DB2-BD59-A6C34878D82A}">
                    <a16:rowId xmlns:a16="http://schemas.microsoft.com/office/drawing/2014/main" val="3606403962"/>
                  </a:ext>
                </a:extLst>
              </a:tr>
              <a:tr h="1565929">
                <a:tc>
                  <a:txBody>
                    <a:bodyPr/>
                    <a:lstStyle/>
                    <a:p>
                      <a:pPr algn="just">
                        <a:lnSpc>
                          <a:spcPct val="107000"/>
                        </a:lnSpc>
                        <a:spcAft>
                          <a:spcPts val="800"/>
                        </a:spcAft>
                      </a:pPr>
                      <a:r>
                        <a:rPr lang="en-MY" sz="1400" kern="100">
                          <a:effectLst/>
                        </a:rPr>
                        <a:t>Years of teaching experience</a:t>
                      </a:r>
                      <a:endParaRPr lang="en-MY"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1029" marR="61029" marT="0" marB="0"/>
                </a:tc>
                <a:tc>
                  <a:txBody>
                    <a:bodyPr/>
                    <a:lstStyle/>
                    <a:p>
                      <a:pPr algn="just">
                        <a:lnSpc>
                          <a:spcPct val="107000"/>
                        </a:lnSpc>
                        <a:spcAft>
                          <a:spcPts val="800"/>
                        </a:spcAft>
                      </a:pPr>
                      <a:r>
                        <a:rPr lang="en-MY" sz="1400" kern="100">
                          <a:effectLst/>
                        </a:rPr>
                        <a:t>Less than 5 years</a:t>
                      </a:r>
                    </a:p>
                    <a:p>
                      <a:pPr algn="just">
                        <a:lnSpc>
                          <a:spcPct val="107000"/>
                        </a:lnSpc>
                        <a:spcAft>
                          <a:spcPts val="800"/>
                        </a:spcAft>
                      </a:pPr>
                      <a:r>
                        <a:rPr lang="en-MY" sz="1400" kern="100">
                          <a:effectLst/>
                        </a:rPr>
                        <a:t>5-10 years</a:t>
                      </a:r>
                    </a:p>
                    <a:p>
                      <a:pPr algn="just">
                        <a:lnSpc>
                          <a:spcPct val="107000"/>
                        </a:lnSpc>
                        <a:spcAft>
                          <a:spcPts val="800"/>
                        </a:spcAft>
                      </a:pPr>
                      <a:r>
                        <a:rPr lang="en-MY" sz="1400" kern="100">
                          <a:effectLst/>
                        </a:rPr>
                        <a:t>11-20 years</a:t>
                      </a:r>
                    </a:p>
                    <a:p>
                      <a:pPr algn="just">
                        <a:lnSpc>
                          <a:spcPct val="107000"/>
                        </a:lnSpc>
                        <a:spcAft>
                          <a:spcPts val="800"/>
                        </a:spcAft>
                      </a:pPr>
                      <a:r>
                        <a:rPr lang="en-MY" sz="1400" kern="100">
                          <a:effectLst/>
                        </a:rPr>
                        <a:t>21-30 years</a:t>
                      </a:r>
                    </a:p>
                    <a:p>
                      <a:pPr algn="just">
                        <a:lnSpc>
                          <a:spcPct val="107000"/>
                        </a:lnSpc>
                        <a:spcAft>
                          <a:spcPts val="800"/>
                        </a:spcAft>
                      </a:pPr>
                      <a:r>
                        <a:rPr lang="en-MY" sz="1400" kern="100">
                          <a:effectLst/>
                        </a:rPr>
                        <a:t>30 years and above</a:t>
                      </a:r>
                      <a:endParaRPr lang="en-MY"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1029" marR="61029" marT="0" marB="0"/>
                </a:tc>
                <a:tc>
                  <a:txBody>
                    <a:bodyPr/>
                    <a:lstStyle/>
                    <a:p>
                      <a:pPr algn="just">
                        <a:lnSpc>
                          <a:spcPct val="107000"/>
                        </a:lnSpc>
                        <a:spcAft>
                          <a:spcPts val="800"/>
                        </a:spcAft>
                      </a:pPr>
                      <a:r>
                        <a:rPr lang="en-MY" sz="1400" kern="100">
                          <a:effectLst/>
                        </a:rPr>
                        <a:t>157</a:t>
                      </a:r>
                    </a:p>
                    <a:p>
                      <a:pPr algn="just">
                        <a:lnSpc>
                          <a:spcPct val="107000"/>
                        </a:lnSpc>
                        <a:spcAft>
                          <a:spcPts val="800"/>
                        </a:spcAft>
                      </a:pPr>
                      <a:r>
                        <a:rPr lang="en-MY" sz="1400" kern="100">
                          <a:effectLst/>
                        </a:rPr>
                        <a:t>93</a:t>
                      </a:r>
                    </a:p>
                    <a:p>
                      <a:pPr algn="just">
                        <a:lnSpc>
                          <a:spcPct val="107000"/>
                        </a:lnSpc>
                        <a:spcAft>
                          <a:spcPts val="800"/>
                        </a:spcAft>
                      </a:pPr>
                      <a:r>
                        <a:rPr lang="en-MY" sz="1400" kern="100">
                          <a:effectLst/>
                        </a:rPr>
                        <a:t>35</a:t>
                      </a:r>
                    </a:p>
                    <a:p>
                      <a:pPr algn="just">
                        <a:lnSpc>
                          <a:spcPct val="107000"/>
                        </a:lnSpc>
                        <a:spcAft>
                          <a:spcPts val="800"/>
                        </a:spcAft>
                      </a:pPr>
                      <a:r>
                        <a:rPr lang="en-MY" sz="1400" kern="100">
                          <a:effectLst/>
                        </a:rPr>
                        <a:t>17</a:t>
                      </a:r>
                    </a:p>
                    <a:p>
                      <a:pPr algn="just">
                        <a:lnSpc>
                          <a:spcPct val="107000"/>
                        </a:lnSpc>
                        <a:spcAft>
                          <a:spcPts val="800"/>
                        </a:spcAft>
                      </a:pPr>
                      <a:r>
                        <a:rPr lang="en-MY" sz="1400" kern="100">
                          <a:effectLst/>
                        </a:rPr>
                        <a:t>9</a:t>
                      </a:r>
                      <a:endParaRPr lang="en-MY"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1029" marR="61029" marT="0" marB="0"/>
                </a:tc>
                <a:tc>
                  <a:txBody>
                    <a:bodyPr/>
                    <a:lstStyle/>
                    <a:p>
                      <a:pPr algn="just">
                        <a:lnSpc>
                          <a:spcPct val="107000"/>
                        </a:lnSpc>
                        <a:spcAft>
                          <a:spcPts val="800"/>
                        </a:spcAft>
                      </a:pPr>
                      <a:r>
                        <a:rPr lang="en-MY" sz="1400" kern="100">
                          <a:effectLst/>
                        </a:rPr>
                        <a:t>50.5</a:t>
                      </a:r>
                    </a:p>
                    <a:p>
                      <a:pPr algn="just">
                        <a:lnSpc>
                          <a:spcPct val="107000"/>
                        </a:lnSpc>
                        <a:spcAft>
                          <a:spcPts val="800"/>
                        </a:spcAft>
                      </a:pPr>
                      <a:r>
                        <a:rPr lang="en-MY" sz="1400" kern="100">
                          <a:effectLst/>
                        </a:rPr>
                        <a:t>29.9</a:t>
                      </a:r>
                    </a:p>
                    <a:p>
                      <a:pPr algn="just">
                        <a:lnSpc>
                          <a:spcPct val="107000"/>
                        </a:lnSpc>
                        <a:spcAft>
                          <a:spcPts val="800"/>
                        </a:spcAft>
                      </a:pPr>
                      <a:r>
                        <a:rPr lang="en-MY" sz="1400" kern="100">
                          <a:effectLst/>
                        </a:rPr>
                        <a:t>11.3</a:t>
                      </a:r>
                    </a:p>
                    <a:p>
                      <a:pPr algn="just">
                        <a:lnSpc>
                          <a:spcPct val="107000"/>
                        </a:lnSpc>
                        <a:spcAft>
                          <a:spcPts val="800"/>
                        </a:spcAft>
                      </a:pPr>
                      <a:r>
                        <a:rPr lang="en-MY" sz="1400" kern="100">
                          <a:effectLst/>
                        </a:rPr>
                        <a:t>5.5</a:t>
                      </a:r>
                    </a:p>
                    <a:p>
                      <a:pPr algn="just">
                        <a:lnSpc>
                          <a:spcPct val="107000"/>
                        </a:lnSpc>
                        <a:spcAft>
                          <a:spcPts val="800"/>
                        </a:spcAft>
                      </a:pPr>
                      <a:r>
                        <a:rPr lang="en-MY" sz="1400" kern="100">
                          <a:effectLst/>
                        </a:rPr>
                        <a:t>2.9</a:t>
                      </a:r>
                      <a:endParaRPr lang="en-MY"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1029" marR="61029" marT="0" marB="0"/>
                </a:tc>
                <a:tc>
                  <a:txBody>
                    <a:bodyPr/>
                    <a:lstStyle/>
                    <a:p>
                      <a:pPr algn="just">
                        <a:lnSpc>
                          <a:spcPct val="107000"/>
                        </a:lnSpc>
                        <a:spcAft>
                          <a:spcPts val="800"/>
                        </a:spcAft>
                      </a:pPr>
                      <a:r>
                        <a:rPr lang="en-MY" sz="1400" kern="100" dirty="0">
                          <a:effectLst/>
                        </a:rPr>
                        <a:t>50.5</a:t>
                      </a:r>
                    </a:p>
                    <a:p>
                      <a:pPr algn="just">
                        <a:lnSpc>
                          <a:spcPct val="107000"/>
                        </a:lnSpc>
                        <a:spcAft>
                          <a:spcPts val="800"/>
                        </a:spcAft>
                      </a:pPr>
                      <a:r>
                        <a:rPr lang="en-MY" sz="1400" kern="100" dirty="0">
                          <a:effectLst/>
                        </a:rPr>
                        <a:t>80.4</a:t>
                      </a:r>
                    </a:p>
                    <a:p>
                      <a:pPr algn="just">
                        <a:lnSpc>
                          <a:spcPct val="107000"/>
                        </a:lnSpc>
                        <a:spcAft>
                          <a:spcPts val="800"/>
                        </a:spcAft>
                      </a:pPr>
                      <a:r>
                        <a:rPr lang="en-MY" sz="1400" kern="100" dirty="0">
                          <a:effectLst/>
                        </a:rPr>
                        <a:t>91.6</a:t>
                      </a:r>
                    </a:p>
                    <a:p>
                      <a:pPr algn="just">
                        <a:lnSpc>
                          <a:spcPct val="107000"/>
                        </a:lnSpc>
                        <a:spcAft>
                          <a:spcPts val="800"/>
                        </a:spcAft>
                      </a:pPr>
                      <a:r>
                        <a:rPr lang="en-MY" sz="1400" kern="100" dirty="0">
                          <a:effectLst/>
                        </a:rPr>
                        <a:t>97.1</a:t>
                      </a:r>
                    </a:p>
                    <a:p>
                      <a:pPr algn="just">
                        <a:lnSpc>
                          <a:spcPct val="107000"/>
                        </a:lnSpc>
                        <a:spcAft>
                          <a:spcPts val="800"/>
                        </a:spcAft>
                      </a:pPr>
                      <a:r>
                        <a:rPr lang="en-MY" sz="1400" kern="100" dirty="0">
                          <a:effectLst/>
                        </a:rPr>
                        <a:t>100.0</a:t>
                      </a:r>
                      <a:endParaRPr lang="en-MY"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1029" marR="61029" marT="0" marB="0"/>
                </a:tc>
                <a:extLst>
                  <a:ext uri="{0D108BD9-81ED-4DB2-BD59-A6C34878D82A}">
                    <a16:rowId xmlns:a16="http://schemas.microsoft.com/office/drawing/2014/main" val="1730449970"/>
                  </a:ext>
                </a:extLst>
              </a:tr>
            </a:tbl>
          </a:graphicData>
        </a:graphic>
      </p:graphicFrame>
      <p:sp>
        <p:nvSpPr>
          <p:cNvPr id="7" name="TextBox 6">
            <a:extLst>
              <a:ext uri="{FF2B5EF4-FFF2-40B4-BE49-F238E27FC236}">
                <a16:creationId xmlns:a16="http://schemas.microsoft.com/office/drawing/2014/main" id="{B0CEA7F8-DF7B-A776-351E-613069089E62}"/>
              </a:ext>
            </a:extLst>
          </p:cNvPr>
          <p:cNvSpPr txBox="1"/>
          <p:nvPr/>
        </p:nvSpPr>
        <p:spPr>
          <a:xfrm>
            <a:off x="273577" y="810936"/>
            <a:ext cx="3256432" cy="369332"/>
          </a:xfrm>
          <a:prstGeom prst="rect">
            <a:avLst/>
          </a:prstGeom>
          <a:noFill/>
        </p:spPr>
        <p:txBody>
          <a:bodyPr wrap="square">
            <a:spAutoFit/>
          </a:bodyPr>
          <a:lstStyle/>
          <a:p>
            <a:r>
              <a:rPr lang="en-MY" b="1" dirty="0"/>
              <a:t>Cronbach’s alpha coefficient</a:t>
            </a:r>
          </a:p>
        </p:txBody>
      </p:sp>
      <p:graphicFrame>
        <p:nvGraphicFramePr>
          <p:cNvPr id="13" name="Table 12">
            <a:extLst>
              <a:ext uri="{FF2B5EF4-FFF2-40B4-BE49-F238E27FC236}">
                <a16:creationId xmlns:a16="http://schemas.microsoft.com/office/drawing/2014/main" id="{74E4512C-2B38-23E2-09E5-9CABD4FB4AE2}"/>
              </a:ext>
            </a:extLst>
          </p:cNvPr>
          <p:cNvGraphicFramePr>
            <a:graphicFrameLocks noGrp="1"/>
          </p:cNvGraphicFramePr>
          <p:nvPr>
            <p:extLst>
              <p:ext uri="{D42A27DB-BD31-4B8C-83A1-F6EECF244321}">
                <p14:modId xmlns:p14="http://schemas.microsoft.com/office/powerpoint/2010/main" val="520093232"/>
              </p:ext>
            </p:extLst>
          </p:nvPr>
        </p:nvGraphicFramePr>
        <p:xfrm>
          <a:off x="273577" y="1180268"/>
          <a:ext cx="3118209" cy="2550354"/>
        </p:xfrm>
        <a:graphic>
          <a:graphicData uri="http://schemas.openxmlformats.org/drawingml/2006/table">
            <a:tbl>
              <a:tblPr firstRow="1" firstCol="1" bandRow="1">
                <a:tableStyleId>{5C22544A-7EE6-4342-B048-85BDC9FD1C3A}</a:tableStyleId>
              </a:tblPr>
              <a:tblGrid>
                <a:gridCol w="1690838">
                  <a:extLst>
                    <a:ext uri="{9D8B030D-6E8A-4147-A177-3AD203B41FA5}">
                      <a16:colId xmlns:a16="http://schemas.microsoft.com/office/drawing/2014/main" val="1961055717"/>
                    </a:ext>
                  </a:extLst>
                </a:gridCol>
                <a:gridCol w="1427371">
                  <a:extLst>
                    <a:ext uri="{9D8B030D-6E8A-4147-A177-3AD203B41FA5}">
                      <a16:colId xmlns:a16="http://schemas.microsoft.com/office/drawing/2014/main" val="2734864821"/>
                    </a:ext>
                  </a:extLst>
                </a:gridCol>
              </a:tblGrid>
              <a:tr h="486687">
                <a:tc>
                  <a:txBody>
                    <a:bodyPr/>
                    <a:lstStyle/>
                    <a:p>
                      <a:pPr algn="ctr">
                        <a:lnSpc>
                          <a:spcPct val="107000"/>
                        </a:lnSpc>
                        <a:spcAft>
                          <a:spcPts val="800"/>
                        </a:spcAft>
                      </a:pPr>
                      <a:r>
                        <a:rPr lang="en-MY" sz="1800" kern="100">
                          <a:effectLst/>
                        </a:rPr>
                        <a:t>Factors</a:t>
                      </a:r>
                      <a:endParaRPr lang="en-MY"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MY" sz="1800" kern="100">
                          <a:effectLst/>
                        </a:rPr>
                        <a:t>Cronbach’s alpha coefficient</a:t>
                      </a:r>
                      <a:endParaRPr lang="en-MY"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16800135"/>
                  </a:ext>
                </a:extLst>
              </a:tr>
              <a:tr h="237853">
                <a:tc>
                  <a:txBody>
                    <a:bodyPr/>
                    <a:lstStyle/>
                    <a:p>
                      <a:pPr>
                        <a:lnSpc>
                          <a:spcPct val="107000"/>
                        </a:lnSpc>
                        <a:spcAft>
                          <a:spcPts val="800"/>
                        </a:spcAft>
                      </a:pPr>
                      <a:r>
                        <a:rPr lang="en-MY" sz="1800" kern="100">
                          <a:effectLst/>
                        </a:rPr>
                        <a:t>ATU</a:t>
                      </a:r>
                      <a:endParaRPr lang="en-MY"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MY" sz="1800" kern="100" dirty="0">
                          <a:effectLst/>
                        </a:rPr>
                        <a:t>.721</a:t>
                      </a:r>
                      <a:endParaRPr lang="en-MY"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29226216"/>
                  </a:ext>
                </a:extLst>
              </a:tr>
              <a:tr h="237853">
                <a:tc>
                  <a:txBody>
                    <a:bodyPr/>
                    <a:lstStyle/>
                    <a:p>
                      <a:pPr algn="just">
                        <a:lnSpc>
                          <a:spcPct val="107000"/>
                        </a:lnSpc>
                        <a:spcAft>
                          <a:spcPts val="800"/>
                        </a:spcAft>
                      </a:pPr>
                      <a:r>
                        <a:rPr lang="en-MY" sz="1800" kern="100">
                          <a:effectLst/>
                        </a:rPr>
                        <a:t>FC</a:t>
                      </a:r>
                      <a:endParaRPr lang="en-MY"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MY" sz="1800" kern="100">
                          <a:effectLst/>
                        </a:rPr>
                        <a:t>.728</a:t>
                      </a:r>
                      <a:endParaRPr lang="en-MY"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42848503"/>
                  </a:ext>
                </a:extLst>
              </a:tr>
              <a:tr h="237853">
                <a:tc>
                  <a:txBody>
                    <a:bodyPr/>
                    <a:lstStyle/>
                    <a:p>
                      <a:pPr algn="just">
                        <a:lnSpc>
                          <a:spcPct val="107000"/>
                        </a:lnSpc>
                        <a:spcAft>
                          <a:spcPts val="800"/>
                        </a:spcAft>
                      </a:pPr>
                      <a:r>
                        <a:rPr lang="en-MY" sz="1800" kern="100">
                          <a:effectLst/>
                        </a:rPr>
                        <a:t>PEU</a:t>
                      </a:r>
                      <a:endParaRPr lang="en-MY"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MY" sz="1800" kern="100">
                          <a:effectLst/>
                        </a:rPr>
                        <a:t>.704</a:t>
                      </a:r>
                      <a:endParaRPr lang="en-MY"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54824069"/>
                  </a:ext>
                </a:extLst>
              </a:tr>
              <a:tr h="237853">
                <a:tc>
                  <a:txBody>
                    <a:bodyPr/>
                    <a:lstStyle/>
                    <a:p>
                      <a:pPr algn="just">
                        <a:lnSpc>
                          <a:spcPct val="107000"/>
                        </a:lnSpc>
                        <a:spcAft>
                          <a:spcPts val="800"/>
                        </a:spcAft>
                      </a:pPr>
                      <a:r>
                        <a:rPr lang="en-MY" sz="1800" kern="100">
                          <a:effectLst/>
                        </a:rPr>
                        <a:t>POL</a:t>
                      </a:r>
                      <a:endParaRPr lang="en-MY"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MY" sz="1800" kern="100">
                          <a:effectLst/>
                        </a:rPr>
                        <a:t>.730</a:t>
                      </a:r>
                      <a:endParaRPr lang="en-MY"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30655953"/>
                  </a:ext>
                </a:extLst>
              </a:tr>
              <a:tr h="237853">
                <a:tc>
                  <a:txBody>
                    <a:bodyPr/>
                    <a:lstStyle/>
                    <a:p>
                      <a:pPr algn="just">
                        <a:lnSpc>
                          <a:spcPct val="107000"/>
                        </a:lnSpc>
                        <a:spcAft>
                          <a:spcPts val="800"/>
                        </a:spcAft>
                      </a:pPr>
                      <a:r>
                        <a:rPr lang="en-MY" sz="1800" kern="100">
                          <a:effectLst/>
                        </a:rPr>
                        <a:t>PU</a:t>
                      </a:r>
                      <a:endParaRPr lang="en-MY"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MY" sz="1800" kern="100">
                          <a:effectLst/>
                        </a:rPr>
                        <a:t>.780</a:t>
                      </a:r>
                      <a:endParaRPr lang="en-MY"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27388754"/>
                  </a:ext>
                </a:extLst>
              </a:tr>
              <a:tr h="237853">
                <a:tc>
                  <a:txBody>
                    <a:bodyPr/>
                    <a:lstStyle/>
                    <a:p>
                      <a:pPr algn="just">
                        <a:lnSpc>
                          <a:spcPct val="107000"/>
                        </a:lnSpc>
                        <a:spcAft>
                          <a:spcPts val="800"/>
                        </a:spcAft>
                      </a:pPr>
                      <a:r>
                        <a:rPr lang="en-MY" sz="1800" kern="100">
                          <a:effectLst/>
                        </a:rPr>
                        <a:t>SN</a:t>
                      </a:r>
                      <a:endParaRPr lang="en-MY"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n-MY" sz="1800" kern="100" dirty="0">
                          <a:effectLst/>
                        </a:rPr>
                        <a:t>.755</a:t>
                      </a:r>
                      <a:endParaRPr lang="en-MY"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02307530"/>
                  </a:ext>
                </a:extLst>
              </a:tr>
            </a:tbl>
          </a:graphicData>
        </a:graphic>
      </p:graphicFrame>
    </p:spTree>
    <p:extLst>
      <p:ext uri="{BB962C8B-B14F-4D97-AF65-F5344CB8AC3E}">
        <p14:creationId xmlns:p14="http://schemas.microsoft.com/office/powerpoint/2010/main" val="5497550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xit" presetSubtype="0" fill="hold" nodeType="withEffect">
                                  <p:stCondLst>
                                    <p:cond delay="0"/>
                                  </p:stCondLst>
                                  <p:childTnLst>
                                    <p:set>
                                      <p:cBhvr>
                                        <p:cTn id="6" dur="1" fill="hold">
                                          <p:stCondLst>
                                            <p:cond delay="0"/>
                                          </p:stCondLst>
                                        </p:cTn>
                                        <p:tgtEl>
                                          <p:spTgt spid="21"/>
                                        </p:tgtEl>
                                        <p:attrNameLst>
                                          <p:attrName>style.visibility</p:attrName>
                                        </p:attrNameLst>
                                      </p:cBhvr>
                                      <p:to>
                                        <p:strVal val="hidden"/>
                                      </p:to>
                                    </p:set>
                                  </p:childTnLst>
                                </p:cTn>
                              </p:par>
                              <p:par>
                                <p:cTn id="7" presetID="1" presetClass="exit" presetSubtype="0" fill="hold" nodeType="withEffect">
                                  <p:stCondLst>
                                    <p:cond delay="700"/>
                                  </p:stCondLst>
                                  <p:childTnLst>
                                    <p:set>
                                      <p:cBhvr>
                                        <p:cTn id="8" dur="1" fill="hold">
                                          <p:stCondLst>
                                            <p:cond delay="0"/>
                                          </p:stCondLst>
                                        </p:cTn>
                                        <p:tgtEl>
                                          <p:spTgt spid="22"/>
                                        </p:tgtEl>
                                        <p:attrNameLst>
                                          <p:attrName>style.visibility</p:attrName>
                                        </p:attrNameLst>
                                      </p:cBhvr>
                                      <p:to>
                                        <p:strVal val="hidden"/>
                                      </p:to>
                                    </p:set>
                                  </p:childTnLst>
                                </p:cTn>
                              </p:par>
                              <p:par>
                                <p:cTn id="9" presetID="1" presetClass="exit" presetSubtype="0" fill="hold" nodeType="withEffect">
                                  <p:stCondLst>
                                    <p:cond delay="700"/>
                                  </p:stCondLst>
                                  <p:childTnLst>
                                    <p:set>
                                      <p:cBhvr>
                                        <p:cTn id="10"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28F0A63-FBC5-25EF-4F09-AACE94B96681}"/>
              </a:ext>
            </a:extLst>
          </p:cNvPr>
          <p:cNvSpPr/>
          <p:nvPr/>
        </p:nvSpPr>
        <p:spPr>
          <a:xfrm rot="5400000">
            <a:off x="6231690" y="-3109535"/>
            <a:ext cx="667775"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274320" anchor="ctr"/>
          <a:lstStyle/>
          <a:p>
            <a:pPr algn="ctr" fontAlgn="auto">
              <a:spcBef>
                <a:spcPts val="0"/>
              </a:spcBef>
              <a:spcAft>
                <a:spcPts val="0"/>
              </a:spcAft>
              <a:defRPr/>
            </a:pPr>
            <a:r>
              <a:rPr lang="en-US" sz="3200" b="1" dirty="0">
                <a:solidFill>
                  <a:prstClr val="white"/>
                </a:solidFill>
              </a:rPr>
              <a:t> RESULTS</a:t>
            </a:r>
          </a:p>
        </p:txBody>
      </p:sp>
      <p:pic>
        <p:nvPicPr>
          <p:cNvPr id="21" name="Picture 20">
            <a:extLst>
              <a:ext uri="{FF2B5EF4-FFF2-40B4-BE49-F238E27FC236}">
                <a16:creationId xmlns:a16="http://schemas.microsoft.com/office/drawing/2014/main" id="{5F7A829B-EE2D-EA94-31A4-66EC801DA9B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392363"/>
            <a:ext cx="2747963"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a:extLst>
              <a:ext uri="{FF2B5EF4-FFF2-40B4-BE49-F238E27FC236}">
                <a16:creationId xmlns:a16="http://schemas.microsoft.com/office/drawing/2014/main" id="{72A420E4-E6CE-5318-1305-6229798C5AD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73663" y="-2432050"/>
            <a:ext cx="2747962"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a:extLst>
              <a:ext uri="{FF2B5EF4-FFF2-40B4-BE49-F238E27FC236}">
                <a16:creationId xmlns:a16="http://schemas.microsoft.com/office/drawing/2014/main" id="{5A453D91-90B3-6E7B-A486-DC522D96125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96238" y="-2471738"/>
            <a:ext cx="2749550"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8695D67D-56C3-348A-162D-BE6F19F9B6D4}"/>
              </a:ext>
            </a:extLst>
          </p:cNvPr>
          <p:cNvSpPr txBox="1"/>
          <p:nvPr/>
        </p:nvSpPr>
        <p:spPr>
          <a:xfrm>
            <a:off x="4977809" y="561126"/>
            <a:ext cx="2858386" cy="369332"/>
          </a:xfrm>
          <a:prstGeom prst="rect">
            <a:avLst/>
          </a:prstGeom>
          <a:noFill/>
        </p:spPr>
        <p:txBody>
          <a:bodyPr wrap="square">
            <a:spAutoFit/>
          </a:bodyPr>
          <a:lstStyle/>
          <a:p>
            <a:r>
              <a:rPr lang="en-US" b="1" dirty="0"/>
              <a:t>Measurement Model</a:t>
            </a:r>
            <a:endParaRPr lang="en-MY" b="1" dirty="0"/>
          </a:p>
        </p:txBody>
      </p:sp>
      <p:graphicFrame>
        <p:nvGraphicFramePr>
          <p:cNvPr id="4" name="Table 3">
            <a:extLst>
              <a:ext uri="{FF2B5EF4-FFF2-40B4-BE49-F238E27FC236}">
                <a16:creationId xmlns:a16="http://schemas.microsoft.com/office/drawing/2014/main" id="{C3060367-4D74-049B-165B-C4AAC46C8F61}"/>
              </a:ext>
            </a:extLst>
          </p:cNvPr>
          <p:cNvGraphicFramePr>
            <a:graphicFrameLocks noGrp="1"/>
          </p:cNvGraphicFramePr>
          <p:nvPr>
            <p:extLst>
              <p:ext uri="{D42A27DB-BD31-4B8C-83A1-F6EECF244321}">
                <p14:modId xmlns:p14="http://schemas.microsoft.com/office/powerpoint/2010/main" val="4060850802"/>
              </p:ext>
            </p:extLst>
          </p:nvPr>
        </p:nvGraphicFramePr>
        <p:xfrm>
          <a:off x="396255" y="826165"/>
          <a:ext cx="11629168" cy="5994272"/>
        </p:xfrm>
        <a:graphic>
          <a:graphicData uri="http://schemas.openxmlformats.org/drawingml/2006/table">
            <a:tbl>
              <a:tblPr firstRow="1" firstCol="1" bandRow="1">
                <a:tableStyleId>{5C22544A-7EE6-4342-B048-85BDC9FD1C3A}</a:tableStyleId>
              </a:tblPr>
              <a:tblGrid>
                <a:gridCol w="2189799">
                  <a:extLst>
                    <a:ext uri="{9D8B030D-6E8A-4147-A177-3AD203B41FA5}">
                      <a16:colId xmlns:a16="http://schemas.microsoft.com/office/drawing/2014/main" val="668342068"/>
                    </a:ext>
                  </a:extLst>
                </a:gridCol>
                <a:gridCol w="2126428">
                  <a:extLst>
                    <a:ext uri="{9D8B030D-6E8A-4147-A177-3AD203B41FA5}">
                      <a16:colId xmlns:a16="http://schemas.microsoft.com/office/drawing/2014/main" val="2800629966"/>
                    </a:ext>
                  </a:extLst>
                </a:gridCol>
                <a:gridCol w="1995463">
                  <a:extLst>
                    <a:ext uri="{9D8B030D-6E8A-4147-A177-3AD203B41FA5}">
                      <a16:colId xmlns:a16="http://schemas.microsoft.com/office/drawing/2014/main" val="917451166"/>
                    </a:ext>
                  </a:extLst>
                </a:gridCol>
                <a:gridCol w="1796902">
                  <a:extLst>
                    <a:ext uri="{9D8B030D-6E8A-4147-A177-3AD203B41FA5}">
                      <a16:colId xmlns:a16="http://schemas.microsoft.com/office/drawing/2014/main" val="1688418984"/>
                    </a:ext>
                  </a:extLst>
                </a:gridCol>
                <a:gridCol w="1544829">
                  <a:extLst>
                    <a:ext uri="{9D8B030D-6E8A-4147-A177-3AD203B41FA5}">
                      <a16:colId xmlns:a16="http://schemas.microsoft.com/office/drawing/2014/main" val="3377782529"/>
                    </a:ext>
                  </a:extLst>
                </a:gridCol>
                <a:gridCol w="1975747">
                  <a:extLst>
                    <a:ext uri="{9D8B030D-6E8A-4147-A177-3AD203B41FA5}">
                      <a16:colId xmlns:a16="http://schemas.microsoft.com/office/drawing/2014/main" val="1620863326"/>
                    </a:ext>
                  </a:extLst>
                </a:gridCol>
              </a:tblGrid>
              <a:tr h="398906">
                <a:tc>
                  <a:txBody>
                    <a:bodyPr/>
                    <a:lstStyle/>
                    <a:p>
                      <a:pPr algn="just">
                        <a:lnSpc>
                          <a:spcPct val="150000"/>
                        </a:lnSpc>
                        <a:spcAft>
                          <a:spcPts val="800"/>
                        </a:spcAft>
                      </a:pPr>
                      <a:r>
                        <a:rPr lang="en-MY" sz="1300" kern="100">
                          <a:effectLst/>
                        </a:rPr>
                        <a:t>Item</a:t>
                      </a:r>
                      <a:endParaRPr lang="en-MY"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52674" marR="52674" marT="0" marB="0"/>
                </a:tc>
                <a:tc>
                  <a:txBody>
                    <a:bodyPr/>
                    <a:lstStyle/>
                    <a:p>
                      <a:pPr algn="just">
                        <a:lnSpc>
                          <a:spcPct val="150000"/>
                        </a:lnSpc>
                        <a:spcAft>
                          <a:spcPts val="800"/>
                        </a:spcAft>
                      </a:pPr>
                      <a:r>
                        <a:rPr lang="en-MY" sz="1300" kern="100" dirty="0">
                          <a:effectLst/>
                        </a:rPr>
                        <a:t>t-value</a:t>
                      </a:r>
                      <a:endParaRPr lang="en-MY"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2674" marR="52674" marT="0" marB="0"/>
                </a:tc>
                <a:tc>
                  <a:txBody>
                    <a:bodyPr/>
                    <a:lstStyle/>
                    <a:p>
                      <a:pPr algn="just">
                        <a:lnSpc>
                          <a:spcPct val="150000"/>
                        </a:lnSpc>
                        <a:spcAft>
                          <a:spcPts val="800"/>
                        </a:spcAft>
                      </a:pPr>
                      <a:r>
                        <a:rPr lang="en-MY" sz="1300" kern="100">
                          <a:effectLst/>
                        </a:rPr>
                        <a:t>SE</a:t>
                      </a:r>
                      <a:endParaRPr lang="en-MY"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52674" marR="52674" marT="0" marB="0"/>
                </a:tc>
                <a:tc>
                  <a:txBody>
                    <a:bodyPr/>
                    <a:lstStyle/>
                    <a:p>
                      <a:pPr algn="just">
                        <a:lnSpc>
                          <a:spcPct val="150000"/>
                        </a:lnSpc>
                        <a:spcAft>
                          <a:spcPts val="800"/>
                        </a:spcAft>
                      </a:pPr>
                      <a:r>
                        <a:rPr lang="en-MY" sz="1300" kern="100">
                          <a:effectLst/>
                        </a:rPr>
                        <a:t>R2</a:t>
                      </a:r>
                      <a:endParaRPr lang="en-MY"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52674" marR="52674" marT="0" marB="0"/>
                </a:tc>
                <a:tc>
                  <a:txBody>
                    <a:bodyPr/>
                    <a:lstStyle/>
                    <a:p>
                      <a:pPr algn="just">
                        <a:lnSpc>
                          <a:spcPct val="150000"/>
                        </a:lnSpc>
                        <a:spcAft>
                          <a:spcPts val="800"/>
                        </a:spcAft>
                      </a:pPr>
                      <a:r>
                        <a:rPr lang="en-MY" sz="1300" kern="100">
                          <a:effectLst/>
                        </a:rPr>
                        <a:t>AVE</a:t>
                      </a:r>
                      <a:endParaRPr lang="en-MY"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52674" marR="52674" marT="0" marB="0"/>
                </a:tc>
                <a:tc>
                  <a:txBody>
                    <a:bodyPr/>
                    <a:lstStyle/>
                    <a:p>
                      <a:pPr algn="just">
                        <a:lnSpc>
                          <a:spcPct val="150000"/>
                        </a:lnSpc>
                        <a:spcAft>
                          <a:spcPts val="800"/>
                        </a:spcAft>
                      </a:pPr>
                      <a:r>
                        <a:rPr lang="en-MY" sz="1300" kern="100">
                          <a:effectLst/>
                        </a:rPr>
                        <a:t>Cronbach’s alpha</a:t>
                      </a:r>
                      <a:endParaRPr lang="en-MY"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52674" marR="52674" marT="0" marB="0"/>
                </a:tc>
                <a:extLst>
                  <a:ext uri="{0D108BD9-81ED-4DB2-BD59-A6C34878D82A}">
                    <a16:rowId xmlns:a16="http://schemas.microsoft.com/office/drawing/2014/main" val="3301098638"/>
                  </a:ext>
                </a:extLst>
              </a:tr>
              <a:tr h="188211">
                <a:tc>
                  <a:txBody>
                    <a:bodyPr/>
                    <a:lstStyle/>
                    <a:p>
                      <a:pPr algn="just">
                        <a:lnSpc>
                          <a:spcPct val="150000"/>
                        </a:lnSpc>
                        <a:spcAft>
                          <a:spcPts val="800"/>
                        </a:spcAft>
                      </a:pPr>
                      <a:r>
                        <a:rPr lang="en-MY" sz="1300" kern="100">
                          <a:effectLst/>
                        </a:rPr>
                        <a:t>ATU1</a:t>
                      </a:r>
                      <a:endParaRPr lang="en-MY"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52674" marR="52674" marT="0" marB="0"/>
                </a:tc>
                <a:tc>
                  <a:txBody>
                    <a:bodyPr/>
                    <a:lstStyle/>
                    <a:p>
                      <a:pPr algn="just">
                        <a:lnSpc>
                          <a:spcPct val="150000"/>
                        </a:lnSpc>
                        <a:spcAft>
                          <a:spcPts val="800"/>
                        </a:spcAft>
                      </a:pPr>
                      <a:r>
                        <a:rPr lang="en-MY" sz="1300" kern="100">
                          <a:effectLst/>
                        </a:rPr>
                        <a:t>3.123</a:t>
                      </a:r>
                      <a:endParaRPr lang="en-MY"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52674" marR="52674" marT="0" marB="0"/>
                </a:tc>
                <a:tc>
                  <a:txBody>
                    <a:bodyPr/>
                    <a:lstStyle/>
                    <a:p>
                      <a:pPr algn="just">
                        <a:lnSpc>
                          <a:spcPct val="150000"/>
                        </a:lnSpc>
                        <a:spcAft>
                          <a:spcPts val="800"/>
                        </a:spcAft>
                      </a:pPr>
                      <a:r>
                        <a:rPr lang="en-MY" sz="1300" kern="100">
                          <a:effectLst/>
                        </a:rPr>
                        <a:t>.823</a:t>
                      </a:r>
                      <a:endParaRPr lang="en-MY"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52674" marR="52674" marT="0" marB="0"/>
                </a:tc>
                <a:tc>
                  <a:txBody>
                    <a:bodyPr/>
                    <a:lstStyle/>
                    <a:p>
                      <a:pPr algn="just">
                        <a:lnSpc>
                          <a:spcPct val="150000"/>
                        </a:lnSpc>
                        <a:spcAft>
                          <a:spcPts val="800"/>
                        </a:spcAft>
                      </a:pPr>
                      <a:r>
                        <a:rPr lang="en-MY" sz="1300" kern="100">
                          <a:effectLst/>
                        </a:rPr>
                        <a:t>.056</a:t>
                      </a:r>
                      <a:endParaRPr lang="en-MY"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52674" marR="52674" marT="0" marB="0"/>
                </a:tc>
                <a:tc rowSpan="3">
                  <a:txBody>
                    <a:bodyPr/>
                    <a:lstStyle/>
                    <a:p>
                      <a:pPr algn="just">
                        <a:lnSpc>
                          <a:spcPct val="150000"/>
                        </a:lnSpc>
                        <a:spcAft>
                          <a:spcPts val="800"/>
                        </a:spcAft>
                      </a:pPr>
                      <a:r>
                        <a:rPr lang="en-MY" sz="1300" kern="100">
                          <a:effectLst/>
                        </a:rPr>
                        <a:t> 5.42</a:t>
                      </a:r>
                      <a:endParaRPr lang="en-MY"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52674" marR="52674" marT="0" marB="0"/>
                </a:tc>
                <a:tc rowSpan="3">
                  <a:txBody>
                    <a:bodyPr/>
                    <a:lstStyle/>
                    <a:p>
                      <a:pPr algn="just">
                        <a:lnSpc>
                          <a:spcPct val="150000"/>
                        </a:lnSpc>
                        <a:spcAft>
                          <a:spcPts val="800"/>
                        </a:spcAft>
                      </a:pPr>
                      <a:r>
                        <a:rPr lang="en-MY" sz="1300" kern="100">
                          <a:effectLst/>
                        </a:rPr>
                        <a:t>.765</a:t>
                      </a:r>
                      <a:endParaRPr lang="en-MY"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52674" marR="52674" marT="0" marB="0"/>
                </a:tc>
                <a:extLst>
                  <a:ext uri="{0D108BD9-81ED-4DB2-BD59-A6C34878D82A}">
                    <a16:rowId xmlns:a16="http://schemas.microsoft.com/office/drawing/2014/main" val="1542428547"/>
                  </a:ext>
                </a:extLst>
              </a:tr>
              <a:tr h="188211">
                <a:tc>
                  <a:txBody>
                    <a:bodyPr/>
                    <a:lstStyle/>
                    <a:p>
                      <a:pPr algn="just">
                        <a:lnSpc>
                          <a:spcPct val="150000"/>
                        </a:lnSpc>
                        <a:spcAft>
                          <a:spcPts val="800"/>
                        </a:spcAft>
                      </a:pPr>
                      <a:r>
                        <a:rPr lang="en-MY" sz="1300" kern="100">
                          <a:effectLst/>
                        </a:rPr>
                        <a:t>ATU2</a:t>
                      </a:r>
                      <a:endParaRPr lang="en-MY"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52674" marR="52674" marT="0" marB="0"/>
                </a:tc>
                <a:tc>
                  <a:txBody>
                    <a:bodyPr/>
                    <a:lstStyle/>
                    <a:p>
                      <a:pPr algn="just">
                        <a:lnSpc>
                          <a:spcPct val="150000"/>
                        </a:lnSpc>
                        <a:spcAft>
                          <a:spcPts val="800"/>
                        </a:spcAft>
                      </a:pPr>
                      <a:r>
                        <a:rPr lang="en-MY" sz="1300" kern="100">
                          <a:effectLst/>
                        </a:rPr>
                        <a:t>3.542</a:t>
                      </a:r>
                      <a:endParaRPr lang="en-MY"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52674" marR="52674" marT="0" marB="0"/>
                </a:tc>
                <a:tc>
                  <a:txBody>
                    <a:bodyPr/>
                    <a:lstStyle/>
                    <a:p>
                      <a:pPr algn="just">
                        <a:lnSpc>
                          <a:spcPct val="150000"/>
                        </a:lnSpc>
                        <a:spcAft>
                          <a:spcPts val="800"/>
                        </a:spcAft>
                      </a:pPr>
                      <a:r>
                        <a:rPr lang="en-MY" sz="1300" kern="100">
                          <a:effectLst/>
                        </a:rPr>
                        <a:t>.583</a:t>
                      </a:r>
                      <a:endParaRPr lang="en-MY"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52674" marR="52674" marT="0" marB="0"/>
                </a:tc>
                <a:tc>
                  <a:txBody>
                    <a:bodyPr/>
                    <a:lstStyle/>
                    <a:p>
                      <a:pPr algn="just">
                        <a:lnSpc>
                          <a:spcPct val="150000"/>
                        </a:lnSpc>
                        <a:spcAft>
                          <a:spcPts val="800"/>
                        </a:spcAft>
                      </a:pPr>
                      <a:r>
                        <a:rPr lang="en-MY" sz="1300" kern="100">
                          <a:effectLst/>
                        </a:rPr>
                        <a:t>.296</a:t>
                      </a:r>
                      <a:endParaRPr lang="en-MY"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52674" marR="52674" marT="0" marB="0"/>
                </a:tc>
                <a:tc vMerge="1">
                  <a:txBody>
                    <a:bodyPr/>
                    <a:lstStyle/>
                    <a:p>
                      <a:endParaRPr lang="en-MY"/>
                    </a:p>
                  </a:txBody>
                  <a:tcPr/>
                </a:tc>
                <a:tc vMerge="1">
                  <a:txBody>
                    <a:bodyPr/>
                    <a:lstStyle/>
                    <a:p>
                      <a:endParaRPr lang="en-MY"/>
                    </a:p>
                  </a:txBody>
                  <a:tcPr/>
                </a:tc>
                <a:extLst>
                  <a:ext uri="{0D108BD9-81ED-4DB2-BD59-A6C34878D82A}">
                    <a16:rowId xmlns:a16="http://schemas.microsoft.com/office/drawing/2014/main" val="4258511637"/>
                  </a:ext>
                </a:extLst>
              </a:tr>
              <a:tr h="188211">
                <a:tc>
                  <a:txBody>
                    <a:bodyPr/>
                    <a:lstStyle/>
                    <a:p>
                      <a:pPr algn="just">
                        <a:lnSpc>
                          <a:spcPct val="150000"/>
                        </a:lnSpc>
                        <a:spcAft>
                          <a:spcPts val="800"/>
                        </a:spcAft>
                      </a:pPr>
                      <a:r>
                        <a:rPr lang="en-MY" sz="1300" kern="100">
                          <a:effectLst/>
                        </a:rPr>
                        <a:t>ATU3</a:t>
                      </a:r>
                      <a:endParaRPr lang="en-MY"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52674" marR="52674" marT="0" marB="0"/>
                </a:tc>
                <a:tc>
                  <a:txBody>
                    <a:bodyPr/>
                    <a:lstStyle/>
                    <a:p>
                      <a:pPr algn="just">
                        <a:lnSpc>
                          <a:spcPct val="150000"/>
                        </a:lnSpc>
                        <a:spcAft>
                          <a:spcPts val="800"/>
                        </a:spcAft>
                      </a:pPr>
                      <a:r>
                        <a:rPr lang="en-MY" sz="1300" kern="100">
                          <a:effectLst/>
                        </a:rPr>
                        <a:t>3.656</a:t>
                      </a:r>
                      <a:endParaRPr lang="en-MY"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52674" marR="52674" marT="0" marB="0"/>
                </a:tc>
                <a:tc>
                  <a:txBody>
                    <a:bodyPr/>
                    <a:lstStyle/>
                    <a:p>
                      <a:pPr algn="just">
                        <a:lnSpc>
                          <a:spcPct val="150000"/>
                        </a:lnSpc>
                        <a:spcAft>
                          <a:spcPts val="800"/>
                        </a:spcAft>
                      </a:pPr>
                      <a:r>
                        <a:rPr lang="en-MY" sz="1300" kern="100">
                          <a:effectLst/>
                        </a:rPr>
                        <a:t>.927</a:t>
                      </a:r>
                      <a:endParaRPr lang="en-MY"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52674" marR="52674" marT="0" marB="0"/>
                </a:tc>
                <a:tc>
                  <a:txBody>
                    <a:bodyPr/>
                    <a:lstStyle/>
                    <a:p>
                      <a:pPr algn="just">
                        <a:lnSpc>
                          <a:spcPct val="150000"/>
                        </a:lnSpc>
                        <a:spcAft>
                          <a:spcPts val="800"/>
                        </a:spcAft>
                      </a:pPr>
                      <a:r>
                        <a:rPr lang="en-MY" sz="1300" kern="100">
                          <a:effectLst/>
                        </a:rPr>
                        <a:t>.674</a:t>
                      </a:r>
                      <a:endParaRPr lang="en-MY"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52674" marR="52674" marT="0" marB="0"/>
                </a:tc>
                <a:tc vMerge="1">
                  <a:txBody>
                    <a:bodyPr/>
                    <a:lstStyle/>
                    <a:p>
                      <a:endParaRPr lang="en-MY"/>
                    </a:p>
                  </a:txBody>
                  <a:tcPr/>
                </a:tc>
                <a:tc vMerge="1">
                  <a:txBody>
                    <a:bodyPr/>
                    <a:lstStyle/>
                    <a:p>
                      <a:endParaRPr lang="en-MY"/>
                    </a:p>
                  </a:txBody>
                  <a:tcPr/>
                </a:tc>
                <a:extLst>
                  <a:ext uri="{0D108BD9-81ED-4DB2-BD59-A6C34878D82A}">
                    <a16:rowId xmlns:a16="http://schemas.microsoft.com/office/drawing/2014/main" val="1141178166"/>
                  </a:ext>
                </a:extLst>
              </a:tr>
              <a:tr h="188211">
                <a:tc>
                  <a:txBody>
                    <a:bodyPr/>
                    <a:lstStyle/>
                    <a:p>
                      <a:pPr algn="just">
                        <a:lnSpc>
                          <a:spcPct val="150000"/>
                        </a:lnSpc>
                        <a:spcAft>
                          <a:spcPts val="800"/>
                        </a:spcAft>
                      </a:pPr>
                      <a:r>
                        <a:rPr lang="en-MY" sz="1300" kern="100">
                          <a:effectLst/>
                        </a:rPr>
                        <a:t>FC1</a:t>
                      </a:r>
                      <a:endParaRPr lang="en-MY"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52674" marR="52674" marT="0" marB="0"/>
                </a:tc>
                <a:tc>
                  <a:txBody>
                    <a:bodyPr/>
                    <a:lstStyle/>
                    <a:p>
                      <a:pPr algn="just">
                        <a:lnSpc>
                          <a:spcPct val="150000"/>
                        </a:lnSpc>
                        <a:spcAft>
                          <a:spcPts val="800"/>
                        </a:spcAft>
                      </a:pPr>
                      <a:r>
                        <a:rPr lang="en-MY" sz="1300" kern="100">
                          <a:effectLst/>
                        </a:rPr>
                        <a:t>4.420</a:t>
                      </a:r>
                      <a:endParaRPr lang="en-MY"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52674" marR="52674" marT="0" marB="0"/>
                </a:tc>
                <a:tc>
                  <a:txBody>
                    <a:bodyPr/>
                    <a:lstStyle/>
                    <a:p>
                      <a:pPr algn="just">
                        <a:lnSpc>
                          <a:spcPct val="150000"/>
                        </a:lnSpc>
                        <a:spcAft>
                          <a:spcPts val="800"/>
                        </a:spcAft>
                      </a:pPr>
                      <a:r>
                        <a:rPr lang="en-MY" sz="1300" kern="100">
                          <a:effectLst/>
                        </a:rPr>
                        <a:t>.139</a:t>
                      </a:r>
                      <a:endParaRPr lang="en-MY"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52674" marR="52674" marT="0" marB="0"/>
                </a:tc>
                <a:tc>
                  <a:txBody>
                    <a:bodyPr/>
                    <a:lstStyle/>
                    <a:p>
                      <a:pPr algn="just">
                        <a:lnSpc>
                          <a:spcPct val="150000"/>
                        </a:lnSpc>
                        <a:spcAft>
                          <a:spcPts val="800"/>
                        </a:spcAft>
                      </a:pPr>
                      <a:r>
                        <a:rPr lang="en-MY" sz="1300" kern="100">
                          <a:effectLst/>
                        </a:rPr>
                        <a:t>.082</a:t>
                      </a:r>
                      <a:endParaRPr lang="en-MY"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52674" marR="52674" marT="0" marB="0"/>
                </a:tc>
                <a:tc rowSpan="4">
                  <a:txBody>
                    <a:bodyPr/>
                    <a:lstStyle/>
                    <a:p>
                      <a:pPr algn="just">
                        <a:lnSpc>
                          <a:spcPct val="150000"/>
                        </a:lnSpc>
                        <a:spcAft>
                          <a:spcPts val="800"/>
                        </a:spcAft>
                      </a:pPr>
                      <a:r>
                        <a:rPr lang="en-MY" sz="1300" kern="100">
                          <a:effectLst/>
                        </a:rPr>
                        <a:t>5.67</a:t>
                      </a:r>
                      <a:endParaRPr lang="en-MY"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52674" marR="52674" marT="0" marB="0"/>
                </a:tc>
                <a:tc rowSpan="4">
                  <a:txBody>
                    <a:bodyPr/>
                    <a:lstStyle/>
                    <a:p>
                      <a:pPr algn="just">
                        <a:lnSpc>
                          <a:spcPct val="150000"/>
                        </a:lnSpc>
                        <a:spcAft>
                          <a:spcPts val="800"/>
                        </a:spcAft>
                      </a:pPr>
                      <a:r>
                        <a:rPr lang="en-MY" sz="1300" kern="100">
                          <a:effectLst/>
                        </a:rPr>
                        <a:t>.832</a:t>
                      </a:r>
                      <a:endParaRPr lang="en-MY"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52674" marR="52674" marT="0" marB="0"/>
                </a:tc>
                <a:extLst>
                  <a:ext uri="{0D108BD9-81ED-4DB2-BD59-A6C34878D82A}">
                    <a16:rowId xmlns:a16="http://schemas.microsoft.com/office/drawing/2014/main" val="3484665561"/>
                  </a:ext>
                </a:extLst>
              </a:tr>
              <a:tr h="188211">
                <a:tc>
                  <a:txBody>
                    <a:bodyPr/>
                    <a:lstStyle/>
                    <a:p>
                      <a:pPr algn="just">
                        <a:lnSpc>
                          <a:spcPct val="150000"/>
                        </a:lnSpc>
                        <a:spcAft>
                          <a:spcPts val="800"/>
                        </a:spcAft>
                      </a:pPr>
                      <a:r>
                        <a:rPr lang="en-MY" sz="1300" kern="100">
                          <a:effectLst/>
                        </a:rPr>
                        <a:t>FC2</a:t>
                      </a:r>
                      <a:endParaRPr lang="en-MY"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52674" marR="52674" marT="0" marB="0"/>
                </a:tc>
                <a:tc>
                  <a:txBody>
                    <a:bodyPr/>
                    <a:lstStyle/>
                    <a:p>
                      <a:pPr algn="just">
                        <a:lnSpc>
                          <a:spcPct val="150000"/>
                        </a:lnSpc>
                        <a:spcAft>
                          <a:spcPts val="800"/>
                        </a:spcAft>
                      </a:pPr>
                      <a:r>
                        <a:rPr lang="en-MY" sz="1300" kern="100">
                          <a:effectLst/>
                        </a:rPr>
                        <a:t>3.142</a:t>
                      </a:r>
                      <a:endParaRPr lang="en-MY"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52674" marR="52674" marT="0" marB="0"/>
                </a:tc>
                <a:tc>
                  <a:txBody>
                    <a:bodyPr/>
                    <a:lstStyle/>
                    <a:p>
                      <a:pPr algn="just">
                        <a:lnSpc>
                          <a:spcPct val="150000"/>
                        </a:lnSpc>
                        <a:spcAft>
                          <a:spcPts val="800"/>
                        </a:spcAft>
                      </a:pPr>
                      <a:r>
                        <a:rPr lang="en-MY" sz="1300" kern="100">
                          <a:effectLst/>
                        </a:rPr>
                        <a:t>.080</a:t>
                      </a:r>
                      <a:endParaRPr lang="en-MY"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52674" marR="52674" marT="0" marB="0"/>
                </a:tc>
                <a:tc>
                  <a:txBody>
                    <a:bodyPr/>
                    <a:lstStyle/>
                    <a:p>
                      <a:pPr algn="just">
                        <a:lnSpc>
                          <a:spcPct val="150000"/>
                        </a:lnSpc>
                        <a:spcAft>
                          <a:spcPts val="800"/>
                        </a:spcAft>
                      </a:pPr>
                      <a:r>
                        <a:rPr lang="en-MY" sz="1300" kern="100">
                          <a:effectLst/>
                        </a:rPr>
                        <a:t>.040</a:t>
                      </a:r>
                      <a:endParaRPr lang="en-MY"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52674" marR="52674" marT="0" marB="0"/>
                </a:tc>
                <a:tc vMerge="1">
                  <a:txBody>
                    <a:bodyPr/>
                    <a:lstStyle/>
                    <a:p>
                      <a:endParaRPr lang="en-MY"/>
                    </a:p>
                  </a:txBody>
                  <a:tcPr/>
                </a:tc>
                <a:tc vMerge="1">
                  <a:txBody>
                    <a:bodyPr/>
                    <a:lstStyle/>
                    <a:p>
                      <a:endParaRPr lang="en-MY"/>
                    </a:p>
                  </a:txBody>
                  <a:tcPr/>
                </a:tc>
                <a:extLst>
                  <a:ext uri="{0D108BD9-81ED-4DB2-BD59-A6C34878D82A}">
                    <a16:rowId xmlns:a16="http://schemas.microsoft.com/office/drawing/2014/main" val="354260133"/>
                  </a:ext>
                </a:extLst>
              </a:tr>
              <a:tr h="188211">
                <a:tc>
                  <a:txBody>
                    <a:bodyPr/>
                    <a:lstStyle/>
                    <a:p>
                      <a:pPr algn="just">
                        <a:lnSpc>
                          <a:spcPct val="150000"/>
                        </a:lnSpc>
                        <a:spcAft>
                          <a:spcPts val="800"/>
                        </a:spcAft>
                      </a:pPr>
                      <a:r>
                        <a:rPr lang="en-MY" sz="1300" kern="100">
                          <a:effectLst/>
                        </a:rPr>
                        <a:t>FC3</a:t>
                      </a:r>
                      <a:endParaRPr lang="en-MY"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52674" marR="52674" marT="0" marB="0"/>
                </a:tc>
                <a:tc>
                  <a:txBody>
                    <a:bodyPr/>
                    <a:lstStyle/>
                    <a:p>
                      <a:pPr algn="just">
                        <a:lnSpc>
                          <a:spcPct val="150000"/>
                        </a:lnSpc>
                        <a:spcAft>
                          <a:spcPts val="800"/>
                        </a:spcAft>
                      </a:pPr>
                      <a:r>
                        <a:rPr lang="en-MY" sz="1300" kern="100">
                          <a:effectLst/>
                        </a:rPr>
                        <a:t>7.717</a:t>
                      </a:r>
                      <a:endParaRPr lang="en-MY"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52674" marR="52674" marT="0" marB="0"/>
                </a:tc>
                <a:tc>
                  <a:txBody>
                    <a:bodyPr/>
                    <a:lstStyle/>
                    <a:p>
                      <a:pPr algn="just">
                        <a:lnSpc>
                          <a:spcPct val="150000"/>
                        </a:lnSpc>
                        <a:spcAft>
                          <a:spcPts val="800"/>
                        </a:spcAft>
                      </a:pPr>
                      <a:r>
                        <a:rPr lang="en-MY" sz="1300" kern="100">
                          <a:effectLst/>
                        </a:rPr>
                        <a:t>.189</a:t>
                      </a:r>
                      <a:endParaRPr lang="en-MY"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52674" marR="52674" marT="0" marB="0"/>
                </a:tc>
                <a:tc>
                  <a:txBody>
                    <a:bodyPr/>
                    <a:lstStyle/>
                    <a:p>
                      <a:pPr algn="just">
                        <a:lnSpc>
                          <a:spcPct val="150000"/>
                        </a:lnSpc>
                        <a:spcAft>
                          <a:spcPts val="800"/>
                        </a:spcAft>
                      </a:pPr>
                      <a:r>
                        <a:rPr lang="en-MY" sz="1300" kern="100">
                          <a:effectLst/>
                        </a:rPr>
                        <a:t>.794</a:t>
                      </a:r>
                      <a:endParaRPr lang="en-MY"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52674" marR="52674" marT="0" marB="0"/>
                </a:tc>
                <a:tc vMerge="1">
                  <a:txBody>
                    <a:bodyPr/>
                    <a:lstStyle/>
                    <a:p>
                      <a:endParaRPr lang="en-MY"/>
                    </a:p>
                  </a:txBody>
                  <a:tcPr/>
                </a:tc>
                <a:tc vMerge="1">
                  <a:txBody>
                    <a:bodyPr/>
                    <a:lstStyle/>
                    <a:p>
                      <a:endParaRPr lang="en-MY"/>
                    </a:p>
                  </a:txBody>
                  <a:tcPr/>
                </a:tc>
                <a:extLst>
                  <a:ext uri="{0D108BD9-81ED-4DB2-BD59-A6C34878D82A}">
                    <a16:rowId xmlns:a16="http://schemas.microsoft.com/office/drawing/2014/main" val="1375845691"/>
                  </a:ext>
                </a:extLst>
              </a:tr>
              <a:tr h="188211">
                <a:tc>
                  <a:txBody>
                    <a:bodyPr/>
                    <a:lstStyle/>
                    <a:p>
                      <a:pPr algn="just">
                        <a:lnSpc>
                          <a:spcPct val="150000"/>
                        </a:lnSpc>
                        <a:spcAft>
                          <a:spcPts val="800"/>
                        </a:spcAft>
                      </a:pPr>
                      <a:r>
                        <a:rPr lang="en-MY" sz="1300" kern="100">
                          <a:effectLst/>
                        </a:rPr>
                        <a:t>FC4</a:t>
                      </a:r>
                      <a:endParaRPr lang="en-MY"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52674" marR="52674" marT="0" marB="0"/>
                </a:tc>
                <a:tc>
                  <a:txBody>
                    <a:bodyPr/>
                    <a:lstStyle/>
                    <a:p>
                      <a:pPr algn="just">
                        <a:lnSpc>
                          <a:spcPct val="150000"/>
                        </a:lnSpc>
                        <a:spcAft>
                          <a:spcPts val="800"/>
                        </a:spcAft>
                      </a:pPr>
                      <a:r>
                        <a:rPr lang="en-MY" sz="1300" kern="100">
                          <a:effectLst/>
                        </a:rPr>
                        <a:t>3.702</a:t>
                      </a:r>
                      <a:endParaRPr lang="en-MY"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52674" marR="52674" marT="0" marB="0"/>
                </a:tc>
                <a:tc>
                  <a:txBody>
                    <a:bodyPr/>
                    <a:lstStyle/>
                    <a:p>
                      <a:pPr algn="just">
                        <a:lnSpc>
                          <a:spcPct val="150000"/>
                        </a:lnSpc>
                        <a:spcAft>
                          <a:spcPts val="800"/>
                        </a:spcAft>
                      </a:pPr>
                      <a:r>
                        <a:rPr lang="en-MY" sz="1300" kern="100">
                          <a:effectLst/>
                        </a:rPr>
                        <a:t>.737</a:t>
                      </a:r>
                      <a:endParaRPr lang="en-MY"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52674" marR="52674" marT="0" marB="0"/>
                </a:tc>
                <a:tc>
                  <a:txBody>
                    <a:bodyPr/>
                    <a:lstStyle/>
                    <a:p>
                      <a:pPr algn="just">
                        <a:lnSpc>
                          <a:spcPct val="150000"/>
                        </a:lnSpc>
                        <a:spcAft>
                          <a:spcPts val="800"/>
                        </a:spcAft>
                      </a:pPr>
                      <a:r>
                        <a:rPr lang="en-MY" sz="1300" kern="100">
                          <a:effectLst/>
                        </a:rPr>
                        <a:t>.349</a:t>
                      </a:r>
                      <a:endParaRPr lang="en-MY"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52674" marR="52674" marT="0" marB="0"/>
                </a:tc>
                <a:tc vMerge="1">
                  <a:txBody>
                    <a:bodyPr/>
                    <a:lstStyle/>
                    <a:p>
                      <a:endParaRPr lang="en-MY"/>
                    </a:p>
                  </a:txBody>
                  <a:tcPr/>
                </a:tc>
                <a:tc vMerge="1">
                  <a:txBody>
                    <a:bodyPr/>
                    <a:lstStyle/>
                    <a:p>
                      <a:endParaRPr lang="en-MY"/>
                    </a:p>
                  </a:txBody>
                  <a:tcPr/>
                </a:tc>
                <a:extLst>
                  <a:ext uri="{0D108BD9-81ED-4DB2-BD59-A6C34878D82A}">
                    <a16:rowId xmlns:a16="http://schemas.microsoft.com/office/drawing/2014/main" val="464219408"/>
                  </a:ext>
                </a:extLst>
              </a:tr>
              <a:tr h="188211">
                <a:tc>
                  <a:txBody>
                    <a:bodyPr/>
                    <a:lstStyle/>
                    <a:p>
                      <a:pPr algn="just">
                        <a:lnSpc>
                          <a:spcPct val="150000"/>
                        </a:lnSpc>
                        <a:spcAft>
                          <a:spcPts val="800"/>
                        </a:spcAft>
                      </a:pPr>
                      <a:r>
                        <a:rPr lang="en-MY" sz="1300" kern="100">
                          <a:effectLst/>
                        </a:rPr>
                        <a:t>PEU1</a:t>
                      </a:r>
                      <a:endParaRPr lang="en-MY"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52674" marR="52674" marT="0" marB="0"/>
                </a:tc>
                <a:tc>
                  <a:txBody>
                    <a:bodyPr/>
                    <a:lstStyle/>
                    <a:p>
                      <a:pPr algn="just">
                        <a:lnSpc>
                          <a:spcPct val="150000"/>
                        </a:lnSpc>
                        <a:spcAft>
                          <a:spcPts val="800"/>
                        </a:spcAft>
                      </a:pPr>
                      <a:r>
                        <a:rPr lang="en-MY" sz="1300" kern="100">
                          <a:effectLst/>
                        </a:rPr>
                        <a:t>3.550</a:t>
                      </a:r>
                      <a:endParaRPr lang="en-MY"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52674" marR="52674" marT="0" marB="0"/>
                </a:tc>
                <a:tc>
                  <a:txBody>
                    <a:bodyPr/>
                    <a:lstStyle/>
                    <a:p>
                      <a:pPr algn="just">
                        <a:lnSpc>
                          <a:spcPct val="150000"/>
                        </a:lnSpc>
                        <a:spcAft>
                          <a:spcPts val="800"/>
                        </a:spcAft>
                      </a:pPr>
                      <a:r>
                        <a:rPr lang="en-MY" sz="1300" kern="100">
                          <a:effectLst/>
                        </a:rPr>
                        <a:t>.726</a:t>
                      </a:r>
                      <a:endParaRPr lang="en-MY"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52674" marR="52674" marT="0" marB="0"/>
                </a:tc>
                <a:tc>
                  <a:txBody>
                    <a:bodyPr/>
                    <a:lstStyle/>
                    <a:p>
                      <a:pPr algn="just">
                        <a:lnSpc>
                          <a:spcPct val="150000"/>
                        </a:lnSpc>
                        <a:spcAft>
                          <a:spcPts val="800"/>
                        </a:spcAft>
                      </a:pPr>
                      <a:r>
                        <a:rPr lang="en-MY" sz="1300" kern="100">
                          <a:effectLst/>
                        </a:rPr>
                        <a:t>.754</a:t>
                      </a:r>
                      <a:endParaRPr lang="en-MY"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52674" marR="52674" marT="0" marB="0"/>
                </a:tc>
                <a:tc rowSpan="4">
                  <a:txBody>
                    <a:bodyPr/>
                    <a:lstStyle/>
                    <a:p>
                      <a:pPr algn="just">
                        <a:lnSpc>
                          <a:spcPct val="150000"/>
                        </a:lnSpc>
                        <a:spcAft>
                          <a:spcPts val="800"/>
                        </a:spcAft>
                      </a:pPr>
                      <a:r>
                        <a:rPr lang="en-MY" sz="1300" kern="100">
                          <a:effectLst/>
                        </a:rPr>
                        <a:t>5.23</a:t>
                      </a:r>
                      <a:endParaRPr lang="en-MY"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52674" marR="52674" marT="0" marB="0"/>
                </a:tc>
                <a:tc rowSpan="4">
                  <a:txBody>
                    <a:bodyPr/>
                    <a:lstStyle/>
                    <a:p>
                      <a:pPr algn="just">
                        <a:lnSpc>
                          <a:spcPct val="150000"/>
                        </a:lnSpc>
                        <a:spcAft>
                          <a:spcPts val="800"/>
                        </a:spcAft>
                      </a:pPr>
                      <a:r>
                        <a:rPr lang="en-MY" sz="1300" kern="100">
                          <a:effectLst/>
                        </a:rPr>
                        <a:t>.769</a:t>
                      </a:r>
                      <a:endParaRPr lang="en-MY"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52674" marR="52674" marT="0" marB="0"/>
                </a:tc>
                <a:extLst>
                  <a:ext uri="{0D108BD9-81ED-4DB2-BD59-A6C34878D82A}">
                    <a16:rowId xmlns:a16="http://schemas.microsoft.com/office/drawing/2014/main" val="8622390"/>
                  </a:ext>
                </a:extLst>
              </a:tr>
              <a:tr h="188211">
                <a:tc>
                  <a:txBody>
                    <a:bodyPr/>
                    <a:lstStyle/>
                    <a:p>
                      <a:pPr algn="just">
                        <a:lnSpc>
                          <a:spcPct val="150000"/>
                        </a:lnSpc>
                        <a:spcAft>
                          <a:spcPts val="800"/>
                        </a:spcAft>
                      </a:pPr>
                      <a:r>
                        <a:rPr lang="en-MY" sz="1300" kern="100">
                          <a:effectLst/>
                        </a:rPr>
                        <a:t>PEU2</a:t>
                      </a:r>
                      <a:endParaRPr lang="en-MY"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52674" marR="52674" marT="0" marB="0"/>
                </a:tc>
                <a:tc>
                  <a:txBody>
                    <a:bodyPr/>
                    <a:lstStyle/>
                    <a:p>
                      <a:pPr algn="just">
                        <a:lnSpc>
                          <a:spcPct val="150000"/>
                        </a:lnSpc>
                        <a:spcAft>
                          <a:spcPts val="800"/>
                        </a:spcAft>
                      </a:pPr>
                      <a:r>
                        <a:rPr lang="en-MY" sz="1300" kern="100">
                          <a:effectLst/>
                        </a:rPr>
                        <a:t>11.658</a:t>
                      </a:r>
                      <a:endParaRPr lang="en-MY"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52674" marR="52674" marT="0" marB="0"/>
                </a:tc>
                <a:tc>
                  <a:txBody>
                    <a:bodyPr/>
                    <a:lstStyle/>
                    <a:p>
                      <a:pPr algn="just">
                        <a:lnSpc>
                          <a:spcPct val="150000"/>
                        </a:lnSpc>
                        <a:spcAft>
                          <a:spcPts val="800"/>
                        </a:spcAft>
                      </a:pPr>
                      <a:r>
                        <a:rPr lang="en-MY" sz="1300" kern="100">
                          <a:effectLst/>
                        </a:rPr>
                        <a:t>.050</a:t>
                      </a:r>
                      <a:endParaRPr lang="en-MY"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52674" marR="52674" marT="0" marB="0"/>
                </a:tc>
                <a:tc>
                  <a:txBody>
                    <a:bodyPr/>
                    <a:lstStyle/>
                    <a:p>
                      <a:pPr algn="just">
                        <a:lnSpc>
                          <a:spcPct val="150000"/>
                        </a:lnSpc>
                        <a:spcAft>
                          <a:spcPts val="800"/>
                        </a:spcAft>
                      </a:pPr>
                      <a:r>
                        <a:rPr lang="en-MY" sz="1300" kern="100">
                          <a:effectLst/>
                        </a:rPr>
                        <a:t>.404</a:t>
                      </a:r>
                      <a:endParaRPr lang="en-MY"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52674" marR="52674" marT="0" marB="0"/>
                </a:tc>
                <a:tc vMerge="1">
                  <a:txBody>
                    <a:bodyPr/>
                    <a:lstStyle/>
                    <a:p>
                      <a:endParaRPr lang="en-MY"/>
                    </a:p>
                  </a:txBody>
                  <a:tcPr/>
                </a:tc>
                <a:tc vMerge="1">
                  <a:txBody>
                    <a:bodyPr/>
                    <a:lstStyle/>
                    <a:p>
                      <a:endParaRPr lang="en-MY"/>
                    </a:p>
                  </a:txBody>
                  <a:tcPr/>
                </a:tc>
                <a:extLst>
                  <a:ext uri="{0D108BD9-81ED-4DB2-BD59-A6C34878D82A}">
                    <a16:rowId xmlns:a16="http://schemas.microsoft.com/office/drawing/2014/main" val="884187551"/>
                  </a:ext>
                </a:extLst>
              </a:tr>
              <a:tr h="188211">
                <a:tc>
                  <a:txBody>
                    <a:bodyPr/>
                    <a:lstStyle/>
                    <a:p>
                      <a:pPr algn="just">
                        <a:lnSpc>
                          <a:spcPct val="150000"/>
                        </a:lnSpc>
                        <a:spcAft>
                          <a:spcPts val="800"/>
                        </a:spcAft>
                      </a:pPr>
                      <a:r>
                        <a:rPr lang="en-MY" sz="1300" kern="100">
                          <a:effectLst/>
                        </a:rPr>
                        <a:t>PEU3</a:t>
                      </a:r>
                      <a:endParaRPr lang="en-MY"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52674" marR="52674" marT="0" marB="0"/>
                </a:tc>
                <a:tc>
                  <a:txBody>
                    <a:bodyPr/>
                    <a:lstStyle/>
                    <a:p>
                      <a:pPr algn="just">
                        <a:lnSpc>
                          <a:spcPct val="150000"/>
                        </a:lnSpc>
                        <a:spcAft>
                          <a:spcPts val="800"/>
                        </a:spcAft>
                      </a:pPr>
                      <a:r>
                        <a:rPr lang="en-MY" sz="1300" kern="100">
                          <a:effectLst/>
                        </a:rPr>
                        <a:t>10.413</a:t>
                      </a:r>
                      <a:endParaRPr lang="en-MY"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52674" marR="52674" marT="0" marB="0"/>
                </a:tc>
                <a:tc>
                  <a:txBody>
                    <a:bodyPr/>
                    <a:lstStyle/>
                    <a:p>
                      <a:pPr algn="just">
                        <a:lnSpc>
                          <a:spcPct val="150000"/>
                        </a:lnSpc>
                        <a:spcAft>
                          <a:spcPts val="800"/>
                        </a:spcAft>
                      </a:pPr>
                      <a:r>
                        <a:rPr lang="en-MY" sz="1300" kern="100">
                          <a:effectLst/>
                        </a:rPr>
                        <a:t>.073</a:t>
                      </a:r>
                      <a:endParaRPr lang="en-MY"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52674" marR="52674" marT="0" marB="0"/>
                </a:tc>
                <a:tc>
                  <a:txBody>
                    <a:bodyPr/>
                    <a:lstStyle/>
                    <a:p>
                      <a:pPr algn="just">
                        <a:lnSpc>
                          <a:spcPct val="150000"/>
                        </a:lnSpc>
                        <a:spcAft>
                          <a:spcPts val="800"/>
                        </a:spcAft>
                      </a:pPr>
                      <a:r>
                        <a:rPr lang="en-MY" sz="1300" kern="100">
                          <a:effectLst/>
                        </a:rPr>
                        <a:t>.335</a:t>
                      </a:r>
                      <a:endParaRPr lang="en-MY"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52674" marR="52674" marT="0" marB="0"/>
                </a:tc>
                <a:tc vMerge="1">
                  <a:txBody>
                    <a:bodyPr/>
                    <a:lstStyle/>
                    <a:p>
                      <a:endParaRPr lang="en-MY"/>
                    </a:p>
                  </a:txBody>
                  <a:tcPr/>
                </a:tc>
                <a:tc vMerge="1">
                  <a:txBody>
                    <a:bodyPr/>
                    <a:lstStyle/>
                    <a:p>
                      <a:endParaRPr lang="en-MY"/>
                    </a:p>
                  </a:txBody>
                  <a:tcPr/>
                </a:tc>
                <a:extLst>
                  <a:ext uri="{0D108BD9-81ED-4DB2-BD59-A6C34878D82A}">
                    <a16:rowId xmlns:a16="http://schemas.microsoft.com/office/drawing/2014/main" val="1391144015"/>
                  </a:ext>
                </a:extLst>
              </a:tr>
              <a:tr h="188211">
                <a:tc>
                  <a:txBody>
                    <a:bodyPr/>
                    <a:lstStyle/>
                    <a:p>
                      <a:pPr algn="just">
                        <a:lnSpc>
                          <a:spcPct val="150000"/>
                        </a:lnSpc>
                        <a:spcAft>
                          <a:spcPts val="800"/>
                        </a:spcAft>
                      </a:pPr>
                      <a:r>
                        <a:rPr lang="en-MY" sz="1300" kern="100">
                          <a:effectLst/>
                        </a:rPr>
                        <a:t>PEU4</a:t>
                      </a:r>
                      <a:endParaRPr lang="en-MY"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52674" marR="52674" marT="0" marB="0"/>
                </a:tc>
                <a:tc>
                  <a:txBody>
                    <a:bodyPr/>
                    <a:lstStyle/>
                    <a:p>
                      <a:pPr algn="just">
                        <a:lnSpc>
                          <a:spcPct val="150000"/>
                        </a:lnSpc>
                        <a:spcAft>
                          <a:spcPts val="800"/>
                        </a:spcAft>
                      </a:pPr>
                      <a:r>
                        <a:rPr lang="en-MY" sz="1300" kern="100">
                          <a:effectLst/>
                        </a:rPr>
                        <a:t>-7.348</a:t>
                      </a:r>
                      <a:endParaRPr lang="en-MY"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52674" marR="52674" marT="0" marB="0"/>
                </a:tc>
                <a:tc>
                  <a:txBody>
                    <a:bodyPr/>
                    <a:lstStyle/>
                    <a:p>
                      <a:pPr algn="just">
                        <a:lnSpc>
                          <a:spcPct val="150000"/>
                        </a:lnSpc>
                        <a:spcAft>
                          <a:spcPts val="800"/>
                        </a:spcAft>
                      </a:pPr>
                      <a:r>
                        <a:rPr lang="en-MY" sz="1300" kern="100">
                          <a:effectLst/>
                        </a:rPr>
                        <a:t>.123</a:t>
                      </a:r>
                      <a:endParaRPr lang="en-MY"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52674" marR="52674" marT="0" marB="0"/>
                </a:tc>
                <a:tc>
                  <a:txBody>
                    <a:bodyPr/>
                    <a:lstStyle/>
                    <a:p>
                      <a:pPr algn="just">
                        <a:lnSpc>
                          <a:spcPct val="150000"/>
                        </a:lnSpc>
                        <a:spcAft>
                          <a:spcPts val="800"/>
                        </a:spcAft>
                      </a:pPr>
                      <a:r>
                        <a:rPr lang="en-MY" sz="1300" kern="100" dirty="0">
                          <a:effectLst/>
                        </a:rPr>
                        <a:t>.181</a:t>
                      </a:r>
                      <a:endParaRPr lang="en-MY"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2674" marR="52674" marT="0" marB="0"/>
                </a:tc>
                <a:tc vMerge="1">
                  <a:txBody>
                    <a:bodyPr/>
                    <a:lstStyle/>
                    <a:p>
                      <a:endParaRPr lang="en-MY"/>
                    </a:p>
                  </a:txBody>
                  <a:tcPr/>
                </a:tc>
                <a:tc vMerge="1">
                  <a:txBody>
                    <a:bodyPr/>
                    <a:lstStyle/>
                    <a:p>
                      <a:endParaRPr lang="en-MY"/>
                    </a:p>
                  </a:txBody>
                  <a:tcPr/>
                </a:tc>
                <a:extLst>
                  <a:ext uri="{0D108BD9-81ED-4DB2-BD59-A6C34878D82A}">
                    <a16:rowId xmlns:a16="http://schemas.microsoft.com/office/drawing/2014/main" val="4029927719"/>
                  </a:ext>
                </a:extLst>
              </a:tr>
              <a:tr h="188211">
                <a:tc>
                  <a:txBody>
                    <a:bodyPr/>
                    <a:lstStyle/>
                    <a:p>
                      <a:pPr algn="just">
                        <a:lnSpc>
                          <a:spcPct val="150000"/>
                        </a:lnSpc>
                        <a:spcAft>
                          <a:spcPts val="800"/>
                        </a:spcAft>
                      </a:pPr>
                      <a:r>
                        <a:rPr lang="en-MY" sz="1300" kern="100">
                          <a:effectLst/>
                        </a:rPr>
                        <a:t>POL1</a:t>
                      </a:r>
                      <a:endParaRPr lang="en-MY"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52674" marR="52674" marT="0" marB="0"/>
                </a:tc>
                <a:tc>
                  <a:txBody>
                    <a:bodyPr/>
                    <a:lstStyle/>
                    <a:p>
                      <a:pPr algn="just">
                        <a:lnSpc>
                          <a:spcPct val="150000"/>
                        </a:lnSpc>
                        <a:spcAft>
                          <a:spcPts val="800"/>
                        </a:spcAft>
                      </a:pPr>
                      <a:r>
                        <a:rPr lang="en-MY" sz="1300" kern="100">
                          <a:effectLst/>
                        </a:rPr>
                        <a:t>3.591</a:t>
                      </a:r>
                      <a:endParaRPr lang="en-MY"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52674" marR="52674" marT="0" marB="0"/>
                </a:tc>
                <a:tc>
                  <a:txBody>
                    <a:bodyPr/>
                    <a:lstStyle/>
                    <a:p>
                      <a:pPr algn="just">
                        <a:lnSpc>
                          <a:spcPct val="150000"/>
                        </a:lnSpc>
                        <a:spcAft>
                          <a:spcPts val="800"/>
                        </a:spcAft>
                      </a:pPr>
                      <a:r>
                        <a:rPr lang="en-MY" sz="1300" kern="100">
                          <a:effectLst/>
                        </a:rPr>
                        <a:t>.617</a:t>
                      </a:r>
                      <a:endParaRPr lang="en-MY"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52674" marR="52674" marT="0" marB="0"/>
                </a:tc>
                <a:tc>
                  <a:txBody>
                    <a:bodyPr/>
                    <a:lstStyle/>
                    <a:p>
                      <a:pPr algn="just">
                        <a:lnSpc>
                          <a:spcPct val="150000"/>
                        </a:lnSpc>
                        <a:spcAft>
                          <a:spcPts val="800"/>
                        </a:spcAft>
                      </a:pPr>
                      <a:r>
                        <a:rPr lang="en-MY" sz="1300" kern="100">
                          <a:effectLst/>
                        </a:rPr>
                        <a:t>.036</a:t>
                      </a:r>
                      <a:endParaRPr lang="en-MY"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52674" marR="52674" marT="0" marB="0"/>
                </a:tc>
                <a:tc rowSpan="4">
                  <a:txBody>
                    <a:bodyPr/>
                    <a:lstStyle/>
                    <a:p>
                      <a:pPr algn="just">
                        <a:lnSpc>
                          <a:spcPct val="150000"/>
                        </a:lnSpc>
                        <a:spcAft>
                          <a:spcPts val="800"/>
                        </a:spcAft>
                      </a:pPr>
                      <a:r>
                        <a:rPr lang="en-MY" sz="1300" kern="100">
                          <a:effectLst/>
                        </a:rPr>
                        <a:t>5.87</a:t>
                      </a:r>
                      <a:endParaRPr lang="en-MY"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52674" marR="52674" marT="0" marB="0"/>
                </a:tc>
                <a:tc rowSpan="4">
                  <a:txBody>
                    <a:bodyPr/>
                    <a:lstStyle/>
                    <a:p>
                      <a:pPr algn="just">
                        <a:lnSpc>
                          <a:spcPct val="150000"/>
                        </a:lnSpc>
                        <a:spcAft>
                          <a:spcPts val="800"/>
                        </a:spcAft>
                      </a:pPr>
                      <a:r>
                        <a:rPr lang="en-MY" sz="1300" kern="100">
                          <a:effectLst/>
                        </a:rPr>
                        <a:t>.812</a:t>
                      </a:r>
                      <a:endParaRPr lang="en-MY"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52674" marR="52674" marT="0" marB="0"/>
                </a:tc>
                <a:extLst>
                  <a:ext uri="{0D108BD9-81ED-4DB2-BD59-A6C34878D82A}">
                    <a16:rowId xmlns:a16="http://schemas.microsoft.com/office/drawing/2014/main" val="459610679"/>
                  </a:ext>
                </a:extLst>
              </a:tr>
              <a:tr h="188211">
                <a:tc>
                  <a:txBody>
                    <a:bodyPr/>
                    <a:lstStyle/>
                    <a:p>
                      <a:pPr algn="just">
                        <a:lnSpc>
                          <a:spcPct val="150000"/>
                        </a:lnSpc>
                        <a:spcAft>
                          <a:spcPts val="800"/>
                        </a:spcAft>
                      </a:pPr>
                      <a:r>
                        <a:rPr lang="en-MY" sz="1300" kern="100">
                          <a:effectLst/>
                        </a:rPr>
                        <a:t>POL2</a:t>
                      </a:r>
                      <a:endParaRPr lang="en-MY"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52674" marR="52674" marT="0" marB="0"/>
                </a:tc>
                <a:tc>
                  <a:txBody>
                    <a:bodyPr/>
                    <a:lstStyle/>
                    <a:p>
                      <a:pPr algn="just">
                        <a:lnSpc>
                          <a:spcPct val="150000"/>
                        </a:lnSpc>
                        <a:spcAft>
                          <a:spcPts val="800"/>
                        </a:spcAft>
                      </a:pPr>
                      <a:r>
                        <a:rPr lang="en-MY" sz="1300" kern="100">
                          <a:effectLst/>
                        </a:rPr>
                        <a:t>3.272</a:t>
                      </a:r>
                      <a:endParaRPr lang="en-MY"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52674" marR="52674" marT="0" marB="0"/>
                </a:tc>
                <a:tc>
                  <a:txBody>
                    <a:bodyPr/>
                    <a:lstStyle/>
                    <a:p>
                      <a:pPr algn="just">
                        <a:lnSpc>
                          <a:spcPct val="150000"/>
                        </a:lnSpc>
                        <a:spcAft>
                          <a:spcPts val="800"/>
                        </a:spcAft>
                      </a:pPr>
                      <a:r>
                        <a:rPr lang="en-MY" sz="1300" kern="100">
                          <a:effectLst/>
                        </a:rPr>
                        <a:t>.415</a:t>
                      </a:r>
                      <a:endParaRPr lang="en-MY"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52674" marR="52674" marT="0" marB="0"/>
                </a:tc>
                <a:tc>
                  <a:txBody>
                    <a:bodyPr/>
                    <a:lstStyle/>
                    <a:p>
                      <a:pPr algn="just">
                        <a:lnSpc>
                          <a:spcPct val="150000"/>
                        </a:lnSpc>
                        <a:spcAft>
                          <a:spcPts val="800"/>
                        </a:spcAft>
                      </a:pPr>
                      <a:r>
                        <a:rPr lang="en-MY" sz="1300" kern="100">
                          <a:effectLst/>
                        </a:rPr>
                        <a:t>.038</a:t>
                      </a:r>
                      <a:endParaRPr lang="en-MY"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52674" marR="52674" marT="0" marB="0"/>
                </a:tc>
                <a:tc vMerge="1">
                  <a:txBody>
                    <a:bodyPr/>
                    <a:lstStyle/>
                    <a:p>
                      <a:endParaRPr lang="en-MY"/>
                    </a:p>
                  </a:txBody>
                  <a:tcPr/>
                </a:tc>
                <a:tc vMerge="1">
                  <a:txBody>
                    <a:bodyPr/>
                    <a:lstStyle/>
                    <a:p>
                      <a:endParaRPr lang="en-MY"/>
                    </a:p>
                  </a:txBody>
                  <a:tcPr/>
                </a:tc>
                <a:extLst>
                  <a:ext uri="{0D108BD9-81ED-4DB2-BD59-A6C34878D82A}">
                    <a16:rowId xmlns:a16="http://schemas.microsoft.com/office/drawing/2014/main" val="939039927"/>
                  </a:ext>
                </a:extLst>
              </a:tr>
              <a:tr h="188211">
                <a:tc>
                  <a:txBody>
                    <a:bodyPr/>
                    <a:lstStyle/>
                    <a:p>
                      <a:pPr algn="just">
                        <a:lnSpc>
                          <a:spcPct val="150000"/>
                        </a:lnSpc>
                        <a:spcAft>
                          <a:spcPts val="800"/>
                        </a:spcAft>
                      </a:pPr>
                      <a:r>
                        <a:rPr lang="en-MY" sz="1300" kern="100">
                          <a:effectLst/>
                        </a:rPr>
                        <a:t>POL3</a:t>
                      </a:r>
                      <a:endParaRPr lang="en-MY"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52674" marR="52674" marT="0" marB="0"/>
                </a:tc>
                <a:tc>
                  <a:txBody>
                    <a:bodyPr/>
                    <a:lstStyle/>
                    <a:p>
                      <a:pPr algn="just">
                        <a:lnSpc>
                          <a:spcPct val="150000"/>
                        </a:lnSpc>
                        <a:spcAft>
                          <a:spcPts val="800"/>
                        </a:spcAft>
                      </a:pPr>
                      <a:r>
                        <a:rPr lang="en-MY" sz="1300" kern="100">
                          <a:effectLst/>
                        </a:rPr>
                        <a:t>4.130</a:t>
                      </a:r>
                      <a:endParaRPr lang="en-MY"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52674" marR="52674" marT="0" marB="0"/>
                </a:tc>
                <a:tc>
                  <a:txBody>
                    <a:bodyPr/>
                    <a:lstStyle/>
                    <a:p>
                      <a:pPr algn="just">
                        <a:lnSpc>
                          <a:spcPct val="150000"/>
                        </a:lnSpc>
                        <a:spcAft>
                          <a:spcPts val="800"/>
                        </a:spcAft>
                      </a:pPr>
                      <a:r>
                        <a:rPr lang="en-MY" sz="1300" kern="100">
                          <a:effectLst/>
                        </a:rPr>
                        <a:t>.544</a:t>
                      </a:r>
                      <a:endParaRPr lang="en-MY"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52674" marR="52674" marT="0" marB="0"/>
                </a:tc>
                <a:tc>
                  <a:txBody>
                    <a:bodyPr/>
                    <a:lstStyle/>
                    <a:p>
                      <a:pPr algn="just">
                        <a:lnSpc>
                          <a:spcPct val="150000"/>
                        </a:lnSpc>
                        <a:spcAft>
                          <a:spcPts val="800"/>
                        </a:spcAft>
                      </a:pPr>
                      <a:r>
                        <a:rPr lang="en-MY" sz="1300" kern="100">
                          <a:effectLst/>
                        </a:rPr>
                        <a:t>.157</a:t>
                      </a:r>
                      <a:endParaRPr lang="en-MY"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52674" marR="52674" marT="0" marB="0"/>
                </a:tc>
                <a:tc vMerge="1">
                  <a:txBody>
                    <a:bodyPr/>
                    <a:lstStyle/>
                    <a:p>
                      <a:endParaRPr lang="en-MY"/>
                    </a:p>
                  </a:txBody>
                  <a:tcPr/>
                </a:tc>
                <a:tc vMerge="1">
                  <a:txBody>
                    <a:bodyPr/>
                    <a:lstStyle/>
                    <a:p>
                      <a:endParaRPr lang="en-MY"/>
                    </a:p>
                  </a:txBody>
                  <a:tcPr/>
                </a:tc>
                <a:extLst>
                  <a:ext uri="{0D108BD9-81ED-4DB2-BD59-A6C34878D82A}">
                    <a16:rowId xmlns:a16="http://schemas.microsoft.com/office/drawing/2014/main" val="711316018"/>
                  </a:ext>
                </a:extLst>
              </a:tr>
              <a:tr h="188211">
                <a:tc>
                  <a:txBody>
                    <a:bodyPr/>
                    <a:lstStyle/>
                    <a:p>
                      <a:pPr algn="just">
                        <a:lnSpc>
                          <a:spcPct val="150000"/>
                        </a:lnSpc>
                        <a:spcAft>
                          <a:spcPts val="800"/>
                        </a:spcAft>
                      </a:pPr>
                      <a:r>
                        <a:rPr lang="en-MY" sz="1300" kern="100">
                          <a:effectLst/>
                        </a:rPr>
                        <a:t>POL4</a:t>
                      </a:r>
                      <a:endParaRPr lang="en-MY"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52674" marR="52674" marT="0" marB="0"/>
                </a:tc>
                <a:tc>
                  <a:txBody>
                    <a:bodyPr/>
                    <a:lstStyle/>
                    <a:p>
                      <a:pPr algn="just">
                        <a:lnSpc>
                          <a:spcPct val="150000"/>
                        </a:lnSpc>
                        <a:spcAft>
                          <a:spcPts val="800"/>
                        </a:spcAft>
                      </a:pPr>
                      <a:r>
                        <a:rPr lang="en-MY" sz="1300" kern="100">
                          <a:effectLst/>
                        </a:rPr>
                        <a:t>3.430</a:t>
                      </a:r>
                      <a:endParaRPr lang="en-MY"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52674" marR="52674" marT="0" marB="0"/>
                </a:tc>
                <a:tc>
                  <a:txBody>
                    <a:bodyPr/>
                    <a:lstStyle/>
                    <a:p>
                      <a:pPr algn="just">
                        <a:lnSpc>
                          <a:spcPct val="150000"/>
                        </a:lnSpc>
                        <a:spcAft>
                          <a:spcPts val="800"/>
                        </a:spcAft>
                      </a:pPr>
                      <a:r>
                        <a:rPr lang="en-MY" sz="1300" kern="100">
                          <a:effectLst/>
                        </a:rPr>
                        <a:t>.597</a:t>
                      </a:r>
                      <a:endParaRPr lang="en-MY"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52674" marR="52674" marT="0" marB="0"/>
                </a:tc>
                <a:tc>
                  <a:txBody>
                    <a:bodyPr/>
                    <a:lstStyle/>
                    <a:p>
                      <a:pPr algn="just">
                        <a:lnSpc>
                          <a:spcPct val="150000"/>
                        </a:lnSpc>
                        <a:spcAft>
                          <a:spcPts val="800"/>
                        </a:spcAft>
                      </a:pPr>
                      <a:r>
                        <a:rPr lang="en-MY" sz="1300" kern="100">
                          <a:effectLst/>
                        </a:rPr>
                        <a:t>.563</a:t>
                      </a:r>
                      <a:endParaRPr lang="en-MY"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52674" marR="52674" marT="0" marB="0"/>
                </a:tc>
                <a:tc vMerge="1">
                  <a:txBody>
                    <a:bodyPr/>
                    <a:lstStyle/>
                    <a:p>
                      <a:endParaRPr lang="en-MY"/>
                    </a:p>
                  </a:txBody>
                  <a:tcPr/>
                </a:tc>
                <a:tc vMerge="1">
                  <a:txBody>
                    <a:bodyPr/>
                    <a:lstStyle/>
                    <a:p>
                      <a:endParaRPr lang="en-MY"/>
                    </a:p>
                  </a:txBody>
                  <a:tcPr/>
                </a:tc>
                <a:extLst>
                  <a:ext uri="{0D108BD9-81ED-4DB2-BD59-A6C34878D82A}">
                    <a16:rowId xmlns:a16="http://schemas.microsoft.com/office/drawing/2014/main" val="1198963105"/>
                  </a:ext>
                </a:extLst>
              </a:tr>
              <a:tr h="188211">
                <a:tc>
                  <a:txBody>
                    <a:bodyPr/>
                    <a:lstStyle/>
                    <a:p>
                      <a:pPr algn="just">
                        <a:lnSpc>
                          <a:spcPct val="150000"/>
                        </a:lnSpc>
                        <a:spcAft>
                          <a:spcPts val="800"/>
                        </a:spcAft>
                      </a:pPr>
                      <a:r>
                        <a:rPr lang="en-MY" sz="1300" kern="100">
                          <a:effectLst/>
                        </a:rPr>
                        <a:t>PU1</a:t>
                      </a:r>
                      <a:endParaRPr lang="en-MY"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52674" marR="52674" marT="0" marB="0"/>
                </a:tc>
                <a:tc>
                  <a:txBody>
                    <a:bodyPr/>
                    <a:lstStyle/>
                    <a:p>
                      <a:pPr algn="just">
                        <a:lnSpc>
                          <a:spcPct val="150000"/>
                        </a:lnSpc>
                        <a:spcAft>
                          <a:spcPts val="800"/>
                        </a:spcAft>
                      </a:pPr>
                      <a:r>
                        <a:rPr lang="en-US" sz="1300" kern="100">
                          <a:effectLst/>
                        </a:rPr>
                        <a:t>4.888</a:t>
                      </a:r>
                      <a:endParaRPr lang="en-MY"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52674" marR="52674" marT="0" marB="0"/>
                </a:tc>
                <a:tc>
                  <a:txBody>
                    <a:bodyPr/>
                    <a:lstStyle/>
                    <a:p>
                      <a:pPr algn="just">
                        <a:lnSpc>
                          <a:spcPct val="150000"/>
                        </a:lnSpc>
                        <a:spcAft>
                          <a:spcPts val="800"/>
                        </a:spcAft>
                      </a:pPr>
                      <a:r>
                        <a:rPr lang="en-MY" sz="1300" kern="100">
                          <a:effectLst/>
                        </a:rPr>
                        <a:t>.786</a:t>
                      </a:r>
                      <a:endParaRPr lang="en-MY"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52674" marR="52674" marT="0" marB="0"/>
                </a:tc>
                <a:tc>
                  <a:txBody>
                    <a:bodyPr/>
                    <a:lstStyle/>
                    <a:p>
                      <a:pPr algn="just">
                        <a:lnSpc>
                          <a:spcPct val="150000"/>
                        </a:lnSpc>
                        <a:spcAft>
                          <a:spcPts val="800"/>
                        </a:spcAft>
                      </a:pPr>
                      <a:r>
                        <a:rPr lang="en-MY" sz="1300" kern="100">
                          <a:effectLst/>
                        </a:rPr>
                        <a:t>.012</a:t>
                      </a:r>
                      <a:endParaRPr lang="en-MY"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52674" marR="52674" marT="0" marB="0"/>
                </a:tc>
                <a:tc rowSpan="3">
                  <a:txBody>
                    <a:bodyPr/>
                    <a:lstStyle/>
                    <a:p>
                      <a:pPr algn="just">
                        <a:lnSpc>
                          <a:spcPct val="150000"/>
                        </a:lnSpc>
                        <a:spcAft>
                          <a:spcPts val="800"/>
                        </a:spcAft>
                      </a:pPr>
                      <a:r>
                        <a:rPr lang="en-MY" sz="1300" kern="100">
                          <a:effectLst/>
                        </a:rPr>
                        <a:t>5.31</a:t>
                      </a:r>
                      <a:endParaRPr lang="en-MY"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52674" marR="52674" marT="0" marB="0"/>
                </a:tc>
                <a:tc rowSpan="3">
                  <a:txBody>
                    <a:bodyPr/>
                    <a:lstStyle/>
                    <a:p>
                      <a:pPr algn="just">
                        <a:lnSpc>
                          <a:spcPct val="150000"/>
                        </a:lnSpc>
                        <a:spcAft>
                          <a:spcPts val="800"/>
                        </a:spcAft>
                      </a:pPr>
                      <a:r>
                        <a:rPr lang="en-MY" sz="1300" kern="100">
                          <a:effectLst/>
                        </a:rPr>
                        <a:t>.811</a:t>
                      </a:r>
                      <a:endParaRPr lang="en-MY"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52674" marR="52674" marT="0" marB="0"/>
                </a:tc>
                <a:extLst>
                  <a:ext uri="{0D108BD9-81ED-4DB2-BD59-A6C34878D82A}">
                    <a16:rowId xmlns:a16="http://schemas.microsoft.com/office/drawing/2014/main" val="2788830466"/>
                  </a:ext>
                </a:extLst>
              </a:tr>
              <a:tr h="188211">
                <a:tc>
                  <a:txBody>
                    <a:bodyPr/>
                    <a:lstStyle/>
                    <a:p>
                      <a:pPr algn="just">
                        <a:lnSpc>
                          <a:spcPct val="150000"/>
                        </a:lnSpc>
                        <a:spcAft>
                          <a:spcPts val="800"/>
                        </a:spcAft>
                      </a:pPr>
                      <a:r>
                        <a:rPr lang="en-MY" sz="1300" kern="100">
                          <a:effectLst/>
                        </a:rPr>
                        <a:t>PU2</a:t>
                      </a:r>
                      <a:endParaRPr lang="en-MY"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52674" marR="52674" marT="0" marB="0"/>
                </a:tc>
                <a:tc>
                  <a:txBody>
                    <a:bodyPr/>
                    <a:lstStyle/>
                    <a:p>
                      <a:pPr algn="just">
                        <a:lnSpc>
                          <a:spcPct val="150000"/>
                        </a:lnSpc>
                        <a:spcAft>
                          <a:spcPts val="800"/>
                        </a:spcAft>
                      </a:pPr>
                      <a:r>
                        <a:rPr lang="en-MY" sz="1300" kern="100">
                          <a:effectLst/>
                        </a:rPr>
                        <a:t>-1.831</a:t>
                      </a:r>
                      <a:endParaRPr lang="en-MY"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52674" marR="52674" marT="0" marB="0"/>
                </a:tc>
                <a:tc>
                  <a:txBody>
                    <a:bodyPr/>
                    <a:lstStyle/>
                    <a:p>
                      <a:pPr algn="just">
                        <a:lnSpc>
                          <a:spcPct val="150000"/>
                        </a:lnSpc>
                        <a:spcAft>
                          <a:spcPts val="800"/>
                        </a:spcAft>
                      </a:pPr>
                      <a:r>
                        <a:rPr lang="en-MY" sz="1300" kern="100">
                          <a:effectLst/>
                        </a:rPr>
                        <a:t>.684</a:t>
                      </a:r>
                      <a:endParaRPr lang="en-MY"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52674" marR="52674" marT="0" marB="0"/>
                </a:tc>
                <a:tc>
                  <a:txBody>
                    <a:bodyPr/>
                    <a:lstStyle/>
                    <a:p>
                      <a:pPr algn="just">
                        <a:lnSpc>
                          <a:spcPct val="150000"/>
                        </a:lnSpc>
                        <a:spcAft>
                          <a:spcPts val="800"/>
                        </a:spcAft>
                      </a:pPr>
                      <a:r>
                        <a:rPr lang="en-MY" sz="1300" kern="100">
                          <a:effectLst/>
                        </a:rPr>
                        <a:t>.734</a:t>
                      </a:r>
                      <a:endParaRPr lang="en-MY"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52674" marR="52674" marT="0" marB="0"/>
                </a:tc>
                <a:tc vMerge="1">
                  <a:txBody>
                    <a:bodyPr/>
                    <a:lstStyle/>
                    <a:p>
                      <a:endParaRPr lang="en-MY"/>
                    </a:p>
                  </a:txBody>
                  <a:tcPr/>
                </a:tc>
                <a:tc vMerge="1">
                  <a:txBody>
                    <a:bodyPr/>
                    <a:lstStyle/>
                    <a:p>
                      <a:endParaRPr lang="en-MY"/>
                    </a:p>
                  </a:txBody>
                  <a:tcPr/>
                </a:tc>
                <a:extLst>
                  <a:ext uri="{0D108BD9-81ED-4DB2-BD59-A6C34878D82A}">
                    <a16:rowId xmlns:a16="http://schemas.microsoft.com/office/drawing/2014/main" val="411002354"/>
                  </a:ext>
                </a:extLst>
              </a:tr>
              <a:tr h="188211">
                <a:tc>
                  <a:txBody>
                    <a:bodyPr/>
                    <a:lstStyle/>
                    <a:p>
                      <a:pPr algn="just">
                        <a:lnSpc>
                          <a:spcPct val="150000"/>
                        </a:lnSpc>
                        <a:spcAft>
                          <a:spcPts val="800"/>
                        </a:spcAft>
                      </a:pPr>
                      <a:r>
                        <a:rPr lang="en-MY" sz="1300" kern="100">
                          <a:effectLst/>
                        </a:rPr>
                        <a:t>PU3</a:t>
                      </a:r>
                      <a:endParaRPr lang="en-MY"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52674" marR="52674" marT="0" marB="0"/>
                </a:tc>
                <a:tc>
                  <a:txBody>
                    <a:bodyPr/>
                    <a:lstStyle/>
                    <a:p>
                      <a:pPr algn="just">
                        <a:lnSpc>
                          <a:spcPct val="150000"/>
                        </a:lnSpc>
                        <a:spcAft>
                          <a:spcPts val="800"/>
                        </a:spcAft>
                      </a:pPr>
                      <a:r>
                        <a:rPr lang="en-MY" sz="1300" kern="100">
                          <a:effectLst/>
                        </a:rPr>
                        <a:t>-1.632</a:t>
                      </a:r>
                      <a:endParaRPr lang="en-MY"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52674" marR="52674" marT="0" marB="0"/>
                </a:tc>
                <a:tc>
                  <a:txBody>
                    <a:bodyPr/>
                    <a:lstStyle/>
                    <a:p>
                      <a:pPr algn="just">
                        <a:lnSpc>
                          <a:spcPct val="150000"/>
                        </a:lnSpc>
                        <a:spcAft>
                          <a:spcPts val="800"/>
                        </a:spcAft>
                      </a:pPr>
                      <a:r>
                        <a:rPr lang="en-MY" sz="1300" kern="100">
                          <a:effectLst/>
                        </a:rPr>
                        <a:t>.144</a:t>
                      </a:r>
                      <a:endParaRPr lang="en-MY"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52674" marR="52674" marT="0" marB="0"/>
                </a:tc>
                <a:tc>
                  <a:txBody>
                    <a:bodyPr/>
                    <a:lstStyle/>
                    <a:p>
                      <a:pPr algn="just">
                        <a:lnSpc>
                          <a:spcPct val="150000"/>
                        </a:lnSpc>
                        <a:spcAft>
                          <a:spcPts val="800"/>
                        </a:spcAft>
                      </a:pPr>
                      <a:r>
                        <a:rPr lang="en-MY" sz="1300" kern="100">
                          <a:effectLst/>
                        </a:rPr>
                        <a:t>.043</a:t>
                      </a:r>
                      <a:endParaRPr lang="en-MY"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52674" marR="52674" marT="0" marB="0"/>
                </a:tc>
                <a:tc vMerge="1">
                  <a:txBody>
                    <a:bodyPr/>
                    <a:lstStyle/>
                    <a:p>
                      <a:endParaRPr lang="en-MY"/>
                    </a:p>
                  </a:txBody>
                  <a:tcPr/>
                </a:tc>
                <a:tc vMerge="1">
                  <a:txBody>
                    <a:bodyPr/>
                    <a:lstStyle/>
                    <a:p>
                      <a:endParaRPr lang="en-MY"/>
                    </a:p>
                  </a:txBody>
                  <a:tcPr/>
                </a:tc>
                <a:extLst>
                  <a:ext uri="{0D108BD9-81ED-4DB2-BD59-A6C34878D82A}">
                    <a16:rowId xmlns:a16="http://schemas.microsoft.com/office/drawing/2014/main" val="1818803533"/>
                  </a:ext>
                </a:extLst>
              </a:tr>
              <a:tr h="188211">
                <a:tc>
                  <a:txBody>
                    <a:bodyPr/>
                    <a:lstStyle/>
                    <a:p>
                      <a:pPr algn="just">
                        <a:lnSpc>
                          <a:spcPct val="150000"/>
                        </a:lnSpc>
                        <a:spcAft>
                          <a:spcPts val="800"/>
                        </a:spcAft>
                      </a:pPr>
                      <a:r>
                        <a:rPr lang="en-MY" sz="1300" kern="100">
                          <a:effectLst/>
                        </a:rPr>
                        <a:t>SN1</a:t>
                      </a:r>
                      <a:endParaRPr lang="en-MY"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52674" marR="52674" marT="0" marB="0"/>
                </a:tc>
                <a:tc>
                  <a:txBody>
                    <a:bodyPr/>
                    <a:lstStyle/>
                    <a:p>
                      <a:pPr algn="just">
                        <a:lnSpc>
                          <a:spcPct val="150000"/>
                        </a:lnSpc>
                        <a:spcAft>
                          <a:spcPts val="800"/>
                        </a:spcAft>
                      </a:pPr>
                      <a:r>
                        <a:rPr lang="en-MY" sz="1300" kern="100">
                          <a:effectLst/>
                        </a:rPr>
                        <a:t>3.643</a:t>
                      </a:r>
                      <a:endParaRPr lang="en-MY"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52674" marR="52674" marT="0" marB="0"/>
                </a:tc>
                <a:tc>
                  <a:txBody>
                    <a:bodyPr/>
                    <a:lstStyle/>
                    <a:p>
                      <a:pPr algn="just">
                        <a:lnSpc>
                          <a:spcPct val="150000"/>
                        </a:lnSpc>
                        <a:spcAft>
                          <a:spcPts val="800"/>
                        </a:spcAft>
                      </a:pPr>
                      <a:r>
                        <a:rPr lang="en-MY" sz="1300" kern="100">
                          <a:effectLst/>
                        </a:rPr>
                        <a:t>.648</a:t>
                      </a:r>
                      <a:endParaRPr lang="en-MY"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52674" marR="52674" marT="0" marB="0"/>
                </a:tc>
                <a:tc>
                  <a:txBody>
                    <a:bodyPr/>
                    <a:lstStyle/>
                    <a:p>
                      <a:pPr algn="just">
                        <a:lnSpc>
                          <a:spcPct val="150000"/>
                        </a:lnSpc>
                        <a:spcAft>
                          <a:spcPts val="800"/>
                        </a:spcAft>
                      </a:pPr>
                      <a:r>
                        <a:rPr lang="en-MY" sz="1300" kern="100">
                          <a:effectLst/>
                        </a:rPr>
                        <a:t>.245</a:t>
                      </a:r>
                      <a:endParaRPr lang="en-MY"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52674" marR="52674" marT="0" marB="0"/>
                </a:tc>
                <a:tc rowSpan="3">
                  <a:txBody>
                    <a:bodyPr/>
                    <a:lstStyle/>
                    <a:p>
                      <a:pPr algn="just">
                        <a:lnSpc>
                          <a:spcPct val="150000"/>
                        </a:lnSpc>
                        <a:spcAft>
                          <a:spcPts val="800"/>
                        </a:spcAft>
                      </a:pPr>
                      <a:r>
                        <a:rPr lang="en-MY" sz="1300" kern="100">
                          <a:effectLst/>
                        </a:rPr>
                        <a:t>5.34</a:t>
                      </a:r>
                      <a:endParaRPr lang="en-MY"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52674" marR="52674" marT="0" marB="0"/>
                </a:tc>
                <a:tc rowSpan="3">
                  <a:txBody>
                    <a:bodyPr/>
                    <a:lstStyle/>
                    <a:p>
                      <a:pPr algn="just">
                        <a:lnSpc>
                          <a:spcPct val="150000"/>
                        </a:lnSpc>
                        <a:spcAft>
                          <a:spcPts val="800"/>
                        </a:spcAft>
                      </a:pPr>
                      <a:r>
                        <a:rPr lang="en-MY" sz="1300" kern="100">
                          <a:effectLst/>
                        </a:rPr>
                        <a:t>.807</a:t>
                      </a:r>
                      <a:endParaRPr lang="en-MY"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52674" marR="52674" marT="0" marB="0"/>
                </a:tc>
                <a:extLst>
                  <a:ext uri="{0D108BD9-81ED-4DB2-BD59-A6C34878D82A}">
                    <a16:rowId xmlns:a16="http://schemas.microsoft.com/office/drawing/2014/main" val="3968731399"/>
                  </a:ext>
                </a:extLst>
              </a:tr>
              <a:tr h="188211">
                <a:tc>
                  <a:txBody>
                    <a:bodyPr/>
                    <a:lstStyle/>
                    <a:p>
                      <a:pPr algn="just">
                        <a:lnSpc>
                          <a:spcPct val="150000"/>
                        </a:lnSpc>
                        <a:spcAft>
                          <a:spcPts val="800"/>
                        </a:spcAft>
                      </a:pPr>
                      <a:r>
                        <a:rPr lang="en-MY" sz="1300" kern="100">
                          <a:effectLst/>
                        </a:rPr>
                        <a:t>SN2</a:t>
                      </a:r>
                      <a:endParaRPr lang="en-MY"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52674" marR="52674" marT="0" marB="0"/>
                </a:tc>
                <a:tc>
                  <a:txBody>
                    <a:bodyPr/>
                    <a:lstStyle/>
                    <a:p>
                      <a:pPr algn="just">
                        <a:lnSpc>
                          <a:spcPct val="150000"/>
                        </a:lnSpc>
                        <a:spcAft>
                          <a:spcPts val="800"/>
                        </a:spcAft>
                      </a:pPr>
                      <a:r>
                        <a:rPr lang="en-MY" sz="1300" kern="100">
                          <a:effectLst/>
                        </a:rPr>
                        <a:t>.122</a:t>
                      </a:r>
                      <a:endParaRPr lang="en-MY"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52674" marR="52674" marT="0" marB="0"/>
                </a:tc>
                <a:tc>
                  <a:txBody>
                    <a:bodyPr/>
                    <a:lstStyle/>
                    <a:p>
                      <a:pPr algn="just">
                        <a:lnSpc>
                          <a:spcPct val="150000"/>
                        </a:lnSpc>
                        <a:spcAft>
                          <a:spcPts val="800"/>
                        </a:spcAft>
                      </a:pPr>
                      <a:r>
                        <a:rPr lang="en-MY" sz="1300" kern="100">
                          <a:effectLst/>
                        </a:rPr>
                        <a:t>.233</a:t>
                      </a:r>
                      <a:endParaRPr lang="en-MY"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52674" marR="52674" marT="0" marB="0"/>
                </a:tc>
                <a:tc>
                  <a:txBody>
                    <a:bodyPr/>
                    <a:lstStyle/>
                    <a:p>
                      <a:pPr algn="just">
                        <a:lnSpc>
                          <a:spcPct val="150000"/>
                        </a:lnSpc>
                        <a:spcAft>
                          <a:spcPts val="800"/>
                        </a:spcAft>
                      </a:pPr>
                      <a:r>
                        <a:rPr lang="en-MY" sz="1300" kern="100">
                          <a:effectLst/>
                        </a:rPr>
                        <a:t>.002</a:t>
                      </a:r>
                      <a:endParaRPr lang="en-MY"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52674" marR="52674" marT="0" marB="0"/>
                </a:tc>
                <a:tc vMerge="1">
                  <a:txBody>
                    <a:bodyPr/>
                    <a:lstStyle/>
                    <a:p>
                      <a:endParaRPr lang="en-MY"/>
                    </a:p>
                  </a:txBody>
                  <a:tcPr/>
                </a:tc>
                <a:tc vMerge="1">
                  <a:txBody>
                    <a:bodyPr/>
                    <a:lstStyle/>
                    <a:p>
                      <a:endParaRPr lang="en-MY"/>
                    </a:p>
                  </a:txBody>
                  <a:tcPr/>
                </a:tc>
                <a:extLst>
                  <a:ext uri="{0D108BD9-81ED-4DB2-BD59-A6C34878D82A}">
                    <a16:rowId xmlns:a16="http://schemas.microsoft.com/office/drawing/2014/main" val="936093619"/>
                  </a:ext>
                </a:extLst>
              </a:tr>
              <a:tr h="188211">
                <a:tc>
                  <a:txBody>
                    <a:bodyPr/>
                    <a:lstStyle/>
                    <a:p>
                      <a:pPr algn="just">
                        <a:lnSpc>
                          <a:spcPct val="150000"/>
                        </a:lnSpc>
                        <a:spcAft>
                          <a:spcPts val="800"/>
                        </a:spcAft>
                      </a:pPr>
                      <a:r>
                        <a:rPr lang="en-MY" sz="1300" kern="100">
                          <a:effectLst/>
                        </a:rPr>
                        <a:t>SN3</a:t>
                      </a:r>
                      <a:endParaRPr lang="en-MY"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52674" marR="52674" marT="0" marB="0"/>
                </a:tc>
                <a:tc>
                  <a:txBody>
                    <a:bodyPr/>
                    <a:lstStyle/>
                    <a:p>
                      <a:pPr algn="just">
                        <a:lnSpc>
                          <a:spcPct val="150000"/>
                        </a:lnSpc>
                        <a:spcAft>
                          <a:spcPts val="800"/>
                        </a:spcAft>
                      </a:pPr>
                      <a:r>
                        <a:rPr lang="en-MY" sz="1300" kern="100">
                          <a:effectLst/>
                        </a:rPr>
                        <a:t>3.549</a:t>
                      </a:r>
                      <a:endParaRPr lang="en-MY"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52674" marR="52674" marT="0" marB="0"/>
                </a:tc>
                <a:tc>
                  <a:txBody>
                    <a:bodyPr/>
                    <a:lstStyle/>
                    <a:p>
                      <a:pPr algn="just">
                        <a:lnSpc>
                          <a:spcPct val="150000"/>
                        </a:lnSpc>
                        <a:spcAft>
                          <a:spcPts val="800"/>
                        </a:spcAft>
                      </a:pPr>
                      <a:r>
                        <a:rPr lang="en-MY" sz="1300" kern="100">
                          <a:effectLst/>
                        </a:rPr>
                        <a:t>.781</a:t>
                      </a:r>
                      <a:endParaRPr lang="en-MY" sz="1300" kern="100">
                        <a:effectLst/>
                        <a:latin typeface="Calibri" panose="020F0502020204030204" pitchFamily="34" charset="0"/>
                        <a:ea typeface="Calibri" panose="020F0502020204030204" pitchFamily="34" charset="0"/>
                        <a:cs typeface="Times New Roman" panose="02020603050405020304" pitchFamily="18" charset="0"/>
                      </a:endParaRPr>
                    </a:p>
                  </a:txBody>
                  <a:tcPr marL="52674" marR="52674" marT="0" marB="0"/>
                </a:tc>
                <a:tc>
                  <a:txBody>
                    <a:bodyPr/>
                    <a:lstStyle/>
                    <a:p>
                      <a:pPr algn="just">
                        <a:lnSpc>
                          <a:spcPct val="150000"/>
                        </a:lnSpc>
                        <a:spcAft>
                          <a:spcPts val="800"/>
                        </a:spcAft>
                      </a:pPr>
                      <a:r>
                        <a:rPr lang="en-MY" sz="1300" kern="100" dirty="0">
                          <a:effectLst/>
                        </a:rPr>
                        <a:t>.334</a:t>
                      </a:r>
                      <a:endParaRPr lang="en-MY" sz="13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52674" marR="52674" marT="0" marB="0"/>
                </a:tc>
                <a:tc vMerge="1">
                  <a:txBody>
                    <a:bodyPr/>
                    <a:lstStyle/>
                    <a:p>
                      <a:endParaRPr lang="en-MY"/>
                    </a:p>
                  </a:txBody>
                  <a:tcPr/>
                </a:tc>
                <a:tc vMerge="1">
                  <a:txBody>
                    <a:bodyPr/>
                    <a:lstStyle/>
                    <a:p>
                      <a:endParaRPr lang="en-MY"/>
                    </a:p>
                  </a:txBody>
                  <a:tcPr/>
                </a:tc>
                <a:extLst>
                  <a:ext uri="{0D108BD9-81ED-4DB2-BD59-A6C34878D82A}">
                    <a16:rowId xmlns:a16="http://schemas.microsoft.com/office/drawing/2014/main" val="857260919"/>
                  </a:ext>
                </a:extLst>
              </a:tr>
            </a:tbl>
          </a:graphicData>
        </a:graphic>
      </p:graphicFrame>
    </p:spTree>
    <p:extLst>
      <p:ext uri="{BB962C8B-B14F-4D97-AF65-F5344CB8AC3E}">
        <p14:creationId xmlns:p14="http://schemas.microsoft.com/office/powerpoint/2010/main" val="1014667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xit" presetSubtype="0" fill="hold" nodeType="withEffect">
                                  <p:stCondLst>
                                    <p:cond delay="0"/>
                                  </p:stCondLst>
                                  <p:childTnLst>
                                    <p:set>
                                      <p:cBhvr>
                                        <p:cTn id="6" dur="1" fill="hold">
                                          <p:stCondLst>
                                            <p:cond delay="0"/>
                                          </p:stCondLst>
                                        </p:cTn>
                                        <p:tgtEl>
                                          <p:spTgt spid="21"/>
                                        </p:tgtEl>
                                        <p:attrNameLst>
                                          <p:attrName>style.visibility</p:attrName>
                                        </p:attrNameLst>
                                      </p:cBhvr>
                                      <p:to>
                                        <p:strVal val="hidden"/>
                                      </p:to>
                                    </p:set>
                                  </p:childTnLst>
                                </p:cTn>
                              </p:par>
                              <p:par>
                                <p:cTn id="7" presetID="1" presetClass="exit" presetSubtype="0" fill="hold" nodeType="withEffect">
                                  <p:stCondLst>
                                    <p:cond delay="700"/>
                                  </p:stCondLst>
                                  <p:childTnLst>
                                    <p:set>
                                      <p:cBhvr>
                                        <p:cTn id="8" dur="1" fill="hold">
                                          <p:stCondLst>
                                            <p:cond delay="0"/>
                                          </p:stCondLst>
                                        </p:cTn>
                                        <p:tgtEl>
                                          <p:spTgt spid="22"/>
                                        </p:tgtEl>
                                        <p:attrNameLst>
                                          <p:attrName>style.visibility</p:attrName>
                                        </p:attrNameLst>
                                      </p:cBhvr>
                                      <p:to>
                                        <p:strVal val="hidden"/>
                                      </p:to>
                                    </p:set>
                                  </p:childTnLst>
                                </p:cTn>
                              </p:par>
                              <p:par>
                                <p:cTn id="9" presetID="1" presetClass="exit" presetSubtype="0" fill="hold" nodeType="withEffect">
                                  <p:stCondLst>
                                    <p:cond delay="700"/>
                                  </p:stCondLst>
                                  <p:childTnLst>
                                    <p:set>
                                      <p:cBhvr>
                                        <p:cTn id="10"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28F0A63-FBC5-25EF-4F09-AACE94B96681}"/>
              </a:ext>
            </a:extLst>
          </p:cNvPr>
          <p:cNvSpPr/>
          <p:nvPr/>
        </p:nvSpPr>
        <p:spPr>
          <a:xfrm rot="5400000">
            <a:off x="6231690" y="-3109535"/>
            <a:ext cx="667775"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274320" anchor="ctr"/>
          <a:lstStyle/>
          <a:p>
            <a:pPr algn="ctr" fontAlgn="auto">
              <a:spcBef>
                <a:spcPts val="0"/>
              </a:spcBef>
              <a:spcAft>
                <a:spcPts val="0"/>
              </a:spcAft>
              <a:defRPr/>
            </a:pPr>
            <a:r>
              <a:rPr lang="en-US" sz="3200" b="1" dirty="0">
                <a:solidFill>
                  <a:prstClr val="white"/>
                </a:solidFill>
              </a:rPr>
              <a:t> RESULTS</a:t>
            </a:r>
          </a:p>
        </p:txBody>
      </p:sp>
      <p:pic>
        <p:nvPicPr>
          <p:cNvPr id="21" name="Picture 20">
            <a:extLst>
              <a:ext uri="{FF2B5EF4-FFF2-40B4-BE49-F238E27FC236}">
                <a16:creationId xmlns:a16="http://schemas.microsoft.com/office/drawing/2014/main" id="{5F7A829B-EE2D-EA94-31A4-66EC801DA9B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392363"/>
            <a:ext cx="2747963"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a:extLst>
              <a:ext uri="{FF2B5EF4-FFF2-40B4-BE49-F238E27FC236}">
                <a16:creationId xmlns:a16="http://schemas.microsoft.com/office/drawing/2014/main" id="{72A420E4-E6CE-5318-1305-6229798C5AD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73663" y="-2432050"/>
            <a:ext cx="2747962"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a:extLst>
              <a:ext uri="{FF2B5EF4-FFF2-40B4-BE49-F238E27FC236}">
                <a16:creationId xmlns:a16="http://schemas.microsoft.com/office/drawing/2014/main" id="{5A453D91-90B3-6E7B-A486-DC522D96125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96238" y="-2471738"/>
            <a:ext cx="2749550"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a:extLst>
              <a:ext uri="{FF2B5EF4-FFF2-40B4-BE49-F238E27FC236}">
                <a16:creationId xmlns:a16="http://schemas.microsoft.com/office/drawing/2014/main" id="{4D0703B1-2FEC-84ED-6296-595307B3A0DA}"/>
              </a:ext>
            </a:extLst>
          </p:cNvPr>
          <p:cNvGraphicFramePr>
            <a:graphicFrameLocks noGrp="1"/>
          </p:cNvGraphicFramePr>
          <p:nvPr/>
        </p:nvGraphicFramePr>
        <p:xfrm>
          <a:off x="191386" y="838893"/>
          <a:ext cx="11706447" cy="5457981"/>
        </p:xfrm>
        <a:graphic>
          <a:graphicData uri="http://schemas.openxmlformats.org/drawingml/2006/table">
            <a:tbl>
              <a:tblPr firstRow="1" firstCol="1" bandRow="1">
                <a:tableStyleId>{5C22544A-7EE6-4342-B048-85BDC9FD1C3A}</a:tableStyleId>
              </a:tblPr>
              <a:tblGrid>
                <a:gridCol w="340242">
                  <a:extLst>
                    <a:ext uri="{9D8B030D-6E8A-4147-A177-3AD203B41FA5}">
                      <a16:colId xmlns:a16="http://schemas.microsoft.com/office/drawing/2014/main" val="1049682036"/>
                    </a:ext>
                  </a:extLst>
                </a:gridCol>
                <a:gridCol w="7696884">
                  <a:extLst>
                    <a:ext uri="{9D8B030D-6E8A-4147-A177-3AD203B41FA5}">
                      <a16:colId xmlns:a16="http://schemas.microsoft.com/office/drawing/2014/main" val="3893160344"/>
                    </a:ext>
                  </a:extLst>
                </a:gridCol>
                <a:gridCol w="1036757">
                  <a:extLst>
                    <a:ext uri="{9D8B030D-6E8A-4147-A177-3AD203B41FA5}">
                      <a16:colId xmlns:a16="http://schemas.microsoft.com/office/drawing/2014/main" val="426911972"/>
                    </a:ext>
                  </a:extLst>
                </a:gridCol>
                <a:gridCol w="1131009">
                  <a:extLst>
                    <a:ext uri="{9D8B030D-6E8A-4147-A177-3AD203B41FA5}">
                      <a16:colId xmlns:a16="http://schemas.microsoft.com/office/drawing/2014/main" val="1674228452"/>
                    </a:ext>
                  </a:extLst>
                </a:gridCol>
                <a:gridCol w="1501555">
                  <a:extLst>
                    <a:ext uri="{9D8B030D-6E8A-4147-A177-3AD203B41FA5}">
                      <a16:colId xmlns:a16="http://schemas.microsoft.com/office/drawing/2014/main" val="855692806"/>
                    </a:ext>
                  </a:extLst>
                </a:gridCol>
              </a:tblGrid>
              <a:tr h="294324">
                <a:tc>
                  <a:txBody>
                    <a:bodyPr/>
                    <a:lstStyle/>
                    <a:p>
                      <a:pPr algn="just">
                        <a:lnSpc>
                          <a:spcPct val="107000"/>
                        </a:lnSpc>
                        <a:spcAft>
                          <a:spcPts val="800"/>
                        </a:spcAft>
                      </a:pPr>
                      <a:r>
                        <a:rPr lang="en-MY" sz="1200" kern="100">
                          <a:effectLst/>
                        </a:rPr>
                        <a:t>S/N</a:t>
                      </a:r>
                      <a:endParaRPr lang="en-MY"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4950" marR="34950" marT="0" marB="0"/>
                </a:tc>
                <a:tc>
                  <a:txBody>
                    <a:bodyPr/>
                    <a:lstStyle/>
                    <a:p>
                      <a:pPr algn="ctr">
                        <a:lnSpc>
                          <a:spcPct val="107000"/>
                        </a:lnSpc>
                        <a:spcAft>
                          <a:spcPts val="800"/>
                        </a:spcAft>
                      </a:pPr>
                      <a:r>
                        <a:rPr lang="en-MY" sz="1200" kern="100">
                          <a:effectLst/>
                        </a:rPr>
                        <a:t>Items</a:t>
                      </a:r>
                      <a:endParaRPr lang="en-MY"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4950" marR="34950" marT="0" marB="0"/>
                </a:tc>
                <a:tc>
                  <a:txBody>
                    <a:bodyPr/>
                    <a:lstStyle/>
                    <a:p>
                      <a:pPr algn="just">
                        <a:lnSpc>
                          <a:spcPct val="107000"/>
                        </a:lnSpc>
                        <a:spcAft>
                          <a:spcPts val="800"/>
                        </a:spcAft>
                      </a:pPr>
                      <a:r>
                        <a:rPr lang="en-MY" sz="1200" kern="100">
                          <a:effectLst/>
                        </a:rPr>
                        <a:t>Mean</a:t>
                      </a:r>
                      <a:endParaRPr lang="en-MY"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4950" marR="34950" marT="0" marB="0"/>
                </a:tc>
                <a:tc>
                  <a:txBody>
                    <a:bodyPr/>
                    <a:lstStyle/>
                    <a:p>
                      <a:pPr algn="just">
                        <a:lnSpc>
                          <a:spcPct val="107000"/>
                        </a:lnSpc>
                        <a:spcAft>
                          <a:spcPts val="800"/>
                        </a:spcAft>
                      </a:pPr>
                      <a:r>
                        <a:rPr lang="en-MY" sz="1200" kern="100">
                          <a:effectLst/>
                        </a:rPr>
                        <a:t>S.E mean</a:t>
                      </a:r>
                      <a:endParaRPr lang="en-MY"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4950" marR="34950" marT="0" marB="0"/>
                </a:tc>
                <a:tc>
                  <a:txBody>
                    <a:bodyPr/>
                    <a:lstStyle/>
                    <a:p>
                      <a:pPr algn="just">
                        <a:lnSpc>
                          <a:spcPct val="107000"/>
                        </a:lnSpc>
                        <a:spcAft>
                          <a:spcPts val="800"/>
                        </a:spcAft>
                      </a:pPr>
                      <a:r>
                        <a:rPr lang="en-MY" sz="1200" kern="100">
                          <a:effectLst/>
                        </a:rPr>
                        <a:t>Std deviation</a:t>
                      </a:r>
                      <a:endParaRPr lang="en-MY"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4950" marR="34950" marT="0" marB="0"/>
                </a:tc>
                <a:extLst>
                  <a:ext uri="{0D108BD9-81ED-4DB2-BD59-A6C34878D82A}">
                    <a16:rowId xmlns:a16="http://schemas.microsoft.com/office/drawing/2014/main" val="1140364943"/>
                  </a:ext>
                </a:extLst>
              </a:tr>
              <a:tr h="94850">
                <a:tc>
                  <a:txBody>
                    <a:bodyPr/>
                    <a:lstStyle/>
                    <a:p>
                      <a:pPr algn="just">
                        <a:lnSpc>
                          <a:spcPct val="107000"/>
                        </a:lnSpc>
                        <a:spcAft>
                          <a:spcPts val="800"/>
                        </a:spcAft>
                      </a:pPr>
                      <a:r>
                        <a:rPr lang="en-MY" sz="1200" kern="100">
                          <a:effectLst/>
                        </a:rPr>
                        <a:t> </a:t>
                      </a:r>
                      <a:endParaRPr lang="en-MY"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4950" marR="34950" marT="0" marB="0"/>
                </a:tc>
                <a:tc gridSpan="4">
                  <a:txBody>
                    <a:bodyPr/>
                    <a:lstStyle/>
                    <a:p>
                      <a:pPr algn="just">
                        <a:lnSpc>
                          <a:spcPct val="107000"/>
                        </a:lnSpc>
                        <a:spcAft>
                          <a:spcPts val="800"/>
                        </a:spcAft>
                      </a:pPr>
                      <a:r>
                        <a:rPr lang="en-MY" sz="1200" kern="100">
                          <a:effectLst/>
                        </a:rPr>
                        <a:t>Attitude towards technology (ATU) (Teo, 2009)</a:t>
                      </a:r>
                      <a:endParaRPr lang="en-MY"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4950" marR="34950" marT="0" marB="0"/>
                </a:tc>
                <a:tc hMerge="1">
                  <a:txBody>
                    <a:bodyPr/>
                    <a:lstStyle/>
                    <a:p>
                      <a:endParaRPr lang="en-MY"/>
                    </a:p>
                  </a:txBody>
                  <a:tcPr/>
                </a:tc>
                <a:tc hMerge="1">
                  <a:txBody>
                    <a:bodyPr/>
                    <a:lstStyle/>
                    <a:p>
                      <a:endParaRPr lang="en-MY"/>
                    </a:p>
                  </a:txBody>
                  <a:tcPr/>
                </a:tc>
                <a:tc hMerge="1">
                  <a:txBody>
                    <a:bodyPr/>
                    <a:lstStyle/>
                    <a:p>
                      <a:endParaRPr lang="en-MY"/>
                    </a:p>
                  </a:txBody>
                  <a:tcPr/>
                </a:tc>
                <a:extLst>
                  <a:ext uri="{0D108BD9-81ED-4DB2-BD59-A6C34878D82A}">
                    <a16:rowId xmlns:a16="http://schemas.microsoft.com/office/drawing/2014/main" val="1652654798"/>
                  </a:ext>
                </a:extLst>
              </a:tr>
              <a:tr h="194587">
                <a:tc>
                  <a:txBody>
                    <a:bodyPr/>
                    <a:lstStyle/>
                    <a:p>
                      <a:pPr algn="just">
                        <a:lnSpc>
                          <a:spcPct val="107000"/>
                        </a:lnSpc>
                        <a:spcAft>
                          <a:spcPts val="800"/>
                        </a:spcAft>
                      </a:pPr>
                      <a:r>
                        <a:rPr lang="en-MY" sz="1200" kern="100">
                          <a:effectLst/>
                        </a:rPr>
                        <a:t>1.</a:t>
                      </a:r>
                      <a:endParaRPr lang="en-MY"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4950" marR="34950" marT="0" marB="0"/>
                </a:tc>
                <a:tc>
                  <a:txBody>
                    <a:bodyPr/>
                    <a:lstStyle/>
                    <a:p>
                      <a:pPr algn="just">
                        <a:lnSpc>
                          <a:spcPct val="107000"/>
                        </a:lnSpc>
                        <a:spcAft>
                          <a:spcPts val="800"/>
                        </a:spcAft>
                      </a:pPr>
                      <a:r>
                        <a:rPr lang="en-MY" sz="1200" kern="100">
                          <a:effectLst/>
                        </a:rPr>
                        <a:t>Look forward to those aspects of my job that require the use of technology (ATU1)</a:t>
                      </a:r>
                      <a:endParaRPr lang="en-MY"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4950" marR="34950" marT="0" marB="0"/>
                </a:tc>
                <a:tc>
                  <a:txBody>
                    <a:bodyPr/>
                    <a:lstStyle/>
                    <a:p>
                      <a:pPr algn="just">
                        <a:lnSpc>
                          <a:spcPct val="107000"/>
                        </a:lnSpc>
                        <a:spcAft>
                          <a:spcPts val="800"/>
                        </a:spcAft>
                      </a:pPr>
                      <a:r>
                        <a:rPr lang="en-MY" sz="1200" kern="100">
                          <a:effectLst/>
                        </a:rPr>
                        <a:t>4.54</a:t>
                      </a:r>
                      <a:endParaRPr lang="en-MY"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4950" marR="34950" marT="0" marB="0"/>
                </a:tc>
                <a:tc>
                  <a:txBody>
                    <a:bodyPr/>
                    <a:lstStyle/>
                    <a:p>
                      <a:pPr algn="just">
                        <a:lnSpc>
                          <a:spcPct val="107000"/>
                        </a:lnSpc>
                        <a:spcAft>
                          <a:spcPts val="800"/>
                        </a:spcAft>
                      </a:pPr>
                      <a:r>
                        <a:rPr lang="en-MY" sz="1200" kern="100">
                          <a:effectLst/>
                        </a:rPr>
                        <a:t>.03176</a:t>
                      </a:r>
                      <a:endParaRPr lang="en-MY"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4950" marR="34950" marT="0" marB="0"/>
                </a:tc>
                <a:tc>
                  <a:txBody>
                    <a:bodyPr/>
                    <a:lstStyle/>
                    <a:p>
                      <a:pPr algn="just">
                        <a:lnSpc>
                          <a:spcPct val="107000"/>
                        </a:lnSpc>
                        <a:spcAft>
                          <a:spcPts val="800"/>
                        </a:spcAft>
                      </a:pPr>
                      <a:r>
                        <a:rPr lang="en-MY" sz="1200" kern="100">
                          <a:effectLst/>
                        </a:rPr>
                        <a:t>.56009</a:t>
                      </a:r>
                      <a:endParaRPr lang="en-MY"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4950" marR="34950" marT="0" marB="0"/>
                </a:tc>
                <a:extLst>
                  <a:ext uri="{0D108BD9-81ED-4DB2-BD59-A6C34878D82A}">
                    <a16:rowId xmlns:a16="http://schemas.microsoft.com/office/drawing/2014/main" val="3865683694"/>
                  </a:ext>
                </a:extLst>
              </a:tr>
              <a:tr h="94850">
                <a:tc>
                  <a:txBody>
                    <a:bodyPr/>
                    <a:lstStyle/>
                    <a:p>
                      <a:pPr algn="just">
                        <a:lnSpc>
                          <a:spcPct val="107000"/>
                        </a:lnSpc>
                        <a:spcAft>
                          <a:spcPts val="800"/>
                        </a:spcAft>
                      </a:pPr>
                      <a:r>
                        <a:rPr lang="en-MY" sz="1200" kern="100">
                          <a:effectLst/>
                        </a:rPr>
                        <a:t>2.</a:t>
                      </a:r>
                      <a:endParaRPr lang="en-MY"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4950" marR="34950" marT="0" marB="0"/>
                </a:tc>
                <a:tc>
                  <a:txBody>
                    <a:bodyPr/>
                    <a:lstStyle/>
                    <a:p>
                      <a:pPr algn="just">
                        <a:lnSpc>
                          <a:spcPct val="107000"/>
                        </a:lnSpc>
                        <a:spcAft>
                          <a:spcPts val="800"/>
                        </a:spcAft>
                      </a:pPr>
                      <a:r>
                        <a:rPr lang="en-MY" sz="1200" kern="100">
                          <a:effectLst/>
                        </a:rPr>
                        <a:t>Like working with technology (ATU2)</a:t>
                      </a:r>
                      <a:endParaRPr lang="en-MY"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4950" marR="34950" marT="0" marB="0"/>
                </a:tc>
                <a:tc>
                  <a:txBody>
                    <a:bodyPr/>
                    <a:lstStyle/>
                    <a:p>
                      <a:pPr algn="just">
                        <a:lnSpc>
                          <a:spcPct val="107000"/>
                        </a:lnSpc>
                        <a:spcAft>
                          <a:spcPts val="800"/>
                        </a:spcAft>
                      </a:pPr>
                      <a:r>
                        <a:rPr lang="en-MY" sz="1200" kern="100">
                          <a:effectLst/>
                        </a:rPr>
                        <a:t>4.61</a:t>
                      </a:r>
                      <a:endParaRPr lang="en-MY"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4950" marR="34950" marT="0" marB="0"/>
                </a:tc>
                <a:tc>
                  <a:txBody>
                    <a:bodyPr/>
                    <a:lstStyle/>
                    <a:p>
                      <a:pPr algn="just">
                        <a:lnSpc>
                          <a:spcPct val="107000"/>
                        </a:lnSpc>
                        <a:spcAft>
                          <a:spcPts val="800"/>
                        </a:spcAft>
                      </a:pPr>
                      <a:r>
                        <a:rPr lang="en-MY" sz="1200" kern="100">
                          <a:effectLst/>
                        </a:rPr>
                        <a:t>.02847</a:t>
                      </a:r>
                      <a:endParaRPr lang="en-MY"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4950" marR="34950" marT="0" marB="0"/>
                </a:tc>
                <a:tc>
                  <a:txBody>
                    <a:bodyPr/>
                    <a:lstStyle/>
                    <a:p>
                      <a:pPr algn="just">
                        <a:lnSpc>
                          <a:spcPct val="107000"/>
                        </a:lnSpc>
                        <a:spcAft>
                          <a:spcPts val="800"/>
                        </a:spcAft>
                      </a:pPr>
                      <a:r>
                        <a:rPr lang="en-MY" sz="1200" kern="100">
                          <a:effectLst/>
                        </a:rPr>
                        <a:t>.50207</a:t>
                      </a:r>
                      <a:endParaRPr lang="en-MY"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4950" marR="34950" marT="0" marB="0"/>
                </a:tc>
                <a:extLst>
                  <a:ext uri="{0D108BD9-81ED-4DB2-BD59-A6C34878D82A}">
                    <a16:rowId xmlns:a16="http://schemas.microsoft.com/office/drawing/2014/main" val="2199073480"/>
                  </a:ext>
                </a:extLst>
              </a:tr>
              <a:tr h="194587">
                <a:tc>
                  <a:txBody>
                    <a:bodyPr/>
                    <a:lstStyle/>
                    <a:p>
                      <a:pPr algn="just">
                        <a:lnSpc>
                          <a:spcPct val="107000"/>
                        </a:lnSpc>
                        <a:spcAft>
                          <a:spcPts val="800"/>
                        </a:spcAft>
                      </a:pPr>
                      <a:r>
                        <a:rPr lang="en-MY" sz="1200" kern="100">
                          <a:effectLst/>
                        </a:rPr>
                        <a:t>3</a:t>
                      </a:r>
                      <a:endParaRPr lang="en-MY"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4950" marR="34950" marT="0" marB="0"/>
                </a:tc>
                <a:tc>
                  <a:txBody>
                    <a:bodyPr/>
                    <a:lstStyle/>
                    <a:p>
                      <a:pPr algn="just">
                        <a:lnSpc>
                          <a:spcPct val="107000"/>
                        </a:lnSpc>
                        <a:spcAft>
                          <a:spcPts val="800"/>
                        </a:spcAft>
                      </a:pPr>
                      <a:r>
                        <a:rPr lang="en-MY" sz="1200" kern="100">
                          <a:effectLst/>
                        </a:rPr>
                        <a:t>Once I start using technology, I find it hard to stop (ATU3)</a:t>
                      </a:r>
                      <a:endParaRPr lang="en-MY"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4950" marR="34950" marT="0" marB="0"/>
                </a:tc>
                <a:tc>
                  <a:txBody>
                    <a:bodyPr/>
                    <a:lstStyle/>
                    <a:p>
                      <a:pPr algn="just">
                        <a:lnSpc>
                          <a:spcPct val="107000"/>
                        </a:lnSpc>
                        <a:spcAft>
                          <a:spcPts val="800"/>
                        </a:spcAft>
                      </a:pPr>
                      <a:r>
                        <a:rPr lang="en-MY" sz="1200" kern="100">
                          <a:effectLst/>
                        </a:rPr>
                        <a:t>4.60</a:t>
                      </a:r>
                      <a:endParaRPr lang="en-MY"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4950" marR="34950" marT="0" marB="0"/>
                </a:tc>
                <a:tc>
                  <a:txBody>
                    <a:bodyPr/>
                    <a:lstStyle/>
                    <a:p>
                      <a:pPr algn="just">
                        <a:lnSpc>
                          <a:spcPct val="107000"/>
                        </a:lnSpc>
                        <a:spcAft>
                          <a:spcPts val="800"/>
                        </a:spcAft>
                      </a:pPr>
                      <a:r>
                        <a:rPr lang="en-MY" sz="1200" kern="100">
                          <a:effectLst/>
                        </a:rPr>
                        <a:t>.50207</a:t>
                      </a:r>
                      <a:endParaRPr lang="en-MY"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4950" marR="34950" marT="0" marB="0"/>
                </a:tc>
                <a:tc>
                  <a:txBody>
                    <a:bodyPr/>
                    <a:lstStyle/>
                    <a:p>
                      <a:pPr algn="just">
                        <a:lnSpc>
                          <a:spcPct val="107000"/>
                        </a:lnSpc>
                        <a:spcAft>
                          <a:spcPts val="800"/>
                        </a:spcAft>
                      </a:pPr>
                      <a:r>
                        <a:rPr lang="en-MY" sz="1200" kern="100">
                          <a:effectLst/>
                        </a:rPr>
                        <a:t>.54582</a:t>
                      </a:r>
                      <a:endParaRPr lang="en-MY"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4950" marR="34950" marT="0" marB="0"/>
                </a:tc>
                <a:extLst>
                  <a:ext uri="{0D108BD9-81ED-4DB2-BD59-A6C34878D82A}">
                    <a16:rowId xmlns:a16="http://schemas.microsoft.com/office/drawing/2014/main" val="1068990068"/>
                  </a:ext>
                </a:extLst>
              </a:tr>
              <a:tr h="94850">
                <a:tc>
                  <a:txBody>
                    <a:bodyPr/>
                    <a:lstStyle/>
                    <a:p>
                      <a:pPr algn="just">
                        <a:lnSpc>
                          <a:spcPct val="107000"/>
                        </a:lnSpc>
                        <a:spcAft>
                          <a:spcPts val="800"/>
                        </a:spcAft>
                      </a:pPr>
                      <a:r>
                        <a:rPr lang="en-MY" sz="1200" kern="100">
                          <a:effectLst/>
                        </a:rPr>
                        <a:t> </a:t>
                      </a:r>
                      <a:endParaRPr lang="en-MY"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4950" marR="34950" marT="0" marB="0"/>
                </a:tc>
                <a:tc gridSpan="4">
                  <a:txBody>
                    <a:bodyPr/>
                    <a:lstStyle/>
                    <a:p>
                      <a:pPr algn="just">
                        <a:lnSpc>
                          <a:spcPct val="107000"/>
                        </a:lnSpc>
                        <a:spcAft>
                          <a:spcPts val="800"/>
                        </a:spcAft>
                      </a:pPr>
                      <a:r>
                        <a:rPr lang="en-MY" sz="1200" kern="100">
                          <a:effectLst/>
                        </a:rPr>
                        <a:t>Facilitation conditions (FC) (Sahadani &amp; Salleh, 2014; Teo, 2011)</a:t>
                      </a:r>
                      <a:endParaRPr lang="en-MY"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4950" marR="34950" marT="0" marB="0"/>
                </a:tc>
                <a:tc hMerge="1">
                  <a:txBody>
                    <a:bodyPr/>
                    <a:lstStyle/>
                    <a:p>
                      <a:endParaRPr lang="en-MY"/>
                    </a:p>
                  </a:txBody>
                  <a:tcPr/>
                </a:tc>
                <a:tc hMerge="1">
                  <a:txBody>
                    <a:bodyPr/>
                    <a:lstStyle/>
                    <a:p>
                      <a:endParaRPr lang="en-MY"/>
                    </a:p>
                  </a:txBody>
                  <a:tcPr/>
                </a:tc>
                <a:tc hMerge="1">
                  <a:txBody>
                    <a:bodyPr/>
                    <a:lstStyle/>
                    <a:p>
                      <a:endParaRPr lang="en-MY"/>
                    </a:p>
                  </a:txBody>
                  <a:tcPr/>
                </a:tc>
                <a:extLst>
                  <a:ext uri="{0D108BD9-81ED-4DB2-BD59-A6C34878D82A}">
                    <a16:rowId xmlns:a16="http://schemas.microsoft.com/office/drawing/2014/main" val="2980033196"/>
                  </a:ext>
                </a:extLst>
              </a:tr>
              <a:tr h="94850">
                <a:tc>
                  <a:txBody>
                    <a:bodyPr/>
                    <a:lstStyle/>
                    <a:p>
                      <a:pPr algn="just">
                        <a:lnSpc>
                          <a:spcPct val="107000"/>
                        </a:lnSpc>
                        <a:spcAft>
                          <a:spcPts val="800"/>
                        </a:spcAft>
                      </a:pPr>
                      <a:r>
                        <a:rPr lang="en-MY" sz="1200" kern="100">
                          <a:effectLst/>
                        </a:rPr>
                        <a:t>4</a:t>
                      </a:r>
                      <a:endParaRPr lang="en-MY"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4950" marR="34950" marT="0" marB="0"/>
                </a:tc>
                <a:tc>
                  <a:txBody>
                    <a:bodyPr/>
                    <a:lstStyle/>
                    <a:p>
                      <a:pPr algn="just">
                        <a:lnSpc>
                          <a:spcPct val="107000"/>
                        </a:lnSpc>
                        <a:spcAft>
                          <a:spcPts val="800"/>
                        </a:spcAft>
                      </a:pPr>
                      <a:r>
                        <a:rPr lang="en-MY" sz="1200" kern="100">
                          <a:effectLst/>
                        </a:rPr>
                        <a:t>My school has a wireless network for computer use</a:t>
                      </a:r>
                      <a:endParaRPr lang="en-MY"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4950" marR="34950" marT="0" marB="0"/>
                </a:tc>
                <a:tc>
                  <a:txBody>
                    <a:bodyPr/>
                    <a:lstStyle/>
                    <a:p>
                      <a:pPr algn="just">
                        <a:lnSpc>
                          <a:spcPct val="107000"/>
                        </a:lnSpc>
                        <a:spcAft>
                          <a:spcPts val="800"/>
                        </a:spcAft>
                      </a:pPr>
                      <a:r>
                        <a:rPr lang="en-MY" sz="1200" kern="100">
                          <a:effectLst/>
                        </a:rPr>
                        <a:t>4.10</a:t>
                      </a:r>
                      <a:endParaRPr lang="en-MY"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4950" marR="34950" marT="0" marB="0"/>
                </a:tc>
                <a:tc>
                  <a:txBody>
                    <a:bodyPr/>
                    <a:lstStyle/>
                    <a:p>
                      <a:pPr algn="just">
                        <a:lnSpc>
                          <a:spcPct val="107000"/>
                        </a:lnSpc>
                        <a:spcAft>
                          <a:spcPts val="800"/>
                        </a:spcAft>
                      </a:pPr>
                      <a:r>
                        <a:rPr lang="en-MY" sz="1200" kern="100">
                          <a:effectLst/>
                        </a:rPr>
                        <a:t>.07035</a:t>
                      </a:r>
                      <a:endParaRPr lang="en-MY"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4950" marR="34950" marT="0" marB="0"/>
                </a:tc>
                <a:tc>
                  <a:txBody>
                    <a:bodyPr/>
                    <a:lstStyle/>
                    <a:p>
                      <a:pPr algn="just">
                        <a:lnSpc>
                          <a:spcPct val="107000"/>
                        </a:lnSpc>
                        <a:spcAft>
                          <a:spcPts val="800"/>
                        </a:spcAft>
                      </a:pPr>
                      <a:r>
                        <a:rPr lang="en-MY" sz="1200" kern="100">
                          <a:effectLst/>
                        </a:rPr>
                        <a:t>1.24059</a:t>
                      </a:r>
                      <a:endParaRPr lang="en-MY"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4950" marR="34950" marT="0" marB="0"/>
                </a:tc>
                <a:extLst>
                  <a:ext uri="{0D108BD9-81ED-4DB2-BD59-A6C34878D82A}">
                    <a16:rowId xmlns:a16="http://schemas.microsoft.com/office/drawing/2014/main" val="3252568281"/>
                  </a:ext>
                </a:extLst>
              </a:tr>
              <a:tr h="194587">
                <a:tc>
                  <a:txBody>
                    <a:bodyPr/>
                    <a:lstStyle/>
                    <a:p>
                      <a:pPr algn="just">
                        <a:lnSpc>
                          <a:spcPct val="107000"/>
                        </a:lnSpc>
                        <a:spcAft>
                          <a:spcPts val="800"/>
                        </a:spcAft>
                      </a:pPr>
                      <a:r>
                        <a:rPr lang="en-MY" sz="1200" kern="100">
                          <a:effectLst/>
                        </a:rPr>
                        <a:t>5</a:t>
                      </a:r>
                      <a:endParaRPr lang="en-MY"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4950" marR="34950" marT="0" marB="0"/>
                </a:tc>
                <a:tc>
                  <a:txBody>
                    <a:bodyPr/>
                    <a:lstStyle/>
                    <a:p>
                      <a:pPr algn="just">
                        <a:lnSpc>
                          <a:spcPct val="107000"/>
                        </a:lnSpc>
                        <a:spcAft>
                          <a:spcPts val="800"/>
                        </a:spcAft>
                      </a:pPr>
                      <a:r>
                        <a:rPr lang="en-MY" sz="1200" kern="100">
                          <a:effectLst/>
                        </a:rPr>
                        <a:t>When I encounter difficulties in using technology, I am given timely assistance.</a:t>
                      </a:r>
                      <a:endParaRPr lang="en-MY"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4950" marR="34950" marT="0" marB="0"/>
                </a:tc>
                <a:tc>
                  <a:txBody>
                    <a:bodyPr/>
                    <a:lstStyle/>
                    <a:p>
                      <a:pPr algn="just">
                        <a:lnSpc>
                          <a:spcPct val="107000"/>
                        </a:lnSpc>
                        <a:spcAft>
                          <a:spcPts val="800"/>
                        </a:spcAft>
                      </a:pPr>
                      <a:r>
                        <a:rPr lang="en-MY" sz="1200" kern="100">
                          <a:effectLst/>
                        </a:rPr>
                        <a:t>4.43</a:t>
                      </a:r>
                      <a:endParaRPr lang="en-MY"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4950" marR="34950" marT="0" marB="0"/>
                </a:tc>
                <a:tc>
                  <a:txBody>
                    <a:bodyPr/>
                    <a:lstStyle/>
                    <a:p>
                      <a:pPr algn="just">
                        <a:lnSpc>
                          <a:spcPct val="107000"/>
                        </a:lnSpc>
                        <a:spcAft>
                          <a:spcPts val="800"/>
                        </a:spcAft>
                      </a:pPr>
                      <a:r>
                        <a:rPr lang="en-MY" sz="1200" kern="100">
                          <a:effectLst/>
                        </a:rPr>
                        <a:t>.04154</a:t>
                      </a:r>
                      <a:endParaRPr lang="en-MY"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4950" marR="34950" marT="0" marB="0"/>
                </a:tc>
                <a:tc>
                  <a:txBody>
                    <a:bodyPr/>
                    <a:lstStyle/>
                    <a:p>
                      <a:pPr algn="just">
                        <a:lnSpc>
                          <a:spcPct val="107000"/>
                        </a:lnSpc>
                        <a:spcAft>
                          <a:spcPts val="800"/>
                        </a:spcAft>
                      </a:pPr>
                      <a:r>
                        <a:rPr lang="en-MY" sz="1200" kern="100">
                          <a:effectLst/>
                        </a:rPr>
                        <a:t>.73265</a:t>
                      </a:r>
                      <a:endParaRPr lang="en-MY"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4950" marR="34950" marT="0" marB="0"/>
                </a:tc>
                <a:extLst>
                  <a:ext uri="{0D108BD9-81ED-4DB2-BD59-A6C34878D82A}">
                    <a16:rowId xmlns:a16="http://schemas.microsoft.com/office/drawing/2014/main" val="1710468654"/>
                  </a:ext>
                </a:extLst>
              </a:tr>
              <a:tr h="194587">
                <a:tc>
                  <a:txBody>
                    <a:bodyPr/>
                    <a:lstStyle/>
                    <a:p>
                      <a:pPr algn="just">
                        <a:lnSpc>
                          <a:spcPct val="107000"/>
                        </a:lnSpc>
                        <a:spcAft>
                          <a:spcPts val="800"/>
                        </a:spcAft>
                      </a:pPr>
                      <a:r>
                        <a:rPr lang="en-MY" sz="1200" kern="100">
                          <a:effectLst/>
                        </a:rPr>
                        <a:t>6</a:t>
                      </a:r>
                      <a:endParaRPr lang="en-MY"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4950" marR="34950" marT="0" marB="0"/>
                </a:tc>
                <a:tc>
                  <a:txBody>
                    <a:bodyPr/>
                    <a:lstStyle/>
                    <a:p>
                      <a:pPr algn="just">
                        <a:lnSpc>
                          <a:spcPct val="107000"/>
                        </a:lnSpc>
                        <a:spcAft>
                          <a:spcPts val="800"/>
                        </a:spcAft>
                      </a:pPr>
                      <a:r>
                        <a:rPr lang="en-MY" sz="1200" kern="100">
                          <a:effectLst/>
                        </a:rPr>
                        <a:t>My school provides me with enough technological facilities for my regular teaching</a:t>
                      </a:r>
                      <a:endParaRPr lang="en-MY"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4950" marR="34950" marT="0" marB="0"/>
                </a:tc>
                <a:tc>
                  <a:txBody>
                    <a:bodyPr/>
                    <a:lstStyle/>
                    <a:p>
                      <a:pPr algn="just">
                        <a:lnSpc>
                          <a:spcPct val="107000"/>
                        </a:lnSpc>
                        <a:spcAft>
                          <a:spcPts val="800"/>
                        </a:spcAft>
                      </a:pPr>
                      <a:r>
                        <a:rPr lang="en-MY" sz="1200" kern="100">
                          <a:effectLst/>
                        </a:rPr>
                        <a:t>3.92</a:t>
                      </a:r>
                      <a:endParaRPr lang="en-MY"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4950" marR="34950" marT="0" marB="0"/>
                </a:tc>
                <a:tc>
                  <a:txBody>
                    <a:bodyPr/>
                    <a:lstStyle/>
                    <a:p>
                      <a:pPr algn="just">
                        <a:lnSpc>
                          <a:spcPct val="107000"/>
                        </a:lnSpc>
                        <a:spcAft>
                          <a:spcPts val="800"/>
                        </a:spcAft>
                      </a:pPr>
                      <a:r>
                        <a:rPr lang="en-MY" sz="1200" kern="100">
                          <a:effectLst/>
                        </a:rPr>
                        <a:t>.05368</a:t>
                      </a:r>
                      <a:endParaRPr lang="en-MY"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4950" marR="34950" marT="0" marB="0"/>
                </a:tc>
                <a:tc>
                  <a:txBody>
                    <a:bodyPr/>
                    <a:lstStyle/>
                    <a:p>
                      <a:pPr algn="just">
                        <a:lnSpc>
                          <a:spcPct val="107000"/>
                        </a:lnSpc>
                        <a:spcAft>
                          <a:spcPts val="800"/>
                        </a:spcAft>
                      </a:pPr>
                      <a:r>
                        <a:rPr lang="en-MY" sz="1200" kern="100">
                          <a:effectLst/>
                        </a:rPr>
                        <a:t>.94669</a:t>
                      </a:r>
                      <a:endParaRPr lang="en-MY"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4950" marR="34950" marT="0" marB="0"/>
                </a:tc>
                <a:extLst>
                  <a:ext uri="{0D108BD9-81ED-4DB2-BD59-A6C34878D82A}">
                    <a16:rowId xmlns:a16="http://schemas.microsoft.com/office/drawing/2014/main" val="1399029110"/>
                  </a:ext>
                </a:extLst>
              </a:tr>
              <a:tr h="194587">
                <a:tc>
                  <a:txBody>
                    <a:bodyPr/>
                    <a:lstStyle/>
                    <a:p>
                      <a:pPr algn="just">
                        <a:lnSpc>
                          <a:spcPct val="107000"/>
                        </a:lnSpc>
                        <a:spcAft>
                          <a:spcPts val="800"/>
                        </a:spcAft>
                      </a:pPr>
                      <a:r>
                        <a:rPr lang="en-MY" sz="1200" kern="100">
                          <a:effectLst/>
                        </a:rPr>
                        <a:t>7</a:t>
                      </a:r>
                      <a:endParaRPr lang="en-MY"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4950" marR="34950" marT="0" marB="0"/>
                </a:tc>
                <a:tc>
                  <a:txBody>
                    <a:bodyPr/>
                    <a:lstStyle/>
                    <a:p>
                      <a:pPr algn="just">
                        <a:lnSpc>
                          <a:spcPct val="107000"/>
                        </a:lnSpc>
                        <a:spcAft>
                          <a:spcPts val="800"/>
                        </a:spcAft>
                      </a:pPr>
                      <a:r>
                        <a:rPr lang="en-MY" sz="1200" kern="100">
                          <a:effectLst/>
                        </a:rPr>
                        <a:t>When I encounter difficulties in using technology, a specific person is available to assist.</a:t>
                      </a:r>
                      <a:endParaRPr lang="en-MY"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4950" marR="34950" marT="0" marB="0"/>
                </a:tc>
                <a:tc>
                  <a:txBody>
                    <a:bodyPr/>
                    <a:lstStyle/>
                    <a:p>
                      <a:pPr algn="just">
                        <a:lnSpc>
                          <a:spcPct val="107000"/>
                        </a:lnSpc>
                        <a:spcAft>
                          <a:spcPts val="800"/>
                        </a:spcAft>
                      </a:pPr>
                      <a:r>
                        <a:rPr lang="en-MY" sz="1200" kern="100">
                          <a:effectLst/>
                        </a:rPr>
                        <a:t>4.01</a:t>
                      </a:r>
                      <a:endParaRPr lang="en-MY"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4950" marR="34950" marT="0" marB="0"/>
                </a:tc>
                <a:tc>
                  <a:txBody>
                    <a:bodyPr/>
                    <a:lstStyle/>
                    <a:p>
                      <a:pPr algn="just">
                        <a:lnSpc>
                          <a:spcPct val="107000"/>
                        </a:lnSpc>
                        <a:spcAft>
                          <a:spcPts val="800"/>
                        </a:spcAft>
                      </a:pPr>
                      <a:r>
                        <a:rPr lang="en-MY" sz="1200" kern="100">
                          <a:effectLst/>
                        </a:rPr>
                        <a:t>.05550</a:t>
                      </a:r>
                      <a:endParaRPr lang="en-MY"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4950" marR="34950" marT="0" marB="0"/>
                </a:tc>
                <a:tc>
                  <a:txBody>
                    <a:bodyPr/>
                    <a:lstStyle/>
                    <a:p>
                      <a:pPr algn="just">
                        <a:lnSpc>
                          <a:spcPct val="107000"/>
                        </a:lnSpc>
                        <a:spcAft>
                          <a:spcPts val="800"/>
                        </a:spcAft>
                      </a:pPr>
                      <a:r>
                        <a:rPr lang="en-MY" sz="1200" kern="100">
                          <a:effectLst/>
                        </a:rPr>
                        <a:t>.97876</a:t>
                      </a:r>
                      <a:endParaRPr lang="en-MY"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4950" marR="34950" marT="0" marB="0"/>
                </a:tc>
                <a:extLst>
                  <a:ext uri="{0D108BD9-81ED-4DB2-BD59-A6C34878D82A}">
                    <a16:rowId xmlns:a16="http://schemas.microsoft.com/office/drawing/2014/main" val="1194883228"/>
                  </a:ext>
                </a:extLst>
              </a:tr>
              <a:tr h="94850">
                <a:tc>
                  <a:txBody>
                    <a:bodyPr/>
                    <a:lstStyle/>
                    <a:p>
                      <a:pPr algn="just">
                        <a:lnSpc>
                          <a:spcPct val="107000"/>
                        </a:lnSpc>
                        <a:spcAft>
                          <a:spcPts val="800"/>
                        </a:spcAft>
                      </a:pPr>
                      <a:r>
                        <a:rPr lang="en-MY" sz="1200" kern="100">
                          <a:effectLst/>
                        </a:rPr>
                        <a:t> </a:t>
                      </a:r>
                      <a:endParaRPr lang="en-MY"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4950" marR="34950" marT="0" marB="0"/>
                </a:tc>
                <a:tc gridSpan="4">
                  <a:txBody>
                    <a:bodyPr/>
                    <a:lstStyle/>
                    <a:p>
                      <a:pPr algn="just">
                        <a:lnSpc>
                          <a:spcPct val="107000"/>
                        </a:lnSpc>
                        <a:spcAft>
                          <a:spcPts val="800"/>
                        </a:spcAft>
                      </a:pPr>
                      <a:r>
                        <a:rPr lang="en-MY" sz="1200" kern="100">
                          <a:effectLst/>
                        </a:rPr>
                        <a:t>Perceived ease of use (PEU) (Teo, 2009)</a:t>
                      </a:r>
                      <a:endParaRPr lang="en-MY"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4950" marR="34950" marT="0" marB="0"/>
                </a:tc>
                <a:tc hMerge="1">
                  <a:txBody>
                    <a:bodyPr/>
                    <a:lstStyle/>
                    <a:p>
                      <a:endParaRPr lang="en-MY"/>
                    </a:p>
                  </a:txBody>
                  <a:tcPr/>
                </a:tc>
                <a:tc hMerge="1">
                  <a:txBody>
                    <a:bodyPr/>
                    <a:lstStyle/>
                    <a:p>
                      <a:endParaRPr lang="en-MY"/>
                    </a:p>
                  </a:txBody>
                  <a:tcPr/>
                </a:tc>
                <a:tc hMerge="1">
                  <a:txBody>
                    <a:bodyPr/>
                    <a:lstStyle/>
                    <a:p>
                      <a:endParaRPr lang="en-MY"/>
                    </a:p>
                  </a:txBody>
                  <a:tcPr/>
                </a:tc>
                <a:extLst>
                  <a:ext uri="{0D108BD9-81ED-4DB2-BD59-A6C34878D82A}">
                    <a16:rowId xmlns:a16="http://schemas.microsoft.com/office/drawing/2014/main" val="1674589430"/>
                  </a:ext>
                </a:extLst>
              </a:tr>
              <a:tr h="94850">
                <a:tc>
                  <a:txBody>
                    <a:bodyPr/>
                    <a:lstStyle/>
                    <a:p>
                      <a:pPr algn="just">
                        <a:lnSpc>
                          <a:spcPct val="107000"/>
                        </a:lnSpc>
                        <a:spcAft>
                          <a:spcPts val="800"/>
                        </a:spcAft>
                      </a:pPr>
                      <a:r>
                        <a:rPr lang="en-MY" sz="1200" kern="100">
                          <a:effectLst/>
                        </a:rPr>
                        <a:t>8</a:t>
                      </a:r>
                      <a:endParaRPr lang="en-MY"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4950" marR="34950" marT="0" marB="0"/>
                </a:tc>
                <a:tc>
                  <a:txBody>
                    <a:bodyPr/>
                    <a:lstStyle/>
                    <a:p>
                      <a:pPr algn="just">
                        <a:lnSpc>
                          <a:spcPct val="107000"/>
                        </a:lnSpc>
                        <a:spcAft>
                          <a:spcPts val="800"/>
                        </a:spcAft>
                      </a:pPr>
                      <a:r>
                        <a:rPr lang="en-MY" sz="1200" kern="100">
                          <a:effectLst/>
                        </a:rPr>
                        <a:t>Learning to use technology is easy for me</a:t>
                      </a:r>
                      <a:endParaRPr lang="en-MY"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4950" marR="34950" marT="0" marB="0"/>
                </a:tc>
                <a:tc>
                  <a:txBody>
                    <a:bodyPr/>
                    <a:lstStyle/>
                    <a:p>
                      <a:pPr algn="just">
                        <a:lnSpc>
                          <a:spcPct val="107000"/>
                        </a:lnSpc>
                        <a:spcAft>
                          <a:spcPts val="800"/>
                        </a:spcAft>
                      </a:pPr>
                      <a:r>
                        <a:rPr lang="en-MY" sz="1200" kern="100">
                          <a:effectLst/>
                        </a:rPr>
                        <a:t>4.54</a:t>
                      </a:r>
                      <a:endParaRPr lang="en-MY"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4950" marR="34950" marT="0" marB="0"/>
                </a:tc>
                <a:tc>
                  <a:txBody>
                    <a:bodyPr/>
                    <a:lstStyle/>
                    <a:p>
                      <a:pPr algn="just">
                        <a:lnSpc>
                          <a:spcPct val="107000"/>
                        </a:lnSpc>
                        <a:spcAft>
                          <a:spcPts val="800"/>
                        </a:spcAft>
                      </a:pPr>
                      <a:r>
                        <a:rPr lang="en-MY" sz="1200" kern="100">
                          <a:effectLst/>
                        </a:rPr>
                        <a:t>.03961</a:t>
                      </a:r>
                      <a:endParaRPr lang="en-MY"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4950" marR="34950" marT="0" marB="0"/>
                </a:tc>
                <a:tc>
                  <a:txBody>
                    <a:bodyPr/>
                    <a:lstStyle/>
                    <a:p>
                      <a:pPr algn="just">
                        <a:lnSpc>
                          <a:spcPct val="107000"/>
                        </a:lnSpc>
                        <a:spcAft>
                          <a:spcPts val="800"/>
                        </a:spcAft>
                      </a:pPr>
                      <a:r>
                        <a:rPr lang="en-MY" sz="1200" kern="100">
                          <a:effectLst/>
                        </a:rPr>
                        <a:t>.69850</a:t>
                      </a:r>
                      <a:endParaRPr lang="en-MY"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4950" marR="34950" marT="0" marB="0"/>
                </a:tc>
                <a:extLst>
                  <a:ext uri="{0D108BD9-81ED-4DB2-BD59-A6C34878D82A}">
                    <a16:rowId xmlns:a16="http://schemas.microsoft.com/office/drawing/2014/main" val="2686121037"/>
                  </a:ext>
                </a:extLst>
              </a:tr>
              <a:tr h="194587">
                <a:tc>
                  <a:txBody>
                    <a:bodyPr/>
                    <a:lstStyle/>
                    <a:p>
                      <a:pPr algn="just">
                        <a:lnSpc>
                          <a:spcPct val="107000"/>
                        </a:lnSpc>
                        <a:spcAft>
                          <a:spcPts val="800"/>
                        </a:spcAft>
                      </a:pPr>
                      <a:r>
                        <a:rPr lang="en-MY" sz="1200" kern="100">
                          <a:effectLst/>
                        </a:rPr>
                        <a:t>9</a:t>
                      </a:r>
                      <a:endParaRPr lang="en-MY"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4950" marR="34950" marT="0" marB="0"/>
                </a:tc>
                <a:tc>
                  <a:txBody>
                    <a:bodyPr/>
                    <a:lstStyle/>
                    <a:p>
                      <a:pPr algn="just">
                        <a:lnSpc>
                          <a:spcPct val="107000"/>
                        </a:lnSpc>
                        <a:spcAft>
                          <a:spcPts val="800"/>
                        </a:spcAft>
                      </a:pPr>
                      <a:r>
                        <a:rPr lang="en-MY" sz="1200" kern="100">
                          <a:effectLst/>
                        </a:rPr>
                        <a:t>My interaction with technology does not require much effort</a:t>
                      </a:r>
                      <a:endParaRPr lang="en-MY"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4950" marR="34950" marT="0" marB="0"/>
                </a:tc>
                <a:tc>
                  <a:txBody>
                    <a:bodyPr/>
                    <a:lstStyle/>
                    <a:p>
                      <a:pPr algn="just">
                        <a:lnSpc>
                          <a:spcPct val="107000"/>
                        </a:lnSpc>
                        <a:spcAft>
                          <a:spcPts val="800"/>
                        </a:spcAft>
                      </a:pPr>
                      <a:r>
                        <a:rPr lang="en-MY" sz="1200" kern="100">
                          <a:effectLst/>
                        </a:rPr>
                        <a:t>4.71</a:t>
                      </a:r>
                      <a:endParaRPr lang="en-MY"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4950" marR="34950" marT="0" marB="0"/>
                </a:tc>
                <a:tc>
                  <a:txBody>
                    <a:bodyPr/>
                    <a:lstStyle/>
                    <a:p>
                      <a:pPr algn="just">
                        <a:lnSpc>
                          <a:spcPct val="107000"/>
                        </a:lnSpc>
                        <a:spcAft>
                          <a:spcPts val="800"/>
                        </a:spcAft>
                      </a:pPr>
                      <a:r>
                        <a:rPr lang="en-MY" sz="1200" kern="100">
                          <a:effectLst/>
                        </a:rPr>
                        <a:t>.03148</a:t>
                      </a:r>
                      <a:endParaRPr lang="en-MY"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4950" marR="34950" marT="0" marB="0"/>
                </a:tc>
                <a:tc>
                  <a:txBody>
                    <a:bodyPr/>
                    <a:lstStyle/>
                    <a:p>
                      <a:pPr algn="just">
                        <a:lnSpc>
                          <a:spcPct val="107000"/>
                        </a:lnSpc>
                        <a:spcAft>
                          <a:spcPts val="800"/>
                        </a:spcAft>
                      </a:pPr>
                      <a:r>
                        <a:rPr lang="en-MY" sz="1200" kern="100">
                          <a:effectLst/>
                        </a:rPr>
                        <a:t>.55512</a:t>
                      </a:r>
                      <a:endParaRPr lang="en-MY"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4950" marR="34950" marT="0" marB="0"/>
                </a:tc>
                <a:extLst>
                  <a:ext uri="{0D108BD9-81ED-4DB2-BD59-A6C34878D82A}">
                    <a16:rowId xmlns:a16="http://schemas.microsoft.com/office/drawing/2014/main" val="635347251"/>
                  </a:ext>
                </a:extLst>
              </a:tr>
              <a:tr h="94850">
                <a:tc>
                  <a:txBody>
                    <a:bodyPr/>
                    <a:lstStyle/>
                    <a:p>
                      <a:pPr algn="just">
                        <a:lnSpc>
                          <a:spcPct val="107000"/>
                        </a:lnSpc>
                        <a:spcAft>
                          <a:spcPts val="800"/>
                        </a:spcAft>
                      </a:pPr>
                      <a:r>
                        <a:rPr lang="en-MY" sz="1200" kern="100">
                          <a:effectLst/>
                        </a:rPr>
                        <a:t>10</a:t>
                      </a:r>
                      <a:endParaRPr lang="en-MY"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4950" marR="34950" marT="0" marB="0"/>
                </a:tc>
                <a:tc>
                  <a:txBody>
                    <a:bodyPr/>
                    <a:lstStyle/>
                    <a:p>
                      <a:pPr algn="just">
                        <a:lnSpc>
                          <a:spcPct val="107000"/>
                        </a:lnSpc>
                        <a:spcAft>
                          <a:spcPts val="800"/>
                        </a:spcAft>
                      </a:pPr>
                      <a:r>
                        <a:rPr lang="en-MY" sz="1200" kern="100">
                          <a:effectLst/>
                        </a:rPr>
                        <a:t>I find technology easy to use</a:t>
                      </a:r>
                      <a:endParaRPr lang="en-MY"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4950" marR="34950" marT="0" marB="0"/>
                </a:tc>
                <a:tc>
                  <a:txBody>
                    <a:bodyPr/>
                    <a:lstStyle/>
                    <a:p>
                      <a:pPr algn="just">
                        <a:lnSpc>
                          <a:spcPct val="107000"/>
                        </a:lnSpc>
                        <a:spcAft>
                          <a:spcPts val="800"/>
                        </a:spcAft>
                      </a:pPr>
                      <a:r>
                        <a:rPr lang="en-MY" sz="1200" kern="100">
                          <a:effectLst/>
                        </a:rPr>
                        <a:t>4.38</a:t>
                      </a:r>
                      <a:endParaRPr lang="en-MY"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4950" marR="34950" marT="0" marB="0"/>
                </a:tc>
                <a:tc>
                  <a:txBody>
                    <a:bodyPr/>
                    <a:lstStyle/>
                    <a:p>
                      <a:pPr algn="just">
                        <a:lnSpc>
                          <a:spcPct val="107000"/>
                        </a:lnSpc>
                        <a:spcAft>
                          <a:spcPts val="800"/>
                        </a:spcAft>
                      </a:pPr>
                      <a:r>
                        <a:rPr lang="en-MY" sz="1200" kern="100">
                          <a:effectLst/>
                        </a:rPr>
                        <a:t>.04523</a:t>
                      </a:r>
                      <a:endParaRPr lang="en-MY"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4950" marR="34950" marT="0" marB="0"/>
                </a:tc>
                <a:tc>
                  <a:txBody>
                    <a:bodyPr/>
                    <a:lstStyle/>
                    <a:p>
                      <a:pPr algn="just">
                        <a:lnSpc>
                          <a:spcPct val="107000"/>
                        </a:lnSpc>
                        <a:spcAft>
                          <a:spcPts val="800"/>
                        </a:spcAft>
                      </a:pPr>
                      <a:r>
                        <a:rPr lang="en-MY" sz="1200" kern="100">
                          <a:effectLst/>
                        </a:rPr>
                        <a:t>.79763</a:t>
                      </a:r>
                      <a:endParaRPr lang="en-MY"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4950" marR="34950" marT="0" marB="0"/>
                </a:tc>
                <a:extLst>
                  <a:ext uri="{0D108BD9-81ED-4DB2-BD59-A6C34878D82A}">
                    <a16:rowId xmlns:a16="http://schemas.microsoft.com/office/drawing/2014/main" val="74636775"/>
                  </a:ext>
                </a:extLst>
              </a:tr>
              <a:tr h="94850">
                <a:tc>
                  <a:txBody>
                    <a:bodyPr/>
                    <a:lstStyle/>
                    <a:p>
                      <a:pPr algn="just">
                        <a:lnSpc>
                          <a:spcPct val="107000"/>
                        </a:lnSpc>
                        <a:spcAft>
                          <a:spcPts val="800"/>
                        </a:spcAft>
                      </a:pPr>
                      <a:r>
                        <a:rPr lang="en-MY" sz="1200" kern="100">
                          <a:effectLst/>
                        </a:rPr>
                        <a:t>11</a:t>
                      </a:r>
                      <a:endParaRPr lang="en-MY"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4950" marR="34950" marT="0" marB="0"/>
                </a:tc>
                <a:tc>
                  <a:txBody>
                    <a:bodyPr/>
                    <a:lstStyle/>
                    <a:p>
                      <a:pPr algn="just">
                        <a:lnSpc>
                          <a:spcPct val="107000"/>
                        </a:lnSpc>
                        <a:spcAft>
                          <a:spcPts val="800"/>
                        </a:spcAft>
                      </a:pPr>
                      <a:r>
                        <a:rPr lang="en-MY" sz="1200" kern="100">
                          <a:effectLst/>
                        </a:rPr>
                        <a:t>It is easy for me to become skilful at using technology</a:t>
                      </a:r>
                      <a:endParaRPr lang="en-MY"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4950" marR="34950" marT="0" marB="0"/>
                </a:tc>
                <a:tc>
                  <a:txBody>
                    <a:bodyPr/>
                    <a:lstStyle/>
                    <a:p>
                      <a:pPr algn="just">
                        <a:lnSpc>
                          <a:spcPct val="107000"/>
                        </a:lnSpc>
                        <a:spcAft>
                          <a:spcPts val="800"/>
                        </a:spcAft>
                      </a:pPr>
                      <a:r>
                        <a:rPr lang="en-MY" sz="1200" kern="100">
                          <a:effectLst/>
                        </a:rPr>
                        <a:t>3.93</a:t>
                      </a:r>
                      <a:endParaRPr lang="en-MY"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4950" marR="34950" marT="0" marB="0"/>
                </a:tc>
                <a:tc>
                  <a:txBody>
                    <a:bodyPr/>
                    <a:lstStyle/>
                    <a:p>
                      <a:pPr algn="just">
                        <a:lnSpc>
                          <a:spcPct val="107000"/>
                        </a:lnSpc>
                        <a:spcAft>
                          <a:spcPts val="800"/>
                        </a:spcAft>
                      </a:pPr>
                      <a:r>
                        <a:rPr lang="en-MY" sz="1200" kern="100">
                          <a:effectLst/>
                        </a:rPr>
                        <a:t>.07276</a:t>
                      </a:r>
                      <a:endParaRPr lang="en-MY"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4950" marR="34950" marT="0" marB="0"/>
                </a:tc>
                <a:tc>
                  <a:txBody>
                    <a:bodyPr/>
                    <a:lstStyle/>
                    <a:p>
                      <a:pPr algn="just">
                        <a:lnSpc>
                          <a:spcPct val="107000"/>
                        </a:lnSpc>
                        <a:spcAft>
                          <a:spcPts val="800"/>
                        </a:spcAft>
                      </a:pPr>
                      <a:r>
                        <a:rPr lang="en-MY" sz="1200" kern="100">
                          <a:effectLst/>
                        </a:rPr>
                        <a:t>1.28320</a:t>
                      </a:r>
                      <a:endParaRPr lang="en-MY"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4950" marR="34950" marT="0" marB="0"/>
                </a:tc>
                <a:extLst>
                  <a:ext uri="{0D108BD9-81ED-4DB2-BD59-A6C34878D82A}">
                    <a16:rowId xmlns:a16="http://schemas.microsoft.com/office/drawing/2014/main" val="2005830785"/>
                  </a:ext>
                </a:extLst>
              </a:tr>
              <a:tr h="94850">
                <a:tc>
                  <a:txBody>
                    <a:bodyPr/>
                    <a:lstStyle/>
                    <a:p>
                      <a:pPr algn="just">
                        <a:lnSpc>
                          <a:spcPct val="107000"/>
                        </a:lnSpc>
                        <a:spcAft>
                          <a:spcPts val="800"/>
                        </a:spcAft>
                      </a:pPr>
                      <a:r>
                        <a:rPr lang="en-MY" sz="1200" kern="100">
                          <a:effectLst/>
                        </a:rPr>
                        <a:t> </a:t>
                      </a:r>
                      <a:endParaRPr lang="en-MY"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4950" marR="34950" marT="0" marB="0"/>
                </a:tc>
                <a:tc gridSpan="4">
                  <a:txBody>
                    <a:bodyPr/>
                    <a:lstStyle/>
                    <a:p>
                      <a:pPr algn="just">
                        <a:lnSpc>
                          <a:spcPct val="107000"/>
                        </a:lnSpc>
                        <a:spcAft>
                          <a:spcPts val="800"/>
                        </a:spcAft>
                      </a:pPr>
                      <a:r>
                        <a:rPr lang="en-MY" sz="1200" kern="100">
                          <a:effectLst/>
                        </a:rPr>
                        <a:t>National policy of educational technology (POL)</a:t>
                      </a:r>
                      <a:endParaRPr lang="en-MY"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4950" marR="34950" marT="0" marB="0"/>
                </a:tc>
                <a:tc hMerge="1">
                  <a:txBody>
                    <a:bodyPr/>
                    <a:lstStyle/>
                    <a:p>
                      <a:endParaRPr lang="en-MY"/>
                    </a:p>
                  </a:txBody>
                  <a:tcPr/>
                </a:tc>
                <a:tc hMerge="1">
                  <a:txBody>
                    <a:bodyPr/>
                    <a:lstStyle/>
                    <a:p>
                      <a:endParaRPr lang="en-MY"/>
                    </a:p>
                  </a:txBody>
                  <a:tcPr/>
                </a:tc>
                <a:tc hMerge="1">
                  <a:txBody>
                    <a:bodyPr/>
                    <a:lstStyle/>
                    <a:p>
                      <a:endParaRPr lang="en-MY"/>
                    </a:p>
                  </a:txBody>
                  <a:tcPr/>
                </a:tc>
                <a:extLst>
                  <a:ext uri="{0D108BD9-81ED-4DB2-BD59-A6C34878D82A}">
                    <a16:rowId xmlns:a16="http://schemas.microsoft.com/office/drawing/2014/main" val="2864031336"/>
                  </a:ext>
                </a:extLst>
              </a:tr>
              <a:tr h="194587">
                <a:tc>
                  <a:txBody>
                    <a:bodyPr/>
                    <a:lstStyle/>
                    <a:p>
                      <a:pPr algn="just">
                        <a:lnSpc>
                          <a:spcPct val="107000"/>
                        </a:lnSpc>
                        <a:spcAft>
                          <a:spcPts val="800"/>
                        </a:spcAft>
                      </a:pPr>
                      <a:r>
                        <a:rPr lang="en-MY" sz="1200" kern="100">
                          <a:effectLst/>
                        </a:rPr>
                        <a:t>12</a:t>
                      </a:r>
                      <a:endParaRPr lang="en-MY"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4950" marR="34950" marT="0" marB="0"/>
                </a:tc>
                <a:tc>
                  <a:txBody>
                    <a:bodyPr/>
                    <a:lstStyle/>
                    <a:p>
                      <a:pPr algn="just">
                        <a:lnSpc>
                          <a:spcPct val="107000"/>
                        </a:lnSpc>
                        <a:spcAft>
                          <a:spcPts val="800"/>
                        </a:spcAft>
                        <a:tabLst>
                          <a:tab pos="1002030" algn="l"/>
                        </a:tabLst>
                      </a:pPr>
                      <a:r>
                        <a:rPr lang="en-MY" sz="1200" kern="100">
                          <a:effectLst/>
                        </a:rPr>
                        <a:t>The national policy that intends to evaluate teaching quality is beneficial to educational informatization</a:t>
                      </a:r>
                      <a:endParaRPr lang="en-MY"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4950" marR="34950" marT="0" marB="0"/>
                </a:tc>
                <a:tc>
                  <a:txBody>
                    <a:bodyPr/>
                    <a:lstStyle/>
                    <a:p>
                      <a:pPr algn="just">
                        <a:lnSpc>
                          <a:spcPct val="107000"/>
                        </a:lnSpc>
                        <a:spcAft>
                          <a:spcPts val="800"/>
                        </a:spcAft>
                      </a:pPr>
                      <a:r>
                        <a:rPr lang="en-MY" sz="1200" kern="100">
                          <a:effectLst/>
                        </a:rPr>
                        <a:t>4.29</a:t>
                      </a:r>
                      <a:endParaRPr lang="en-MY"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4950" marR="34950" marT="0" marB="0"/>
                </a:tc>
                <a:tc>
                  <a:txBody>
                    <a:bodyPr/>
                    <a:lstStyle/>
                    <a:p>
                      <a:pPr algn="just">
                        <a:lnSpc>
                          <a:spcPct val="107000"/>
                        </a:lnSpc>
                        <a:spcAft>
                          <a:spcPts val="800"/>
                        </a:spcAft>
                      </a:pPr>
                      <a:r>
                        <a:rPr lang="en-MY" sz="1200" kern="100">
                          <a:effectLst/>
                        </a:rPr>
                        <a:t>.03155</a:t>
                      </a:r>
                      <a:endParaRPr lang="en-MY"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4950" marR="34950" marT="0" marB="0"/>
                </a:tc>
                <a:tc>
                  <a:txBody>
                    <a:bodyPr/>
                    <a:lstStyle/>
                    <a:p>
                      <a:pPr algn="just">
                        <a:lnSpc>
                          <a:spcPct val="107000"/>
                        </a:lnSpc>
                        <a:spcAft>
                          <a:spcPts val="800"/>
                        </a:spcAft>
                      </a:pPr>
                      <a:r>
                        <a:rPr lang="en-MY" sz="1200" kern="100">
                          <a:effectLst/>
                        </a:rPr>
                        <a:t>.55636</a:t>
                      </a:r>
                      <a:endParaRPr lang="en-MY"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4950" marR="34950" marT="0" marB="0"/>
                </a:tc>
                <a:extLst>
                  <a:ext uri="{0D108BD9-81ED-4DB2-BD59-A6C34878D82A}">
                    <a16:rowId xmlns:a16="http://schemas.microsoft.com/office/drawing/2014/main" val="336127953"/>
                  </a:ext>
                </a:extLst>
              </a:tr>
              <a:tr h="194587">
                <a:tc>
                  <a:txBody>
                    <a:bodyPr/>
                    <a:lstStyle/>
                    <a:p>
                      <a:pPr algn="just">
                        <a:lnSpc>
                          <a:spcPct val="107000"/>
                        </a:lnSpc>
                        <a:spcAft>
                          <a:spcPts val="800"/>
                        </a:spcAft>
                      </a:pPr>
                      <a:r>
                        <a:rPr lang="en-MY" sz="1200" kern="100">
                          <a:effectLst/>
                        </a:rPr>
                        <a:t>13</a:t>
                      </a:r>
                      <a:endParaRPr lang="en-MY"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4950" marR="34950" marT="0" marB="0"/>
                </a:tc>
                <a:tc>
                  <a:txBody>
                    <a:bodyPr/>
                    <a:lstStyle/>
                    <a:p>
                      <a:pPr algn="just">
                        <a:lnSpc>
                          <a:spcPct val="107000"/>
                        </a:lnSpc>
                        <a:spcAft>
                          <a:spcPts val="800"/>
                        </a:spcAft>
                      </a:pPr>
                      <a:r>
                        <a:rPr lang="en-MY" sz="1200" kern="100">
                          <a:effectLst/>
                        </a:rPr>
                        <a:t>The national policy that intends to promote my ability to use technology is effective</a:t>
                      </a:r>
                      <a:endParaRPr lang="en-MY"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4950" marR="34950" marT="0" marB="0"/>
                </a:tc>
                <a:tc>
                  <a:txBody>
                    <a:bodyPr/>
                    <a:lstStyle/>
                    <a:p>
                      <a:pPr algn="just">
                        <a:lnSpc>
                          <a:spcPct val="107000"/>
                        </a:lnSpc>
                        <a:spcAft>
                          <a:spcPts val="800"/>
                        </a:spcAft>
                      </a:pPr>
                      <a:r>
                        <a:rPr lang="en-MY" sz="1200" kern="100">
                          <a:effectLst/>
                        </a:rPr>
                        <a:t>4.43</a:t>
                      </a:r>
                      <a:endParaRPr lang="en-MY"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4950" marR="34950" marT="0" marB="0"/>
                </a:tc>
                <a:tc>
                  <a:txBody>
                    <a:bodyPr/>
                    <a:lstStyle/>
                    <a:p>
                      <a:pPr algn="just">
                        <a:lnSpc>
                          <a:spcPct val="107000"/>
                        </a:lnSpc>
                        <a:spcAft>
                          <a:spcPts val="800"/>
                        </a:spcAft>
                      </a:pPr>
                      <a:r>
                        <a:rPr lang="en-MY" sz="1200" kern="100">
                          <a:effectLst/>
                        </a:rPr>
                        <a:t>.04181</a:t>
                      </a:r>
                      <a:endParaRPr lang="en-MY"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4950" marR="34950" marT="0" marB="0"/>
                </a:tc>
                <a:tc>
                  <a:txBody>
                    <a:bodyPr/>
                    <a:lstStyle/>
                    <a:p>
                      <a:pPr algn="just">
                        <a:lnSpc>
                          <a:spcPct val="107000"/>
                        </a:lnSpc>
                        <a:spcAft>
                          <a:spcPts val="800"/>
                        </a:spcAft>
                      </a:pPr>
                      <a:r>
                        <a:rPr lang="en-MY" sz="1200" kern="100">
                          <a:effectLst/>
                        </a:rPr>
                        <a:t>.73732</a:t>
                      </a:r>
                      <a:endParaRPr lang="en-MY"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4950" marR="34950" marT="0" marB="0"/>
                </a:tc>
                <a:extLst>
                  <a:ext uri="{0D108BD9-81ED-4DB2-BD59-A6C34878D82A}">
                    <a16:rowId xmlns:a16="http://schemas.microsoft.com/office/drawing/2014/main" val="2905274273"/>
                  </a:ext>
                </a:extLst>
              </a:tr>
              <a:tr h="194587">
                <a:tc>
                  <a:txBody>
                    <a:bodyPr/>
                    <a:lstStyle/>
                    <a:p>
                      <a:pPr algn="just">
                        <a:lnSpc>
                          <a:spcPct val="107000"/>
                        </a:lnSpc>
                        <a:spcAft>
                          <a:spcPts val="800"/>
                        </a:spcAft>
                      </a:pPr>
                      <a:r>
                        <a:rPr lang="en-MY" sz="1200" kern="100">
                          <a:effectLst/>
                        </a:rPr>
                        <a:t>14</a:t>
                      </a:r>
                      <a:endParaRPr lang="en-MY"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4950" marR="34950" marT="0" marB="0"/>
                </a:tc>
                <a:tc>
                  <a:txBody>
                    <a:bodyPr/>
                    <a:lstStyle/>
                    <a:p>
                      <a:pPr algn="just">
                        <a:lnSpc>
                          <a:spcPct val="107000"/>
                        </a:lnSpc>
                        <a:spcAft>
                          <a:spcPts val="800"/>
                        </a:spcAft>
                      </a:pPr>
                      <a:r>
                        <a:rPr lang="en-MY" sz="1200" kern="100">
                          <a:effectLst/>
                        </a:rPr>
                        <a:t>The government’s investments in educational technology have met the basic needs of teaching</a:t>
                      </a:r>
                      <a:endParaRPr lang="en-MY"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4950" marR="34950" marT="0" marB="0"/>
                </a:tc>
                <a:tc>
                  <a:txBody>
                    <a:bodyPr/>
                    <a:lstStyle/>
                    <a:p>
                      <a:pPr algn="just">
                        <a:lnSpc>
                          <a:spcPct val="107000"/>
                        </a:lnSpc>
                        <a:spcAft>
                          <a:spcPts val="800"/>
                        </a:spcAft>
                      </a:pPr>
                      <a:r>
                        <a:rPr lang="en-MY" sz="1200" kern="100">
                          <a:effectLst/>
                        </a:rPr>
                        <a:t>4.32</a:t>
                      </a:r>
                      <a:endParaRPr lang="en-MY"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4950" marR="34950" marT="0" marB="0"/>
                </a:tc>
                <a:tc>
                  <a:txBody>
                    <a:bodyPr/>
                    <a:lstStyle/>
                    <a:p>
                      <a:pPr algn="just">
                        <a:lnSpc>
                          <a:spcPct val="107000"/>
                        </a:lnSpc>
                        <a:spcAft>
                          <a:spcPts val="800"/>
                        </a:spcAft>
                      </a:pPr>
                      <a:r>
                        <a:rPr lang="en-MY" sz="1200" kern="100">
                          <a:effectLst/>
                        </a:rPr>
                        <a:t>.03411</a:t>
                      </a:r>
                      <a:endParaRPr lang="en-MY"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4950" marR="34950" marT="0" marB="0"/>
                </a:tc>
                <a:tc>
                  <a:txBody>
                    <a:bodyPr/>
                    <a:lstStyle/>
                    <a:p>
                      <a:pPr algn="just">
                        <a:lnSpc>
                          <a:spcPct val="107000"/>
                        </a:lnSpc>
                        <a:spcAft>
                          <a:spcPts val="800"/>
                        </a:spcAft>
                      </a:pPr>
                      <a:r>
                        <a:rPr lang="en-MY" sz="1200" kern="100">
                          <a:effectLst/>
                        </a:rPr>
                        <a:t>.60161</a:t>
                      </a:r>
                      <a:endParaRPr lang="en-MY"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4950" marR="34950" marT="0" marB="0"/>
                </a:tc>
                <a:extLst>
                  <a:ext uri="{0D108BD9-81ED-4DB2-BD59-A6C34878D82A}">
                    <a16:rowId xmlns:a16="http://schemas.microsoft.com/office/drawing/2014/main" val="1350637074"/>
                  </a:ext>
                </a:extLst>
              </a:tr>
              <a:tr h="194587">
                <a:tc>
                  <a:txBody>
                    <a:bodyPr/>
                    <a:lstStyle/>
                    <a:p>
                      <a:pPr algn="just">
                        <a:lnSpc>
                          <a:spcPct val="107000"/>
                        </a:lnSpc>
                        <a:spcAft>
                          <a:spcPts val="800"/>
                        </a:spcAft>
                      </a:pPr>
                      <a:r>
                        <a:rPr lang="en-MY" sz="1200" kern="100">
                          <a:effectLst/>
                        </a:rPr>
                        <a:t>15</a:t>
                      </a:r>
                      <a:endParaRPr lang="en-MY"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4950" marR="34950" marT="0" marB="0"/>
                </a:tc>
                <a:tc>
                  <a:txBody>
                    <a:bodyPr/>
                    <a:lstStyle/>
                    <a:p>
                      <a:pPr algn="just">
                        <a:lnSpc>
                          <a:spcPct val="107000"/>
                        </a:lnSpc>
                        <a:spcAft>
                          <a:spcPts val="800"/>
                        </a:spcAft>
                      </a:pPr>
                      <a:r>
                        <a:rPr lang="en-MY" sz="1200" kern="100">
                          <a:effectLst/>
                        </a:rPr>
                        <a:t>The national policy of “one standard teaching quality for all” is beneficial to educational informatization</a:t>
                      </a:r>
                      <a:endParaRPr lang="en-MY"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4950" marR="34950" marT="0" marB="0"/>
                </a:tc>
                <a:tc>
                  <a:txBody>
                    <a:bodyPr/>
                    <a:lstStyle/>
                    <a:p>
                      <a:pPr algn="just">
                        <a:lnSpc>
                          <a:spcPct val="107000"/>
                        </a:lnSpc>
                        <a:spcAft>
                          <a:spcPts val="800"/>
                        </a:spcAft>
                      </a:pPr>
                      <a:r>
                        <a:rPr lang="en-MY" sz="1200" kern="100">
                          <a:effectLst/>
                        </a:rPr>
                        <a:t>4.69</a:t>
                      </a:r>
                      <a:endParaRPr lang="en-MY"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4950" marR="34950" marT="0" marB="0"/>
                </a:tc>
                <a:tc>
                  <a:txBody>
                    <a:bodyPr/>
                    <a:lstStyle/>
                    <a:p>
                      <a:pPr algn="just">
                        <a:lnSpc>
                          <a:spcPct val="107000"/>
                        </a:lnSpc>
                        <a:spcAft>
                          <a:spcPts val="800"/>
                        </a:spcAft>
                      </a:pPr>
                      <a:r>
                        <a:rPr lang="en-MY" sz="1200" kern="100">
                          <a:effectLst/>
                        </a:rPr>
                        <a:t>.02694</a:t>
                      </a:r>
                      <a:endParaRPr lang="en-MY"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4950" marR="34950" marT="0" marB="0"/>
                </a:tc>
                <a:tc>
                  <a:txBody>
                    <a:bodyPr/>
                    <a:lstStyle/>
                    <a:p>
                      <a:pPr algn="just">
                        <a:lnSpc>
                          <a:spcPct val="107000"/>
                        </a:lnSpc>
                        <a:spcAft>
                          <a:spcPts val="800"/>
                        </a:spcAft>
                      </a:pPr>
                      <a:r>
                        <a:rPr lang="en-MY" sz="1200" kern="100">
                          <a:effectLst/>
                        </a:rPr>
                        <a:t>.47513</a:t>
                      </a:r>
                      <a:endParaRPr lang="en-MY"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4950" marR="34950" marT="0" marB="0"/>
                </a:tc>
                <a:extLst>
                  <a:ext uri="{0D108BD9-81ED-4DB2-BD59-A6C34878D82A}">
                    <a16:rowId xmlns:a16="http://schemas.microsoft.com/office/drawing/2014/main" val="494740358"/>
                  </a:ext>
                </a:extLst>
              </a:tr>
              <a:tr h="94850">
                <a:tc>
                  <a:txBody>
                    <a:bodyPr/>
                    <a:lstStyle/>
                    <a:p>
                      <a:pPr algn="just">
                        <a:lnSpc>
                          <a:spcPct val="107000"/>
                        </a:lnSpc>
                        <a:spcAft>
                          <a:spcPts val="800"/>
                        </a:spcAft>
                      </a:pPr>
                      <a:r>
                        <a:rPr lang="en-MY" sz="1200" kern="100">
                          <a:effectLst/>
                        </a:rPr>
                        <a:t> </a:t>
                      </a:r>
                      <a:endParaRPr lang="en-MY"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4950" marR="34950" marT="0" marB="0"/>
                </a:tc>
                <a:tc gridSpan="4">
                  <a:txBody>
                    <a:bodyPr/>
                    <a:lstStyle/>
                    <a:p>
                      <a:pPr algn="just">
                        <a:lnSpc>
                          <a:spcPct val="107000"/>
                        </a:lnSpc>
                        <a:spcAft>
                          <a:spcPts val="800"/>
                        </a:spcAft>
                      </a:pPr>
                      <a:r>
                        <a:rPr lang="en-MY" sz="1200" kern="100">
                          <a:effectLst/>
                        </a:rPr>
                        <a:t>Perceived usefulness (PU) (Teo, 2009)</a:t>
                      </a:r>
                      <a:endParaRPr lang="en-MY"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4950" marR="34950" marT="0" marB="0"/>
                </a:tc>
                <a:tc hMerge="1">
                  <a:txBody>
                    <a:bodyPr/>
                    <a:lstStyle/>
                    <a:p>
                      <a:endParaRPr lang="en-MY"/>
                    </a:p>
                  </a:txBody>
                  <a:tcPr/>
                </a:tc>
                <a:tc hMerge="1">
                  <a:txBody>
                    <a:bodyPr/>
                    <a:lstStyle/>
                    <a:p>
                      <a:endParaRPr lang="en-MY"/>
                    </a:p>
                  </a:txBody>
                  <a:tcPr/>
                </a:tc>
                <a:tc hMerge="1">
                  <a:txBody>
                    <a:bodyPr/>
                    <a:lstStyle/>
                    <a:p>
                      <a:endParaRPr lang="en-MY"/>
                    </a:p>
                  </a:txBody>
                  <a:tcPr/>
                </a:tc>
                <a:extLst>
                  <a:ext uri="{0D108BD9-81ED-4DB2-BD59-A6C34878D82A}">
                    <a16:rowId xmlns:a16="http://schemas.microsoft.com/office/drawing/2014/main" val="4065385240"/>
                  </a:ext>
                </a:extLst>
              </a:tr>
              <a:tr h="194587">
                <a:tc>
                  <a:txBody>
                    <a:bodyPr/>
                    <a:lstStyle/>
                    <a:p>
                      <a:pPr algn="just">
                        <a:lnSpc>
                          <a:spcPct val="107000"/>
                        </a:lnSpc>
                        <a:spcAft>
                          <a:spcPts val="800"/>
                        </a:spcAft>
                      </a:pPr>
                      <a:r>
                        <a:rPr lang="en-MY" sz="1200" kern="100">
                          <a:effectLst/>
                        </a:rPr>
                        <a:t>16</a:t>
                      </a:r>
                      <a:endParaRPr lang="en-MY"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4950" marR="34950" marT="0" marB="0"/>
                </a:tc>
                <a:tc>
                  <a:txBody>
                    <a:bodyPr/>
                    <a:lstStyle/>
                    <a:p>
                      <a:pPr algn="just">
                        <a:lnSpc>
                          <a:spcPct val="107000"/>
                        </a:lnSpc>
                        <a:spcAft>
                          <a:spcPts val="800"/>
                        </a:spcAft>
                      </a:pPr>
                      <a:r>
                        <a:rPr lang="en-MY" sz="1200" kern="100">
                          <a:effectLst/>
                        </a:rPr>
                        <a:t>Using technology enables me to accomplish tasks more quickly</a:t>
                      </a:r>
                      <a:endParaRPr lang="en-MY"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4950" marR="34950" marT="0" marB="0"/>
                </a:tc>
                <a:tc>
                  <a:txBody>
                    <a:bodyPr/>
                    <a:lstStyle/>
                    <a:p>
                      <a:pPr algn="just">
                        <a:lnSpc>
                          <a:spcPct val="107000"/>
                        </a:lnSpc>
                        <a:spcAft>
                          <a:spcPts val="800"/>
                        </a:spcAft>
                      </a:pPr>
                      <a:r>
                        <a:rPr lang="en-MY" sz="1200" kern="100">
                          <a:effectLst/>
                        </a:rPr>
                        <a:t>4.29</a:t>
                      </a:r>
                      <a:endParaRPr lang="en-MY"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4950" marR="34950" marT="0" marB="0"/>
                </a:tc>
                <a:tc>
                  <a:txBody>
                    <a:bodyPr/>
                    <a:lstStyle/>
                    <a:p>
                      <a:pPr algn="just">
                        <a:lnSpc>
                          <a:spcPct val="107000"/>
                        </a:lnSpc>
                        <a:spcAft>
                          <a:spcPts val="800"/>
                        </a:spcAft>
                      </a:pPr>
                      <a:r>
                        <a:rPr lang="en-MY" sz="1200" kern="100">
                          <a:effectLst/>
                        </a:rPr>
                        <a:t>.06619</a:t>
                      </a:r>
                      <a:endParaRPr lang="en-MY"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4950" marR="34950" marT="0" marB="0"/>
                </a:tc>
                <a:tc>
                  <a:txBody>
                    <a:bodyPr/>
                    <a:lstStyle/>
                    <a:p>
                      <a:pPr algn="just">
                        <a:lnSpc>
                          <a:spcPct val="107000"/>
                        </a:lnSpc>
                        <a:spcAft>
                          <a:spcPts val="800"/>
                        </a:spcAft>
                      </a:pPr>
                      <a:r>
                        <a:rPr lang="en-MY" sz="1200" kern="100">
                          <a:effectLst/>
                        </a:rPr>
                        <a:t>1.16726</a:t>
                      </a:r>
                      <a:endParaRPr lang="en-MY"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4950" marR="34950" marT="0" marB="0"/>
                </a:tc>
                <a:extLst>
                  <a:ext uri="{0D108BD9-81ED-4DB2-BD59-A6C34878D82A}">
                    <a16:rowId xmlns:a16="http://schemas.microsoft.com/office/drawing/2014/main" val="1977915650"/>
                  </a:ext>
                </a:extLst>
              </a:tr>
              <a:tr h="194587">
                <a:tc>
                  <a:txBody>
                    <a:bodyPr/>
                    <a:lstStyle/>
                    <a:p>
                      <a:pPr algn="just">
                        <a:lnSpc>
                          <a:spcPct val="107000"/>
                        </a:lnSpc>
                        <a:spcAft>
                          <a:spcPts val="800"/>
                        </a:spcAft>
                      </a:pPr>
                      <a:r>
                        <a:rPr lang="en-MY" sz="1200" kern="100">
                          <a:effectLst/>
                        </a:rPr>
                        <a:t>17</a:t>
                      </a:r>
                      <a:endParaRPr lang="en-MY"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4950" marR="34950" marT="0" marB="0"/>
                </a:tc>
                <a:tc>
                  <a:txBody>
                    <a:bodyPr/>
                    <a:lstStyle/>
                    <a:p>
                      <a:pPr algn="just">
                        <a:lnSpc>
                          <a:spcPct val="107000"/>
                        </a:lnSpc>
                        <a:spcAft>
                          <a:spcPts val="800"/>
                        </a:spcAft>
                      </a:pPr>
                      <a:r>
                        <a:rPr lang="en-MY" sz="1200" kern="100">
                          <a:effectLst/>
                        </a:rPr>
                        <a:t>Using technology enables me to accomplish tasks more quickly</a:t>
                      </a:r>
                      <a:endParaRPr lang="en-MY"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4950" marR="34950" marT="0" marB="0"/>
                </a:tc>
                <a:tc>
                  <a:txBody>
                    <a:bodyPr/>
                    <a:lstStyle/>
                    <a:p>
                      <a:pPr algn="just">
                        <a:lnSpc>
                          <a:spcPct val="107000"/>
                        </a:lnSpc>
                        <a:spcAft>
                          <a:spcPts val="800"/>
                        </a:spcAft>
                      </a:pPr>
                      <a:r>
                        <a:rPr lang="en-MY" sz="1200" kern="100">
                          <a:effectLst/>
                        </a:rPr>
                        <a:t>4.71</a:t>
                      </a:r>
                      <a:endParaRPr lang="en-MY"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4950" marR="34950" marT="0" marB="0"/>
                </a:tc>
                <a:tc>
                  <a:txBody>
                    <a:bodyPr/>
                    <a:lstStyle/>
                    <a:p>
                      <a:pPr algn="just">
                        <a:lnSpc>
                          <a:spcPct val="107000"/>
                        </a:lnSpc>
                        <a:spcAft>
                          <a:spcPts val="800"/>
                        </a:spcAft>
                      </a:pPr>
                      <a:r>
                        <a:rPr lang="en-MY" sz="1200" kern="100">
                          <a:effectLst/>
                        </a:rPr>
                        <a:t>.02663</a:t>
                      </a:r>
                      <a:endParaRPr lang="en-MY"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4950" marR="34950" marT="0" marB="0"/>
                </a:tc>
                <a:tc>
                  <a:txBody>
                    <a:bodyPr/>
                    <a:lstStyle/>
                    <a:p>
                      <a:pPr algn="just">
                        <a:lnSpc>
                          <a:spcPct val="107000"/>
                        </a:lnSpc>
                        <a:spcAft>
                          <a:spcPts val="800"/>
                        </a:spcAft>
                      </a:pPr>
                      <a:r>
                        <a:rPr lang="en-MY" sz="1200" kern="100">
                          <a:effectLst/>
                        </a:rPr>
                        <a:t>.46964</a:t>
                      </a:r>
                      <a:endParaRPr lang="en-MY"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4950" marR="34950" marT="0" marB="0"/>
                </a:tc>
                <a:extLst>
                  <a:ext uri="{0D108BD9-81ED-4DB2-BD59-A6C34878D82A}">
                    <a16:rowId xmlns:a16="http://schemas.microsoft.com/office/drawing/2014/main" val="768019254"/>
                  </a:ext>
                </a:extLst>
              </a:tr>
              <a:tr h="94850">
                <a:tc>
                  <a:txBody>
                    <a:bodyPr/>
                    <a:lstStyle/>
                    <a:p>
                      <a:pPr algn="just">
                        <a:lnSpc>
                          <a:spcPct val="107000"/>
                        </a:lnSpc>
                        <a:spcAft>
                          <a:spcPts val="800"/>
                        </a:spcAft>
                      </a:pPr>
                      <a:r>
                        <a:rPr lang="en-MY" sz="1200" kern="100">
                          <a:effectLst/>
                        </a:rPr>
                        <a:t>18</a:t>
                      </a:r>
                      <a:endParaRPr lang="en-MY"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4950" marR="34950" marT="0" marB="0"/>
                </a:tc>
                <a:tc>
                  <a:txBody>
                    <a:bodyPr/>
                    <a:lstStyle/>
                    <a:p>
                      <a:pPr algn="just">
                        <a:lnSpc>
                          <a:spcPct val="107000"/>
                        </a:lnSpc>
                        <a:spcAft>
                          <a:spcPts val="800"/>
                        </a:spcAft>
                      </a:pPr>
                      <a:r>
                        <a:rPr lang="en-MY" sz="1200" kern="100">
                          <a:effectLst/>
                        </a:rPr>
                        <a:t>Using technology improves my performance</a:t>
                      </a:r>
                      <a:endParaRPr lang="en-MY"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4950" marR="34950" marT="0" marB="0"/>
                </a:tc>
                <a:tc>
                  <a:txBody>
                    <a:bodyPr/>
                    <a:lstStyle/>
                    <a:p>
                      <a:pPr algn="just">
                        <a:lnSpc>
                          <a:spcPct val="107000"/>
                        </a:lnSpc>
                        <a:spcAft>
                          <a:spcPts val="800"/>
                        </a:spcAft>
                      </a:pPr>
                      <a:r>
                        <a:rPr lang="en-MY" sz="1200" kern="100">
                          <a:effectLst/>
                        </a:rPr>
                        <a:t>4.27</a:t>
                      </a:r>
                      <a:endParaRPr lang="en-MY"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4950" marR="34950" marT="0" marB="0"/>
                </a:tc>
                <a:tc>
                  <a:txBody>
                    <a:bodyPr/>
                    <a:lstStyle/>
                    <a:p>
                      <a:pPr algn="just">
                        <a:lnSpc>
                          <a:spcPct val="107000"/>
                        </a:lnSpc>
                        <a:spcAft>
                          <a:spcPts val="800"/>
                        </a:spcAft>
                      </a:pPr>
                      <a:r>
                        <a:rPr lang="en-MY" sz="1200" kern="100">
                          <a:effectLst/>
                        </a:rPr>
                        <a:t>.06658</a:t>
                      </a:r>
                      <a:endParaRPr lang="en-MY"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4950" marR="34950" marT="0" marB="0"/>
                </a:tc>
                <a:tc>
                  <a:txBody>
                    <a:bodyPr/>
                    <a:lstStyle/>
                    <a:p>
                      <a:pPr algn="just">
                        <a:lnSpc>
                          <a:spcPct val="107000"/>
                        </a:lnSpc>
                        <a:spcAft>
                          <a:spcPts val="800"/>
                        </a:spcAft>
                      </a:pPr>
                      <a:r>
                        <a:rPr lang="en-MY" sz="1200" kern="100">
                          <a:effectLst/>
                        </a:rPr>
                        <a:t>1.17406</a:t>
                      </a:r>
                      <a:endParaRPr lang="en-MY"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4950" marR="34950" marT="0" marB="0"/>
                </a:tc>
                <a:extLst>
                  <a:ext uri="{0D108BD9-81ED-4DB2-BD59-A6C34878D82A}">
                    <a16:rowId xmlns:a16="http://schemas.microsoft.com/office/drawing/2014/main" val="2404318864"/>
                  </a:ext>
                </a:extLst>
              </a:tr>
              <a:tr h="94850">
                <a:tc>
                  <a:txBody>
                    <a:bodyPr/>
                    <a:lstStyle/>
                    <a:p>
                      <a:pPr algn="just">
                        <a:lnSpc>
                          <a:spcPct val="107000"/>
                        </a:lnSpc>
                        <a:spcAft>
                          <a:spcPts val="800"/>
                        </a:spcAft>
                      </a:pPr>
                      <a:r>
                        <a:rPr lang="en-MY" sz="1200" kern="100">
                          <a:effectLst/>
                        </a:rPr>
                        <a:t> </a:t>
                      </a:r>
                      <a:endParaRPr lang="en-MY"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4950" marR="34950" marT="0" marB="0"/>
                </a:tc>
                <a:tc gridSpan="4">
                  <a:txBody>
                    <a:bodyPr/>
                    <a:lstStyle/>
                    <a:p>
                      <a:pPr algn="just">
                        <a:lnSpc>
                          <a:spcPct val="107000"/>
                        </a:lnSpc>
                        <a:spcAft>
                          <a:spcPts val="800"/>
                        </a:spcAft>
                      </a:pPr>
                      <a:r>
                        <a:rPr lang="en-MY" sz="1200" kern="100">
                          <a:effectLst/>
                        </a:rPr>
                        <a:t>Subjective norms (SN) (Teo et al., 2016)</a:t>
                      </a:r>
                      <a:endParaRPr lang="en-MY"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4950" marR="34950" marT="0" marB="0"/>
                </a:tc>
                <a:tc hMerge="1">
                  <a:txBody>
                    <a:bodyPr/>
                    <a:lstStyle/>
                    <a:p>
                      <a:endParaRPr lang="en-MY"/>
                    </a:p>
                  </a:txBody>
                  <a:tcPr/>
                </a:tc>
                <a:tc hMerge="1">
                  <a:txBody>
                    <a:bodyPr/>
                    <a:lstStyle/>
                    <a:p>
                      <a:endParaRPr lang="en-MY"/>
                    </a:p>
                  </a:txBody>
                  <a:tcPr/>
                </a:tc>
                <a:tc hMerge="1">
                  <a:txBody>
                    <a:bodyPr/>
                    <a:lstStyle/>
                    <a:p>
                      <a:endParaRPr lang="en-MY"/>
                    </a:p>
                  </a:txBody>
                  <a:tcPr/>
                </a:tc>
                <a:extLst>
                  <a:ext uri="{0D108BD9-81ED-4DB2-BD59-A6C34878D82A}">
                    <a16:rowId xmlns:a16="http://schemas.microsoft.com/office/drawing/2014/main" val="1450134054"/>
                  </a:ext>
                </a:extLst>
              </a:tr>
              <a:tr h="194587">
                <a:tc>
                  <a:txBody>
                    <a:bodyPr/>
                    <a:lstStyle/>
                    <a:p>
                      <a:pPr algn="just">
                        <a:lnSpc>
                          <a:spcPct val="107000"/>
                        </a:lnSpc>
                        <a:spcAft>
                          <a:spcPts val="800"/>
                        </a:spcAft>
                      </a:pPr>
                      <a:r>
                        <a:rPr lang="en-MY" sz="1200" kern="100">
                          <a:effectLst/>
                        </a:rPr>
                        <a:t>19</a:t>
                      </a:r>
                      <a:endParaRPr lang="en-MY"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4950" marR="34950" marT="0" marB="0"/>
                </a:tc>
                <a:tc>
                  <a:txBody>
                    <a:bodyPr/>
                    <a:lstStyle/>
                    <a:p>
                      <a:pPr algn="just">
                        <a:lnSpc>
                          <a:spcPct val="107000"/>
                        </a:lnSpc>
                        <a:spcAft>
                          <a:spcPts val="800"/>
                        </a:spcAft>
                      </a:pPr>
                      <a:r>
                        <a:rPr lang="en-MY" sz="1200" kern="100">
                          <a:effectLst/>
                        </a:rPr>
                        <a:t>People who influence my behaviour think that I should use technology</a:t>
                      </a:r>
                      <a:endParaRPr lang="en-MY"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4950" marR="34950" marT="0" marB="0"/>
                </a:tc>
                <a:tc>
                  <a:txBody>
                    <a:bodyPr/>
                    <a:lstStyle/>
                    <a:p>
                      <a:pPr algn="just">
                        <a:lnSpc>
                          <a:spcPct val="107000"/>
                        </a:lnSpc>
                        <a:spcAft>
                          <a:spcPts val="800"/>
                        </a:spcAft>
                      </a:pPr>
                      <a:r>
                        <a:rPr lang="en-MY" sz="1200" kern="100">
                          <a:effectLst/>
                        </a:rPr>
                        <a:t>4.40</a:t>
                      </a:r>
                      <a:endParaRPr lang="en-MY"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4950" marR="34950" marT="0" marB="0"/>
                </a:tc>
                <a:tc>
                  <a:txBody>
                    <a:bodyPr/>
                    <a:lstStyle/>
                    <a:p>
                      <a:pPr algn="just">
                        <a:lnSpc>
                          <a:spcPct val="107000"/>
                        </a:lnSpc>
                        <a:spcAft>
                          <a:spcPts val="800"/>
                        </a:spcAft>
                      </a:pPr>
                      <a:r>
                        <a:rPr lang="en-MY" sz="1200" kern="100">
                          <a:effectLst/>
                        </a:rPr>
                        <a:t>.04515</a:t>
                      </a:r>
                      <a:endParaRPr lang="en-MY"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4950" marR="34950" marT="0" marB="0"/>
                </a:tc>
                <a:tc>
                  <a:txBody>
                    <a:bodyPr/>
                    <a:lstStyle/>
                    <a:p>
                      <a:pPr algn="just">
                        <a:lnSpc>
                          <a:spcPct val="107000"/>
                        </a:lnSpc>
                        <a:spcAft>
                          <a:spcPts val="800"/>
                        </a:spcAft>
                      </a:pPr>
                      <a:r>
                        <a:rPr lang="en-MY" sz="1200" kern="100">
                          <a:effectLst/>
                        </a:rPr>
                        <a:t>.79628</a:t>
                      </a:r>
                      <a:endParaRPr lang="en-MY"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4950" marR="34950" marT="0" marB="0"/>
                </a:tc>
                <a:extLst>
                  <a:ext uri="{0D108BD9-81ED-4DB2-BD59-A6C34878D82A}">
                    <a16:rowId xmlns:a16="http://schemas.microsoft.com/office/drawing/2014/main" val="460846364"/>
                  </a:ext>
                </a:extLst>
              </a:tr>
              <a:tr h="194587">
                <a:tc>
                  <a:txBody>
                    <a:bodyPr/>
                    <a:lstStyle/>
                    <a:p>
                      <a:pPr algn="just">
                        <a:lnSpc>
                          <a:spcPct val="107000"/>
                        </a:lnSpc>
                        <a:spcAft>
                          <a:spcPts val="800"/>
                        </a:spcAft>
                      </a:pPr>
                      <a:r>
                        <a:rPr lang="en-MY" sz="1200" kern="100">
                          <a:effectLst/>
                        </a:rPr>
                        <a:t>20</a:t>
                      </a:r>
                      <a:endParaRPr lang="en-MY"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4950" marR="34950" marT="0" marB="0"/>
                </a:tc>
                <a:tc>
                  <a:txBody>
                    <a:bodyPr/>
                    <a:lstStyle/>
                    <a:p>
                      <a:pPr algn="just">
                        <a:lnSpc>
                          <a:spcPct val="107000"/>
                        </a:lnSpc>
                        <a:spcAft>
                          <a:spcPts val="800"/>
                        </a:spcAft>
                      </a:pPr>
                      <a:r>
                        <a:rPr lang="en-MY" sz="1200" kern="100">
                          <a:effectLst/>
                        </a:rPr>
                        <a:t>People whose opinions I value will encourage me to use technology</a:t>
                      </a:r>
                      <a:endParaRPr lang="en-MY"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4950" marR="34950" marT="0" marB="0"/>
                </a:tc>
                <a:tc>
                  <a:txBody>
                    <a:bodyPr/>
                    <a:lstStyle/>
                    <a:p>
                      <a:pPr algn="just">
                        <a:lnSpc>
                          <a:spcPct val="107000"/>
                        </a:lnSpc>
                        <a:spcAft>
                          <a:spcPts val="800"/>
                        </a:spcAft>
                      </a:pPr>
                      <a:r>
                        <a:rPr lang="en-MY" sz="1200" kern="100">
                          <a:effectLst/>
                        </a:rPr>
                        <a:t>3.81</a:t>
                      </a:r>
                      <a:endParaRPr lang="en-MY"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4950" marR="34950" marT="0" marB="0"/>
                </a:tc>
                <a:tc>
                  <a:txBody>
                    <a:bodyPr/>
                    <a:lstStyle/>
                    <a:p>
                      <a:pPr algn="just">
                        <a:lnSpc>
                          <a:spcPct val="107000"/>
                        </a:lnSpc>
                        <a:spcAft>
                          <a:spcPts val="800"/>
                        </a:spcAft>
                      </a:pPr>
                      <a:r>
                        <a:rPr lang="en-MY" sz="1200" kern="100">
                          <a:effectLst/>
                        </a:rPr>
                        <a:t>.07715</a:t>
                      </a:r>
                      <a:endParaRPr lang="en-MY"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4950" marR="34950" marT="0" marB="0"/>
                </a:tc>
                <a:tc>
                  <a:txBody>
                    <a:bodyPr/>
                    <a:lstStyle/>
                    <a:p>
                      <a:pPr algn="just">
                        <a:lnSpc>
                          <a:spcPct val="107000"/>
                        </a:lnSpc>
                        <a:spcAft>
                          <a:spcPts val="800"/>
                        </a:spcAft>
                      </a:pPr>
                      <a:r>
                        <a:rPr lang="en-MY" sz="1200" kern="100">
                          <a:effectLst/>
                        </a:rPr>
                        <a:t>1.36051</a:t>
                      </a:r>
                      <a:endParaRPr lang="en-MY"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4950" marR="34950" marT="0" marB="0"/>
                </a:tc>
                <a:extLst>
                  <a:ext uri="{0D108BD9-81ED-4DB2-BD59-A6C34878D82A}">
                    <a16:rowId xmlns:a16="http://schemas.microsoft.com/office/drawing/2014/main" val="3529218169"/>
                  </a:ext>
                </a:extLst>
              </a:tr>
              <a:tr h="194587">
                <a:tc>
                  <a:txBody>
                    <a:bodyPr/>
                    <a:lstStyle/>
                    <a:p>
                      <a:pPr algn="just">
                        <a:lnSpc>
                          <a:spcPct val="107000"/>
                        </a:lnSpc>
                        <a:spcAft>
                          <a:spcPts val="800"/>
                        </a:spcAft>
                      </a:pPr>
                      <a:r>
                        <a:rPr lang="en-MY" sz="1200" kern="100">
                          <a:effectLst/>
                        </a:rPr>
                        <a:t>21</a:t>
                      </a:r>
                      <a:endParaRPr lang="en-MY"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4950" marR="34950" marT="0" marB="0"/>
                </a:tc>
                <a:tc>
                  <a:txBody>
                    <a:bodyPr/>
                    <a:lstStyle/>
                    <a:p>
                      <a:pPr algn="just">
                        <a:lnSpc>
                          <a:spcPct val="107000"/>
                        </a:lnSpc>
                        <a:spcAft>
                          <a:spcPts val="800"/>
                        </a:spcAft>
                      </a:pPr>
                      <a:r>
                        <a:rPr lang="en-MY" sz="1200" kern="100">
                          <a:effectLst/>
                        </a:rPr>
                        <a:t>People who influence my behaviour think that I should use technology</a:t>
                      </a:r>
                      <a:endParaRPr lang="en-MY"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4950" marR="34950" marT="0" marB="0"/>
                </a:tc>
                <a:tc>
                  <a:txBody>
                    <a:bodyPr/>
                    <a:lstStyle/>
                    <a:p>
                      <a:pPr algn="just">
                        <a:lnSpc>
                          <a:spcPct val="107000"/>
                        </a:lnSpc>
                        <a:spcAft>
                          <a:spcPts val="800"/>
                        </a:spcAft>
                      </a:pPr>
                      <a:r>
                        <a:rPr lang="en-MY" sz="1200" kern="100">
                          <a:effectLst/>
                        </a:rPr>
                        <a:t>4.53</a:t>
                      </a:r>
                      <a:endParaRPr lang="en-MY"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4950" marR="34950" marT="0" marB="0"/>
                </a:tc>
                <a:tc>
                  <a:txBody>
                    <a:bodyPr/>
                    <a:lstStyle/>
                    <a:p>
                      <a:pPr algn="just">
                        <a:lnSpc>
                          <a:spcPct val="107000"/>
                        </a:lnSpc>
                        <a:spcAft>
                          <a:spcPts val="800"/>
                        </a:spcAft>
                      </a:pPr>
                      <a:r>
                        <a:rPr lang="en-MY" sz="1200" kern="100">
                          <a:effectLst/>
                        </a:rPr>
                        <a:t>.03747</a:t>
                      </a:r>
                      <a:endParaRPr lang="en-MY"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4950" marR="34950" marT="0" marB="0"/>
                </a:tc>
                <a:tc>
                  <a:txBody>
                    <a:bodyPr/>
                    <a:lstStyle/>
                    <a:p>
                      <a:pPr algn="just">
                        <a:lnSpc>
                          <a:spcPct val="107000"/>
                        </a:lnSpc>
                        <a:spcAft>
                          <a:spcPts val="800"/>
                        </a:spcAft>
                      </a:pPr>
                      <a:r>
                        <a:rPr lang="en-MY" sz="1200" kern="100" dirty="0">
                          <a:effectLst/>
                        </a:rPr>
                        <a:t>.66088</a:t>
                      </a:r>
                      <a:endParaRPr lang="en-MY"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4950" marR="34950" marT="0" marB="0"/>
                </a:tc>
                <a:extLst>
                  <a:ext uri="{0D108BD9-81ED-4DB2-BD59-A6C34878D82A}">
                    <a16:rowId xmlns:a16="http://schemas.microsoft.com/office/drawing/2014/main" val="877414564"/>
                  </a:ext>
                </a:extLst>
              </a:tr>
            </a:tbl>
          </a:graphicData>
        </a:graphic>
      </p:graphicFrame>
      <p:sp>
        <p:nvSpPr>
          <p:cNvPr id="6" name="TextBox 5">
            <a:extLst>
              <a:ext uri="{FF2B5EF4-FFF2-40B4-BE49-F238E27FC236}">
                <a16:creationId xmlns:a16="http://schemas.microsoft.com/office/drawing/2014/main" id="{6804F896-425A-695B-F638-DE1EBF12EDC9}"/>
              </a:ext>
            </a:extLst>
          </p:cNvPr>
          <p:cNvSpPr txBox="1"/>
          <p:nvPr/>
        </p:nvSpPr>
        <p:spPr>
          <a:xfrm>
            <a:off x="17713" y="6232382"/>
            <a:ext cx="12188456" cy="646331"/>
          </a:xfrm>
          <a:prstGeom prst="rect">
            <a:avLst/>
          </a:prstGeom>
          <a:noFill/>
        </p:spPr>
        <p:txBody>
          <a:bodyPr wrap="square">
            <a:spAutoFit/>
          </a:bodyPr>
          <a:lstStyle/>
          <a:p>
            <a:r>
              <a:rPr lang="en-US" dirty="0"/>
              <a:t>The means range from 3.81 to 4.71, indicating a generally positive response to the items.</a:t>
            </a:r>
          </a:p>
          <a:p>
            <a:r>
              <a:rPr lang="en-US" dirty="0"/>
              <a:t>The standard deviations range from 1.36051 to 0.47513.</a:t>
            </a:r>
            <a:endParaRPr lang="en-MY" dirty="0"/>
          </a:p>
        </p:txBody>
      </p:sp>
      <p:sp>
        <p:nvSpPr>
          <p:cNvPr id="3" name="TextBox 2">
            <a:extLst>
              <a:ext uri="{FF2B5EF4-FFF2-40B4-BE49-F238E27FC236}">
                <a16:creationId xmlns:a16="http://schemas.microsoft.com/office/drawing/2014/main" id="{8695D67D-56C3-348A-162D-BE6F19F9B6D4}"/>
              </a:ext>
            </a:extLst>
          </p:cNvPr>
          <p:cNvSpPr txBox="1"/>
          <p:nvPr/>
        </p:nvSpPr>
        <p:spPr>
          <a:xfrm>
            <a:off x="4977809" y="561126"/>
            <a:ext cx="2133600" cy="369332"/>
          </a:xfrm>
          <a:prstGeom prst="rect">
            <a:avLst/>
          </a:prstGeom>
          <a:noFill/>
        </p:spPr>
        <p:txBody>
          <a:bodyPr wrap="square">
            <a:spAutoFit/>
          </a:bodyPr>
          <a:lstStyle/>
          <a:p>
            <a:r>
              <a:rPr lang="en-US" b="1" dirty="0"/>
              <a:t>Descriptive Statistics</a:t>
            </a:r>
            <a:endParaRPr lang="en-MY" b="1" dirty="0"/>
          </a:p>
        </p:txBody>
      </p:sp>
    </p:spTree>
    <p:extLst>
      <p:ext uri="{BB962C8B-B14F-4D97-AF65-F5344CB8AC3E}">
        <p14:creationId xmlns:p14="http://schemas.microsoft.com/office/powerpoint/2010/main" val="12677555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xit" presetSubtype="0" fill="hold" nodeType="withEffect">
                                  <p:stCondLst>
                                    <p:cond delay="0"/>
                                  </p:stCondLst>
                                  <p:childTnLst>
                                    <p:set>
                                      <p:cBhvr>
                                        <p:cTn id="6" dur="1" fill="hold">
                                          <p:stCondLst>
                                            <p:cond delay="0"/>
                                          </p:stCondLst>
                                        </p:cTn>
                                        <p:tgtEl>
                                          <p:spTgt spid="21"/>
                                        </p:tgtEl>
                                        <p:attrNameLst>
                                          <p:attrName>style.visibility</p:attrName>
                                        </p:attrNameLst>
                                      </p:cBhvr>
                                      <p:to>
                                        <p:strVal val="hidden"/>
                                      </p:to>
                                    </p:set>
                                  </p:childTnLst>
                                </p:cTn>
                              </p:par>
                              <p:par>
                                <p:cTn id="7" presetID="1" presetClass="exit" presetSubtype="0" fill="hold" nodeType="withEffect">
                                  <p:stCondLst>
                                    <p:cond delay="700"/>
                                  </p:stCondLst>
                                  <p:childTnLst>
                                    <p:set>
                                      <p:cBhvr>
                                        <p:cTn id="8" dur="1" fill="hold">
                                          <p:stCondLst>
                                            <p:cond delay="0"/>
                                          </p:stCondLst>
                                        </p:cTn>
                                        <p:tgtEl>
                                          <p:spTgt spid="22"/>
                                        </p:tgtEl>
                                        <p:attrNameLst>
                                          <p:attrName>style.visibility</p:attrName>
                                        </p:attrNameLst>
                                      </p:cBhvr>
                                      <p:to>
                                        <p:strVal val="hidden"/>
                                      </p:to>
                                    </p:set>
                                  </p:childTnLst>
                                </p:cTn>
                              </p:par>
                              <p:par>
                                <p:cTn id="9" presetID="1" presetClass="exit" presetSubtype="0" fill="hold" nodeType="withEffect">
                                  <p:stCondLst>
                                    <p:cond delay="700"/>
                                  </p:stCondLst>
                                  <p:childTnLst>
                                    <p:set>
                                      <p:cBhvr>
                                        <p:cTn id="10"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1644</TotalTime>
  <Words>1563</Words>
  <Application>Microsoft Office PowerPoint</Application>
  <PresentationFormat>Widescreen</PresentationFormat>
  <Paragraphs>506</Paragraphs>
  <Slides>13</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Calibri Light</vt:lpstr>
      <vt:lpstr>Century Gothic</vt:lpstr>
      <vt:lpstr>Söhne</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Aliyu Mustapha</dc:creator>
  <cp:lastModifiedBy>Advocate Dr Kazi Abdul Mannan</cp:lastModifiedBy>
  <cp:revision>7</cp:revision>
  <dcterms:created xsi:type="dcterms:W3CDTF">2022-11-12T14:03:01Z</dcterms:created>
  <dcterms:modified xsi:type="dcterms:W3CDTF">2023-12-27T11:47:24Z</dcterms:modified>
</cp:coreProperties>
</file>