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scholar.google.com/scholar_lookup?journal=J.+Neurosurg.&amp;title=National+survey+of+patterns+of+care+for+brain-tumor+patients&amp;author=M.S.+Mahaley&amp;author=C.+Mettlin&amp;author=N.+Natarajan&amp;author=E.R.+Laws&amp;author=B.B.+Peace&amp;volume=71&amp;publication_year=1989&amp;pages=826-836&amp;pmid=2585073&amp;doi=10.3171/jns.1989.71.6.0826&amp;" TargetMode="External"/><Relationship Id="rId13" Type="http://schemas.openxmlformats.org/officeDocument/2006/relationships/hyperlink" Target="https://doi.org/10.1089/neu.2013.3306" TargetMode="External"/><Relationship Id="rId18" Type="http://schemas.openxmlformats.org/officeDocument/2006/relationships/hyperlink" Target="https://scholar.google.com/scholar_lookup?journal=Handb.+Clin.+Neurol.&amp;title=Brain+metastases:+Neuroimaging&amp;author=W.B.+Pope&amp;volume=149&amp;publication_year=2018&amp;pages=89-112&amp;pmid=29307364&amp;doi=10.1016/b978-0-12-811161-1.00007-4&amp;" TargetMode="External"/><Relationship Id="rId3" Type="http://schemas.openxmlformats.org/officeDocument/2006/relationships/hyperlink" Target="https://pubmed.ncbi.nlm.nih.gov/18587536" TargetMode="External"/><Relationship Id="rId7" Type="http://schemas.openxmlformats.org/officeDocument/2006/relationships/hyperlink" Target="https://doi.org/10.3171/jns.1989.71.6.0826" TargetMode="External"/><Relationship Id="rId12" Type="http://schemas.openxmlformats.org/officeDocument/2006/relationships/hyperlink" Target="https://pubmed.ncbi.nlm.nih.gov/26176603" TargetMode="External"/><Relationship Id="rId17" Type="http://schemas.openxmlformats.org/officeDocument/2006/relationships/hyperlink" Target="https://doi.org/10.1016/b978-0-12-811161-1.00007-4" TargetMode="External"/><Relationship Id="rId2" Type="http://schemas.openxmlformats.org/officeDocument/2006/relationships/hyperlink" Target="https://www.ncbi.nlm.nih.gov/pmc/articles/PMC2600617/" TargetMode="External"/><Relationship Id="rId16" Type="http://schemas.openxmlformats.org/officeDocument/2006/relationships/hyperlink" Target="https://pubmed.ncbi.nlm.nih.gov/29307364" TargetMode="External"/><Relationship Id="rId1" Type="http://schemas.openxmlformats.org/officeDocument/2006/relationships/slideLayout" Target="../slideLayouts/slideLayout2.xml"/><Relationship Id="rId6" Type="http://schemas.openxmlformats.org/officeDocument/2006/relationships/hyperlink" Target="https://pubmed.ncbi.nlm.nih.gov/2585073" TargetMode="External"/><Relationship Id="rId11" Type="http://schemas.openxmlformats.org/officeDocument/2006/relationships/hyperlink" Target="https://www.ncbi.nlm.nih.gov/pmc/articles/PMC4651019/" TargetMode="External"/><Relationship Id="rId5" Type="http://schemas.openxmlformats.org/officeDocument/2006/relationships/hyperlink" Target="https://scholar.google.com/scholar_lookup?journal=J.+Neuro-Oncol.&amp;title=Inter-observer+variability+in+the+measurement+of+diffuse+intrinsic+pontine+gliomas&amp;author=R.M.+Hayward&amp;author=N.+Patronas&amp;author=E.H.+Baker&amp;author=G.+V%C3%A9zina&amp;author=P.S.+Albert&amp;volume=90&amp;publication_year=2008&amp;pages=57-61&amp;doi=10.1007/s11060-008-9631-4&amp;" TargetMode="External"/><Relationship Id="rId15" Type="http://schemas.openxmlformats.org/officeDocument/2006/relationships/hyperlink" Target="https://www.ncbi.nlm.nih.gov/pmc/articles/PMC6118134/" TargetMode="External"/><Relationship Id="rId10" Type="http://schemas.openxmlformats.org/officeDocument/2006/relationships/hyperlink" Target="https://scholar.google.com/scholar_lookup?journal=IEEE+Access&amp;title=Multi-Classification+of+Brain+Tumor+Images+Using+Deep+Neural+Network&amp;author=H.H.+Sultan&amp;author=N.M.+Salem&amp;author=W.+Al-Atabany&amp;volume=7&amp;publication_year=2019&amp;pages=69215-69225&amp;doi=10.1109/ACCESS.2019.2919122&amp;" TargetMode="External"/><Relationship Id="rId4" Type="http://schemas.openxmlformats.org/officeDocument/2006/relationships/hyperlink" Target="https://doi.org/10.1007/s11060-008-9631-4" TargetMode="External"/><Relationship Id="rId9" Type="http://schemas.openxmlformats.org/officeDocument/2006/relationships/hyperlink" Target="https://doi.org/10.1109/ACCESS.2019.2919122" TargetMode="External"/><Relationship Id="rId14" Type="http://schemas.openxmlformats.org/officeDocument/2006/relationships/hyperlink" Target="https://scholar.google.com/scholar_lookup?journal=J.+Neurotrauma&amp;title=A+Review+of+the+Effectiveness+of+Neuroimaging+Modalities+for+the+Detection+of+Traumatic+Brain+Injury&amp;author=F.+Amyot&amp;author=D.B.+Arciniegas&amp;author=M.P.+Brazaitis&amp;author=K.C.+Curley&amp;author=R.+Diaz-Arrastia&amp;volume=32&amp;publication_year=2015&amp;pages=1693-1721&amp;pmid=26176603&amp;doi=10.1089/neu.2013.3306&am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C07E79-D1A7-50C7-44E8-F8B55AD142E2}"/>
              </a:ext>
            </a:extLst>
          </p:cNvPr>
          <p:cNvSpPr txBox="1"/>
          <p:nvPr/>
        </p:nvSpPr>
        <p:spPr>
          <a:xfrm>
            <a:off x="1389185" y="1016150"/>
            <a:ext cx="8291146" cy="4585871"/>
          </a:xfrm>
          <a:prstGeom prst="rect">
            <a:avLst/>
          </a:prstGeom>
          <a:noFill/>
        </p:spPr>
        <p:txBody>
          <a:bodyPr wrap="square" rtlCol="0">
            <a:spAutoFit/>
          </a:bodyPr>
          <a:lstStyle/>
          <a:p>
            <a:pPr algn="ctr"/>
            <a:r>
              <a:rPr lang="en-IN" sz="2400" dirty="0"/>
              <a:t>               7</a:t>
            </a:r>
            <a:r>
              <a:rPr lang="en-IN" sz="2400" baseline="30000" dirty="0"/>
              <a:t>th</a:t>
            </a:r>
            <a:r>
              <a:rPr lang="en-IN" sz="2400" dirty="0"/>
              <a:t>  Internationals Conference</a:t>
            </a:r>
          </a:p>
          <a:p>
            <a:pPr algn="ctr"/>
            <a:r>
              <a:rPr lang="en-IN" sz="2400" dirty="0"/>
              <a:t>           on</a:t>
            </a:r>
          </a:p>
          <a:p>
            <a:pPr algn="ctr"/>
            <a:r>
              <a:rPr lang="en-IN" sz="2400" b="1" dirty="0">
                <a:solidFill>
                  <a:srgbClr val="002060"/>
                </a:solidFill>
              </a:rPr>
              <a:t>                  Public health &amp; Technology</a:t>
            </a:r>
          </a:p>
          <a:p>
            <a:pPr algn="ctr"/>
            <a:r>
              <a:rPr lang="en-IN" sz="2400" b="1" dirty="0">
                <a:solidFill>
                  <a:srgbClr val="002060"/>
                </a:solidFill>
              </a:rPr>
              <a:t> </a:t>
            </a:r>
          </a:p>
          <a:p>
            <a:pPr algn="ctr"/>
            <a:r>
              <a:rPr lang="en-IN" sz="2400" dirty="0"/>
              <a:t>                         </a:t>
            </a:r>
            <a:r>
              <a:rPr lang="en-IN" sz="2000" dirty="0"/>
              <a:t>December 25-26,2023</a:t>
            </a:r>
          </a:p>
          <a:p>
            <a:pPr algn="l"/>
            <a:endParaRPr lang="en-IN" sz="2000" dirty="0"/>
          </a:p>
          <a:p>
            <a:pPr algn="ctr"/>
            <a:r>
              <a:rPr lang="en-IN" sz="2000" b="1" dirty="0">
                <a:solidFill>
                  <a:srgbClr val="7030A0"/>
                </a:solidFill>
              </a:rPr>
              <a:t>                   </a:t>
            </a:r>
            <a:r>
              <a:rPr lang="en-IN" sz="2400" b="1" dirty="0">
                <a:solidFill>
                  <a:srgbClr val="7030A0"/>
                </a:solidFill>
              </a:rPr>
              <a:t>TOPIC: HEALTH AND TECHNOLOGY IN  </a:t>
            </a:r>
          </a:p>
          <a:p>
            <a:pPr algn="ctr"/>
            <a:r>
              <a:rPr lang="en-IN" sz="2400" b="1" dirty="0">
                <a:solidFill>
                  <a:srgbClr val="7030A0"/>
                </a:solidFill>
              </a:rPr>
              <a:t>                       BRAIN TUMOUR TREATMENT </a:t>
            </a:r>
          </a:p>
          <a:p>
            <a:pPr algn="ctr"/>
            <a:endParaRPr lang="en-IN" sz="1600" b="1" dirty="0">
              <a:solidFill>
                <a:srgbClr val="7030A0"/>
              </a:solidFill>
            </a:endParaRPr>
          </a:p>
          <a:p>
            <a:pPr algn="ctr"/>
            <a:r>
              <a:rPr lang="en-IN" sz="1600" dirty="0"/>
              <a:t>                             Organized by: Centre for Academic and Profession</a:t>
            </a:r>
            <a:r>
              <a:rPr lang="en-IN" sz="1400" dirty="0"/>
              <a:t>al                </a:t>
            </a:r>
          </a:p>
          <a:p>
            <a:pPr algn="ctr"/>
            <a:r>
              <a:rPr lang="en-IN" sz="1400" dirty="0"/>
              <a:t>                                  Career Development And Research (CAPCDR)</a:t>
            </a:r>
          </a:p>
          <a:p>
            <a:pPr algn="ctr"/>
            <a:endParaRPr lang="en-IN" sz="2000" b="1" dirty="0">
              <a:solidFill>
                <a:srgbClr val="7030A0"/>
              </a:solidFill>
            </a:endParaRPr>
          </a:p>
          <a:p>
            <a:pPr algn="ctr"/>
            <a:endParaRPr lang="en-IN" sz="2000" b="1" dirty="0">
              <a:solidFill>
                <a:srgbClr val="7030A0"/>
              </a:solidFill>
            </a:endParaRPr>
          </a:p>
          <a:p>
            <a:pPr algn="ctr"/>
            <a:r>
              <a:rPr lang="en-IN" b="1" dirty="0"/>
              <a:t>               </a:t>
            </a:r>
            <a:r>
              <a:rPr lang="en-IN" sz="2000" b="1" dirty="0"/>
              <a:t>    Presented by</a:t>
            </a:r>
            <a:r>
              <a:rPr lang="en-IN" b="1" dirty="0"/>
              <a:t>: Karande Akshada S &amp; </a:t>
            </a:r>
            <a:r>
              <a:rPr lang="en-IN" b="1" dirty="0" err="1"/>
              <a:t>Kulthe</a:t>
            </a:r>
            <a:r>
              <a:rPr lang="en-IN" b="1" dirty="0"/>
              <a:t> </a:t>
            </a:r>
            <a:r>
              <a:rPr lang="en-IN" b="1" dirty="0" err="1"/>
              <a:t>Kalyani</a:t>
            </a:r>
            <a:r>
              <a:rPr lang="en-IN" b="1" dirty="0"/>
              <a:t> S</a:t>
            </a:r>
            <a:r>
              <a:rPr lang="en-IN" sz="1600" b="1" dirty="0"/>
              <a:t>.</a:t>
            </a:r>
          </a:p>
        </p:txBody>
      </p:sp>
    </p:spTree>
    <p:extLst>
      <p:ext uri="{BB962C8B-B14F-4D97-AF65-F5344CB8AC3E}">
        <p14:creationId xmlns:p14="http://schemas.microsoft.com/office/powerpoint/2010/main" val="1473632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799" y="219807"/>
            <a:ext cx="6265985" cy="6265985"/>
          </a:xfrm>
          <a:prstGeom prst="rect">
            <a:avLst/>
          </a:prstGeom>
        </p:spPr>
      </p:pic>
    </p:spTree>
    <p:extLst>
      <p:ext uri="{BB962C8B-B14F-4D97-AF65-F5344CB8AC3E}">
        <p14:creationId xmlns:p14="http://schemas.microsoft.com/office/powerpoint/2010/main" val="236682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CA574A-6025-1D41-9BEA-40C08CD8471B}"/>
              </a:ext>
            </a:extLst>
          </p:cNvPr>
          <p:cNvSpPr txBox="1"/>
          <p:nvPr/>
        </p:nvSpPr>
        <p:spPr>
          <a:xfrm>
            <a:off x="2436240" y="1384471"/>
            <a:ext cx="8689474" cy="3477875"/>
          </a:xfrm>
          <a:prstGeom prst="rect">
            <a:avLst/>
          </a:prstGeom>
          <a:noFill/>
        </p:spPr>
        <p:txBody>
          <a:bodyPr wrap="square">
            <a:spAutoFit/>
          </a:bodyPr>
          <a:lstStyle/>
          <a:p>
            <a:pPr algn="just"/>
            <a:r>
              <a:rPr lang="en-IN" sz="2000" i="0" u="none" strike="noStrike" dirty="0">
                <a:solidFill>
                  <a:srgbClr val="000000"/>
                </a:solidFill>
                <a:effectLst/>
                <a:latin typeface="Times New Roman" panose="02020603050405020304" pitchFamily="18" charset="0"/>
                <a:cs typeface="Times New Roman" panose="02020603050405020304" pitchFamily="18" charset="0"/>
              </a:rPr>
              <a:t>A brain tumour is an uncontrolled and abnormal growth of brain cells. Any unexpected development can affect a person's functioning because the human skull is a rigid structure with a limited volume depending on the brain region involved. In addition, it can spread to other organs, further compromising human functions. Non-invasive techniques include physical inspections of the body and imaging modalities employed for imaging the brain  In comparison to brain biopsy, other imaging modalities, such as CT scans and MRI images, are more rapid and secure. Radiologists use these imaging techniques to identify brain problems, evaluate the development of diseases, and plan surgeries . However ,brain scans or image interpretation to diagnose illnesses are prone to inter-reader variability and accuracy</a:t>
            </a:r>
            <a:r>
              <a:rPr lang="en-IN" sz="2000" dirty="0">
                <a:solidFill>
                  <a:srgbClr val="000000"/>
                </a:solidFill>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2" name="Rectangle 1"/>
          <p:cNvSpPr/>
          <p:nvPr/>
        </p:nvSpPr>
        <p:spPr>
          <a:xfrm>
            <a:off x="3127131" y="608821"/>
            <a:ext cx="7133492" cy="369332"/>
          </a:xfrm>
          <a:prstGeom prst="rect">
            <a:avLst/>
          </a:prstGeom>
        </p:spPr>
        <p:txBody>
          <a:bodyPr wrap="square">
            <a:spAutoFit/>
          </a:bodyPr>
          <a:lstStyle/>
          <a:p>
            <a:r>
              <a:rPr lang="en-IN" dirty="0">
                <a:solidFill>
                  <a:srgbClr val="FF0000"/>
                </a:solidFill>
                <a:latin typeface="Times New Roman" panose="02020603050405020304" pitchFamily="18" charset="0"/>
                <a:ea typeface="Calibri" panose="020F0502020204030204" pitchFamily="34" charset="0"/>
              </a:rPr>
              <a:t>HEALTH AND TECHNOLOGY IN BRAIN TUMOR TREATMENT </a:t>
            </a:r>
            <a:endParaRPr lang="en-IN" dirty="0">
              <a:solidFill>
                <a:srgbClr val="FF0000"/>
              </a:solidFill>
            </a:endParaRPr>
          </a:p>
        </p:txBody>
      </p:sp>
    </p:spTree>
    <p:extLst>
      <p:ext uri="{BB962C8B-B14F-4D97-AF65-F5344CB8AC3E}">
        <p14:creationId xmlns:p14="http://schemas.microsoft.com/office/powerpoint/2010/main" val="385207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F3A5BAA-F3A0-CC5D-7BC4-EA328437DE11}"/>
              </a:ext>
            </a:extLst>
          </p:cNvPr>
          <p:cNvSpPr txBox="1"/>
          <p:nvPr/>
        </p:nvSpPr>
        <p:spPr>
          <a:xfrm>
            <a:off x="5184942" y="1892968"/>
            <a:ext cx="1828800" cy="369332"/>
          </a:xfrm>
          <a:prstGeom prst="rect">
            <a:avLst/>
          </a:prstGeom>
          <a:noFill/>
        </p:spPr>
        <p:txBody>
          <a:bodyPr wrap="square" rtlCol="0">
            <a:spAutoFit/>
          </a:bodyPr>
          <a:lstStyle/>
          <a:p>
            <a:pPr algn="l"/>
            <a:endParaRPr lang="en-US" b="1" dirty="0"/>
          </a:p>
        </p:txBody>
      </p:sp>
      <p:sp>
        <p:nvSpPr>
          <p:cNvPr id="3" name="TextBox 2">
            <a:extLst>
              <a:ext uri="{FF2B5EF4-FFF2-40B4-BE49-F238E27FC236}">
                <a16:creationId xmlns:a16="http://schemas.microsoft.com/office/drawing/2014/main" id="{5FB9BCE4-A978-FA54-7BD1-6E875CDDBD9D}"/>
              </a:ext>
            </a:extLst>
          </p:cNvPr>
          <p:cNvSpPr txBox="1"/>
          <p:nvPr/>
        </p:nvSpPr>
        <p:spPr>
          <a:xfrm>
            <a:off x="2606713" y="1184290"/>
            <a:ext cx="7514724" cy="3970318"/>
          </a:xfrm>
          <a:prstGeom prst="rect">
            <a:avLst/>
          </a:prstGeom>
          <a:noFill/>
        </p:spPr>
        <p:txBody>
          <a:bodyPr wrap="square">
            <a:spAutoFit/>
          </a:bodyPr>
          <a:lstStyle/>
          <a:p>
            <a:pPr marL="285750" indent="-285750" algn="just">
              <a:buFont typeface="Wingdings" pitchFamily="2" charset="2"/>
              <a:buChar char="Ø"/>
            </a:pPr>
            <a:r>
              <a:rPr lang="en-IN" b="0" i="0" u="none" strike="noStrike" dirty="0">
                <a:solidFill>
                  <a:srgbClr val="000000"/>
                </a:solidFill>
                <a:effectLst/>
                <a:latin typeface="Times New Roman" panose="02020603050405020304" pitchFamily="18" charset="0"/>
                <a:cs typeface="Times New Roman" panose="02020603050405020304" pitchFamily="18" charset="0"/>
              </a:rPr>
              <a:t>Brain tumour detection and segmentation is the most difficult and critical task for many medical imaging applications, as it often requires a large amount of information. Tumours come in different shapes and sizes. Automatic or semi-automatic detection/segmentation using artificial intelligence is now crucial in medical diagnosis. Before treatment, such as chemotherapy, radiation or brain surgery, medical professionals must identify the boundaries and areas of  brain cancer and find out exactly where  it is and what exact areas it affects.</a:t>
            </a:r>
          </a:p>
          <a:p>
            <a:pPr marL="285750" indent="-285750" algn="just">
              <a:buFont typeface="Wingdings" pitchFamily="2" charset="2"/>
              <a:buChar char="Ø"/>
            </a:pPr>
            <a:endParaRPr lang="en-IN" b="0" i="0" u="none" strike="noStrike" dirty="0">
              <a:solidFill>
                <a:srgbClr val="000000"/>
              </a:solidFill>
              <a:effectLst/>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r>
              <a:rPr lang="en-IN" dirty="0">
                <a:solidFill>
                  <a:srgbClr val="000000"/>
                </a:solidFill>
                <a:latin typeface="Times New Roman" panose="02020603050405020304" pitchFamily="18" charset="0"/>
                <a:cs typeface="Times New Roman" panose="02020603050405020304" pitchFamily="18" charset="0"/>
              </a:rPr>
              <a:t>Brain tumours can be divided into several categories depending on the kind, place of origin, pace of development, and stage of progression; as a result, tumour classification is crucial for targeted therapy. Brain tumour segmentation aims to delineate accurately the areas of brain tumours.</a:t>
            </a:r>
            <a:endParaRPr lang="en-US" dirty="0">
              <a:latin typeface="Times New Roman" panose="02020603050405020304" pitchFamily="18" charset="0"/>
              <a:cs typeface="Times New Roman" panose="02020603050405020304" pitchFamily="18" charset="0"/>
            </a:endParaRPr>
          </a:p>
          <a:p>
            <a:pPr marL="285750" indent="-285750">
              <a:buFont typeface="Wingdings" pitchFamily="2" charset="2"/>
              <a:buChar char="Ø"/>
            </a:pPr>
            <a:endParaRPr lang="en-US" dirty="0"/>
          </a:p>
        </p:txBody>
      </p:sp>
    </p:spTree>
    <p:extLst>
      <p:ext uri="{BB962C8B-B14F-4D97-AF65-F5344CB8AC3E}">
        <p14:creationId xmlns:p14="http://schemas.microsoft.com/office/powerpoint/2010/main" val="356415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CAC4D5-0092-38C2-4ADD-C66CC45F0E8F}"/>
              </a:ext>
            </a:extLst>
          </p:cNvPr>
          <p:cNvSpPr txBox="1"/>
          <p:nvPr/>
        </p:nvSpPr>
        <p:spPr>
          <a:xfrm>
            <a:off x="2347545" y="596331"/>
            <a:ext cx="8669216" cy="4062651"/>
          </a:xfrm>
          <a:prstGeom prst="rect">
            <a:avLst/>
          </a:prstGeom>
          <a:noFill/>
        </p:spPr>
        <p:txBody>
          <a:bodyPr wrap="square">
            <a:spAutoFit/>
          </a:bodyPr>
          <a:lstStyle/>
          <a:p>
            <a:pPr algn="l"/>
            <a:endParaRPr lang="en-IN" b="1" i="0" u="none" strike="noStrike" dirty="0">
              <a:solidFill>
                <a:srgbClr val="212121"/>
              </a:solidFill>
              <a:effectLst/>
              <a:latin typeface="Cambria" panose="02040503050406030204" pitchFamily="18" charset="0"/>
            </a:endParaRPr>
          </a:p>
          <a:p>
            <a:pPr marL="342900" indent="-342900" algn="l">
              <a:buFont typeface="Wingdings" panose="05000000000000000000" pitchFamily="2" charset="2"/>
              <a:buChar char="q"/>
            </a:pPr>
            <a:r>
              <a:rPr lang="en-IN" sz="2400" b="1" dirty="0">
                <a:solidFill>
                  <a:schemeClr val="accent1">
                    <a:lumMod val="75000"/>
                  </a:schemeClr>
                </a:solidFill>
                <a:latin typeface="Times New Roman" panose="02020603050405020304" pitchFamily="18" charset="0"/>
                <a:cs typeface="Times New Roman" panose="02020603050405020304" pitchFamily="18" charset="0"/>
              </a:rPr>
              <a:t>Imaging modalities for brain tumour detection </a:t>
            </a:r>
            <a:r>
              <a:rPr lang="hi-IN" sz="2400" b="1" dirty="0">
                <a:solidFill>
                  <a:schemeClr val="accent1">
                    <a:lumMod val="75000"/>
                  </a:schemeClr>
                </a:solidFill>
                <a:latin typeface="Times New Roman" panose="02020603050405020304" pitchFamily="18" charset="0"/>
              </a:rPr>
              <a:t>:</a:t>
            </a:r>
            <a:endParaRPr lang="en-IN" sz="2400" b="1"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IN" b="1" i="0" u="none" strike="noStrike" dirty="0">
              <a:solidFill>
                <a:srgbClr val="212121"/>
              </a:solidFill>
              <a:effectLst/>
              <a:latin typeface="Cambria" panose="02040503050406030204" pitchFamily="18" charset="0"/>
            </a:endParaRPr>
          </a:p>
          <a:p>
            <a:pPr algn="l"/>
            <a:endParaRPr lang="en-US" b="1" dirty="0">
              <a:solidFill>
                <a:srgbClr val="212121"/>
              </a:solidFill>
              <a:latin typeface="Cambria" panose="02040503050406030204" pitchFamily="18" charset="0"/>
            </a:endParaRPr>
          </a:p>
          <a:p>
            <a:pPr algn="l"/>
            <a:endParaRPr lang="en-IN" b="1" dirty="0">
              <a:solidFill>
                <a:srgbClr val="212121"/>
              </a:solidFill>
              <a:latin typeface="Cambria" panose="02040503050406030204" pitchFamily="18" charset="0"/>
            </a:endParaRPr>
          </a:p>
          <a:p>
            <a:pPr algn="l"/>
            <a:r>
              <a:rPr lang="en-IN" b="1" i="1" strike="noStrike" dirty="0">
                <a:solidFill>
                  <a:srgbClr val="212121"/>
                </a:solidFill>
                <a:effectLst/>
                <a:latin typeface="Cambria" panose="02040503050406030204" pitchFamily="18" charset="0"/>
              </a:rPr>
              <a:t>MRI</a:t>
            </a:r>
          </a:p>
          <a:p>
            <a:pPr algn="l"/>
            <a:endParaRPr lang="en-IN" b="0" i="1" strike="noStrike" dirty="0">
              <a:solidFill>
                <a:srgbClr val="000000"/>
              </a:solidFill>
              <a:effectLst/>
              <a:latin typeface="-webkit-standard"/>
            </a:endParaRPr>
          </a:p>
          <a:p>
            <a:pPr algn="just"/>
            <a:r>
              <a:rPr lang="en-IN" b="0" i="0" u="none" strike="noStrike" dirty="0">
                <a:solidFill>
                  <a:srgbClr val="212121"/>
                </a:solidFill>
                <a:effectLst/>
                <a:latin typeface="Times New Roman" panose="02020603050405020304" pitchFamily="18" charset="0"/>
                <a:cs typeface="Times New Roman" panose="02020603050405020304" pitchFamily="18" charset="0"/>
              </a:rPr>
              <a:t>MRI is a non-invasive procedure that uses non-ionizing safe radiation to show the 3D anatomical structure of any body region  without the need to cut tissue. It uses RF pulses and a strong magnetic field to produce images.  </a:t>
            </a:r>
            <a:r>
              <a:rPr lang="en-IN" b="0" i="0" u="none" strike="noStrike" dirty="0">
                <a:solidFill>
                  <a:srgbClr val="000000"/>
                </a:solidFill>
                <a:effectLst/>
                <a:latin typeface="Times New Roman" panose="02020603050405020304" pitchFamily="18" charset="0"/>
                <a:cs typeface="Times New Roman" panose="02020603050405020304" pitchFamily="18" charset="0"/>
              </a:rPr>
              <a:t> The frame is designed to be placed in a strong magnetic field. The water molecules in the human body are initially in  equilibrium  when the magnets are turned off. The  field is then activated by moving the magnets. The  water molecules of the body align with the direction of the magnetic field under the influence of this strong magnetic field </a:t>
            </a:r>
          </a:p>
        </p:txBody>
      </p:sp>
    </p:spTree>
    <p:extLst>
      <p:ext uri="{BB962C8B-B14F-4D97-AF65-F5344CB8AC3E}">
        <p14:creationId xmlns:p14="http://schemas.microsoft.com/office/powerpoint/2010/main" val="181204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0EB039C4-5039-6245-DDB9-F65CA25A922C}"/>
              </a:ext>
            </a:extLst>
          </p:cNvPr>
          <p:cNvSpPr txBox="1"/>
          <p:nvPr/>
        </p:nvSpPr>
        <p:spPr>
          <a:xfrm>
            <a:off x="2180492" y="452497"/>
            <a:ext cx="9170377" cy="4955203"/>
          </a:xfrm>
          <a:prstGeom prst="rect">
            <a:avLst/>
          </a:prstGeom>
          <a:noFill/>
        </p:spPr>
        <p:txBody>
          <a:bodyPr wrap="square">
            <a:spAutoFit/>
          </a:bodyPr>
          <a:lstStyle/>
          <a:p>
            <a:r>
              <a:rPr lang="en-IN" sz="2400" b="1" dirty="0">
                <a:solidFill>
                  <a:srgbClr val="C00000"/>
                </a:solidFill>
                <a:latin typeface="Arial" panose="020B0604020202020204" pitchFamily="34" charset="0"/>
              </a:rPr>
              <a:t>2 CT-scan</a:t>
            </a:r>
            <a:r>
              <a:rPr lang="en-IN" sz="2400" b="1" i="0" u="none" strike="noStrike" dirty="0">
                <a:solidFill>
                  <a:srgbClr val="C00000"/>
                </a:solidFill>
                <a:effectLst/>
                <a:latin typeface="Arial" panose="020B0604020202020204" pitchFamily="34" charset="0"/>
              </a:rPr>
              <a:t>:  (Computed Tomography )</a:t>
            </a:r>
          </a:p>
          <a:p>
            <a:endParaRPr lang="en-US" sz="2400" b="1" dirty="0">
              <a:solidFill>
                <a:srgbClr val="C00000"/>
              </a:solidFill>
              <a:latin typeface="Arial" panose="020B0604020202020204" pitchFamily="34" charset="0"/>
            </a:endParaRPr>
          </a:p>
          <a:p>
            <a:endParaRPr lang="en-IN" sz="2400" b="1" i="0" u="none" strike="noStrike" dirty="0">
              <a:solidFill>
                <a:srgbClr val="C00000"/>
              </a:solidFill>
              <a:effectLst/>
              <a:latin typeface="Arial" panose="020B0604020202020204" pitchFamily="34" charset="0"/>
            </a:endParaRPr>
          </a:p>
          <a:p>
            <a:endParaRPr lang="en-IN" sz="2400" b="1" i="0" u="none" strike="noStrike" dirty="0">
              <a:solidFill>
                <a:srgbClr val="C00000"/>
              </a:solidFill>
              <a:effectLst/>
              <a:latin typeface="-webkit-standard"/>
            </a:endParaRPr>
          </a:p>
          <a:p>
            <a:pPr algn="just"/>
            <a:r>
              <a:rPr lang="en-IN" sz="2000" b="0" i="0" u="none" strike="noStrike" dirty="0">
                <a:solidFill>
                  <a:srgbClr val="000000"/>
                </a:solidFill>
                <a:effectLst/>
                <a:latin typeface="Times New Roman" panose="02020603050405020304" pitchFamily="18" charset="0"/>
                <a:cs typeface="Times New Roman" panose="02020603050405020304" pitchFamily="18" charset="0"/>
              </a:rPr>
              <a:t>CT  scanners produce fine, detailed images of the inside of the body using a rotating x-ray beam and an array of detectors. Computer images taken from different angles are processed with special algorithms to create cross-sectional images of the whole body . However, a CT scan can provide more detailed images of the skull, spine, and other bony structures near the brain tumour, as shown in Figure 2. Patients usually receive contrast injections to highlight the abnormal tissue. A patient can sometimes take a dye to improve their image. If an MRI is not available and the patient has a pacemaker-like implant, a CT scan may be performed to diagnose a brain </a:t>
            </a:r>
            <a:r>
              <a:rPr lang="en-IN" sz="2000" b="0" i="0" u="none" strike="noStrike" dirty="0" err="1">
                <a:solidFill>
                  <a:srgbClr val="000000"/>
                </a:solidFill>
                <a:effectLst/>
                <a:latin typeface="Times New Roman" panose="02020603050405020304" pitchFamily="18" charset="0"/>
                <a:cs typeface="Times New Roman" panose="02020603050405020304" pitchFamily="18" charset="0"/>
              </a:rPr>
              <a:t>tumor</a:t>
            </a:r>
            <a:r>
              <a:rPr lang="en-IN" sz="2000" b="0" i="0" u="none" strike="noStrike" dirty="0">
                <a:solidFill>
                  <a:srgbClr val="000000"/>
                </a:solidFill>
                <a:effectLst/>
                <a:latin typeface="Times New Roman" panose="02020603050405020304" pitchFamily="18" charset="0"/>
                <a:cs typeface="Times New Roman" panose="02020603050405020304" pitchFamily="18" charset="0"/>
              </a:rPr>
              <a:t>. Advantages of CT scanning include low cost, better identification of tissue classification, rapid imaging, and wider availability. The radiation risk from a CT scan is 100 times greater than that of a standard X-ray diagnosis . </a:t>
            </a:r>
          </a:p>
        </p:txBody>
      </p:sp>
    </p:spTree>
    <p:extLst>
      <p:ext uri="{BB962C8B-B14F-4D97-AF65-F5344CB8AC3E}">
        <p14:creationId xmlns:p14="http://schemas.microsoft.com/office/powerpoint/2010/main" val="573967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E845FFB-AE2A-8268-3FC8-A7E9AFF8CD79}"/>
              </a:ext>
            </a:extLst>
          </p:cNvPr>
          <p:cNvSpPr txBox="1"/>
          <p:nvPr/>
        </p:nvSpPr>
        <p:spPr>
          <a:xfrm>
            <a:off x="2413282" y="1098316"/>
            <a:ext cx="8858456" cy="4708981"/>
          </a:xfrm>
          <a:prstGeom prst="rect">
            <a:avLst/>
          </a:prstGeom>
          <a:noFill/>
        </p:spPr>
        <p:txBody>
          <a:bodyPr wrap="square">
            <a:spAutoFit/>
          </a:bodyPr>
          <a:lstStyle/>
          <a:p>
            <a:pPr marL="285750" indent="-285750" algn="just">
              <a:buFont typeface="Wingdings" pitchFamily="2" charset="2"/>
              <a:buChar char="Ø"/>
            </a:pPr>
            <a:r>
              <a:rPr lang="en-IN" sz="2000" strike="noStrike" dirty="0">
                <a:solidFill>
                  <a:srgbClr val="000000"/>
                </a:solidFill>
                <a:effectLst/>
                <a:latin typeface="Times New Roman" panose="02020603050405020304" pitchFamily="18" charset="0"/>
                <a:cs typeface="Times New Roman" panose="02020603050405020304" pitchFamily="18" charset="0"/>
              </a:rPr>
              <a:t>Radiation therapy can be given both inside and outside the body .The use of external beam radiation therapy is the most popular. A</a:t>
            </a:r>
            <a:r>
              <a:rPr lang="en-IN" sz="2000" strike="noStrike" dirty="0">
                <a:solidFill>
                  <a:srgbClr val="252525"/>
                </a:solidFill>
                <a:effectLst/>
                <a:latin typeface="Times New Roman" panose="02020603050405020304" pitchFamily="18" charset="0"/>
                <a:cs typeface="Times New Roman" panose="02020603050405020304" pitchFamily="18" charset="0"/>
              </a:rPr>
              <a:t> linear accelerator is a </a:t>
            </a:r>
            <a:r>
              <a:rPr lang="en-IN" sz="2000" strike="noStrike" dirty="0">
                <a:solidFill>
                  <a:srgbClr val="000000"/>
                </a:solidFill>
                <a:effectLst/>
                <a:latin typeface="Times New Roman" panose="02020603050405020304" pitchFamily="18" charset="0"/>
                <a:cs typeface="Times New Roman" panose="02020603050405020304" pitchFamily="18" charset="0"/>
              </a:rPr>
              <a:t>sizable device used</a:t>
            </a:r>
            <a:r>
              <a:rPr lang="en-IN" sz="2000" strike="noStrike" dirty="0">
                <a:solidFill>
                  <a:srgbClr val="E36B00"/>
                </a:solidFill>
                <a:effectLst/>
                <a:latin typeface="Times New Roman" panose="02020603050405020304" pitchFamily="18" charset="0"/>
                <a:cs typeface="Times New Roman" panose="02020603050405020304" pitchFamily="18" charset="0"/>
              </a:rPr>
              <a:t> </a:t>
            </a:r>
            <a:r>
              <a:rPr lang="en-IN" sz="2000" strike="noStrike" dirty="0">
                <a:solidFill>
                  <a:srgbClr val="252525"/>
                </a:solidFill>
                <a:effectLst/>
                <a:latin typeface="Times New Roman" panose="02020603050405020304" pitchFamily="18" charset="0"/>
                <a:cs typeface="Times New Roman" panose="02020603050405020304" pitchFamily="18" charset="0"/>
              </a:rPr>
              <a:t>in this treatment.</a:t>
            </a:r>
            <a:r>
              <a:rPr lang="en-IN" sz="2000" strike="noStrike" dirty="0">
                <a:solidFill>
                  <a:srgbClr val="000000"/>
                </a:solidFill>
                <a:effectLst/>
                <a:latin typeface="Times New Roman" panose="02020603050405020304" pitchFamily="18" charset="0"/>
                <a:cs typeface="Times New Roman" panose="02020603050405020304" pitchFamily="18" charset="0"/>
              </a:rPr>
              <a:t> High energy beams are directed by the machine to a specific point on the body. External beam radiation therapy uses a machine that directs high-energy beams into your body. This is called a linear accelerator. If you lie still, the linear acceleration will move around you. It emits radiation from several angles. Your care team has </a:t>
            </a:r>
            <a:r>
              <a:rPr lang="en-IN" sz="2000" strike="noStrike" dirty="0" err="1">
                <a:solidFill>
                  <a:srgbClr val="000000"/>
                </a:solidFill>
                <a:effectLst/>
                <a:latin typeface="Times New Roman" panose="02020603050405020304" pitchFamily="18" charset="0"/>
                <a:cs typeface="Times New Roman" panose="02020603050405020304" pitchFamily="18" charset="0"/>
              </a:rPr>
              <a:t>customized</a:t>
            </a:r>
            <a:r>
              <a:rPr lang="en-IN" sz="2000" strike="noStrike" dirty="0">
                <a:solidFill>
                  <a:srgbClr val="000000"/>
                </a:solidFill>
                <a:effectLst/>
                <a:latin typeface="Times New Roman" panose="02020603050405020304" pitchFamily="18" charset="0"/>
                <a:cs typeface="Times New Roman" panose="02020603050405020304" pitchFamily="18" charset="0"/>
              </a:rPr>
              <a:t> the machine  just for you. In this way, it delivers a precise dose of radiation to a precise part of your body (25).You will not feel the radiation when it is  delivered. It's like taking an x-ray. External beam radiation is an outpatient treatment. This means that you do not need to stay in the hospital after the treatment. </a:t>
            </a:r>
            <a:r>
              <a:rPr lang="en-IN" sz="2000" strike="noStrike" dirty="0" err="1">
                <a:solidFill>
                  <a:srgbClr val="000000"/>
                </a:solidFill>
                <a:effectLst/>
                <a:latin typeface="Times New Roman" panose="02020603050405020304" pitchFamily="18" charset="0"/>
                <a:cs typeface="Times New Roman" panose="02020603050405020304" pitchFamily="18" charset="0"/>
              </a:rPr>
              <a:t>Itcan</a:t>
            </a:r>
            <a:r>
              <a:rPr lang="en-IN" sz="2000" strike="noStrike" dirty="0">
                <a:solidFill>
                  <a:srgbClr val="000000"/>
                </a:solidFill>
                <a:effectLst/>
                <a:latin typeface="Times New Roman" panose="02020603050405020304" pitchFamily="18" charset="0"/>
                <a:cs typeface="Times New Roman" panose="02020603050405020304" pitchFamily="18" charset="0"/>
              </a:rPr>
              <a:t> common to get therapy five days a week over several weeks. Some treatment courses are given over 1 to 2 weeks. The treatment is spread out this way so that healthy cells have time to recover between sessions. Sometimes only one treatment is used to relieve pain or other symptoms from more advanced </a:t>
            </a:r>
            <a:endParaRPr lang="en-US" sz="20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CD10809F-440A-3014-951A-1B69EA107F48}"/>
              </a:ext>
            </a:extLst>
          </p:cNvPr>
          <p:cNvSpPr txBox="1"/>
          <p:nvPr/>
        </p:nvSpPr>
        <p:spPr>
          <a:xfrm>
            <a:off x="2896859" y="210166"/>
            <a:ext cx="7900094" cy="461665"/>
          </a:xfrm>
          <a:prstGeom prst="rect">
            <a:avLst/>
          </a:prstGeom>
          <a:noFill/>
        </p:spPr>
        <p:txBody>
          <a:bodyPr wrap="square">
            <a:spAutoFit/>
          </a:bodyPr>
          <a:lstStyle/>
          <a:p>
            <a:pPr marL="342900" indent="-342900">
              <a:buFont typeface="Wingdings" pitchFamily="2" charset="2"/>
              <a:buChar char="v"/>
            </a:pPr>
            <a:r>
              <a:rPr lang="en-IN" sz="2400" b="1" i="0" u="none" strike="noStrike" dirty="0">
                <a:solidFill>
                  <a:schemeClr val="accent1"/>
                </a:solidFill>
                <a:effectLst/>
                <a:latin typeface="Arial" panose="020B0604020202020204" pitchFamily="34" charset="0"/>
              </a:rPr>
              <a:t>Brain </a:t>
            </a:r>
            <a:r>
              <a:rPr lang="en-IN" sz="2400" b="1" i="0" u="none" strike="noStrike" dirty="0" err="1">
                <a:solidFill>
                  <a:schemeClr val="accent1"/>
                </a:solidFill>
                <a:effectLst/>
                <a:latin typeface="Arial" panose="020B0604020202020204" pitchFamily="34" charset="0"/>
              </a:rPr>
              <a:t>tumor</a:t>
            </a:r>
            <a:r>
              <a:rPr lang="en-IN" sz="2400" b="1" i="0" u="none" strike="noStrike" dirty="0">
                <a:solidFill>
                  <a:schemeClr val="accent1"/>
                </a:solidFill>
                <a:effectLst/>
                <a:latin typeface="Arial" panose="020B0604020202020204" pitchFamily="34" charset="0"/>
              </a:rPr>
              <a:t> treatment using Radiation therapy:</a:t>
            </a:r>
            <a:endParaRPr lang="en-US" sz="2400" dirty="0">
              <a:solidFill>
                <a:schemeClr val="accent1"/>
              </a:solidFill>
            </a:endParaRPr>
          </a:p>
        </p:txBody>
      </p:sp>
    </p:spTree>
    <p:extLst>
      <p:ext uri="{BB962C8B-B14F-4D97-AF65-F5344CB8AC3E}">
        <p14:creationId xmlns:p14="http://schemas.microsoft.com/office/powerpoint/2010/main" val="69713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140D280-2153-B53D-7925-929F350716BA}"/>
              </a:ext>
            </a:extLst>
          </p:cNvPr>
          <p:cNvSpPr txBox="1"/>
          <p:nvPr/>
        </p:nvSpPr>
        <p:spPr>
          <a:xfrm>
            <a:off x="2934317" y="1004219"/>
            <a:ext cx="7853946" cy="4093428"/>
          </a:xfrm>
          <a:prstGeom prst="rect">
            <a:avLst/>
          </a:prstGeom>
          <a:noFill/>
        </p:spPr>
        <p:txBody>
          <a:bodyPr wrap="square">
            <a:spAutoFit/>
          </a:bodyPr>
          <a:lstStyle/>
          <a:p>
            <a:pPr algn="just"/>
            <a:r>
              <a:rPr lang="en-IN" sz="2000" b="0" i="0" u="none" strike="noStrike" dirty="0">
                <a:solidFill>
                  <a:srgbClr val="000000"/>
                </a:solidFill>
                <a:effectLst/>
                <a:latin typeface="Times New Roman" panose="02020603050405020304" pitchFamily="18" charset="0"/>
                <a:cs typeface="Times New Roman" panose="02020603050405020304" pitchFamily="18" charset="0"/>
              </a:rPr>
              <a:t>Chemotherapy uses  cancer (cytotoxic) drugs to kill brain tumour cells. Medicines circulate throughout the body in the bloodstream. You may receive chemotherapy after surgery or if the brain tumour comes back. Common chemotherapy drugs for brain tumours include a drug called temozolomide. And a combination of drugs called procarbazine, limestone and vincristine (PCV </a:t>
            </a:r>
            <a:r>
              <a:rPr lang="en-IN" sz="2000" dirty="0">
                <a:solidFill>
                  <a:srgbClr val="000000"/>
                </a:solidFill>
                <a:latin typeface="Times New Roman" panose="02020603050405020304" pitchFamily="18" charset="0"/>
                <a:cs typeface="Times New Roman" panose="02020603050405020304" pitchFamily="18" charset="0"/>
              </a:rPr>
              <a:t>).</a:t>
            </a:r>
            <a:r>
              <a:rPr lang="en-IN" sz="2000" b="0" i="0" u="none" strike="noStrike" dirty="0">
                <a:solidFill>
                  <a:srgbClr val="000000"/>
                </a:solidFill>
                <a:effectLst/>
                <a:latin typeface="Times New Roman" panose="02020603050405020304" pitchFamily="18" charset="0"/>
                <a:cs typeface="Times New Roman" panose="02020603050405020304" pitchFamily="18" charset="0"/>
              </a:rPr>
              <a:t> Brain tumours can be difficult to treat  with some chemotherapy  because the brain is protected by the blood-brain barrier. It is a natural filter between the blood and the brain that protects the brain from harmful substances. Figure 3. Chemotherapy uses drugs to kill cancer cells. This specific cancer treatment prevents cancer cells  from multiplying, dividing and producing new cells. Many cancers can be treated with chemotherapy. Your doctor may call chemotherapy standard chemotherapy</a:t>
            </a:r>
            <a:r>
              <a:rPr lang="en-IN" b="0" i="0" u="none" strike="noStrike" dirty="0">
                <a:solidFill>
                  <a:srgbClr val="000000"/>
                </a:solidFill>
                <a:effectLst/>
                <a:latin typeface="Arial" panose="020B0604020202020204" pitchFamily="34" charset="0"/>
              </a:rPr>
              <a:t>.</a:t>
            </a:r>
            <a:endParaRPr lang="en-US" dirty="0"/>
          </a:p>
        </p:txBody>
      </p:sp>
      <p:sp>
        <p:nvSpPr>
          <p:cNvPr id="2" name="Rectangle 1"/>
          <p:cNvSpPr/>
          <p:nvPr/>
        </p:nvSpPr>
        <p:spPr>
          <a:xfrm>
            <a:off x="2581408" y="195609"/>
            <a:ext cx="6585521" cy="461665"/>
          </a:xfrm>
          <a:prstGeom prst="rect">
            <a:avLst/>
          </a:prstGeom>
        </p:spPr>
        <p:txBody>
          <a:bodyPr wrap="none">
            <a:spAutoFit/>
          </a:bodyPr>
          <a:lstStyle/>
          <a:p>
            <a:pPr lvl="1"/>
            <a:r>
              <a:rPr lang="en-IN" sz="3600" b="1" baseline="30000" dirty="0">
                <a:solidFill>
                  <a:schemeClr val="accent1"/>
                </a:solidFill>
                <a:latin typeface="Times New Roman" panose="02020603050405020304" pitchFamily="18" charset="0"/>
                <a:cs typeface="Times New Roman" panose="02020603050405020304" pitchFamily="18" charset="0"/>
              </a:rPr>
              <a:t>Brain </a:t>
            </a:r>
            <a:r>
              <a:rPr lang="en-IN" sz="3600" b="1" baseline="30000" dirty="0" err="1">
                <a:solidFill>
                  <a:schemeClr val="accent1"/>
                </a:solidFill>
                <a:latin typeface="Times New Roman" panose="02020603050405020304" pitchFamily="18" charset="0"/>
                <a:cs typeface="Times New Roman" panose="02020603050405020304" pitchFamily="18" charset="0"/>
              </a:rPr>
              <a:t>tumor</a:t>
            </a:r>
            <a:r>
              <a:rPr lang="en-IN" sz="3600" b="1" baseline="30000" dirty="0">
                <a:solidFill>
                  <a:schemeClr val="accent1"/>
                </a:solidFill>
                <a:latin typeface="Times New Roman" panose="02020603050405020304" pitchFamily="18" charset="0"/>
                <a:cs typeface="Times New Roman" panose="02020603050405020304" pitchFamily="18" charset="0"/>
              </a:rPr>
              <a:t> treatment using Chemotherapy:</a:t>
            </a:r>
            <a:endParaRPr lang="en-US" sz="3600" baseline="300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0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3D2913B-201E-F0F3-CAE3-4C334738B5D2}"/>
              </a:ext>
            </a:extLst>
          </p:cNvPr>
          <p:cNvSpPr txBox="1"/>
          <p:nvPr/>
        </p:nvSpPr>
        <p:spPr>
          <a:xfrm>
            <a:off x="2555080" y="405044"/>
            <a:ext cx="8215313" cy="4183196"/>
          </a:xfrm>
          <a:prstGeom prst="rect">
            <a:avLst/>
          </a:prstGeom>
          <a:noFill/>
        </p:spPr>
        <p:txBody>
          <a:bodyPr wrap="square">
            <a:spAutoFit/>
          </a:bodyPr>
          <a:lstStyle/>
          <a:p>
            <a:pPr>
              <a:lnSpc>
                <a:spcPct val="107000"/>
              </a:lnSpc>
              <a:spcAft>
                <a:spcPts val="800"/>
              </a:spcAft>
            </a:pPr>
            <a:r>
              <a:rPr lang="en-IN"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CONCLUSION:</a:t>
            </a:r>
          </a:p>
          <a:p>
            <a:pPr>
              <a:lnSpc>
                <a:spcPct val="107000"/>
              </a:lnSpc>
              <a:spcAft>
                <a:spcPts val="800"/>
              </a:spcAft>
            </a:pPr>
            <a:endParaRPr lang="en-IN"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brain tumour is an abnormal growth of brain tissue that affects the normal functioning of the brain. The main goal of medical image processing is to find accurate and useful information with as few errors as possible using algorithms. The four steps of brain tumour segmentation and classification using MRI data are pre-processing, image segmentation, feature extraction, and image classification. Automating the segmentation and classification of brain tumours can significantly improve diagnosis, treatment strategy and patient follow-up. Due to the appearance and irregular size, shape and nature of the tumour, it remains difficult to create a fully autonomous system that can be used in clinical layers. The main objective of the review is to present the most advanced imaging techniques in brain cancer, covering the pathophysiology of the disease.</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082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836308-21EA-7478-9420-B8CD125D0A7D}"/>
              </a:ext>
            </a:extLst>
          </p:cNvPr>
          <p:cNvSpPr txBox="1"/>
          <p:nvPr/>
        </p:nvSpPr>
        <p:spPr>
          <a:xfrm>
            <a:off x="1924050" y="195290"/>
            <a:ext cx="9977437" cy="5684633"/>
          </a:xfrm>
          <a:prstGeom prst="rect">
            <a:avLst/>
          </a:prstGeom>
          <a:noFill/>
        </p:spPr>
        <p:txBody>
          <a:bodyPr wrap="square">
            <a:spAutoFit/>
          </a:bodyPr>
          <a:lstStyle/>
          <a:p>
            <a:pPr>
              <a:lnSpc>
                <a:spcPct val="107000"/>
              </a:lnSpc>
              <a:spcAft>
                <a:spcPts val="800"/>
              </a:spcAft>
            </a:pPr>
            <a:r>
              <a:rPr lang="en-IN"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REFERENCES:</a:t>
            </a:r>
          </a:p>
          <a:p>
            <a:pPr>
              <a:lnSpc>
                <a:spcPct val="107000"/>
              </a:lnSpc>
              <a:spcAft>
                <a:spcPts val="800"/>
              </a:spcAft>
            </a:pPr>
            <a:endParaRPr lang="en-IN" sz="20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DeAngelis</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L.M. Brain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tumors</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N. Engl. J. Med. 2001;344:114–123.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10.1056/NEJM200101113440207. [PubMed]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CrossRef</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[Google Scholar</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2. Hayward R.M.,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Patronas</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N., Baker E.H.,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Vézina</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G., Albert P.S., Warren K.E. Inter-observer variability in the measurement of diffuse intrinsic pontine gliomas. </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 Neuro-</a:t>
            </a:r>
            <a:r>
              <a:rPr lang="en-IN" sz="16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Oncol</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2008;90:57–61.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10.1007/s11060-008-9631-4.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PMC free article</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PubMed</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err="1">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CrossRef</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Google Scholar</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Mahaley</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M.S., Jr.,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Mettlin</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C., Natarajan N., Laws E.R., Jr., Peace B.B. National survey of patterns of care for brain-</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patients. </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 </a:t>
            </a:r>
            <a:r>
              <a:rPr lang="en-IN" sz="16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Neurosurg</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1989;71:826–836.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10.3171/jns.1989.71.6.0826.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PubMed</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err="1">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CrossRef</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Google Scholar</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4. Sultan H.H., Salem N.M., Al-</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Atabany</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W. Multi-Classification of Brain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Images Using Deep Neural Network. </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IEEE Access. </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2019;7:69215–69225.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10.1109/ACCESS.2019.2919122. [</a:t>
            </a:r>
            <a:r>
              <a:rPr lang="en-IN" sz="1600" u="sng" dirty="0" err="1">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CrossRef</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Google Scholar</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600" u="none" strike="noStrike"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Amyot</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F.,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Arciniegas</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D.B.,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Brazaitis</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M.P., Curley K.C., Diaz-</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Arrastia</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R.,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Gandjbakhche</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Herscovitch</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P., Hinds S.R., Manley G.T.,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Pacifico</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 et al. A Review of the Effectiveness of Neuroimaging Modalities for the Detection of Traumatic Brain Injury. </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J. </a:t>
            </a:r>
            <a:r>
              <a:rPr lang="en-IN" sz="16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Neurotrauma</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2015;32:1693–1721.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10.1089/neu.2013.3306.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PMC free article</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PubMed</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err="1">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3"/>
              </a:rPr>
              <a:t>CrossRef</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a:rPr>
              <a:t>Google Scholar</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6. Pope W.B. Brain metastases: Neuroimaging. </a:t>
            </a:r>
            <a:r>
              <a:rPr lang="en-IN" sz="16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Handb</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i="1"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Clin</a:t>
            </a:r>
            <a:r>
              <a:rPr lang="en-IN" sz="1600" i="1"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Neurol. </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2018;149:89–112. </a:t>
            </a:r>
            <a:r>
              <a:rPr lang="en-IN" sz="16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10.1016/b978-0-12-811161-1.00007-4.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a:rPr>
              <a:t>PMC free article</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6"/>
              </a:rPr>
              <a:t>PubMed</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err="1">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a:rPr>
              <a:t>CrossRef</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u="sng" dirty="0">
                <a:solidFill>
                  <a:srgbClr val="376FAA"/>
                </a:solidFill>
                <a:effectLst/>
                <a:latin typeface="Times New Roman" panose="02020603050405020304" pitchFamily="18" charset="0"/>
                <a:ea typeface="Times New Roman" panose="02020603050405020304" pitchFamily="18" charset="0"/>
                <a:cs typeface="Times New Roman" panose="02020603050405020304" pitchFamily="18" charset="0"/>
                <a:hlinkClick r:id="rId18"/>
              </a:rPr>
              <a:t>Google Scholar</a:t>
            </a:r>
            <a:r>
              <a:rPr lang="en-IN" sz="16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628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TotalTime>
  <Words>1483</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Cambria</vt:lpstr>
      <vt:lpstr>Century Gothic</vt:lpstr>
      <vt:lpstr>Times New Roman</vt:lpstr>
      <vt:lpstr>-webkit-standard</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kalyanimaid1010@gmail.com</dc:creator>
  <cp:lastModifiedBy>Advocate Dr Kazi Abdul Mannan</cp:lastModifiedBy>
  <cp:revision>10</cp:revision>
  <dcterms:created xsi:type="dcterms:W3CDTF">2023-12-14T08:48:21Z</dcterms:created>
  <dcterms:modified xsi:type="dcterms:W3CDTF">2023-12-16T09:05:48Z</dcterms:modified>
</cp:coreProperties>
</file>