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8" r:id="rId4"/>
    <p:sldId id="257"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12/13/2023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ksrdpru.ac.in/" TargetMode="External"/><Relationship Id="rId2" Type="http://schemas.openxmlformats.org/officeDocument/2006/relationships/hyperlink" Target="mailto:lingarajvn707@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2819400"/>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a:normAutofit fontScale="90000"/>
          </a:bodyPr>
          <a:lstStyle/>
          <a:p>
            <a:br>
              <a:rPr lang="en-IN" sz="4900" b="1" dirty="0"/>
            </a:br>
            <a:r>
              <a:rPr lang="en-IN" sz="4900" b="1" dirty="0"/>
              <a:t>"Integration of Telehealth Technologies in Public Health: </a:t>
            </a:r>
            <a:br>
              <a:rPr lang="en-IN" sz="4900" b="1" dirty="0"/>
            </a:br>
            <a:r>
              <a:rPr lang="en-IN" sz="4900" b="1" dirty="0"/>
              <a:t>Opportunities and Challenges"</a:t>
            </a:r>
            <a:br>
              <a:rPr lang="en-IN" sz="4000" dirty="0"/>
            </a:br>
            <a:endParaRPr lang="en-IN" dirty="0"/>
          </a:p>
        </p:txBody>
      </p:sp>
      <p:sp>
        <p:nvSpPr>
          <p:cNvPr id="3" name="Subtitle 2"/>
          <p:cNvSpPr>
            <a:spLocks noGrp="1"/>
          </p:cNvSpPr>
          <p:nvPr>
            <p:ph type="subTitle" idx="1"/>
          </p:nvPr>
        </p:nvSpPr>
        <p:spPr>
          <a:xfrm>
            <a:off x="762000" y="3657600"/>
            <a:ext cx="7620000" cy="2895600"/>
          </a:xfrm>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endParaRPr lang="en-IN" b="1" dirty="0">
              <a:solidFill>
                <a:schemeClr val="tx1"/>
              </a:solidFill>
            </a:endParaRPr>
          </a:p>
          <a:p>
            <a:r>
              <a:rPr lang="en-IN" b="1" dirty="0" err="1">
                <a:solidFill>
                  <a:schemeClr val="tx1"/>
                </a:solidFill>
              </a:rPr>
              <a:t>Dr.</a:t>
            </a:r>
            <a:r>
              <a:rPr lang="en-IN" b="1" dirty="0">
                <a:solidFill>
                  <a:schemeClr val="tx1"/>
                </a:solidFill>
              </a:rPr>
              <a:t> </a:t>
            </a:r>
            <a:r>
              <a:rPr lang="en-IN" b="1" dirty="0" err="1">
                <a:solidFill>
                  <a:schemeClr val="tx1"/>
                </a:solidFill>
              </a:rPr>
              <a:t>Lingaraj</a:t>
            </a:r>
            <a:r>
              <a:rPr lang="en-IN" b="1" dirty="0">
                <a:solidFill>
                  <a:schemeClr val="tx1"/>
                </a:solidFill>
              </a:rPr>
              <a:t> </a:t>
            </a:r>
            <a:r>
              <a:rPr lang="en-IN" b="1" dirty="0" err="1">
                <a:solidFill>
                  <a:schemeClr val="tx1"/>
                </a:solidFill>
              </a:rPr>
              <a:t>Niduvani</a:t>
            </a:r>
            <a:r>
              <a:rPr lang="en-IN" b="1" dirty="0">
                <a:solidFill>
                  <a:schemeClr val="tx1"/>
                </a:solidFill>
              </a:rPr>
              <a:t>, </a:t>
            </a:r>
            <a:r>
              <a:rPr lang="en-IN" sz="1500" b="1" dirty="0">
                <a:solidFill>
                  <a:schemeClr val="tx1"/>
                </a:solidFill>
              </a:rPr>
              <a:t>MSW, B.Ed., PGDWS, Ph.D.</a:t>
            </a:r>
          </a:p>
          <a:p>
            <a:r>
              <a:rPr lang="en-IN" sz="3100" dirty="0">
                <a:solidFill>
                  <a:schemeClr val="tx1"/>
                </a:solidFill>
              </a:rPr>
              <a:t>Assistant Professor</a:t>
            </a:r>
            <a:r>
              <a:rPr lang="en-IN" sz="3100" b="1" dirty="0">
                <a:solidFill>
                  <a:schemeClr val="tx1"/>
                </a:solidFill>
              </a:rPr>
              <a:t>, </a:t>
            </a:r>
            <a:r>
              <a:rPr lang="en-IN" sz="3100" dirty="0">
                <a:solidFill>
                  <a:schemeClr val="tx1"/>
                </a:solidFill>
              </a:rPr>
              <a:t>Department Of  Social Work, </a:t>
            </a:r>
          </a:p>
          <a:p>
            <a:r>
              <a:rPr lang="en-IN" sz="3100" dirty="0">
                <a:solidFill>
                  <a:schemeClr val="tx1"/>
                </a:solidFill>
              </a:rPr>
              <a:t>Karnataka State Rural Development and </a:t>
            </a:r>
            <a:r>
              <a:rPr lang="en-IN" sz="3100" dirty="0" err="1">
                <a:solidFill>
                  <a:schemeClr val="tx1"/>
                </a:solidFill>
              </a:rPr>
              <a:t>Panchayat</a:t>
            </a:r>
            <a:r>
              <a:rPr lang="en-IN" sz="3100" dirty="0">
                <a:solidFill>
                  <a:schemeClr val="tx1"/>
                </a:solidFill>
              </a:rPr>
              <a:t> Raj University </a:t>
            </a:r>
            <a:r>
              <a:rPr lang="en-IN" sz="3100" dirty="0" err="1">
                <a:solidFill>
                  <a:schemeClr val="tx1"/>
                </a:solidFill>
              </a:rPr>
              <a:t>Gadag</a:t>
            </a:r>
            <a:r>
              <a:rPr lang="en-IN" sz="3100" dirty="0">
                <a:solidFill>
                  <a:schemeClr val="tx1"/>
                </a:solidFill>
              </a:rPr>
              <a:t> – 582101, Karnataka, India. 8050501377, </a:t>
            </a:r>
            <a:r>
              <a:rPr lang="en-IN" u="sng" dirty="0">
                <a:hlinkClick r:id="rId2"/>
              </a:rPr>
              <a:t>lingarajvn707@gmail.com</a:t>
            </a:r>
            <a:r>
              <a:rPr lang="en-IN" dirty="0"/>
              <a:t>,         </a:t>
            </a:r>
            <a:r>
              <a:rPr lang="en-IN" u="sng" dirty="0">
                <a:hlinkClick r:id="rId3"/>
              </a:rPr>
              <a:t>www.ksrdpru.ac.in</a:t>
            </a:r>
            <a:endParaRPr lang="en-IN" dirty="0"/>
          </a:p>
          <a:p>
            <a:endParaRPr lang="en-IN" dirty="0"/>
          </a:p>
        </p:txBody>
      </p:sp>
    </p:spTree>
    <p:extLst>
      <p:ext uri="{BB962C8B-B14F-4D97-AF65-F5344CB8AC3E}">
        <p14:creationId xmlns:p14="http://schemas.microsoft.com/office/powerpoint/2010/main" val="41994731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fontScale="90000"/>
          </a:bodyPr>
          <a:lstStyle/>
          <a:p>
            <a:r>
              <a:rPr lang="en-IN" b="1" dirty="0"/>
              <a:t>Technological, Ethical, and Regulatory Challenges in Telehealth Integration</a:t>
            </a:r>
            <a:endParaRPr lang="en-IN" dirty="0"/>
          </a:p>
        </p:txBody>
      </p:sp>
      <p:sp>
        <p:nvSpPr>
          <p:cNvPr id="3" name="Content Placeholder 2"/>
          <p:cNvSpPr>
            <a:spLocks noGrp="1"/>
          </p:cNvSpPr>
          <p:nvPr>
            <p:ph idx="1"/>
          </p:nvPr>
        </p:nvSpPr>
        <p:spPr>
          <a:xfrm>
            <a:off x="457200" y="1600200"/>
            <a:ext cx="8229600" cy="4876800"/>
          </a:xfrm>
        </p:spPr>
        <p:style>
          <a:lnRef idx="1">
            <a:schemeClr val="accent5"/>
          </a:lnRef>
          <a:fillRef idx="2">
            <a:schemeClr val="accent5"/>
          </a:fillRef>
          <a:effectRef idx="1">
            <a:schemeClr val="accent5"/>
          </a:effectRef>
          <a:fontRef idx="minor">
            <a:schemeClr val="dk1"/>
          </a:fontRef>
        </p:style>
        <p:txBody>
          <a:bodyPr>
            <a:noAutofit/>
          </a:bodyPr>
          <a:lstStyle/>
          <a:p>
            <a:r>
              <a:rPr lang="en-IN" sz="2800" b="1" dirty="0"/>
              <a:t>Technological Barriers</a:t>
            </a:r>
          </a:p>
          <a:p>
            <a:r>
              <a:rPr lang="en-IN" sz="2800" b="1" dirty="0"/>
              <a:t>Data Security and Privacy Concerns</a:t>
            </a:r>
          </a:p>
          <a:p>
            <a:r>
              <a:rPr lang="en-IN" sz="2800" b="1" dirty="0"/>
              <a:t>Interoperability and Integration</a:t>
            </a:r>
          </a:p>
          <a:p>
            <a:r>
              <a:rPr lang="en-IN" sz="2800" b="1" dirty="0"/>
              <a:t>Regulatory and Licensure Challenges</a:t>
            </a:r>
          </a:p>
          <a:p>
            <a:r>
              <a:rPr lang="en-IN" sz="2800" b="1" dirty="0"/>
              <a:t>Provider Resistance and Training Needs</a:t>
            </a:r>
          </a:p>
          <a:p>
            <a:r>
              <a:rPr lang="en-IN" sz="2800" b="1" dirty="0"/>
              <a:t>Ethical Dilemmas in Telehealth Practice</a:t>
            </a:r>
          </a:p>
          <a:p>
            <a:r>
              <a:rPr lang="en-IN" sz="2800" b="1" dirty="0"/>
              <a:t>Quality of Care and Diagnostic Limitations</a:t>
            </a:r>
          </a:p>
          <a:p>
            <a:r>
              <a:rPr lang="en-IN" sz="2800" b="1" dirty="0"/>
              <a:t>Insurance Coverage and Reimbursement Challenges</a:t>
            </a:r>
            <a:endParaRPr lang="en-IN" sz="2800" dirty="0"/>
          </a:p>
        </p:txBody>
      </p:sp>
    </p:spTree>
    <p:extLst>
      <p:ext uri="{BB962C8B-B14F-4D97-AF65-F5344CB8AC3E}">
        <p14:creationId xmlns:p14="http://schemas.microsoft.com/office/powerpoint/2010/main" val="4132742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fontScale="90000"/>
          </a:bodyPr>
          <a:lstStyle/>
          <a:p>
            <a:r>
              <a:rPr lang="en-IN" b="1" dirty="0"/>
              <a:t>Recommendations for Optimizing Telehealth Integration</a:t>
            </a:r>
            <a:endParaRPr lang="en-IN" dirty="0"/>
          </a:p>
        </p:txBody>
      </p:sp>
      <p:sp>
        <p:nvSpPr>
          <p:cNvPr id="3" name="Content Placeholder 2"/>
          <p:cNvSpPr>
            <a:spLocks noGrp="1"/>
          </p:cNvSpPr>
          <p:nvPr>
            <p:ph idx="1"/>
          </p:nvPr>
        </p:nvSpPr>
        <p:spPr>
          <a:xfrm>
            <a:off x="457200" y="1600200"/>
            <a:ext cx="8229600" cy="4953000"/>
          </a:xfrm>
          <a:solidFill>
            <a:schemeClr val="accent6">
              <a:lumMod val="60000"/>
              <a:lumOff val="40000"/>
            </a:schemeClr>
          </a:solidFill>
        </p:spPr>
        <p:txBody>
          <a:bodyPr>
            <a:normAutofit fontScale="85000" lnSpcReduction="20000"/>
          </a:bodyPr>
          <a:lstStyle/>
          <a:p>
            <a:r>
              <a:rPr lang="en-IN" b="1" dirty="0"/>
              <a:t>Invest in Technological Infrastructure</a:t>
            </a:r>
          </a:p>
          <a:p>
            <a:r>
              <a:rPr lang="en-IN" b="1" dirty="0"/>
              <a:t>Develop Comprehensive Training Programs</a:t>
            </a:r>
          </a:p>
          <a:p>
            <a:r>
              <a:rPr lang="en-IN" b="1" dirty="0"/>
              <a:t>Standardize Interoperability Protocols</a:t>
            </a:r>
          </a:p>
          <a:p>
            <a:r>
              <a:rPr lang="en-IN" b="1" dirty="0"/>
              <a:t>Enhance Data Security Measures</a:t>
            </a:r>
          </a:p>
          <a:p>
            <a:r>
              <a:rPr lang="en-IN" b="1" dirty="0"/>
              <a:t>Establish Clear Regulatory Guidelines</a:t>
            </a:r>
          </a:p>
          <a:p>
            <a:r>
              <a:rPr lang="en-IN" b="1" dirty="0"/>
              <a:t>Foster Provider-Patient Relationships</a:t>
            </a:r>
          </a:p>
          <a:p>
            <a:r>
              <a:rPr lang="en-IN" b="1" dirty="0"/>
              <a:t>Address Ethical Considerations</a:t>
            </a:r>
          </a:p>
          <a:p>
            <a:r>
              <a:rPr lang="en-IN" b="1" dirty="0"/>
              <a:t>Conduct Research on Diagnostic Technologies</a:t>
            </a:r>
          </a:p>
          <a:p>
            <a:r>
              <a:rPr lang="en-IN" b="1" dirty="0"/>
              <a:t>Advocate for Telehealth Reimbursement Policies</a:t>
            </a:r>
          </a:p>
          <a:p>
            <a:r>
              <a:rPr lang="en-IN" b="1" dirty="0"/>
              <a:t>Encourage Public Awareness and Education</a:t>
            </a:r>
          </a:p>
          <a:p>
            <a:r>
              <a:rPr lang="en-IN" b="1" dirty="0"/>
              <a:t>Foster Collaborations Across Sectors</a:t>
            </a:r>
            <a:endParaRPr lang="en-IN" dirty="0"/>
          </a:p>
        </p:txBody>
      </p:sp>
    </p:spTree>
    <p:extLst>
      <p:ext uri="{BB962C8B-B14F-4D97-AF65-F5344CB8AC3E}">
        <p14:creationId xmlns:p14="http://schemas.microsoft.com/office/powerpoint/2010/main" val="1598705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a:solidFill>
            <a:srgbClr val="00B050"/>
          </a:solidFill>
        </p:spPr>
        <p:style>
          <a:lnRef idx="3">
            <a:schemeClr val="lt1"/>
          </a:lnRef>
          <a:fillRef idx="1">
            <a:schemeClr val="accent3"/>
          </a:fillRef>
          <a:effectRef idx="1">
            <a:schemeClr val="accent3"/>
          </a:effectRef>
          <a:fontRef idx="minor">
            <a:schemeClr val="lt1"/>
          </a:fontRef>
        </p:style>
        <p:txBody>
          <a:bodyPr>
            <a:normAutofit fontScale="90000"/>
          </a:bodyPr>
          <a:lstStyle/>
          <a:p>
            <a:r>
              <a:rPr lang="en-IN" sz="3600" b="1" dirty="0">
                <a:latin typeface="Book Antiqua" pitchFamily="18" charset="0"/>
              </a:rPr>
              <a:t>Future Directions in Telehealth Integration</a:t>
            </a:r>
            <a:endParaRPr lang="en-IN" sz="3600" dirty="0">
              <a:latin typeface="Book Antiqua" pitchFamily="18" charset="0"/>
            </a:endParaRPr>
          </a:p>
        </p:txBody>
      </p:sp>
      <p:sp>
        <p:nvSpPr>
          <p:cNvPr id="3" name="Content Placeholder 2"/>
          <p:cNvSpPr>
            <a:spLocks noGrp="1"/>
          </p:cNvSpPr>
          <p:nvPr>
            <p:ph idx="1"/>
          </p:nvPr>
        </p:nvSpPr>
        <p:spPr>
          <a:xfrm>
            <a:off x="457200" y="1143000"/>
            <a:ext cx="8229600" cy="5410200"/>
          </a:xfrm>
          <a:solidFill>
            <a:srgbClr val="92D050"/>
          </a:solidFill>
        </p:spPr>
        <p:txBody>
          <a:bodyPr>
            <a:normAutofit fontScale="92500" lnSpcReduction="20000"/>
          </a:bodyPr>
          <a:lstStyle/>
          <a:p>
            <a:r>
              <a:rPr lang="en-IN" b="1" dirty="0"/>
              <a:t>Expansion of Remote Patient Monitoring</a:t>
            </a:r>
          </a:p>
          <a:p>
            <a:r>
              <a:rPr lang="en-IN" b="1" dirty="0"/>
              <a:t>Advancements in Telemedicine Platforms</a:t>
            </a:r>
          </a:p>
          <a:p>
            <a:r>
              <a:rPr lang="en-IN" b="1" dirty="0"/>
              <a:t>Integration of Artificial Intelligence (AI) and Machine Learning (ML)</a:t>
            </a:r>
          </a:p>
          <a:p>
            <a:r>
              <a:rPr lang="en-IN" b="1" dirty="0"/>
              <a:t>Telehealth in Mental Health and Behavioural Health</a:t>
            </a:r>
          </a:p>
          <a:p>
            <a:r>
              <a:rPr lang="en-IN" b="1" dirty="0"/>
              <a:t>Wearable Technology for Telehealth</a:t>
            </a:r>
          </a:p>
          <a:p>
            <a:r>
              <a:rPr lang="en-IN" b="1" dirty="0"/>
              <a:t>Telehealth in Chronic Disease Management</a:t>
            </a:r>
          </a:p>
          <a:p>
            <a:r>
              <a:rPr lang="en-IN" b="1" dirty="0"/>
              <a:t>Telehealth in Home Health Care</a:t>
            </a:r>
          </a:p>
          <a:p>
            <a:r>
              <a:rPr lang="en-IN" b="1" dirty="0" err="1"/>
              <a:t>Blockchain</a:t>
            </a:r>
            <a:r>
              <a:rPr lang="en-IN" b="1" dirty="0"/>
              <a:t> for Data Security</a:t>
            </a:r>
          </a:p>
          <a:p>
            <a:r>
              <a:rPr lang="en-IN" b="1" dirty="0"/>
              <a:t>Telehealth in Public Health Surveillance</a:t>
            </a:r>
          </a:p>
          <a:p>
            <a:r>
              <a:rPr lang="en-IN" b="1" dirty="0"/>
              <a:t>Continuous Improvement in Telehealth Policies</a:t>
            </a:r>
            <a:endParaRPr lang="en-IN" dirty="0"/>
          </a:p>
        </p:txBody>
      </p:sp>
    </p:spTree>
    <p:extLst>
      <p:ext uri="{BB962C8B-B14F-4D97-AF65-F5344CB8AC3E}">
        <p14:creationId xmlns:p14="http://schemas.microsoft.com/office/powerpoint/2010/main" val="2168581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style>
          <a:lnRef idx="1">
            <a:schemeClr val="accent6"/>
          </a:lnRef>
          <a:fillRef idx="3">
            <a:schemeClr val="accent6"/>
          </a:fillRef>
          <a:effectRef idx="2">
            <a:schemeClr val="accent6"/>
          </a:effectRef>
          <a:fontRef idx="minor">
            <a:schemeClr val="lt1"/>
          </a:fontRef>
        </p:style>
        <p:txBody>
          <a:bodyPr>
            <a:normAutofit fontScale="90000"/>
          </a:bodyPr>
          <a:lstStyle/>
          <a:p>
            <a:br>
              <a:rPr lang="en-IN" b="1" dirty="0"/>
            </a:br>
            <a:r>
              <a:rPr lang="en-IN" sz="6700" b="1" dirty="0">
                <a:latin typeface="Algerian" pitchFamily="82" charset="0"/>
              </a:rPr>
              <a:t>Conclusion</a:t>
            </a:r>
            <a:br>
              <a:rPr lang="en-IN" dirty="0"/>
            </a:br>
            <a:endParaRPr lang="en-IN" dirty="0"/>
          </a:p>
        </p:txBody>
      </p:sp>
      <p:sp>
        <p:nvSpPr>
          <p:cNvPr id="3" name="Content Placeholder 2"/>
          <p:cNvSpPr>
            <a:spLocks noGrp="1"/>
          </p:cNvSpPr>
          <p:nvPr>
            <p:ph idx="1"/>
          </p:nvPr>
        </p:nvSpPr>
        <p:spPr>
          <a:xfrm>
            <a:off x="457200" y="1143000"/>
            <a:ext cx="8229600" cy="5334000"/>
          </a:xfrm>
          <a:solidFill>
            <a:schemeClr val="accent6">
              <a:lumMod val="40000"/>
              <a:lumOff val="60000"/>
            </a:schemeClr>
          </a:solidFill>
        </p:spPr>
        <p:txBody>
          <a:bodyPr>
            <a:normAutofit fontScale="47500" lnSpcReduction="20000"/>
          </a:bodyPr>
          <a:lstStyle/>
          <a:p>
            <a:pPr marL="0" indent="0">
              <a:buNone/>
            </a:pPr>
            <a:r>
              <a:rPr lang="en-IN" dirty="0"/>
              <a:t>	</a:t>
            </a:r>
            <a:r>
              <a:rPr lang="en-IN" sz="5500" dirty="0"/>
              <a:t>The integration of telehealth into modern healthcare marks a transformative shift towards accessible, patient-centric services. Innovations in remote monitoring, telemedicine platforms, and wearable technology are expanding healthcare access. However, challenges in technology, data security, and ethical considerations persist. As telehealth evolves, the emphasis on patient-provider relationships in virtual spaces and advancements in immersive technologies become crucial. The global impact of telehealth on public health, including early disease detection and surveillance, is increasingly evident. Collaborative efforts, comprehensive training, and advocacy for supportive policies are imperative for realizing the full potential of telehealth in shaping a future healthcare landscape that is inclusive, innovative, and responsive to diverse healthcare needs.</a:t>
            </a:r>
          </a:p>
          <a:p>
            <a:endParaRPr lang="en-IN" dirty="0"/>
          </a:p>
        </p:txBody>
      </p:sp>
    </p:spTree>
    <p:extLst>
      <p:ext uri="{BB962C8B-B14F-4D97-AF65-F5344CB8AC3E}">
        <p14:creationId xmlns:p14="http://schemas.microsoft.com/office/powerpoint/2010/main" val="961918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a:solidFill>
            <a:srgbClr val="FFFF00"/>
          </a:solidFill>
        </p:spPr>
        <p:txBody>
          <a:bodyPr>
            <a:normAutofit fontScale="90000"/>
          </a:bodyPr>
          <a:lstStyle/>
          <a:p>
            <a:r>
              <a:rPr lang="en-IN" sz="5300" b="1" dirty="0"/>
              <a:t>References</a:t>
            </a:r>
            <a:endParaRPr lang="en-IN" dirty="0"/>
          </a:p>
        </p:txBody>
      </p:sp>
      <p:sp>
        <p:nvSpPr>
          <p:cNvPr id="3" name="Content Placeholder 2"/>
          <p:cNvSpPr>
            <a:spLocks noGrp="1"/>
          </p:cNvSpPr>
          <p:nvPr>
            <p:ph idx="1"/>
          </p:nvPr>
        </p:nvSpPr>
        <p:spPr>
          <a:xfrm>
            <a:off x="457200" y="1143000"/>
            <a:ext cx="8229600" cy="5486400"/>
          </a:xfrm>
          <a:solidFill>
            <a:schemeClr val="accent1">
              <a:lumMod val="20000"/>
              <a:lumOff val="80000"/>
            </a:schemeClr>
          </a:solidFill>
        </p:spPr>
        <p:txBody>
          <a:bodyPr>
            <a:noAutofit/>
          </a:bodyPr>
          <a:lstStyle/>
          <a:p>
            <a:pPr lvl="0"/>
            <a:r>
              <a:rPr lang="en-IN" sz="1800" dirty="0" err="1"/>
              <a:t>Bashshur</a:t>
            </a:r>
            <a:r>
              <a:rPr lang="en-IN" sz="1800" dirty="0"/>
              <a:t>, R., </a:t>
            </a:r>
            <a:r>
              <a:rPr lang="en-IN" sz="1800" dirty="0" err="1"/>
              <a:t>Doarn</a:t>
            </a:r>
            <a:r>
              <a:rPr lang="en-IN" sz="1800" dirty="0"/>
              <a:t>, C. R., &amp; </a:t>
            </a:r>
            <a:r>
              <a:rPr lang="en-IN" sz="1800" dirty="0" err="1"/>
              <a:t>Frenk</a:t>
            </a:r>
            <a:r>
              <a:rPr lang="en-IN" sz="1800" dirty="0"/>
              <a:t>, J. M. (2020). Telemedicine and the COVID-19 Pandemic, Lessons for the Future. Telemedicine and e-Health, 26(5), 571–573.</a:t>
            </a:r>
          </a:p>
          <a:p>
            <a:pPr lvl="0"/>
            <a:r>
              <a:rPr lang="en-IN" sz="1800" dirty="0" err="1"/>
              <a:t>Brindha</a:t>
            </a:r>
            <a:r>
              <a:rPr lang="en-IN" sz="1800" dirty="0"/>
              <a:t> G. Emerging trends of telemedicine in India. Indian J </a:t>
            </a:r>
            <a:r>
              <a:rPr lang="en-IN" sz="1800" dirty="0" err="1"/>
              <a:t>Sci</a:t>
            </a:r>
            <a:r>
              <a:rPr lang="en-IN" sz="1800" dirty="0"/>
              <a:t> Technol. 2013;6:1–7.</a:t>
            </a:r>
          </a:p>
          <a:p>
            <a:pPr lvl="0"/>
            <a:r>
              <a:rPr lang="en-IN" sz="1800" dirty="0" err="1"/>
              <a:t>Chellaiyan</a:t>
            </a:r>
            <a:r>
              <a:rPr lang="en-IN" sz="1800" dirty="0"/>
              <a:t> VG, </a:t>
            </a:r>
            <a:r>
              <a:rPr lang="en-IN" sz="1800" dirty="0" err="1"/>
              <a:t>Nirupama</a:t>
            </a:r>
            <a:r>
              <a:rPr lang="en-IN" sz="1800" dirty="0"/>
              <a:t> AY, </a:t>
            </a:r>
            <a:r>
              <a:rPr lang="en-IN" sz="1800" dirty="0" err="1"/>
              <a:t>Taneja</a:t>
            </a:r>
            <a:r>
              <a:rPr lang="en-IN" sz="1800" dirty="0"/>
              <a:t> N. Telemedicine in India: Where do we stand? J Family Med Prim Care. 2019;8:1872–1876.</a:t>
            </a:r>
          </a:p>
          <a:p>
            <a:pPr lvl="0"/>
            <a:r>
              <a:rPr lang="en-IN" sz="1800" dirty="0" err="1"/>
              <a:t>Dasgupta</a:t>
            </a:r>
            <a:r>
              <a:rPr lang="en-IN" sz="1800" dirty="0"/>
              <a:t> A, Deb S. Telemedicine: a new horizon in public health in India. Indian J Community Med. 2008;33:3–8.</a:t>
            </a:r>
          </a:p>
          <a:p>
            <a:pPr lvl="0"/>
            <a:r>
              <a:rPr lang="en-IN" sz="1800" dirty="0"/>
              <a:t>Dorsey, E. R., </a:t>
            </a:r>
            <a:r>
              <a:rPr lang="en-IN" sz="1800" dirty="0" err="1"/>
              <a:t>Topol</a:t>
            </a:r>
            <a:r>
              <a:rPr lang="en-IN" sz="1800" dirty="0"/>
              <a:t>, E. J., &amp; State, M. W. (2016). Leveraging Telehealth to Improve Medical Care in the Developing World. JAMA, 316(24), 2545–2546.</a:t>
            </a:r>
          </a:p>
          <a:p>
            <a:pPr lvl="0"/>
            <a:r>
              <a:rPr lang="en-IN" sz="1800" dirty="0" err="1"/>
              <a:t>Greenhalgh</a:t>
            </a:r>
            <a:r>
              <a:rPr lang="en-IN" sz="1800" dirty="0"/>
              <a:t>, T., </a:t>
            </a:r>
            <a:r>
              <a:rPr lang="en-IN" sz="1800" dirty="0" err="1"/>
              <a:t>Wherton</a:t>
            </a:r>
            <a:r>
              <a:rPr lang="en-IN" sz="1800" dirty="0"/>
              <a:t>, J., Shaw, S., &amp; Morrison, C. (2020). Video consultations for COVID-19. BMJ, 368(m998), 1–2.</a:t>
            </a:r>
          </a:p>
          <a:p>
            <a:pPr lvl="0"/>
            <a:r>
              <a:rPr lang="en-IN" sz="1800" dirty="0" err="1"/>
              <a:t>Haleem</a:t>
            </a:r>
            <a:r>
              <a:rPr lang="en-IN" sz="1800" dirty="0"/>
              <a:t> A, </a:t>
            </a:r>
            <a:r>
              <a:rPr lang="en-IN" sz="1800" dirty="0" err="1"/>
              <a:t>Javaid</a:t>
            </a:r>
            <a:r>
              <a:rPr lang="en-IN" sz="1800" dirty="0"/>
              <a:t> M, Singh RP, </a:t>
            </a:r>
            <a:r>
              <a:rPr lang="en-IN" sz="1800" dirty="0" err="1"/>
              <a:t>Suman</a:t>
            </a:r>
            <a:r>
              <a:rPr lang="en-IN" sz="1800" dirty="0"/>
              <a:t> R. Telemedicine for healthcare: capabilities, features, barriers, and applications. </a:t>
            </a:r>
            <a:r>
              <a:rPr lang="en-IN" sz="1800" dirty="0" err="1"/>
              <a:t>Sens</a:t>
            </a:r>
            <a:r>
              <a:rPr lang="en-IN" sz="1800" dirty="0"/>
              <a:t> Int. 2021;2:100117.</a:t>
            </a:r>
          </a:p>
          <a:p>
            <a:pPr lvl="0"/>
            <a:r>
              <a:rPr lang="en-IN" sz="1800" dirty="0"/>
              <a:t>Kim J-E, Song Y-M, Park J-H, Lee J-R. Attitude of Korean primary care family physicians towards telehealth. Korean Journal of Family Medicine. 2011;32((6)):341–51.</a:t>
            </a:r>
          </a:p>
        </p:txBody>
      </p:sp>
    </p:spTree>
    <p:extLst>
      <p:ext uri="{BB962C8B-B14F-4D97-AF65-F5344CB8AC3E}">
        <p14:creationId xmlns:p14="http://schemas.microsoft.com/office/powerpoint/2010/main" val="432215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r>
              <a:rPr lang="en-IN" sz="6000" b="1" dirty="0">
                <a:latin typeface="Algerian" pitchFamily="82" charset="0"/>
              </a:rPr>
              <a:t>Introduction</a:t>
            </a:r>
            <a:endParaRPr lang="en-IN" dirty="0">
              <a:latin typeface="Algerian" pitchFamily="82" charset="0"/>
            </a:endParaRPr>
          </a:p>
        </p:txBody>
      </p:sp>
      <p:sp>
        <p:nvSpPr>
          <p:cNvPr id="3" name="Content Placeholder 2"/>
          <p:cNvSpPr>
            <a:spLocks noGrp="1"/>
          </p:cNvSpPr>
          <p:nvPr>
            <p:ph idx="1"/>
          </p:nvPr>
        </p:nvSpPr>
        <p:spPr>
          <a:xfrm>
            <a:off x="457200" y="1295400"/>
            <a:ext cx="8229600" cy="5257800"/>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pPr marL="0" indent="0" algn="just">
              <a:buNone/>
            </a:pPr>
            <a:r>
              <a:rPr lang="en-IN" dirty="0"/>
              <a:t>	In recent years, the rapid evolution of telehealth technologies has brought about a paradigm shift in healthcare delivery, offering unprecedented opportunities to augment public health initiatives. The integration of telehealth into the fabric of public health systems holds the promise of overcoming traditional barriers, extending healthcare accessibility, and enhancing preventive measures. As we stand at the intersection of technology and public health, it becomes imperative to explore the multifaceted landscape of telehealth, understanding both its potential benefits and the challenges it introduces.</a:t>
            </a:r>
          </a:p>
          <a:p>
            <a:endParaRPr lang="en-IN" dirty="0"/>
          </a:p>
        </p:txBody>
      </p:sp>
    </p:spTree>
    <p:extLst>
      <p:ext uri="{BB962C8B-B14F-4D97-AF65-F5344CB8AC3E}">
        <p14:creationId xmlns:p14="http://schemas.microsoft.com/office/powerpoint/2010/main" val="4127061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a:solidFill>
            <a:schemeClr val="accent1"/>
          </a:solidFill>
        </p:spPr>
        <p:txBody>
          <a:bodyPr>
            <a:normAutofit fontScale="90000"/>
          </a:bodyPr>
          <a:lstStyle/>
          <a:p>
            <a:br>
              <a:rPr lang="en-IN" b="1" dirty="0"/>
            </a:br>
            <a:r>
              <a:rPr lang="en-IN" sz="6700" b="1" dirty="0">
                <a:latin typeface="Bell MT" pitchFamily="18" charset="0"/>
              </a:rPr>
              <a:t>Purpose of the Paper</a:t>
            </a:r>
            <a:br>
              <a:rPr lang="en-IN" dirty="0"/>
            </a:br>
            <a:endParaRPr lang="en-IN" dirty="0"/>
          </a:p>
        </p:txBody>
      </p:sp>
      <p:sp>
        <p:nvSpPr>
          <p:cNvPr id="3" name="Content Placeholder 2"/>
          <p:cNvSpPr>
            <a:spLocks noGrp="1"/>
          </p:cNvSpPr>
          <p:nvPr>
            <p:ph idx="1"/>
          </p:nvPr>
        </p:nvSpPr>
        <p:spPr>
          <a:xfrm>
            <a:off x="457200" y="1219200"/>
            <a:ext cx="8229600" cy="5334000"/>
          </a:xfrm>
          <a:solidFill>
            <a:schemeClr val="accent1">
              <a:lumMod val="20000"/>
              <a:lumOff val="80000"/>
            </a:schemeClr>
          </a:solidFill>
        </p:spPr>
        <p:txBody>
          <a:bodyPr>
            <a:normAutofit fontScale="77500" lnSpcReduction="20000"/>
          </a:bodyPr>
          <a:lstStyle/>
          <a:p>
            <a:pPr lvl="0">
              <a:lnSpc>
                <a:spcPct val="120000"/>
              </a:lnSpc>
            </a:pPr>
            <a:r>
              <a:rPr lang="en-IN" dirty="0"/>
              <a:t>The paper aims to explore the integration of telehealth technologies into modern healthcare systems.</a:t>
            </a:r>
          </a:p>
          <a:p>
            <a:pPr lvl="0">
              <a:lnSpc>
                <a:spcPct val="120000"/>
              </a:lnSpc>
            </a:pPr>
            <a:r>
              <a:rPr lang="en-IN" dirty="0"/>
              <a:t>It seeks to identify the opportunities that telehealth presents for healthcare accessibility, preventive health, and community outcomes, while also addressing the challenges in terms of technology, ethics, and regulation.</a:t>
            </a:r>
          </a:p>
          <a:p>
            <a:pPr lvl="0">
              <a:lnSpc>
                <a:spcPct val="120000"/>
              </a:lnSpc>
            </a:pPr>
            <a:r>
              <a:rPr lang="en-IN" dirty="0"/>
              <a:t>Discuss technological advancements, such as remote patient monitoring, telemedicine platforms, wearable technology, and their impact on healthcare accessibility.</a:t>
            </a:r>
          </a:p>
          <a:p>
            <a:pPr lvl="0">
              <a:lnSpc>
                <a:spcPct val="120000"/>
              </a:lnSpc>
            </a:pPr>
            <a:r>
              <a:rPr lang="en-IN" dirty="0"/>
              <a:t>Offer strategic recommendations for stakeholders, including healthcare professionals, policymakers, and technology developers, to optimize telehealth integration.</a:t>
            </a:r>
          </a:p>
          <a:p>
            <a:pPr>
              <a:lnSpc>
                <a:spcPct val="120000"/>
              </a:lnSpc>
            </a:pPr>
            <a:endParaRPr lang="en-IN" dirty="0"/>
          </a:p>
        </p:txBody>
      </p:sp>
    </p:spTree>
    <p:extLst>
      <p:ext uri="{BB962C8B-B14F-4D97-AF65-F5344CB8AC3E}">
        <p14:creationId xmlns:p14="http://schemas.microsoft.com/office/powerpoint/2010/main" val="271793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92162"/>
          </a:xfrm>
          <a:solidFill>
            <a:schemeClr val="accent2">
              <a:lumMod val="60000"/>
              <a:lumOff val="40000"/>
            </a:schemeClr>
          </a:solidFill>
        </p:spPr>
        <p:txBody>
          <a:bodyPr>
            <a:normAutofit fontScale="90000"/>
          </a:bodyPr>
          <a:lstStyle/>
          <a:p>
            <a:br>
              <a:rPr lang="en-IN" b="1" dirty="0"/>
            </a:br>
            <a:r>
              <a:rPr lang="en-IN" sz="3600" b="1" dirty="0">
                <a:latin typeface="Book Antiqua" pitchFamily="18" charset="0"/>
              </a:rPr>
              <a:t>Definition of Telemedicine and </a:t>
            </a:r>
            <a:r>
              <a:rPr lang="en-IN" sz="3600" b="1" dirty="0">
                <a:latin typeface="Book Antiqua" pitchFamily="18" charset="0"/>
                <a:cs typeface="Times New Roman" pitchFamily="18" charset="0"/>
              </a:rPr>
              <a:t>Telehealth </a:t>
            </a:r>
            <a:br>
              <a:rPr lang="en-IN" dirty="0"/>
            </a:br>
            <a:endParaRPr lang="en-IN" dirty="0"/>
          </a:p>
        </p:txBody>
      </p:sp>
      <p:sp>
        <p:nvSpPr>
          <p:cNvPr id="5" name="Content Placeholder 4"/>
          <p:cNvSpPr>
            <a:spLocks noGrp="1"/>
          </p:cNvSpPr>
          <p:nvPr>
            <p:ph sz="half" idx="1"/>
          </p:nvPr>
        </p:nvSpPr>
        <p:spPr>
          <a:xfrm>
            <a:off x="457200" y="1143000"/>
            <a:ext cx="4038600" cy="5334000"/>
          </a:xfrm>
          <a:solidFill>
            <a:schemeClr val="accent2">
              <a:lumMod val="20000"/>
              <a:lumOff val="80000"/>
            </a:schemeClr>
          </a:solidFill>
        </p:spPr>
        <p:txBody>
          <a:bodyPr>
            <a:normAutofit fontScale="25000" lnSpcReduction="20000"/>
          </a:bodyPr>
          <a:lstStyle/>
          <a:p>
            <a:pPr marL="0" indent="0" algn="ctr">
              <a:buNone/>
            </a:pPr>
            <a:r>
              <a:rPr lang="en-IN" sz="9600" b="1" dirty="0">
                <a:solidFill>
                  <a:srgbClr val="7030A0"/>
                </a:solidFill>
                <a:latin typeface="Times New Roman" pitchFamily="18" charset="0"/>
                <a:cs typeface="Times New Roman" pitchFamily="18" charset="0"/>
              </a:rPr>
              <a:t>World Health Organization defines telemedicine as </a:t>
            </a:r>
          </a:p>
          <a:p>
            <a:pPr marL="0" indent="0" algn="ctr">
              <a:buNone/>
            </a:pPr>
            <a:endParaRPr lang="en-IN" sz="5100" b="1" dirty="0">
              <a:solidFill>
                <a:srgbClr val="7030A0"/>
              </a:solidFill>
              <a:latin typeface="Times New Roman" pitchFamily="18" charset="0"/>
              <a:cs typeface="Times New Roman" pitchFamily="18" charset="0"/>
            </a:endParaRPr>
          </a:p>
          <a:p>
            <a:pPr marL="0" indent="0" algn="ctr">
              <a:lnSpc>
                <a:spcPct val="120000"/>
              </a:lnSpc>
              <a:buNone/>
            </a:pPr>
            <a:r>
              <a:rPr lang="en-IN" sz="8000" dirty="0">
                <a:latin typeface="Times New Roman" pitchFamily="18" charset="0"/>
                <a:cs typeface="Times New Roman" pitchFamily="18" charset="0"/>
              </a:rPr>
              <a:t>“The delivery of health-care services, where distance is a critical factor, by all health-care professionals using information and communications technologies for the exchange of valid information for diagnosis, treatment and prevention of disease and injuries, research and evaluation, and the continuing education of health-care workers, with the aim of advancing the health of individuals and communities.”</a:t>
            </a:r>
          </a:p>
          <a:p>
            <a:endParaRPr lang="en-IN" dirty="0"/>
          </a:p>
        </p:txBody>
      </p:sp>
      <p:sp>
        <p:nvSpPr>
          <p:cNvPr id="6" name="Content Placeholder 5"/>
          <p:cNvSpPr>
            <a:spLocks noGrp="1"/>
          </p:cNvSpPr>
          <p:nvPr>
            <p:ph sz="half" idx="2"/>
          </p:nvPr>
        </p:nvSpPr>
        <p:spPr>
          <a:xfrm>
            <a:off x="4648200" y="1143000"/>
            <a:ext cx="4038600" cy="5334000"/>
          </a:xfrm>
          <a:solidFill>
            <a:schemeClr val="accent3">
              <a:lumMod val="20000"/>
              <a:lumOff val="80000"/>
            </a:schemeClr>
          </a:solidFill>
        </p:spPr>
        <p:txBody>
          <a:bodyPr>
            <a:normAutofit fontScale="25000" lnSpcReduction="20000"/>
          </a:bodyPr>
          <a:lstStyle/>
          <a:p>
            <a:pPr marL="0" indent="0" algn="ctr">
              <a:buNone/>
            </a:pPr>
            <a:r>
              <a:rPr lang="en-IN" sz="9600" b="1" dirty="0">
                <a:solidFill>
                  <a:srgbClr val="7030A0"/>
                </a:solidFill>
                <a:latin typeface="Times New Roman" pitchFamily="18" charset="0"/>
                <a:cs typeface="Times New Roman" pitchFamily="18" charset="0"/>
              </a:rPr>
              <a:t>NEJM Catalyst defines Telehealth as </a:t>
            </a:r>
          </a:p>
          <a:p>
            <a:pPr marL="0" indent="0" algn="ctr">
              <a:buNone/>
            </a:pPr>
            <a:endParaRPr lang="en-IN" sz="9600" b="1" dirty="0">
              <a:solidFill>
                <a:srgbClr val="7030A0"/>
              </a:solidFill>
            </a:endParaRPr>
          </a:p>
          <a:p>
            <a:pPr marL="0" indent="0" algn="ctr">
              <a:lnSpc>
                <a:spcPct val="120000"/>
              </a:lnSpc>
              <a:buNone/>
            </a:pPr>
            <a:r>
              <a:rPr lang="en-IN" sz="8000" dirty="0">
                <a:latin typeface="Times New Roman" pitchFamily="18" charset="0"/>
                <a:cs typeface="Times New Roman" pitchFamily="18" charset="0"/>
              </a:rPr>
              <a:t>“The delivery and facilitation of health and health-related services including medical care, provider and patient education, health information services, and self-care via telecommunications and digital communication technologies.” In general, telemedicine is used to denote clinical service delivered by a registered medical practitioner while telehealth is a broader term of use of technology for health and health related services including telemedicine.</a:t>
            </a:r>
          </a:p>
          <a:p>
            <a:endParaRPr lang="en-IN" dirty="0"/>
          </a:p>
        </p:txBody>
      </p:sp>
    </p:spTree>
    <p:extLst>
      <p:ext uri="{BB962C8B-B14F-4D97-AF65-F5344CB8AC3E}">
        <p14:creationId xmlns:p14="http://schemas.microsoft.com/office/powerpoint/2010/main" val="2750816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868362"/>
          </a:xfrm>
          <a:solidFill>
            <a:schemeClr val="accent3">
              <a:lumMod val="75000"/>
            </a:schemeClr>
          </a:solidFill>
        </p:spPr>
        <p:txBody>
          <a:bodyPr>
            <a:normAutofit fontScale="90000"/>
          </a:bodyPr>
          <a:lstStyle/>
          <a:p>
            <a:br>
              <a:rPr lang="en-IN" sz="3600" b="1" dirty="0">
                <a:latin typeface="Book Antiqua" pitchFamily="18" charset="0"/>
              </a:rPr>
            </a:br>
            <a:r>
              <a:rPr lang="en-IN" sz="3600" b="1" dirty="0">
                <a:latin typeface="Book Antiqua" pitchFamily="18" charset="0"/>
              </a:rPr>
              <a:t>Opportunities in Telehealth Integration</a:t>
            </a:r>
            <a:br>
              <a:rPr lang="en-IN" dirty="0"/>
            </a:br>
            <a:endParaRPr lang="en-IN" dirty="0"/>
          </a:p>
        </p:txBody>
      </p:sp>
      <p:sp>
        <p:nvSpPr>
          <p:cNvPr id="6" name="Content Placeholder 5"/>
          <p:cNvSpPr>
            <a:spLocks noGrp="1"/>
          </p:cNvSpPr>
          <p:nvPr>
            <p:ph idx="1"/>
          </p:nvPr>
        </p:nvSpPr>
        <p:spPr>
          <a:xfrm>
            <a:off x="457200" y="1295400"/>
            <a:ext cx="8229600" cy="5181600"/>
          </a:xfrm>
          <a:solidFill>
            <a:schemeClr val="accent3">
              <a:lumMod val="20000"/>
              <a:lumOff val="80000"/>
            </a:schemeClr>
          </a:solidFill>
          <a:ln>
            <a:solidFill>
              <a:schemeClr val="accent1">
                <a:lumMod val="75000"/>
              </a:schemeClr>
            </a:solidFill>
          </a:ln>
        </p:spPr>
        <p:txBody>
          <a:bodyPr>
            <a:normAutofit/>
          </a:bodyPr>
          <a:lstStyle/>
          <a:p>
            <a:r>
              <a:rPr lang="en-IN" b="1" dirty="0"/>
              <a:t>Enhanced Healthcare Accessibility</a:t>
            </a:r>
          </a:p>
          <a:p>
            <a:r>
              <a:rPr lang="en-IN" b="1" dirty="0"/>
              <a:t>Remote Monitoring for Chronic Disease Management</a:t>
            </a:r>
          </a:p>
          <a:p>
            <a:r>
              <a:rPr lang="en-IN" b="1" dirty="0"/>
              <a:t>Improved Preventive Care</a:t>
            </a:r>
          </a:p>
          <a:p>
            <a:r>
              <a:rPr lang="en-IN" b="1" dirty="0"/>
              <a:t>Telemedicine for Specialized Consultations</a:t>
            </a:r>
          </a:p>
          <a:p>
            <a:r>
              <a:rPr lang="en-IN" b="1" dirty="0"/>
              <a:t>Telepsychiatry and Mental Health Support</a:t>
            </a:r>
          </a:p>
          <a:p>
            <a:r>
              <a:rPr lang="en-IN" b="1" dirty="0"/>
              <a:t>Global Health Collaboration</a:t>
            </a:r>
          </a:p>
          <a:p>
            <a:r>
              <a:rPr lang="en-IN" b="1" dirty="0"/>
              <a:t>Health Education and Awareness</a:t>
            </a:r>
          </a:p>
          <a:p>
            <a:r>
              <a:rPr lang="en-IN" b="1" dirty="0"/>
              <a:t>Optimized Emergency Response</a:t>
            </a:r>
          </a:p>
          <a:p>
            <a:endParaRPr lang="en-IN" sz="2400" dirty="0"/>
          </a:p>
        </p:txBody>
      </p:sp>
    </p:spTree>
    <p:extLst>
      <p:ext uri="{BB962C8B-B14F-4D97-AF65-F5344CB8AC3E}">
        <p14:creationId xmlns:p14="http://schemas.microsoft.com/office/powerpoint/2010/main" val="2858388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accent5">
              <a:lumMod val="75000"/>
            </a:schemeClr>
          </a:solidFill>
        </p:spPr>
        <p:txBody>
          <a:bodyPr>
            <a:normAutofit fontScale="90000"/>
          </a:bodyPr>
          <a:lstStyle/>
          <a:p>
            <a:br>
              <a:rPr lang="en-IN" b="1" dirty="0"/>
            </a:br>
            <a:r>
              <a:rPr lang="en-IN" sz="4000" b="1" dirty="0">
                <a:latin typeface="Book Antiqua" pitchFamily="18" charset="0"/>
              </a:rPr>
              <a:t>Challenges in Telehealth Integration</a:t>
            </a:r>
            <a:br>
              <a:rPr lang="en-IN" dirty="0"/>
            </a:br>
            <a:endParaRPr lang="en-IN" dirty="0"/>
          </a:p>
        </p:txBody>
      </p:sp>
      <p:sp>
        <p:nvSpPr>
          <p:cNvPr id="3" name="Content Placeholder 2"/>
          <p:cNvSpPr>
            <a:spLocks noGrp="1"/>
          </p:cNvSpPr>
          <p:nvPr>
            <p:ph idx="1"/>
          </p:nvPr>
        </p:nvSpPr>
        <p:spPr>
          <a:xfrm>
            <a:off x="457200" y="1143000"/>
            <a:ext cx="8229600" cy="5410200"/>
          </a:xfrm>
          <a:solidFill>
            <a:schemeClr val="accent5">
              <a:lumMod val="40000"/>
              <a:lumOff val="60000"/>
            </a:schemeClr>
          </a:solidFill>
        </p:spPr>
        <p:txBody>
          <a:bodyPr>
            <a:normAutofit fontScale="85000" lnSpcReduction="20000"/>
          </a:bodyPr>
          <a:lstStyle/>
          <a:p>
            <a:r>
              <a:rPr lang="en-IN" sz="3500" b="1" dirty="0">
                <a:latin typeface="Bahnschrift SemiLight SemiConde" pitchFamily="34" charset="0"/>
              </a:rPr>
              <a:t>Technological Barriers</a:t>
            </a:r>
          </a:p>
          <a:p>
            <a:r>
              <a:rPr lang="en-IN" sz="3500" b="1" dirty="0">
                <a:latin typeface="Bahnschrift SemiLight SemiConde" pitchFamily="34" charset="0"/>
              </a:rPr>
              <a:t>Data Security and Privacy Concerns</a:t>
            </a:r>
          </a:p>
          <a:p>
            <a:r>
              <a:rPr lang="en-IN" sz="3500" b="1" dirty="0">
                <a:latin typeface="Bahnschrift SemiLight SemiConde" pitchFamily="34" charset="0"/>
              </a:rPr>
              <a:t>Interoperability and Integration with Existing Systems</a:t>
            </a:r>
          </a:p>
          <a:p>
            <a:r>
              <a:rPr lang="en-IN" sz="3500" b="1" dirty="0">
                <a:latin typeface="Bahnschrift SemiLight SemiConde" pitchFamily="34" charset="0"/>
              </a:rPr>
              <a:t>Regulatory and Licensure Issues</a:t>
            </a:r>
          </a:p>
          <a:p>
            <a:r>
              <a:rPr lang="en-IN" sz="3500" b="1" dirty="0">
                <a:latin typeface="Bahnschrift SemiLight SemiConde" pitchFamily="34" charset="0"/>
              </a:rPr>
              <a:t>Provider Resistance and Training Needs</a:t>
            </a:r>
          </a:p>
          <a:p>
            <a:r>
              <a:rPr lang="en-IN" sz="3500" b="1" dirty="0">
                <a:latin typeface="Bahnschrift SemiLight SemiConde" pitchFamily="34" charset="0"/>
              </a:rPr>
              <a:t>Digital Divide and Accessibility Issues</a:t>
            </a:r>
          </a:p>
          <a:p>
            <a:r>
              <a:rPr lang="en-IN" sz="3500" b="1" dirty="0">
                <a:latin typeface="Bahnschrift SemiLight SemiConde" pitchFamily="34" charset="0"/>
              </a:rPr>
              <a:t>Ethical Dilemmas in Telehealth Practice</a:t>
            </a:r>
          </a:p>
          <a:p>
            <a:r>
              <a:rPr lang="en-IN" sz="3500" b="1" dirty="0">
                <a:latin typeface="Bahnschrift SemiLight SemiConde" pitchFamily="34" charset="0"/>
              </a:rPr>
              <a:t>Quality of Care and Diagnostic Limitations</a:t>
            </a:r>
          </a:p>
          <a:p>
            <a:r>
              <a:rPr lang="en-IN" sz="3500" b="1" dirty="0">
                <a:latin typeface="Bahnschrift SemiLight SemiConde" pitchFamily="34" charset="0"/>
              </a:rPr>
              <a:t>Insurance Coverage and Reimbursement Challenges</a:t>
            </a:r>
          </a:p>
          <a:p>
            <a:r>
              <a:rPr lang="en-IN" sz="3500" b="1" dirty="0">
                <a:latin typeface="Bahnschrift SemiLight SemiConde" pitchFamily="34" charset="0"/>
              </a:rPr>
              <a:t>Resistance from Traditional Healthcare Models</a:t>
            </a:r>
          </a:p>
          <a:p>
            <a:endParaRPr lang="en-IN" dirty="0"/>
          </a:p>
        </p:txBody>
      </p:sp>
    </p:spTree>
    <p:extLst>
      <p:ext uri="{BB962C8B-B14F-4D97-AF65-F5344CB8AC3E}">
        <p14:creationId xmlns:p14="http://schemas.microsoft.com/office/powerpoint/2010/main" val="1035712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solidFill>
            <a:schemeClr val="accent2">
              <a:lumMod val="60000"/>
              <a:lumOff val="40000"/>
            </a:schemeClr>
          </a:solidFill>
        </p:spPr>
        <p:txBody>
          <a:bodyPr>
            <a:normAutofit fontScale="90000"/>
          </a:bodyPr>
          <a:lstStyle/>
          <a:p>
            <a:br>
              <a:rPr lang="en-IN" b="1" dirty="0"/>
            </a:br>
            <a:r>
              <a:rPr lang="en-IN" b="1" dirty="0">
                <a:latin typeface="Times New Roman" pitchFamily="18" charset="0"/>
                <a:cs typeface="Times New Roman" pitchFamily="18" charset="0"/>
              </a:rPr>
              <a:t>Impact on Healthcare Accessibility</a:t>
            </a:r>
            <a:br>
              <a:rPr lang="en-IN" dirty="0"/>
            </a:br>
            <a:endParaRPr lang="en-IN" dirty="0"/>
          </a:p>
        </p:txBody>
      </p:sp>
      <p:sp>
        <p:nvSpPr>
          <p:cNvPr id="3" name="Content Placeholder 2"/>
          <p:cNvSpPr>
            <a:spLocks noGrp="1"/>
          </p:cNvSpPr>
          <p:nvPr>
            <p:ph idx="1"/>
          </p:nvPr>
        </p:nvSpPr>
        <p:spPr>
          <a:xfrm>
            <a:off x="457200" y="1143000"/>
            <a:ext cx="8229600" cy="5334000"/>
          </a:xfrm>
          <a:solidFill>
            <a:schemeClr val="accent2">
              <a:lumMod val="20000"/>
              <a:lumOff val="80000"/>
            </a:schemeClr>
          </a:solidFill>
        </p:spPr>
        <p:txBody>
          <a:bodyPr>
            <a:normAutofit/>
          </a:bodyPr>
          <a:lstStyle/>
          <a:p>
            <a:r>
              <a:rPr lang="en-IN" sz="2800" b="1" dirty="0"/>
              <a:t>Geographical Reach and Remote Areas</a:t>
            </a:r>
          </a:p>
          <a:p>
            <a:r>
              <a:rPr lang="en-IN" sz="2800" b="1" dirty="0"/>
              <a:t>Reduced Travel Burden</a:t>
            </a:r>
          </a:p>
          <a:p>
            <a:r>
              <a:rPr lang="en-IN" sz="2800" b="1" dirty="0"/>
              <a:t>Timely Access to Specialists</a:t>
            </a:r>
          </a:p>
          <a:p>
            <a:r>
              <a:rPr lang="en-IN" sz="2800" b="1" dirty="0"/>
              <a:t>Emergency Consultations and Triage</a:t>
            </a:r>
          </a:p>
          <a:p>
            <a:r>
              <a:rPr lang="en-IN" sz="2800" b="1" dirty="0"/>
              <a:t>Continuity of Care for Rural Populations</a:t>
            </a:r>
          </a:p>
          <a:p>
            <a:r>
              <a:rPr lang="en-IN" sz="2800" b="1" dirty="0"/>
              <a:t>Expanding Mental Health Services</a:t>
            </a:r>
          </a:p>
          <a:p>
            <a:r>
              <a:rPr lang="en-IN" sz="2800" b="1" dirty="0"/>
              <a:t>Access for Vulnerable and At-Risk Populations</a:t>
            </a:r>
          </a:p>
          <a:p>
            <a:r>
              <a:rPr lang="en-IN" sz="2800" b="1" dirty="0"/>
              <a:t>Healthcare in Disaster Response</a:t>
            </a:r>
          </a:p>
          <a:p>
            <a:r>
              <a:rPr lang="en-IN" sz="2800" b="1" dirty="0"/>
              <a:t>Improving Maternal and Child Health</a:t>
            </a:r>
          </a:p>
          <a:p>
            <a:r>
              <a:rPr lang="en-IN" sz="2800" b="1" dirty="0"/>
              <a:t>Facilitating Chronic Disease Management</a:t>
            </a:r>
            <a:endParaRPr lang="en-IN" sz="2800" dirty="0"/>
          </a:p>
        </p:txBody>
      </p:sp>
    </p:spTree>
    <p:extLst>
      <p:ext uri="{BB962C8B-B14F-4D97-AF65-F5344CB8AC3E}">
        <p14:creationId xmlns:p14="http://schemas.microsoft.com/office/powerpoint/2010/main" val="990038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solidFill>
            <a:srgbClr val="00B0F0"/>
          </a:solidFill>
        </p:spPr>
        <p:txBody>
          <a:bodyPr>
            <a:normAutofit fontScale="90000"/>
          </a:bodyPr>
          <a:lstStyle/>
          <a:p>
            <a:br>
              <a:rPr lang="en-IN" b="1" dirty="0"/>
            </a:br>
            <a:r>
              <a:rPr lang="en-IN" sz="7300" b="1" dirty="0">
                <a:latin typeface="Agency FB" pitchFamily="34" charset="0"/>
              </a:rPr>
              <a:t>Role in Preventive Health</a:t>
            </a:r>
            <a:br>
              <a:rPr lang="en-IN" dirty="0"/>
            </a:br>
            <a:endParaRPr lang="en-IN" dirty="0"/>
          </a:p>
        </p:txBody>
      </p:sp>
      <p:sp>
        <p:nvSpPr>
          <p:cNvPr id="3" name="Content Placeholder 2"/>
          <p:cNvSpPr>
            <a:spLocks noGrp="1"/>
          </p:cNvSpPr>
          <p:nvPr>
            <p:ph idx="1"/>
          </p:nvPr>
        </p:nvSpPr>
        <p:spPr>
          <a:xfrm>
            <a:off x="457200" y="1143000"/>
            <a:ext cx="8229600" cy="5257800"/>
          </a:xfrm>
          <a:solidFill>
            <a:schemeClr val="tx2">
              <a:lumMod val="20000"/>
              <a:lumOff val="80000"/>
            </a:schemeClr>
          </a:solidFill>
        </p:spPr>
        <p:txBody>
          <a:bodyPr>
            <a:normAutofit/>
          </a:bodyPr>
          <a:lstStyle/>
          <a:p>
            <a:r>
              <a:rPr lang="en-IN" sz="2800" b="1" dirty="0"/>
              <a:t>Remote Health Monitoring</a:t>
            </a:r>
          </a:p>
          <a:p>
            <a:r>
              <a:rPr lang="en-IN" sz="2800" b="1" dirty="0"/>
              <a:t>Lifestyle Interventions and Wellness Programs</a:t>
            </a:r>
          </a:p>
          <a:p>
            <a:r>
              <a:rPr lang="en-IN" sz="2800" b="1" dirty="0"/>
              <a:t>Digital Health Assessments</a:t>
            </a:r>
          </a:p>
          <a:p>
            <a:r>
              <a:rPr lang="en-IN" sz="2800" b="1" dirty="0"/>
              <a:t>Remote Health Screenings</a:t>
            </a:r>
          </a:p>
          <a:p>
            <a:r>
              <a:rPr lang="en-IN" sz="2800" b="1" dirty="0"/>
              <a:t>Telemedicine for Preventive Consultations</a:t>
            </a:r>
          </a:p>
          <a:p>
            <a:r>
              <a:rPr lang="en-IN" sz="2800" b="1" dirty="0"/>
              <a:t>Health Education and Promotion</a:t>
            </a:r>
          </a:p>
          <a:p>
            <a:r>
              <a:rPr lang="en-IN" sz="2800" b="1" dirty="0"/>
              <a:t>Chronic Disease Prevention and Management</a:t>
            </a:r>
          </a:p>
          <a:p>
            <a:r>
              <a:rPr lang="en-IN" sz="2800" b="1" dirty="0"/>
              <a:t>Remote Vaccination Programs</a:t>
            </a:r>
          </a:p>
          <a:p>
            <a:r>
              <a:rPr lang="en-IN" sz="2800" b="1" dirty="0"/>
              <a:t>Population Health Analytics</a:t>
            </a:r>
          </a:p>
          <a:p>
            <a:r>
              <a:rPr lang="en-IN" sz="2800" b="1" dirty="0"/>
              <a:t>Community Engagement in Preventive Initiatives</a:t>
            </a:r>
            <a:endParaRPr lang="en-IN" sz="2800" dirty="0"/>
          </a:p>
        </p:txBody>
      </p:sp>
    </p:spTree>
    <p:extLst>
      <p:ext uri="{BB962C8B-B14F-4D97-AF65-F5344CB8AC3E}">
        <p14:creationId xmlns:p14="http://schemas.microsoft.com/office/powerpoint/2010/main" val="2697183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style>
          <a:lnRef idx="3">
            <a:schemeClr val="lt1"/>
          </a:lnRef>
          <a:fillRef idx="1">
            <a:schemeClr val="accent4"/>
          </a:fillRef>
          <a:effectRef idx="1">
            <a:schemeClr val="accent4"/>
          </a:effectRef>
          <a:fontRef idx="minor">
            <a:schemeClr val="lt1"/>
          </a:fontRef>
        </p:style>
        <p:txBody>
          <a:bodyPr/>
          <a:lstStyle/>
          <a:p>
            <a:r>
              <a:rPr lang="en-IN" b="1" dirty="0"/>
              <a:t>Community Health Outcomes</a:t>
            </a:r>
            <a:endParaRPr lang="en-IN" dirty="0"/>
          </a:p>
        </p:txBody>
      </p:sp>
      <p:sp>
        <p:nvSpPr>
          <p:cNvPr id="3" name="Content Placeholder 2"/>
          <p:cNvSpPr>
            <a:spLocks noGrp="1"/>
          </p:cNvSpPr>
          <p:nvPr>
            <p:ph idx="1"/>
          </p:nvPr>
        </p:nvSpPr>
        <p:spPr>
          <a:xfrm>
            <a:off x="457200" y="1066800"/>
            <a:ext cx="8229600" cy="5562600"/>
          </a:xfrm>
        </p:spPr>
        <p:style>
          <a:lnRef idx="1">
            <a:schemeClr val="accent4"/>
          </a:lnRef>
          <a:fillRef idx="2">
            <a:schemeClr val="accent4"/>
          </a:fillRef>
          <a:effectRef idx="1">
            <a:schemeClr val="accent4"/>
          </a:effectRef>
          <a:fontRef idx="minor">
            <a:schemeClr val="dk1"/>
          </a:fontRef>
        </p:style>
        <p:txBody>
          <a:bodyPr/>
          <a:lstStyle/>
          <a:p>
            <a:r>
              <a:rPr lang="en-IN" sz="2800" b="1" dirty="0"/>
              <a:t>Increased Access to Healthcare</a:t>
            </a:r>
          </a:p>
          <a:p>
            <a:r>
              <a:rPr lang="en-IN" sz="2800" b="1" dirty="0"/>
              <a:t>Early Detection and Intervention</a:t>
            </a:r>
          </a:p>
          <a:p>
            <a:r>
              <a:rPr lang="en-IN" sz="2800" b="1" dirty="0"/>
              <a:t>Improved Chronic Disease Management</a:t>
            </a:r>
          </a:p>
          <a:p>
            <a:r>
              <a:rPr lang="en-IN" sz="2800" b="1" dirty="0"/>
              <a:t>Enhanced Maternal and Child Health</a:t>
            </a:r>
          </a:p>
          <a:p>
            <a:r>
              <a:rPr lang="en-IN" sz="2800" b="1" dirty="0"/>
              <a:t>Health Equity and Inclusivity</a:t>
            </a:r>
          </a:p>
          <a:p>
            <a:r>
              <a:rPr lang="en-IN" sz="2800" b="1" dirty="0"/>
              <a:t>Community-Based Health Education</a:t>
            </a:r>
          </a:p>
          <a:p>
            <a:r>
              <a:rPr lang="en-IN" sz="2800" b="1" dirty="0"/>
              <a:t>Facilitating Public Health Campaigns</a:t>
            </a:r>
          </a:p>
          <a:p>
            <a:r>
              <a:rPr lang="en-IN" sz="2800" b="1" dirty="0"/>
              <a:t>Community Resilience in Emergencies</a:t>
            </a:r>
          </a:p>
          <a:p>
            <a:r>
              <a:rPr lang="en-IN" sz="2800" b="1" dirty="0"/>
              <a:t>Reduced Healthcare Disparities</a:t>
            </a:r>
          </a:p>
          <a:p>
            <a:r>
              <a:rPr lang="en-IN" sz="2800" b="1" dirty="0"/>
              <a:t>Collective Health Data for Public Health Planning</a:t>
            </a:r>
          </a:p>
          <a:p>
            <a:endParaRPr lang="en-IN" dirty="0"/>
          </a:p>
        </p:txBody>
      </p:sp>
    </p:spTree>
    <p:extLst>
      <p:ext uri="{BB962C8B-B14F-4D97-AF65-F5344CB8AC3E}">
        <p14:creationId xmlns:p14="http://schemas.microsoft.com/office/powerpoint/2010/main" val="12705138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1174</Words>
  <Application>Microsoft Office PowerPoint</Application>
  <PresentationFormat>On-screen Show (4:3)</PresentationFormat>
  <Paragraphs>115</Paragraphs>
  <Slides>14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Agency FB</vt:lpstr>
      <vt:lpstr>Algerian</vt:lpstr>
      <vt:lpstr>Arial</vt:lpstr>
      <vt:lpstr>Bahnschrift SemiLight SemiConde</vt:lpstr>
      <vt:lpstr>Bell MT</vt:lpstr>
      <vt:lpstr>Book Antiqua</vt:lpstr>
      <vt:lpstr>Calibri</vt:lpstr>
      <vt:lpstr>Times New Roman</vt:lpstr>
      <vt:lpstr>Office Theme</vt:lpstr>
      <vt:lpstr> "Integration of Telehealth Technologies in Public Health:  Opportunities and Challenges" </vt:lpstr>
      <vt:lpstr>Introduction</vt:lpstr>
      <vt:lpstr> Purpose of the Paper </vt:lpstr>
      <vt:lpstr> Definition of Telemedicine and Telehealth  </vt:lpstr>
      <vt:lpstr> Opportunities in Telehealth Integration </vt:lpstr>
      <vt:lpstr> Challenges in Telehealth Integration </vt:lpstr>
      <vt:lpstr> Impact on Healthcare Accessibility </vt:lpstr>
      <vt:lpstr> Role in Preventive Health </vt:lpstr>
      <vt:lpstr>Community Health Outcomes</vt:lpstr>
      <vt:lpstr>Technological, Ethical, and Regulatory Challenges in Telehealth Integration</vt:lpstr>
      <vt:lpstr>Recommendations for Optimizing Telehealth Integration</vt:lpstr>
      <vt:lpstr>Future Directions in Telehealth Integration</vt:lpstr>
      <vt:lpstr> Conclusion </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"Integration of Telehealth Technologies in Public Health:  Opportunities and Challenges"</dc:title>
  <dc:creator>itcel</dc:creator>
  <cp:lastModifiedBy>Advocate Dr Kazi Abdul Mannan</cp:lastModifiedBy>
  <cp:revision>9</cp:revision>
  <dcterms:created xsi:type="dcterms:W3CDTF">2006-08-16T00:00:00Z</dcterms:created>
  <dcterms:modified xsi:type="dcterms:W3CDTF">2023-12-13T05:26:54Z</dcterms:modified>
</cp:coreProperties>
</file>