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DEADA"/>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715"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3"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674"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38EE4-AD01-4915-8E0B-C14794AC03DE}" type="datetimeFigureOut">
              <a:rPr lang="en-US" smtClean="0"/>
              <a:t>12/16/2023</a:t>
            </a:fld>
            <a:endParaRPr lang="en-US"/>
          </a:p>
        </p:txBody>
      </p:sp>
      <p:sp>
        <p:nvSpPr>
          <p:cNvPr id="1048675"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676"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678"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570C9-AC62-4038-8B1E-BE8B08F0A0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84A0DA6C-55BF-4B80-8AEF-0B141B6DF094}" type="datetime1">
              <a:rPr lang="en-US" smtClean="0"/>
              <a:t>12/16/2023</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a:t>Click to edit Master title style</a:t>
            </a:r>
          </a:p>
        </p:txBody>
      </p:sp>
      <p:sp>
        <p:nvSpPr>
          <p:cNvPr id="104864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5" name="Date Placeholder 3"/>
          <p:cNvSpPr>
            <a:spLocks noGrp="1"/>
          </p:cNvSpPr>
          <p:nvPr>
            <p:ph type="dt" sz="half" idx="10"/>
          </p:nvPr>
        </p:nvSpPr>
        <p:spPr/>
        <p:txBody>
          <a:bodyPr/>
          <a:lstStyle/>
          <a:p>
            <a:fld id="{87AA97F2-A10C-47E5-8039-D3DBCF14C1E8}" type="datetime1">
              <a:rPr lang="en-US" smtClean="0"/>
              <a:t>12/16/2023</a:t>
            </a:fld>
            <a:endParaRPr lang="en-US"/>
          </a:p>
        </p:txBody>
      </p:sp>
      <p:sp>
        <p:nvSpPr>
          <p:cNvPr id="1048646" name="Footer Placeholder 4"/>
          <p:cNvSpPr>
            <a:spLocks noGrp="1"/>
          </p:cNvSpPr>
          <p:nvPr>
            <p:ph type="ftr" sz="quarter" idx="11"/>
          </p:nvPr>
        </p:nvSpPr>
        <p:spPr/>
        <p:txBody>
          <a:bodyPr/>
          <a:lstStyle/>
          <a:p>
            <a:endParaRPr lang="en-US"/>
          </a:p>
        </p:txBody>
      </p:sp>
      <p:sp>
        <p:nvSpPr>
          <p:cNvPr id="1048647"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7"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28"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9" name="Date Placeholder 3"/>
          <p:cNvSpPr>
            <a:spLocks noGrp="1"/>
          </p:cNvSpPr>
          <p:nvPr>
            <p:ph type="dt" sz="half" idx="10"/>
          </p:nvPr>
        </p:nvSpPr>
        <p:spPr/>
        <p:txBody>
          <a:bodyPr/>
          <a:lstStyle/>
          <a:p>
            <a:fld id="{EE69BAB8-F680-4D0E-BA9F-CF11E6FA6D7E}" type="datetime1">
              <a:rPr lang="en-US" smtClean="0"/>
              <a:t>12/16/2023</a:t>
            </a:fld>
            <a:endParaRPr lang="en-US"/>
          </a:p>
        </p:txBody>
      </p:sp>
      <p:sp>
        <p:nvSpPr>
          <p:cNvPr id="1048630" name="Footer Placeholder 4"/>
          <p:cNvSpPr>
            <a:spLocks noGrp="1"/>
          </p:cNvSpPr>
          <p:nvPr>
            <p:ph type="ftr" sz="quarter" idx="11"/>
          </p:nvPr>
        </p:nvSpPr>
        <p:spPr/>
        <p:txBody>
          <a:bodyPr/>
          <a:lstStyle/>
          <a:p>
            <a:endParaRPr lang="en-US"/>
          </a:p>
        </p:txBody>
      </p:sp>
      <p:sp>
        <p:nvSpPr>
          <p:cNvPr id="1048631"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t>Click to edit Master title style</a:t>
            </a:r>
          </a:p>
        </p:txBody>
      </p:sp>
      <p:sp>
        <p:nvSpPr>
          <p:cNvPr id="104863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4" name="Date Placeholder 3"/>
          <p:cNvSpPr>
            <a:spLocks noGrp="1"/>
          </p:cNvSpPr>
          <p:nvPr>
            <p:ph type="dt" sz="half" idx="10"/>
          </p:nvPr>
        </p:nvSpPr>
        <p:spPr/>
        <p:txBody>
          <a:bodyPr/>
          <a:lstStyle/>
          <a:p>
            <a:fld id="{C4FC988F-C250-4E1E-8E68-15E2A20A8E34}" type="datetime1">
              <a:rPr lang="en-US" smtClean="0"/>
              <a:t>12/16/2023</a:t>
            </a:fld>
            <a:endParaRPr lang="en-US"/>
          </a:p>
        </p:txBody>
      </p:sp>
      <p:sp>
        <p:nvSpPr>
          <p:cNvPr id="1048635" name="Footer Placeholder 4"/>
          <p:cNvSpPr>
            <a:spLocks noGrp="1"/>
          </p:cNvSpPr>
          <p:nvPr>
            <p:ph type="ftr" sz="quarter" idx="11"/>
          </p:nvPr>
        </p:nvSpPr>
        <p:spPr/>
        <p:txBody>
          <a:bodyPr/>
          <a:lstStyle/>
          <a:p>
            <a:endParaRPr lang="en-US"/>
          </a:p>
        </p:txBody>
      </p:sp>
      <p:sp>
        <p:nvSpPr>
          <p:cNvPr id="1048636"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48"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4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0" name="Date Placeholder 3"/>
          <p:cNvSpPr>
            <a:spLocks noGrp="1"/>
          </p:cNvSpPr>
          <p:nvPr>
            <p:ph type="dt" sz="half" idx="10"/>
          </p:nvPr>
        </p:nvSpPr>
        <p:spPr/>
        <p:txBody>
          <a:bodyPr/>
          <a:lstStyle/>
          <a:p>
            <a:fld id="{395CA821-F639-4F3F-A996-E47C52AE27FD}" type="datetime1">
              <a:rPr lang="en-US" smtClean="0"/>
              <a:t>12/16/2023</a:t>
            </a:fld>
            <a:endParaRPr lang="en-US"/>
          </a:p>
        </p:txBody>
      </p:sp>
      <p:sp>
        <p:nvSpPr>
          <p:cNvPr id="1048651" name="Footer Placeholder 4"/>
          <p:cNvSpPr>
            <a:spLocks noGrp="1"/>
          </p:cNvSpPr>
          <p:nvPr>
            <p:ph type="ftr" sz="quarter" idx="11"/>
          </p:nvPr>
        </p:nvSpPr>
        <p:spPr/>
        <p:txBody>
          <a:bodyPr/>
          <a:lstStyle/>
          <a:p>
            <a:endParaRPr lang="en-US"/>
          </a:p>
        </p:txBody>
      </p:sp>
      <p:sp>
        <p:nvSpPr>
          <p:cNvPr id="1048652" name="Slide Number Placeholder 5"/>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a:t>Click to edit Master title style</a:t>
            </a:r>
          </a:p>
        </p:txBody>
      </p:sp>
      <p:sp>
        <p:nvSpPr>
          <p:cNvPr id="104865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6" name="Date Placeholder 4"/>
          <p:cNvSpPr>
            <a:spLocks noGrp="1"/>
          </p:cNvSpPr>
          <p:nvPr>
            <p:ph type="dt" sz="half" idx="10"/>
          </p:nvPr>
        </p:nvSpPr>
        <p:spPr/>
        <p:txBody>
          <a:bodyPr/>
          <a:lstStyle/>
          <a:p>
            <a:fld id="{080B08FC-6C09-4193-92E7-982CBA5E25FD}" type="datetime1">
              <a:rPr lang="en-US" smtClean="0"/>
              <a:t>12/16/2023</a:t>
            </a:fld>
            <a:endParaRPr lang="en-US"/>
          </a:p>
        </p:txBody>
      </p:sp>
      <p:sp>
        <p:nvSpPr>
          <p:cNvPr id="1048657" name="Footer Placeholder 5"/>
          <p:cNvSpPr>
            <a:spLocks noGrp="1"/>
          </p:cNvSpPr>
          <p:nvPr>
            <p:ph type="ftr" sz="quarter" idx="11"/>
          </p:nvPr>
        </p:nvSpPr>
        <p:spPr/>
        <p:txBody>
          <a:bodyPr/>
          <a:lstStyle/>
          <a:p>
            <a:endParaRPr lang="en-US"/>
          </a:p>
        </p:txBody>
      </p:sp>
      <p:sp>
        <p:nvSpPr>
          <p:cNvPr id="1048658"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en-US"/>
              <a:t>Click to edit Master title style</a:t>
            </a:r>
          </a:p>
        </p:txBody>
      </p:sp>
      <p:sp>
        <p:nvSpPr>
          <p:cNvPr id="1048660"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4" name="Date Placeholder 6"/>
          <p:cNvSpPr>
            <a:spLocks noGrp="1"/>
          </p:cNvSpPr>
          <p:nvPr>
            <p:ph type="dt" sz="half" idx="10"/>
          </p:nvPr>
        </p:nvSpPr>
        <p:spPr/>
        <p:txBody>
          <a:bodyPr/>
          <a:lstStyle/>
          <a:p>
            <a:fld id="{922E2CF8-8586-4D46-9B9D-B806646B7ABD}" type="datetime1">
              <a:rPr lang="en-US" smtClean="0"/>
              <a:t>12/16/2023</a:t>
            </a:fld>
            <a:endParaRPr lang="en-US"/>
          </a:p>
        </p:txBody>
      </p:sp>
      <p:sp>
        <p:nvSpPr>
          <p:cNvPr id="1048665" name="Footer Placeholder 7"/>
          <p:cNvSpPr>
            <a:spLocks noGrp="1"/>
          </p:cNvSpPr>
          <p:nvPr>
            <p:ph type="ftr" sz="quarter" idx="11"/>
          </p:nvPr>
        </p:nvSpPr>
        <p:spPr/>
        <p:txBody>
          <a:bodyPr/>
          <a:lstStyle/>
          <a:p>
            <a:endParaRPr lang="en-US"/>
          </a:p>
        </p:txBody>
      </p:sp>
      <p:sp>
        <p:nvSpPr>
          <p:cNvPr id="1048666" name="Slide Number Placeholder 8"/>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US"/>
              <a:t>Click to edit Master title style</a:t>
            </a:r>
          </a:p>
        </p:txBody>
      </p:sp>
      <p:sp>
        <p:nvSpPr>
          <p:cNvPr id="1048624" name="Date Placeholder 2"/>
          <p:cNvSpPr>
            <a:spLocks noGrp="1"/>
          </p:cNvSpPr>
          <p:nvPr>
            <p:ph type="dt" sz="half" idx="10"/>
          </p:nvPr>
        </p:nvSpPr>
        <p:spPr/>
        <p:txBody>
          <a:bodyPr/>
          <a:lstStyle/>
          <a:p>
            <a:fld id="{BFCEB8FA-DE4E-43D6-B6D8-A1A987E0816C}" type="datetime1">
              <a:rPr lang="en-US" smtClean="0"/>
              <a:t>12/16/2023</a:t>
            </a:fld>
            <a:endParaRPr lang="en-US"/>
          </a:p>
        </p:txBody>
      </p:sp>
      <p:sp>
        <p:nvSpPr>
          <p:cNvPr id="1048625" name="Footer Placeholder 3"/>
          <p:cNvSpPr>
            <a:spLocks noGrp="1"/>
          </p:cNvSpPr>
          <p:nvPr>
            <p:ph type="ftr" sz="quarter" idx="11"/>
          </p:nvPr>
        </p:nvSpPr>
        <p:spPr/>
        <p:txBody>
          <a:bodyPr/>
          <a:lstStyle/>
          <a:p>
            <a:endParaRPr lang="en-US"/>
          </a:p>
        </p:txBody>
      </p:sp>
      <p:sp>
        <p:nvSpPr>
          <p:cNvPr id="1048626" name="Slide Number Placeholder 4"/>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0" name="Date Placeholder 1"/>
          <p:cNvSpPr>
            <a:spLocks noGrp="1"/>
          </p:cNvSpPr>
          <p:nvPr>
            <p:ph type="dt" sz="half" idx="10"/>
          </p:nvPr>
        </p:nvSpPr>
        <p:spPr/>
        <p:txBody>
          <a:bodyPr/>
          <a:lstStyle/>
          <a:p>
            <a:fld id="{BE424ACD-7713-4B3D-AEAD-E29C8D68354D}" type="datetime1">
              <a:rPr lang="en-US" smtClean="0"/>
              <a:t>12/16/2023</a:t>
            </a:fld>
            <a:endParaRPr lang="en-US"/>
          </a:p>
        </p:txBody>
      </p:sp>
      <p:sp>
        <p:nvSpPr>
          <p:cNvPr id="1048601" name="Footer Placeholder 2"/>
          <p:cNvSpPr>
            <a:spLocks noGrp="1"/>
          </p:cNvSpPr>
          <p:nvPr>
            <p:ph type="ftr" sz="quarter" idx="11"/>
          </p:nvPr>
        </p:nvSpPr>
        <p:spPr/>
        <p:txBody>
          <a:bodyPr/>
          <a:lstStyle/>
          <a:p>
            <a:endParaRPr lang="en-US"/>
          </a:p>
        </p:txBody>
      </p:sp>
      <p:sp>
        <p:nvSpPr>
          <p:cNvPr id="1048602" name="Slide Number Placeholder 3"/>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7"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68"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0" name="Date Placeholder 4"/>
          <p:cNvSpPr>
            <a:spLocks noGrp="1"/>
          </p:cNvSpPr>
          <p:nvPr>
            <p:ph type="dt" sz="half" idx="10"/>
          </p:nvPr>
        </p:nvSpPr>
        <p:spPr/>
        <p:txBody>
          <a:bodyPr/>
          <a:lstStyle/>
          <a:p>
            <a:fld id="{2241E296-5806-4CFF-BA4C-D858D8DCD4F9}" type="datetime1">
              <a:rPr lang="en-US" smtClean="0"/>
              <a:t>12/16/2023</a:t>
            </a:fld>
            <a:endParaRPr lang="en-US"/>
          </a:p>
        </p:txBody>
      </p:sp>
      <p:sp>
        <p:nvSpPr>
          <p:cNvPr id="1048671" name="Footer Placeholder 5"/>
          <p:cNvSpPr>
            <a:spLocks noGrp="1"/>
          </p:cNvSpPr>
          <p:nvPr>
            <p:ph type="ftr" sz="quarter" idx="11"/>
          </p:nvPr>
        </p:nvSpPr>
        <p:spPr/>
        <p:txBody>
          <a:bodyPr/>
          <a:lstStyle/>
          <a:p>
            <a:endParaRPr lang="en-US"/>
          </a:p>
        </p:txBody>
      </p:sp>
      <p:sp>
        <p:nvSpPr>
          <p:cNvPr id="1048672"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7"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38"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39"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0" name="Date Placeholder 4"/>
          <p:cNvSpPr>
            <a:spLocks noGrp="1"/>
          </p:cNvSpPr>
          <p:nvPr>
            <p:ph type="dt" sz="half" idx="10"/>
          </p:nvPr>
        </p:nvSpPr>
        <p:spPr/>
        <p:txBody>
          <a:bodyPr/>
          <a:lstStyle/>
          <a:p>
            <a:fld id="{0181B65A-7B0C-4DDD-853F-CF7F5464C133}" type="datetime1">
              <a:rPr lang="en-US" smtClean="0"/>
              <a:t>12/16/2023</a:t>
            </a:fld>
            <a:endParaRPr lang="en-US"/>
          </a:p>
        </p:txBody>
      </p:sp>
      <p:sp>
        <p:nvSpPr>
          <p:cNvPr id="1048641" name="Footer Placeholder 5"/>
          <p:cNvSpPr>
            <a:spLocks noGrp="1"/>
          </p:cNvSpPr>
          <p:nvPr>
            <p:ph type="ftr" sz="quarter" idx="11"/>
          </p:nvPr>
        </p:nvSpPr>
        <p:spPr/>
        <p:txBody>
          <a:bodyPr/>
          <a:lstStyle/>
          <a:p>
            <a:endParaRPr lang="en-US"/>
          </a:p>
        </p:txBody>
      </p:sp>
      <p:sp>
        <p:nvSpPr>
          <p:cNvPr id="1048642" name="Slide Number Placeholder 6"/>
          <p:cNvSpPr>
            <a:spLocks noGrp="1"/>
          </p:cNvSpPr>
          <p:nvPr>
            <p:ph type="sldNum" sz="quarter" idx="12"/>
          </p:nvPr>
        </p:nvSpPr>
        <p:spPr/>
        <p:txBody>
          <a:bodyPr/>
          <a:lstStyle/>
          <a:p>
            <a:fld id="{D823049D-2CDB-4873-A730-7350A6E264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3B698-DB7B-4F28-98F7-7EFC3794D358}" type="datetime1">
              <a:rPr lang="en-US" smtClean="0"/>
              <a:t>12/16/2023</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3049D-2CDB-4873-A730-7350A6E264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6" name="Title 1048585"/>
          <p:cNvSpPr>
            <a:spLocks noGrp="1"/>
          </p:cNvSpPr>
          <p:nvPr>
            <p:ph type="ctrTitle"/>
          </p:nvPr>
        </p:nvSpPr>
        <p:spPr>
          <a:xfrm>
            <a:off x="118032" y="1174909"/>
            <a:ext cx="9025968" cy="4508180"/>
          </a:xfrm>
        </p:spPr>
        <p:txBody>
          <a:bodyPr>
            <a:normAutofit/>
          </a:bodyPr>
          <a:lstStyle/>
          <a:p>
            <a:r>
              <a:rPr lang="en-GB" sz="4444" b="1">
                <a:solidFill>
                  <a:srgbClr val="800000"/>
                </a:solidFill>
              </a:rPr>
              <a:t>7th International Conference</a:t>
            </a:r>
            <a:br>
              <a:rPr lang="en-US" sz="4444" b="1">
                <a:solidFill>
                  <a:srgbClr val="800000"/>
                </a:solidFill>
              </a:rPr>
            </a:br>
            <a:r>
              <a:rPr lang="en-GB" sz="4000" b="1">
                <a:solidFill>
                  <a:srgbClr val="800000"/>
                </a:solidFill>
              </a:rPr>
              <a:t> on</a:t>
            </a:r>
            <a:r>
              <a:rPr lang="en-GB" sz="4444" b="1">
                <a:solidFill>
                  <a:srgbClr val="800000"/>
                </a:solidFill>
              </a:rPr>
              <a:t> </a:t>
            </a:r>
            <a:br>
              <a:rPr lang="en-GB" sz="4444" b="1">
                <a:solidFill>
                  <a:srgbClr val="800000"/>
                </a:solidFill>
              </a:rPr>
            </a:br>
            <a:r>
              <a:rPr lang="en-GB" b="1">
                <a:solidFill>
                  <a:srgbClr val="000000"/>
                </a:solidFill>
              </a:rPr>
              <a:t>Public Health &amp; Technology</a:t>
            </a:r>
            <a:br>
              <a:rPr lang="en-GB" b="1">
                <a:solidFill>
                  <a:srgbClr val="000000"/>
                </a:solidFill>
              </a:rPr>
            </a:br>
            <a:r>
              <a:rPr lang="en-GB" sz="4000" b="1">
                <a:solidFill>
                  <a:srgbClr val="000000"/>
                </a:solidFill>
              </a:rPr>
              <a:t>December 25-26, 2023</a:t>
            </a:r>
            <a:br>
              <a:rPr lang="en-GB" sz="4000" b="1">
                <a:solidFill>
                  <a:srgbClr val="000000"/>
                </a:solidFill>
              </a:rPr>
            </a:br>
            <a:r>
              <a:rPr lang="en-GB" b="1">
                <a:solidFill>
                  <a:srgbClr val="65FF65"/>
                </a:solidFill>
              </a:rPr>
              <a:t>TOPIC: COVID-19</a:t>
            </a:r>
            <a:r>
              <a:rPr lang="en-GB">
                <a:solidFill>
                  <a:srgbClr val="FFFF00"/>
                </a:solidFill>
              </a:rPr>
              <a:t> </a:t>
            </a:r>
            <a:br>
              <a:rPr lang="en-GB">
                <a:solidFill>
                  <a:srgbClr val="FFFF00"/>
                </a:solidFill>
              </a:rPr>
            </a:br>
            <a:r>
              <a:rPr lang="en-GB" sz="4000">
                <a:solidFill>
                  <a:srgbClr val="FFFF00"/>
                </a:solidFill>
              </a:rPr>
              <a:t>Organized by: Center for Academic &amp; Professional Career Development and Research (CAPCDR)</a:t>
            </a:r>
            <a:br>
              <a:rPr lang="en-GB" sz="4000">
                <a:solidFill>
                  <a:srgbClr val="FFFF00"/>
                </a:solidFill>
              </a:rPr>
            </a:br>
            <a:r>
              <a:rPr lang="en-GB" sz="4000">
                <a:solidFill>
                  <a:srgbClr val="FFFF00"/>
                </a:solidFill>
              </a:rPr>
              <a:t>Presented by:</a:t>
            </a:r>
            <a:r>
              <a:rPr lang="en-US" sz="4000">
                <a:solidFill>
                  <a:srgbClr val="FFFF00"/>
                </a:solidFill>
              </a:rPr>
              <a:t>- Mr.Bade </a:t>
            </a:r>
            <a:r>
              <a:rPr lang="en-GB" sz="4000">
                <a:solidFill>
                  <a:srgbClr val="FFFF00"/>
                </a:solidFill>
              </a:rPr>
              <a:t>krushna S.</a:t>
            </a:r>
            <a:r>
              <a:rPr lang="en-US" sz="4000">
                <a:solidFill>
                  <a:srgbClr val="FFFF00"/>
                </a:solidFill>
              </a:rPr>
              <a:t>                                    </a:t>
            </a:r>
            <a:br>
              <a:rPr lang="en-US" sz="4000">
                <a:solidFill>
                  <a:srgbClr val="FFFF00"/>
                </a:solidFill>
              </a:rPr>
            </a:br>
            <a:r>
              <a:rPr lang="en-US" sz="4000">
                <a:solidFill>
                  <a:srgbClr val="FFFF00"/>
                </a:solidFill>
              </a:rPr>
              <a:t>                             Ms.Shinde Pratiksha A.</a:t>
            </a:r>
            <a:endParaRPr lang="en-GB" sz="4000">
              <a:solidFill>
                <a:srgbClr val="FFFF00"/>
              </a:solidFill>
            </a:endParaRPr>
          </a:p>
        </p:txBody>
      </p:sp>
      <p:sp>
        <p:nvSpPr>
          <p:cNvPr id="1048587" name="Subtitle 1048586"/>
          <p:cNvSpPr>
            <a:spLocks noGrp="1"/>
          </p:cNvSpPr>
          <p:nvPr>
            <p:ph type="subTitle" idx="1"/>
          </p:nvPr>
        </p:nvSpPr>
        <p:spPr>
          <a:xfrm>
            <a:off x="1371600" y="7178659"/>
            <a:ext cx="6400800" cy="1752600"/>
          </a:xfrm>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588" name="Rectangle 15"/>
          <p:cNvSpPr/>
          <p:nvPr/>
        </p:nvSpPr>
        <p:spPr>
          <a:xfrm>
            <a:off x="175192" y="8648117"/>
            <a:ext cx="8839200" cy="4556902"/>
          </a:xfrm>
          <a:prstGeom prst="rect">
            <a:avLst/>
          </a:prstGeom>
          <a:solidFill>
            <a:srgbClr val="000000"/>
          </a:solidFill>
          <a:ln w="381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r>
              <a:rPr lang="en-US" sz="2800" b="1">
                <a:solidFill>
                  <a:srgbClr val="FFFFFF"/>
                </a:solidFill>
              </a:rPr>
              <a:t>Topic :-</a:t>
            </a:r>
            <a:endParaRPr lang="en-US">
              <a:solidFill>
                <a:srgbClr val="FFFFFF"/>
              </a:solidFill>
            </a:endParaRPr>
          </a:p>
          <a:p>
            <a:pPr algn="ctr"/>
            <a:r>
              <a:rPr lang="en-US" sz="2800" b="1">
                <a:solidFill>
                  <a:srgbClr val="FFFFFF"/>
                </a:solidFill>
              </a:rPr>
              <a:t>COVID -1</a:t>
            </a:r>
            <a:r>
              <a:rPr lang="en-US" sz="2800" b="1">
                <a:solidFill>
                  <a:srgbClr val="000000"/>
                </a:solidFill>
              </a:rPr>
              <a:t>9</a:t>
            </a:r>
            <a:endParaRPr lang="en-US"/>
          </a:p>
        </p:txBody>
      </p:sp>
      <p:sp>
        <p:nvSpPr>
          <p:cNvPr id="1048589" name="Title 1"/>
          <p:cNvSpPr>
            <a:spLocks noGrp="1"/>
          </p:cNvSpPr>
          <p:nvPr>
            <p:ph type="ctrTitle"/>
          </p:nvPr>
        </p:nvSpPr>
        <p:spPr>
          <a:xfrm>
            <a:off x="-211096" y="8989150"/>
            <a:ext cx="7772400" cy="1667227"/>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fontScale="90476"/>
          </a:bodyPr>
          <a:lstStyle/>
          <a:p>
            <a:r>
              <a:rPr lang="en-US" sz="2100" b="1" dirty="0">
                <a:solidFill>
                  <a:schemeClr val="tx1"/>
                </a:solidFill>
                <a:latin typeface="Times New Roman" pitchFamily="18" charset="0"/>
                <a:cs typeface="Times New Roman" pitchFamily="18" charset="0"/>
              </a:rPr>
              <a:t>On January 30, 2020, the World Health Organisation declared an epidemic in</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response to the SARS-CoV-2 virus outbreak in Wuhan, Hubei Province, China, and its</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quick spread to 25 other nations. This occurred exactly one month after the disease's</a:t>
            </a:r>
            <a:br>
              <a:rPr lang="en-US" sz="2100" b="1" dirty="0">
                <a:solidFill>
                  <a:schemeClr val="tx1"/>
                </a:solidFill>
                <a:latin typeface="Times New Roman" pitchFamily="18" charset="0"/>
                <a:cs typeface="Times New Roman" pitchFamily="18" charset="0"/>
              </a:rPr>
            </a:br>
            <a:r>
              <a:rPr lang="en-US" sz="2100" b="1" dirty="0">
                <a:solidFill>
                  <a:schemeClr val="tx1"/>
                </a:solidFill>
                <a:latin typeface="Times New Roman" pitchFamily="18" charset="0"/>
                <a:cs typeface="Times New Roman" pitchFamily="18" charset="0"/>
              </a:rPr>
              <a:t>first case was reported on December 31, 2019</a:t>
            </a:r>
          </a:p>
        </p:txBody>
      </p:sp>
      <p:sp>
        <p:nvSpPr>
          <p:cNvPr id="1048590" name="Subtitle 2"/>
          <p:cNvSpPr>
            <a:spLocks noGrp="1"/>
          </p:cNvSpPr>
          <p:nvPr>
            <p:ph type="subTitle" idx="1"/>
          </p:nvPr>
        </p:nvSpPr>
        <p:spPr>
          <a:xfrm>
            <a:off x="1783445" y="-4065267"/>
            <a:ext cx="9884525" cy="2486156"/>
          </a:xfrm>
          <a:solidFill>
            <a:srgbClr val="FF9900"/>
          </a:solidFill>
          <a:ln>
            <a:solidFill>
              <a:srgbClr val="FFFFFF"/>
            </a:solidFill>
            <a:prstDash val="solid"/>
          </a:ln>
        </p:spPr>
        <p:style>
          <a:lnRef idx="1">
            <a:schemeClr val="accent4"/>
          </a:lnRef>
          <a:fillRef idx="3">
            <a:schemeClr val="accent4"/>
          </a:fillRef>
          <a:effectRef idx="2">
            <a:schemeClr val="accent4"/>
          </a:effectRef>
          <a:fontRef idx="minor">
            <a:schemeClr val="lt1"/>
          </a:fontRef>
        </p:style>
        <p:txBody>
          <a:bodyPr>
            <a:normAutofit/>
          </a:bodyPr>
          <a:lstStyle/>
          <a:p>
            <a:pPr algn="just"/>
            <a:endParaRPr lang="en-US" sz="2200" dirty="0">
              <a:solidFill>
                <a:schemeClr val="bg1"/>
              </a:solidFill>
              <a:latin typeface="Times New Roman" pitchFamily="18" charset="0"/>
              <a:cs typeface="Times New Roman" pitchFamily="18" charset="0"/>
            </a:endParaRPr>
          </a:p>
        </p:txBody>
      </p:sp>
      <p:sp>
        <p:nvSpPr>
          <p:cNvPr id="1048591" name="TextBox 4"/>
          <p:cNvSpPr txBox="1"/>
          <p:nvPr/>
        </p:nvSpPr>
        <p:spPr>
          <a:xfrm>
            <a:off x="4942262" y="7899069"/>
            <a:ext cx="3048000" cy="369332"/>
          </a:xfrm>
          <a:prstGeom prst="rect">
            <a:avLst/>
          </a:prstGeom>
          <a:noFill/>
        </p:spPr>
        <p:txBody>
          <a:bodyPr wrap="square" rtlCol="0">
            <a:spAutoFit/>
          </a:bodyPr>
          <a:lstStyle/>
          <a:p>
            <a:r>
              <a:rPr lang="en-US" b="1" dirty="0">
                <a:latin typeface="Times New Roman" pitchFamily="18" charset="0"/>
                <a:cs typeface="Times New Roman" pitchFamily="18" charset="0"/>
              </a:rPr>
              <a:t>Lecture No: 36 </a:t>
            </a:r>
          </a:p>
        </p:txBody>
      </p:sp>
      <p:sp>
        <p:nvSpPr>
          <p:cNvPr id="1048592" name="TextBox 6"/>
          <p:cNvSpPr txBox="1"/>
          <p:nvPr/>
        </p:nvSpPr>
        <p:spPr>
          <a:xfrm>
            <a:off x="4375587" y="-3629910"/>
            <a:ext cx="6371434" cy="1615440"/>
          </a:xfrm>
          <a:prstGeom prst="rect">
            <a:avLst/>
          </a:prstGeom>
          <a:noFill/>
        </p:spPr>
        <p:txBody>
          <a:bodyPr wrap="square" rtlCol="0">
            <a:spAutoFit/>
          </a:bodyPr>
          <a:lstStyle/>
          <a:p>
            <a:pPr algn="ctr"/>
            <a:r>
              <a:rPr lang="en-US" sz="2000" b="1" i="0" dirty="0">
                <a:solidFill>
                  <a:srgbClr val="FF0000"/>
                </a:solidFill>
                <a:latin typeface="Times New Roman" pitchFamily="18" charset="0"/>
                <a:cs typeface="Times New Roman" pitchFamily="18" charset="0"/>
              </a:rPr>
              <a:t>HSBPVT’s  Parikrama Diploma in Pharmaceutical Sciences, </a:t>
            </a:r>
            <a:r>
              <a:rPr lang="en-US" sz="2000" b="1" i="0" dirty="0" err="1">
                <a:solidFill>
                  <a:srgbClr val="FF0000"/>
                </a:solidFill>
                <a:latin typeface="Times New Roman" pitchFamily="18" charset="0"/>
                <a:cs typeface="Times New Roman" pitchFamily="18" charset="0"/>
              </a:rPr>
              <a:t>Kashti, Tel. Shrigoinda,  Dis- Ahamadnagar ,</a:t>
            </a:r>
            <a:endParaRPr lang="zh-CN" altLang="en-US">
              <a:solidFill>
                <a:srgbClr val="FF0000"/>
              </a:solidFill>
            </a:endParaRPr>
          </a:p>
          <a:p>
            <a:pPr algn="ctr"/>
            <a:r>
              <a:rPr lang="en-US" sz="2000" b="1" i="0" dirty="0" err="1">
                <a:solidFill>
                  <a:srgbClr val="FF0000"/>
                </a:solidFill>
                <a:latin typeface="Times New Roman" pitchFamily="18" charset="0"/>
                <a:cs typeface="Times New Roman" pitchFamily="18" charset="0"/>
              </a:rPr>
              <a:t> Maharashtra, India </a:t>
            </a:r>
            <a:endParaRPr lang="zh-CN" altLang="en-US">
              <a:solidFill>
                <a:srgbClr val="FF0000"/>
              </a:solidFill>
            </a:endParaRPr>
          </a:p>
          <a:p>
            <a:pPr algn="ctr"/>
            <a:r>
              <a:rPr lang="en-US" altLang="en-US" sz="2000" b="1" i="0" dirty="0" err="1">
                <a:solidFill>
                  <a:srgbClr val="FF0000"/>
                </a:solidFill>
                <a:latin typeface="Times New Roman" pitchFamily="18" charset="0"/>
                <a:cs typeface="Times New Roman" pitchFamily="18" charset="0"/>
              </a:rPr>
              <a:t>By :- </a:t>
            </a:r>
            <a:endParaRPr lang="zh-CN" altLang="en-US">
              <a:solidFill>
                <a:srgbClr val="FF0000"/>
              </a:solidFill>
            </a:endParaRPr>
          </a:p>
          <a:p>
            <a:pPr algn="ctr"/>
            <a:r>
              <a:rPr lang="en-US" altLang="en-US" sz="2000" b="1" i="0" dirty="0" err="1">
                <a:solidFill>
                  <a:srgbClr val="FF0000"/>
                </a:solidFill>
                <a:latin typeface="Times New Roman" pitchFamily="18" charset="0"/>
                <a:cs typeface="Times New Roman" pitchFamily="18" charset="0"/>
              </a:rPr>
              <a:t>Bade Krushna S.</a:t>
            </a:r>
            <a:endParaRPr lang="zh-CN" altLang="en-US">
              <a:solidFill>
                <a:srgbClr val="FF0000"/>
              </a:solidFill>
            </a:endParaRPr>
          </a:p>
        </p:txBody>
      </p:sp>
      <p:sp>
        <p:nvSpPr>
          <p:cNvPr id="1048593" name="TextBox 7"/>
          <p:cNvSpPr txBox="1"/>
          <p:nvPr/>
        </p:nvSpPr>
        <p:spPr>
          <a:xfrm>
            <a:off x="685799" y="7468182"/>
            <a:ext cx="7772400"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200" b="1" dirty="0">
                <a:latin typeface="Times New Roman" pitchFamily="18" charset="0"/>
                <a:cs typeface="Times New Roman" pitchFamily="18" charset="0"/>
              </a:rPr>
              <a:t>PO- 1, 2, 4, 5, 6, 7, 9  </a:t>
            </a:r>
            <a:endParaRPr lang="en-US" sz="2200" dirty="0">
              <a:latin typeface="Times New Roman" pitchFamily="18" charset="0"/>
              <a:cs typeface="Times New Roman" pitchFamily="18" charset="0"/>
            </a:endParaRPr>
          </a:p>
        </p:txBody>
      </p:sp>
      <p:pic>
        <p:nvPicPr>
          <p:cNvPr id="2097152" name="Picture 2" descr="C:\Users\Public\Pictures\Sample Pictures\images.png"/>
          <p:cNvPicPr>
            <a:picLocks noChangeAspect="1" noChangeArrowheads="1"/>
          </p:cNvPicPr>
          <p:nvPr/>
        </p:nvPicPr>
        <p:blipFill>
          <a:blip r:embed="rId3"/>
          <a:srcRect/>
          <a:stretch>
            <a:fillRect/>
          </a:stretch>
        </p:blipFill>
        <p:spPr bwMode="auto">
          <a:xfrm rot="540499" flipH="1">
            <a:off x="1819057" y="-2252873"/>
            <a:ext cx="3182221" cy="705538"/>
          </a:xfrm>
          <a:prstGeom prst="rect">
            <a:avLst/>
          </a:prstGeom>
          <a:noFill/>
          <a:ln>
            <a:solidFill>
              <a:srgbClr val="C00000"/>
            </a:solidFill>
          </a:ln>
        </p:spPr>
      </p:pic>
      <p:pic>
        <p:nvPicPr>
          <p:cNvPr id="2097153" name="Picture 2097152"/>
          <p:cNvPicPr>
            <a:picLocks/>
          </p:cNvPicPr>
          <p:nvPr/>
        </p:nvPicPr>
        <p:blipFill>
          <a:blip r:embed="rId4"/>
          <a:stretch>
            <a:fillRect/>
          </a:stretch>
        </p:blipFill>
        <p:spPr>
          <a:xfrm>
            <a:off x="1528393" y="-2932346"/>
            <a:ext cx="6461869" cy="1835753"/>
          </a:xfrm>
          <a:prstGeom prst="rect">
            <a:avLst/>
          </a:prstGeom>
        </p:spPr>
      </p:pic>
      <p:sp>
        <p:nvSpPr>
          <p:cNvPr id="1048594" name="TextBox 1048593"/>
          <p:cNvSpPr txBox="1"/>
          <p:nvPr/>
        </p:nvSpPr>
        <p:spPr>
          <a:xfrm>
            <a:off x="283123" y="655321"/>
            <a:ext cx="4935530" cy="713740"/>
          </a:xfrm>
          <a:prstGeom prst="rect">
            <a:avLst/>
          </a:prstGeom>
        </p:spPr>
        <p:txBody>
          <a:bodyPr wrap="square" rtlCol="0">
            <a:spAutoFit/>
          </a:bodyPr>
          <a:lstStyle/>
          <a:p>
            <a:r>
              <a:rPr lang="en-US" sz="3600" b="1">
                <a:solidFill>
                  <a:srgbClr val="FFC000"/>
                </a:solidFill>
                <a:latin typeface="Noto Sans Bamum"/>
                <a:ea typeface="Noto Sans Bamum"/>
                <a:cs typeface="Noto Sans Bamum"/>
              </a:rPr>
              <a:t> COVID-19 </a:t>
            </a:r>
            <a:endParaRPr lang="en-GB" sz="2800">
              <a:solidFill>
                <a:srgbClr val="FFC000"/>
              </a:solidFill>
            </a:endParaRPr>
          </a:p>
        </p:txBody>
      </p:sp>
      <p:sp>
        <p:nvSpPr>
          <p:cNvPr id="1048595" name="TextBox 1048594"/>
          <p:cNvSpPr txBox="1"/>
          <p:nvPr/>
        </p:nvSpPr>
        <p:spPr>
          <a:xfrm>
            <a:off x="-304801" y="8845214"/>
            <a:ext cx="4572000" cy="55397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
        <p:nvSpPr>
          <p:cNvPr id="1048596" name="TextBox 1048595"/>
          <p:cNvSpPr txBox="1"/>
          <p:nvPr/>
        </p:nvSpPr>
        <p:spPr>
          <a:xfrm>
            <a:off x="172246" y="1369061"/>
            <a:ext cx="8842146" cy="5488939"/>
          </a:xfrm>
          <a:prstGeom prst="rect">
            <a:avLst/>
          </a:prstGeom>
        </p:spPr>
        <p:txBody>
          <a:bodyPr wrap="square" rtlCol="0">
            <a:spAutoFit/>
          </a:bodyPr>
          <a:lstStyle/>
          <a:p>
            <a:endParaRPr lang="en-GB" sz="2800">
              <a:solidFill>
                <a:srgbClr val="65FF65"/>
              </a:solidFill>
            </a:endParaRPr>
          </a:p>
          <a:p>
            <a:r>
              <a:rPr lang="en-GB" sz="2400">
                <a:solidFill>
                  <a:srgbClr val="65FF65"/>
                </a:solidFill>
              </a:rPr>
              <a:t>On January 30, 2020, the World Health Organisation declared an epidemic in</a:t>
            </a:r>
            <a:r>
              <a:rPr lang="en-US" sz="2400">
                <a:solidFill>
                  <a:srgbClr val="65FF65"/>
                </a:solidFill>
              </a:rPr>
              <a:t> </a:t>
            </a:r>
            <a:r>
              <a:rPr lang="en-GB" sz="2400">
                <a:solidFill>
                  <a:srgbClr val="65FF65"/>
                </a:solidFill>
              </a:rPr>
              <a:t>response to the SARS-CoV-2 virus outbreak in Wuhan, Hubei Province, China, and its</a:t>
            </a:r>
            <a:r>
              <a:rPr lang="en-US" sz="2400">
                <a:solidFill>
                  <a:srgbClr val="65FF65"/>
                </a:solidFill>
              </a:rPr>
              <a:t> </a:t>
            </a:r>
            <a:r>
              <a:rPr lang="en-GB" sz="2400">
                <a:solidFill>
                  <a:srgbClr val="65FF65"/>
                </a:solidFill>
              </a:rPr>
              <a:t>quick spread to 25 other nations. This occurred exactly one month after the disease's</a:t>
            </a:r>
            <a:r>
              <a:rPr lang="en-US" sz="2400">
                <a:solidFill>
                  <a:srgbClr val="65FF65"/>
                </a:solidFill>
              </a:rPr>
              <a:t> </a:t>
            </a:r>
            <a:r>
              <a:rPr lang="en-GB" sz="2400">
                <a:solidFill>
                  <a:srgbClr val="65FF65"/>
                </a:solidFill>
              </a:rPr>
              <a:t>first case was reported on December 31, 2019</a:t>
            </a:r>
            <a:r>
              <a:rPr lang="en-US" sz="2400">
                <a:solidFill>
                  <a:srgbClr val="65FF65"/>
                </a:solidFill>
              </a:rPr>
              <a:t>. According to their genetic makeup, coronaviruses are positive single-stranded RNA viruses that fall into four genera:,,, and coronavirus.</a:t>
            </a:r>
            <a:endParaRPr lang="en-GB" sz="2800">
              <a:solidFill>
                <a:srgbClr val="65FF65"/>
              </a:solidFill>
            </a:endParaRPr>
          </a:p>
          <a:p>
            <a:r>
              <a:rPr lang="en-US" sz="2400">
                <a:solidFill>
                  <a:srgbClr val="65FF65"/>
                </a:solidFill>
              </a:rPr>
              <a:t>Middle East respiratory syndrome (MERS) was first recorded in Saudi Arabia in 2011–2012. Since then, 2495 cases have been documented, of which 858 cases havebeen linked to deaths, yielding an estimated 34.4% death rate. Although there haven't been any new MERS-CoV cases documented since 2004, the SARS-CoV-2 pandemicstruck unpredictably in 2020</a:t>
            </a:r>
            <a:endParaRPr lang="en-GB" sz="2000">
              <a:solidFill>
                <a:srgbClr val="65FF65"/>
              </a:solidFill>
            </a:endParaRPr>
          </a:p>
        </p:txBody>
      </p:sp>
      <p:sp>
        <p:nvSpPr>
          <p:cNvPr id="1048597" name="TextBox 1048596"/>
          <p:cNvSpPr txBox="1"/>
          <p:nvPr/>
        </p:nvSpPr>
        <p:spPr>
          <a:xfrm>
            <a:off x="464888" y="1318260"/>
            <a:ext cx="4572000" cy="510540"/>
          </a:xfrm>
          <a:prstGeom prst="rect">
            <a:avLst/>
          </a:prstGeom>
        </p:spPr>
        <p:txBody>
          <a:bodyPr wrap="square" rtlCol="0">
            <a:spAutoFit/>
          </a:bodyPr>
          <a:lstStyle/>
          <a:p>
            <a:r>
              <a:rPr lang="en-US" sz="2800">
                <a:solidFill>
                  <a:srgbClr val="000000"/>
                </a:solidFill>
              </a:rPr>
              <a:t>I</a:t>
            </a:r>
            <a:endParaRPr lang="en-GB" sz="2800">
              <a:solidFill>
                <a:srgbClr val="000000"/>
              </a:solidFill>
            </a:endParaRPr>
          </a:p>
        </p:txBody>
      </p:sp>
      <p:sp>
        <p:nvSpPr>
          <p:cNvPr id="1048598" name="TextBox 1048597"/>
          <p:cNvSpPr txBox="1"/>
          <p:nvPr/>
        </p:nvSpPr>
        <p:spPr>
          <a:xfrm>
            <a:off x="-2762032" y="14156811"/>
            <a:ext cx="4572000" cy="5539739"/>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r>
              <a:rPr lang="en-US" sz="2800">
                <a:solidFill>
                  <a:srgbClr val="000000"/>
                </a:solidFill>
              </a:rPr>
              <a:t>i</a:t>
            </a:r>
            <a:endParaRPr lang="en-GB" sz="2800">
              <a:solidFill>
                <a:srgbClr val="000000"/>
              </a:solidFill>
            </a:endParaRPr>
          </a:p>
        </p:txBody>
      </p:sp>
      <p:sp>
        <p:nvSpPr>
          <p:cNvPr id="1048599" name="TextBox 1048598"/>
          <p:cNvSpPr txBox="1"/>
          <p:nvPr/>
        </p:nvSpPr>
        <p:spPr>
          <a:xfrm>
            <a:off x="-2497096" y="15761986"/>
            <a:ext cx="4572000" cy="55397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3" name="Rectangle 1"/>
          <p:cNvSpPr/>
          <p:nvPr/>
        </p:nvSpPr>
        <p:spPr>
          <a:xfrm>
            <a:off x="-3665989" y="7342001"/>
            <a:ext cx="2155867" cy="447040"/>
          </a:xfrm>
          <a:prstGeom prst="rect">
            <a:avLst/>
          </a:prstGeom>
        </p:spPr>
        <p:txBody>
          <a:bodyPr wrap="square">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a:t>
            </a:r>
            <a:endParaRPr lang="zh-CN" altLang="en-US"/>
          </a:p>
        </p:txBody>
      </p:sp>
      <p:sp>
        <p:nvSpPr>
          <p:cNvPr id="1048604" name="Rectangle 2"/>
          <p:cNvSpPr/>
          <p:nvPr/>
        </p:nvSpPr>
        <p:spPr>
          <a:xfrm>
            <a:off x="-8927789" y="4922088"/>
            <a:ext cx="8304957" cy="3291840"/>
          </a:xfrm>
          <a:prstGeom prst="rect">
            <a:avLst/>
          </a:prstGeom>
        </p:spPr>
        <p:txBody>
          <a:bodyPr wrap="square">
            <a:spAutoFit/>
          </a:bodyPr>
          <a:lstStyle/>
          <a:p>
            <a:pPr marL="0" indent="0" algn="l">
              <a:lnSpc>
                <a:spcPct val="100000"/>
              </a:lnSpc>
              <a:buNone/>
            </a:pPr>
            <a:r>
              <a:rPr lang="en-GB" altLang="en-US" sz="2000" dirty="0">
                <a:latin typeface="Times New Roman" pitchFamily="18" charset="0"/>
                <a:cs typeface="Times New Roman" pitchFamily="18" charset="0"/>
              </a:rPr>
              <a:t>•</a:t>
            </a:r>
            <a:r>
              <a:rPr lang="en-US" altLang="en-US" sz="2000" dirty="0">
                <a:latin typeface="Times New Roman" pitchFamily="18" charset="0"/>
                <a:cs typeface="Times New Roman" pitchFamily="18" charset="0"/>
              </a:rPr>
              <a:t> O</a:t>
            </a:r>
            <a:r>
              <a:rPr lang="en-US" altLang="en-US"/>
              <a:t>n J</a:t>
            </a:r>
            <a:r>
              <a:rPr lang="en-US" altLang="en-US" sz="2000"/>
              <a:t>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endParaRPr lang="zh-CN" altLang="en-US" sz="2400"/>
          </a:p>
          <a:p>
            <a:pPr marL="0" indent="0" algn="l">
              <a:lnSpc>
                <a:spcPct val="100000"/>
              </a:lnSpc>
              <a:buNone/>
            </a:pPr>
            <a:endParaRPr lang="zh-CN" altLang="en-US" sz="2000"/>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endParaRPr lang="en-US" sz="2000" dirty="0">
              <a:latin typeface="Times New Roman" pitchFamily="18" charset="0"/>
              <a:cs typeface="Times New Roman" pitchFamily="18" charset="0"/>
            </a:endParaRPr>
          </a:p>
        </p:txBody>
      </p:sp>
      <p:sp>
        <p:nvSpPr>
          <p:cNvPr id="1048605" name="TextBox 1048604"/>
          <p:cNvSpPr txBox="1"/>
          <p:nvPr/>
        </p:nvSpPr>
        <p:spPr>
          <a:xfrm>
            <a:off x="3718497" y="11759695"/>
            <a:ext cx="4940011" cy="4701540"/>
          </a:xfrm>
          <a:prstGeom prst="rect">
            <a:avLst/>
          </a:prstGeom>
        </p:spPr>
        <p:txBody>
          <a:bodyPr wrap="square" rtlCol="0">
            <a:spAutoFit/>
          </a:bodyPr>
          <a:lstStyle/>
          <a:p>
            <a:r>
              <a:rPr lang="en-GB" sz="2800">
                <a:solidFill>
                  <a:srgbClr val="000000"/>
                </a:solidFill>
              </a:rPr>
              <a:t>On January 30, 2020, the World Health Organisation declared an epidemic in
response to the SARS-CoV-2 virus outbreak in Wuhan, Hubei Province, China, and its
quick spread to 25 other nations. This occurred exactly one month after the disease's
first case was reported on December 31, 2019</a:t>
            </a:r>
          </a:p>
        </p:txBody>
      </p:sp>
      <p:sp>
        <p:nvSpPr>
          <p:cNvPr id="1048606" name="TextBox 1048605"/>
          <p:cNvSpPr txBox="1"/>
          <p:nvPr/>
        </p:nvSpPr>
        <p:spPr>
          <a:xfrm>
            <a:off x="5134023" y="17121044"/>
            <a:ext cx="4572000" cy="7216139"/>
          </a:xfrm>
          <a:prstGeom prst="rect">
            <a:avLst/>
          </a:prstGeom>
        </p:spPr>
        <p:txBody>
          <a:bodyPr wrap="square" rtlCol="0">
            <a:spAutoFit/>
          </a:bodyPr>
          <a:lstStyle/>
          <a:p>
            <a:r>
              <a:rPr lang="en-GB" sz="2800">
                <a:solidFill>
                  <a:srgbClr val="000000"/>
                </a:solidFill>
              </a:rPr>
              <a:t>Middle East respiratory syndrome (MERS) was first recorded in Saudi Arabia in
2011–2012. Since then, 2495 cases have been documented, of which 858 cases have
been linked to deaths, yielding an estimated 34.4% death rate. Although there haven't
been any new MERS-CoV cases documented since 2004, the SARS-CoV-2 pandemic
struck unpredictably in 2020</a:t>
            </a:r>
          </a:p>
        </p:txBody>
      </p:sp>
      <p:sp>
        <p:nvSpPr>
          <p:cNvPr id="1048607" name="TextBox 1048606"/>
          <p:cNvSpPr txBox="1"/>
          <p:nvPr/>
        </p:nvSpPr>
        <p:spPr>
          <a:xfrm>
            <a:off x="319802" y="289560"/>
            <a:ext cx="8649496" cy="5844540"/>
          </a:xfrm>
          <a:prstGeom prst="rect">
            <a:avLst/>
          </a:prstGeom>
          <a:noFill/>
        </p:spPr>
        <p:txBody>
          <a:bodyPr wrap="square" rtlCol="0" anchor="t">
            <a:spAutoFit/>
          </a:bodyPr>
          <a:lstStyle/>
          <a:p>
            <a:pPr>
              <a:lnSpc>
                <a:spcPct val="100000"/>
              </a:lnSpc>
            </a:pPr>
            <a:r>
              <a:rPr lang="en-US" sz="2800" b="1">
                <a:solidFill>
                  <a:srgbClr val="F46D43"/>
                </a:solidFill>
              </a:rPr>
              <a:t>What are coronaviruses?</a:t>
            </a:r>
            <a:endParaRPr lang="en-GB" sz="2800" b="1">
              <a:solidFill>
                <a:srgbClr val="F46D43"/>
              </a:solidFill>
            </a:endParaRPr>
          </a:p>
          <a:p>
            <a:pPr>
              <a:lnSpc>
                <a:spcPct val="100000"/>
              </a:lnSpc>
            </a:pPr>
            <a:r>
              <a:rPr lang="en-GB" sz="2400">
                <a:solidFill>
                  <a:srgbClr val="FFFFFF"/>
                </a:solidFill>
              </a:rPr>
              <a:t>Coronavirus disease 2019 (COVID-19) is a</a:t>
            </a:r>
            <a:r>
              <a:rPr lang="en-US" sz="2400">
                <a:solidFill>
                  <a:srgbClr val="FFFFFF"/>
                </a:solidFill>
              </a:rPr>
              <a:t> </a:t>
            </a:r>
            <a:r>
              <a:rPr lang="en-GB" sz="2400">
                <a:solidFill>
                  <a:srgbClr val="FFFFFF"/>
                </a:solidFill>
              </a:rPr>
              <a:t>respiratory illness that can spread from</a:t>
            </a:r>
            <a:r>
              <a:rPr lang="en-US" sz="2400">
                <a:solidFill>
                  <a:srgbClr val="FFFFFF"/>
                </a:solidFill>
              </a:rPr>
              <a:t> </a:t>
            </a:r>
            <a:r>
              <a:rPr lang="en-GB" sz="2400">
                <a:solidFill>
                  <a:srgbClr val="FFFFFF"/>
                </a:solidFill>
              </a:rPr>
              <a:t>person to person. The virus that causes</a:t>
            </a:r>
            <a:r>
              <a:rPr lang="en-US" sz="2400">
                <a:solidFill>
                  <a:srgbClr val="FFFFFF"/>
                </a:solidFill>
              </a:rPr>
              <a:t> </a:t>
            </a:r>
            <a:r>
              <a:rPr lang="en-GB" sz="2400">
                <a:solidFill>
                  <a:srgbClr val="FFFFFF"/>
                </a:solidFill>
              </a:rPr>
              <a:t>COVID-19 is a novel coronavirus that was first</a:t>
            </a:r>
            <a:r>
              <a:rPr lang="en-US" sz="2400">
                <a:solidFill>
                  <a:srgbClr val="FFFFFF"/>
                </a:solidFill>
              </a:rPr>
              <a:t> i</a:t>
            </a:r>
            <a:r>
              <a:rPr lang="en-GB" sz="2400">
                <a:solidFill>
                  <a:srgbClr val="FFFFFF"/>
                </a:solidFill>
              </a:rPr>
              <a:t>dentified during an investigation into an</a:t>
            </a:r>
            <a:r>
              <a:rPr lang="en-US" sz="2400">
                <a:solidFill>
                  <a:srgbClr val="FFFFFF"/>
                </a:solidFill>
              </a:rPr>
              <a:t> </a:t>
            </a:r>
            <a:r>
              <a:rPr lang="en-GB" sz="2400">
                <a:solidFill>
                  <a:srgbClr val="FFFFFF"/>
                </a:solidFill>
              </a:rPr>
              <a:t>outbreak in Wuhan, China.</a:t>
            </a:r>
            <a:r>
              <a:rPr lang="en-US" sz="2400">
                <a:solidFill>
                  <a:srgbClr val="FFFFFF"/>
                </a:solidFill>
              </a:rPr>
              <a:t> the coronavirus consists of four primary structural proteins: S (spike), E (envelope), N (nucleocapsid), and M (membrane). The COVID-19 virus binds to angiotensin-converting enzyme-type-2 (ACE2) receptors in cells through the spike protein's receptor-binding domain (RBD)Because COVID-19 has a high affinity for ACE2, alveolar cells, myocytes, and vascular endothelial cells all contain the ACE2 receptor. It is also useful for genital pathology, which includes the ovaries and testes. In addition to producing sex hormones and perhaps lowering sexual desire, COVID-19 likely influences and decreases the amount of sperm produced</a:t>
            </a:r>
            <a:endParaRPr lang="en-GB"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8" name="Title 1048607"/>
          <p:cNvSpPr>
            <a:spLocks noGrp="1"/>
          </p:cNvSpPr>
          <p:nvPr>
            <p:ph type="ctrTitle"/>
          </p:nvPr>
        </p:nvSpPr>
        <p:spPr>
          <a:xfrm rot="3332">
            <a:off x="205679" y="1000943"/>
            <a:ext cx="8732642" cy="4856114"/>
          </a:xfrm>
        </p:spPr>
        <p:txBody>
          <a:bodyPr>
            <a:noAutofit/>
          </a:bodyPr>
          <a:lstStyle/>
          <a:p>
            <a:pPr algn="l"/>
            <a:r>
              <a:rPr lang="en-US" sz="2800" b="1">
                <a:solidFill>
                  <a:srgbClr val="F46D43"/>
                </a:solidFill>
              </a:rPr>
              <a:t>Types of coronavirus</a:t>
            </a:r>
            <a:br>
              <a:rPr lang="en-US" sz="2800" b="1">
                <a:solidFill>
                  <a:srgbClr val="F46D43"/>
                </a:solidFill>
              </a:rPr>
            </a:br>
            <a:r>
              <a:rPr lang="en-US" sz="2000">
                <a:solidFill>
                  <a:srgbClr val="FFFF00"/>
                </a:solidFill>
              </a:rPr>
              <a:t>The four subtypes of coronaviruses—alpha, beta, gamma, and delta—are used by scientists to categorise various species. Human illness has been associated with seven coronaviruses. Four of these, as illustrated in Fig. 2, are human coronaviruses that impact the upper and lower airways, nose, sinuses, mouth, and lungs. These include human coronavirus 229E and NL63, which belong to the alpha-CoVs, as well as human coronavirus OC43 and HKU1, which belong to the beta-CoVs. These viruses are ubiquitous worldwide, causing 15–30% of all cases of the common cold. Only a tiny portion of instances result in them spreading to the lower respiratory tract.coronavirus (CoV) phylogenetic tree based on RNA-dependent RNA polymerase nucleotide sequences (RdRp). MEGA 6 was used to construct the tree using the greatest likelihood technique, yielding 1000 bootstrap values.</a:t>
            </a:r>
            <a:br>
              <a:rPr lang="en-US" sz="2000">
                <a:solidFill>
                  <a:srgbClr val="FFFF00"/>
                </a:solidFill>
              </a:rPr>
            </a:br>
            <a:r>
              <a:rPr lang="en-US" sz="2000">
                <a:solidFill>
                  <a:srgbClr val="FFFF00"/>
                </a:solidFill>
              </a:rPr>
              <a:t>  These coronaviruses pose a greater threat to humanhealth. They are stated as follows:-</a:t>
            </a:r>
            <a:br>
              <a:rPr lang="en-US" sz="2000">
                <a:solidFill>
                  <a:srgbClr val="FFFF00"/>
                </a:solidFill>
              </a:rPr>
            </a:br>
            <a:r>
              <a:rPr lang="en-GB" altLang="en-US" sz="2000">
                <a:solidFill>
                  <a:srgbClr val="FFFF00"/>
                </a:solidFill>
              </a:rPr>
              <a:t>•</a:t>
            </a:r>
            <a:r>
              <a:rPr lang="en-US" altLang="en-US" sz="2000">
                <a:solidFill>
                  <a:srgbClr val="FFFF00"/>
                </a:solidFill>
              </a:rPr>
              <a:t> SARS-CoV-2 was the virus that started the COVID-19 pandemic.</a:t>
            </a:r>
            <a:br>
              <a:rPr lang="en-US" altLang="en-US" sz="2000">
                <a:solidFill>
                  <a:srgbClr val="FFFF00"/>
                </a:solidFill>
              </a:rPr>
            </a:br>
            <a:r>
              <a:rPr lang="en-GB" altLang="en-US" sz="2000">
                <a:solidFill>
                  <a:srgbClr val="FFFF00"/>
                </a:solidFill>
              </a:rPr>
              <a:t>•The virus known as SARS-CoV, or severe acute respiratory syndrome coronavirus, </a:t>
            </a:r>
            <a:r>
              <a:rPr lang="en-US" altLang="en-US" sz="2000">
                <a:solidFill>
                  <a:srgbClr val="FFFF00"/>
                </a:solidFill>
              </a:rPr>
              <a:t>         </a:t>
            </a:r>
            <a:r>
              <a:rPr lang="en-GB" altLang="en-US" sz="2000">
                <a:solidFill>
                  <a:srgbClr val="FFFF00"/>
                </a:solidFill>
              </a:rPr>
              <a:t>was</a:t>
            </a:r>
            <a:r>
              <a:rPr lang="en-US" altLang="en-US" sz="2000">
                <a:solidFill>
                  <a:srgbClr val="FFFF00"/>
                </a:solidFill>
              </a:rPr>
              <a:t> </a:t>
            </a:r>
            <a:r>
              <a:rPr lang="en-GB" altLang="en-US" sz="2000">
                <a:solidFill>
                  <a:srgbClr val="FFFF00"/>
                </a:solidFill>
              </a:rPr>
              <a:t>the cause of the SARS outbreak in 2002–2003</a:t>
            </a:r>
            <a:r>
              <a:rPr lang="en-US" altLang="en-US" sz="2000">
                <a:solidFill>
                  <a:srgbClr val="FFFF00"/>
                </a:solidFill>
              </a:rPr>
              <a:t>.</a:t>
            </a:r>
            <a:br>
              <a:rPr lang="en-US" altLang="en-US" sz="2000">
                <a:solidFill>
                  <a:srgbClr val="FFFF00"/>
                </a:solidFill>
              </a:rPr>
            </a:br>
            <a:r>
              <a:rPr lang="en-GB" altLang="en-US" sz="2000">
                <a:solidFill>
                  <a:srgbClr val="FFFF00"/>
                </a:solidFill>
              </a:rPr>
              <a:t>•The Middle East respiratory syndrome coronavirus (MERS-CoV) was the source of the</a:t>
            </a:r>
            <a:r>
              <a:rPr lang="en-US" altLang="en-US" sz="2000">
                <a:solidFill>
                  <a:srgbClr val="FFFF00"/>
                </a:solidFill>
              </a:rPr>
              <a:t> </a:t>
            </a:r>
            <a:r>
              <a:rPr lang="en-GB" altLang="en-US" sz="2000">
                <a:solidFill>
                  <a:srgbClr val="FFFF00"/>
                </a:solidFill>
              </a:rPr>
              <a:t>2012 MERS outbreak</a:t>
            </a:r>
            <a:endParaRPr lang="en-GB" sz="2000">
              <a:solidFill>
                <a:srgbClr val="FFFF00"/>
              </a:solidFill>
            </a:endParaRPr>
          </a:p>
        </p:txBody>
      </p:sp>
      <p:sp>
        <p:nvSpPr>
          <p:cNvPr id="1048609" name="Subtitle 1048608"/>
          <p:cNvSpPr>
            <a:spLocks noGrp="1"/>
          </p:cNvSpPr>
          <p:nvPr>
            <p:ph type="subTitle" idx="1"/>
          </p:nvPr>
        </p:nvSpPr>
        <p:spPr>
          <a:xfrm>
            <a:off x="1774034" y="7018065"/>
            <a:ext cx="6400800" cy="1752600"/>
          </a:xfrm>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0" name="Title 1048609"/>
          <p:cNvSpPr>
            <a:spLocks noGrp="1"/>
          </p:cNvSpPr>
          <p:nvPr>
            <p:ph type="ctrTitle"/>
          </p:nvPr>
        </p:nvSpPr>
        <p:spPr>
          <a:xfrm>
            <a:off x="407514" y="703716"/>
            <a:ext cx="7962761" cy="5450566"/>
          </a:xfrm>
        </p:spPr>
        <p:txBody>
          <a:bodyPr>
            <a:noAutofit/>
          </a:bodyPr>
          <a:lstStyle/>
          <a:p>
            <a:pPr algn="l"/>
            <a:r>
              <a:rPr lang="en-US" sz="2800" b="1">
                <a:solidFill>
                  <a:srgbClr val="993300"/>
                </a:solidFill>
              </a:rPr>
              <a:t>Origin and spread of COVID-19</a:t>
            </a:r>
            <a:br>
              <a:rPr lang="en-US" sz="2800" b="1">
                <a:solidFill>
                  <a:srgbClr val="993300"/>
                </a:solidFill>
              </a:rPr>
            </a:br>
            <a:r>
              <a:rPr lang="en-US" sz="2000" b="1">
                <a:solidFill>
                  <a:srgbClr val="D66565"/>
                </a:solidFill>
              </a:rPr>
              <a:t>With a genomic content (GC) ranging from 32 to 43%, coronaviruses are single-stranded, positive-sense RNA viruses with the longest genomes of any known RNA virus. Because of its spherical form, which includes branches that protrude and a crown, this viral family has been named coronavirus. The Latin word corona, which means crown, is the source of this name. 15% of respiratory illnesses are caused by coronaviruses, which typically do not result in an acute form of the illness but can cause moderate upper respiratory infections. Numerous species (mammals) as well as humans are infected by this virus family. Since 1965, coronaviruses have been the subject of research. It has been determined that these viruses may infect both humans and animals, and that some can even spread from one species to another . Research conducted during the SARS pandemic has revealed that bats are carriers of many coronaviruses that can potentially infect humans . The new corona virus may have started in snakes or bats, similar to the SARS virus, but other animals may still act as mediated hosts, according to research that retrieved the genetic material of the virus from those who examined it</a:t>
            </a:r>
            <a:endParaRPr lang="en-GB" sz="2000">
              <a:solidFill>
                <a:srgbClr val="D66565"/>
              </a:solidFill>
            </a:endParaRPr>
          </a:p>
        </p:txBody>
      </p:sp>
      <p:sp>
        <p:nvSpPr>
          <p:cNvPr id="1048611" name="Subtitle 1048610"/>
          <p:cNvSpPr>
            <a:spLocks noGrp="1"/>
          </p:cNvSpPr>
          <p:nvPr>
            <p:ph type="subTitle" idx="1"/>
          </p:nvPr>
        </p:nvSpPr>
        <p:spPr>
          <a:xfrm>
            <a:off x="1188495" y="6858000"/>
            <a:ext cx="6400800" cy="1752600"/>
          </a:xfrm>
        </p:spPr>
        <p:txBody>
          <a:bodyPr/>
          <a:lstStyle/>
          <a:p>
            <a:endParaRPr lang="en-GB"/>
          </a:p>
        </p:txBody>
      </p:sp>
      <p:sp>
        <p:nvSpPr>
          <p:cNvPr id="1048612" name="TextBox 1048611"/>
          <p:cNvSpPr txBox="1"/>
          <p:nvPr/>
        </p:nvSpPr>
        <p:spPr>
          <a:xfrm>
            <a:off x="5428220" y="7066646"/>
            <a:ext cx="4572000" cy="332739"/>
          </a:xfrm>
          <a:prstGeom prst="rect">
            <a:avLst/>
          </a:prstGeom>
        </p:spPr>
        <p:txBody>
          <a:bodyPr wrap="square" rtlCol="0">
            <a:spAutoFit/>
          </a:bodyPr>
          <a:lstStyle/>
          <a:p>
            <a:r>
              <a:rPr lang="en-GB" sz="1600">
                <a:solidFill>
                  <a:srgbClr val="000000"/>
                </a:solidFill>
              </a:rPr>
              <a:t>Origin and spread of COVID-19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3" name="Title 1048612"/>
          <p:cNvSpPr>
            <a:spLocks noGrp="1"/>
          </p:cNvSpPr>
          <p:nvPr>
            <p:ph type="ctrTitle"/>
          </p:nvPr>
        </p:nvSpPr>
        <p:spPr>
          <a:xfrm>
            <a:off x="3981952" y="-3562698"/>
            <a:ext cx="7772400" cy="1470025"/>
          </a:xfrm>
        </p:spPr>
        <p:txBody>
          <a:bodyPr/>
          <a:lstStyle/>
          <a:p>
            <a:endParaRPr lang="en-GB"/>
          </a:p>
        </p:txBody>
      </p:sp>
      <p:sp>
        <p:nvSpPr>
          <p:cNvPr id="1048614" name="Subtitle 1048613"/>
          <p:cNvSpPr>
            <a:spLocks noGrp="1"/>
          </p:cNvSpPr>
          <p:nvPr>
            <p:ph type="subTitle" idx="1"/>
          </p:nvPr>
        </p:nvSpPr>
        <p:spPr>
          <a:xfrm>
            <a:off x="1791567" y="8772524"/>
            <a:ext cx="6400800" cy="1752600"/>
          </a:xfrm>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5" name="Title 1048614"/>
          <p:cNvSpPr>
            <a:spLocks noGrp="1"/>
          </p:cNvSpPr>
          <p:nvPr>
            <p:ph type="ctrTitle"/>
          </p:nvPr>
        </p:nvSpPr>
        <p:spPr>
          <a:xfrm>
            <a:off x="-948172" y="10383174"/>
            <a:ext cx="7772400" cy="1470025"/>
          </a:xfrm>
        </p:spPr>
        <p:txBody>
          <a:bodyPr/>
          <a:lstStyle/>
          <a:p>
            <a:endParaRPr lang="en-GB"/>
          </a:p>
        </p:txBody>
      </p:sp>
      <p:sp>
        <p:nvSpPr>
          <p:cNvPr id="1048616" name="Subtitle 1048615"/>
          <p:cNvSpPr>
            <a:spLocks noGrp="1"/>
          </p:cNvSpPr>
          <p:nvPr>
            <p:ph type="subTitle" idx="1"/>
          </p:nvPr>
        </p:nvSpPr>
        <p:spPr>
          <a:xfrm>
            <a:off x="423428" y="8404526"/>
            <a:ext cx="6400800" cy="1752600"/>
          </a:xfrm>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7" name="Title 1048616"/>
          <p:cNvSpPr>
            <a:spLocks noGrp="1"/>
          </p:cNvSpPr>
          <p:nvPr>
            <p:ph type="ctrTitle"/>
          </p:nvPr>
        </p:nvSpPr>
        <p:spPr>
          <a:xfrm>
            <a:off x="1218335" y="9013522"/>
            <a:ext cx="7772400" cy="1470025"/>
          </a:xfrm>
        </p:spPr>
        <p:txBody>
          <a:bodyPr/>
          <a:lstStyle/>
          <a:p>
            <a:endParaRPr lang="en-GB"/>
          </a:p>
        </p:txBody>
      </p:sp>
      <p:sp>
        <p:nvSpPr>
          <p:cNvPr id="1048618" name="Subtitle 1048617"/>
          <p:cNvSpPr>
            <a:spLocks noGrp="1"/>
          </p:cNvSpPr>
          <p:nvPr>
            <p:ph type="subTitle" idx="1"/>
          </p:nvPr>
        </p:nvSpPr>
        <p:spPr>
          <a:xfrm>
            <a:off x="2205038" y="8730947"/>
            <a:ext cx="6400800" cy="1752600"/>
          </a:xfrm>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19" name="AutoShape 2" descr="How To Write A Thank You Note In Five Easy St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20" name="AutoShape 4" descr="How To Write A Thank You Note In Five Easy Steps"/>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21" name="AutoShape 6" descr="How To Write A Thank You Note In Five Easy Steps"/>
          <p:cNvSpPr>
            <a:spLocks noChangeAspect="1" noChangeArrowheads="1"/>
          </p:cNvSpPr>
          <p:nvPr/>
        </p:nvSpPr>
        <p:spPr bwMode="auto">
          <a:xfrm>
            <a:off x="460375" y="16033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154" name="Picture 7" descr="C:\Users\LANGUAGE LAB218\Pictures\thank-you-from-christian-vision-alliance.jpg"/>
          <p:cNvPicPr>
            <a:picLocks noChangeAspect="1" noChangeArrowheads="1"/>
          </p:cNvPicPr>
          <p:nvPr/>
        </p:nvPicPr>
        <p:blipFill>
          <a:blip r:embed="rId3"/>
          <a:srcRect/>
          <a:stretch>
            <a:fillRect/>
          </a:stretch>
        </p:blipFill>
        <p:spPr bwMode="auto">
          <a:xfrm>
            <a:off x="5133110" y="-6230164"/>
            <a:ext cx="5562600" cy="3276599"/>
          </a:xfrm>
          <a:prstGeom prst="rect">
            <a:avLst/>
          </a:prstGeom>
          <a:noFill/>
        </p:spPr>
      </p:pic>
      <p:sp>
        <p:nvSpPr>
          <p:cNvPr id="1048622" name="Rectangle 6"/>
          <p:cNvSpPr/>
          <p:nvPr/>
        </p:nvSpPr>
        <p:spPr>
          <a:xfrm>
            <a:off x="1600199" y="8810165"/>
            <a:ext cx="8839200" cy="6553200"/>
          </a:xfrm>
          <a:prstGeom prst="rect">
            <a:avLst/>
          </a:prstGeom>
          <a:solidFill>
            <a:srgbClr val="FDEADA">
              <a:alpha val="40000"/>
            </a:srgb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On-screen Show (4:3)</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 Bamum</vt:lpstr>
      <vt:lpstr>Times New Roman</vt:lpstr>
      <vt:lpstr>Office Theme</vt:lpstr>
      <vt:lpstr>7th International Conference  on  Public Health &amp; Technology December 25-26, 2023 TOPIC: COVID-19  Organized by: Center for Academic &amp; Professional Career Development and Research (CAPCDR) Presented by:- Mr.Bade krushna S.                                                                  Ms.Shinde Pratiksha A.</vt:lpstr>
      <vt:lpstr>On January 30, 2020, the World Health Organisation declared an epidemic in response to the SARS-CoV-2 virus outbreak in Wuhan, Hubei Province, China, and its quick spread to 25 other nations. This occurred exactly one month after the disease's first case was reported on December 31, 2019</vt:lpstr>
      <vt:lpstr>PowerPoint Presentation</vt:lpstr>
      <vt:lpstr>Types of coronavirus The four subtypes of coronaviruses—alpha, beta, gamma, and delta—are used by scientists to categorise various species. Human illness has been associated with seven coronaviruses. Four of these, as illustrated in Fig. 2, are human coronaviruses that impact the upper and lower airways, nose, sinuses, mouth, and lungs. These include human coronavirus 229E and NL63, which belong to the alpha-CoVs, as well as human coronavirus OC43 and HKU1, which belong to the beta-CoVs. These viruses are ubiquitous worldwide, causing 15–30% of all cases of the common cold. Only a tiny portion of instances result in them spreading to the lower respiratory tract.coronavirus (CoV) phylogenetic tree based on RNA-dependent RNA polymerase nucleotide sequences (RdRp). MEGA 6 was used to construct the tree using the greatest likelihood technique, yielding 1000 bootstrap values.   These coronaviruses pose a greater threat to humanhealth. They are stated as follows:- • SARS-CoV-2 was the virus that started the COVID-19 pandemic. •The virus known as SARS-CoV, or severe acute respiratory syndrome coronavirus,          was the cause of the SARS outbreak in 2002–2003. •The Middle East respiratory syndrome coronavirus (MERS-CoV) was the source of the 2012 MERS outbreak</vt:lpstr>
      <vt:lpstr>Origin and spread of COVID-19 With a genomic content (GC) ranging from 32 to 43%, coronaviruses are single-stranded, positive-sense RNA viruses with the longest genomes of any known RNA virus. Because of its spherical form, which includes branches that protrude and a crown, this viral family has been named coronavirus. The Latin word corona, which means crown, is the source of this name. 15% of respiratory illnesses are caused by coronaviruses, which typically do not result in an acute form of the illness but can cause moderate upper respiratory infections. Numerous species (mammals) as well as humans are infected by this virus family. Since 1965, coronaviruses have been the subject of research. It has been determined that these viruses may infect both humans and animals, and that some can even spread from one species to another . Research conducted during the SARS pandemic has revealed that bats are carriers of many coronaviruses that can potentially infect humans . The new corona virus may have started in snakes or bats, similar to the SARS virus, but other animals may still act as mediated hosts, according to research that retrieved the genetic material of the virus from those who examined it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Topic:</dc:title>
  <dc:creator>LANGUAGE LAB218</dc:creator>
  <cp:lastModifiedBy>Advocate Dr Kazi Abdul Mannan</cp:lastModifiedBy>
  <cp:revision>1</cp:revision>
  <dcterms:created xsi:type="dcterms:W3CDTF">2022-09-24T12:06:08Z</dcterms:created>
  <dcterms:modified xsi:type="dcterms:W3CDTF">2023-12-16T13:53:34Z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79361cd92b0d444f81090eb6d1dcbed3</vt:lpwstr>
  </property>
</Properties>
</file>