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5"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670" autoAdjust="0"/>
  </p:normalViewPr>
  <p:slideViewPr>
    <p:cSldViewPr>
      <p:cViewPr varScale="1">
        <p:scale>
          <a:sx n="81" d="100"/>
          <a:sy n="81" d="100"/>
        </p:scale>
        <p:origin x="15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E460B-714E-4D18-810E-44B2500C7C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DEBCF4-B079-4474-862C-3167706F5293}">
      <dgm:prSet custT="1"/>
      <dgm:spPr/>
      <dgm:t>
        <a:bodyPr/>
        <a:lstStyle/>
        <a:p>
          <a:pPr rtl="0"/>
          <a:r>
            <a:rPr lang="en-US" sz="1600" dirty="0">
              <a:latin typeface="Times New Roman" pitchFamily="18" charset="0"/>
              <a:cs typeface="Times New Roman" pitchFamily="18" charset="0"/>
            </a:rPr>
            <a:t>The digital twin is emerging as a transformative force in healthcare systems, revolutionizing the delivery of patient care. </a:t>
          </a:r>
        </a:p>
      </dgm:t>
    </dgm:pt>
    <dgm:pt modelId="{2E809365-4500-4C84-8504-146093199CCF}" type="parTrans" cxnId="{B0A02F6A-57C1-4089-A171-470BB1C2D77E}">
      <dgm:prSet/>
      <dgm:spPr/>
      <dgm:t>
        <a:bodyPr/>
        <a:lstStyle/>
        <a:p>
          <a:endParaRPr lang="en-US"/>
        </a:p>
      </dgm:t>
    </dgm:pt>
    <dgm:pt modelId="{8EA0FF25-7C31-4C13-9758-5FDEA379F3DE}" type="sibTrans" cxnId="{B0A02F6A-57C1-4089-A171-470BB1C2D77E}">
      <dgm:prSet/>
      <dgm:spPr/>
      <dgm:t>
        <a:bodyPr/>
        <a:lstStyle/>
        <a:p>
          <a:endParaRPr lang="en-US"/>
        </a:p>
      </dgm:t>
    </dgm:pt>
    <dgm:pt modelId="{A63E0C2F-2015-4D88-89EB-E6F96F0B994F}">
      <dgm:prSet custT="1"/>
      <dgm:spPr/>
      <dgm:t>
        <a:bodyPr/>
        <a:lstStyle/>
        <a:p>
          <a:pPr rtl="0"/>
          <a:r>
            <a:rPr lang="en-US" sz="1600" dirty="0">
              <a:latin typeface="Times New Roman" pitchFamily="18" charset="0"/>
              <a:cs typeface="Times New Roman" pitchFamily="18" charset="0"/>
            </a:rPr>
            <a:t>Using real-time data integration, advanced analytics, and virtual simulations, digital twins provide better patient care, predictive analytics, optimization of clinical operations, and training and simulation capabilities.</a:t>
          </a:r>
        </a:p>
      </dgm:t>
    </dgm:pt>
    <dgm:pt modelId="{D9AA36A1-CA85-4694-89CA-C6221A6147D1}" type="parTrans" cxnId="{DFFDEAE1-1B6D-422F-9D1A-0920D4A2CC97}">
      <dgm:prSet/>
      <dgm:spPr/>
      <dgm:t>
        <a:bodyPr/>
        <a:lstStyle/>
        <a:p>
          <a:endParaRPr lang="en-US"/>
        </a:p>
      </dgm:t>
    </dgm:pt>
    <dgm:pt modelId="{A0E454E3-F5C0-476B-979B-FAE2B6A8E3E3}" type="sibTrans" cxnId="{DFFDEAE1-1B6D-422F-9D1A-0920D4A2CC97}">
      <dgm:prSet/>
      <dgm:spPr/>
      <dgm:t>
        <a:bodyPr/>
        <a:lstStyle/>
        <a:p>
          <a:endParaRPr lang="en-US"/>
        </a:p>
      </dgm:t>
    </dgm:pt>
    <dgm:pt modelId="{231C0E83-6279-426B-8923-74C931273592}">
      <dgm:prSet custT="1"/>
      <dgm:spPr/>
      <dgm:t>
        <a:bodyPr/>
        <a:lstStyle/>
        <a:p>
          <a:pPr rtl="0"/>
          <a:r>
            <a:rPr lang="en-US" sz="1600" dirty="0">
              <a:latin typeface="Times New Roman" pitchFamily="18" charset="0"/>
              <a:cs typeface="Times New Roman" pitchFamily="18" charset="0"/>
            </a:rPr>
            <a:t>Digital twins provide improved patient care by allowing medical professionals to collect and evaluate a multitude of patient data from several sources, such as wearables, medical equipment, and electronic health records (EHRs).</a:t>
          </a:r>
        </a:p>
      </dgm:t>
    </dgm:pt>
    <dgm:pt modelId="{DB5F0FE3-849B-4BC3-954A-7B53787C14C9}" type="parTrans" cxnId="{D398B66D-3861-43D4-BB38-A76C898B8297}">
      <dgm:prSet/>
      <dgm:spPr/>
      <dgm:t>
        <a:bodyPr/>
        <a:lstStyle/>
        <a:p>
          <a:endParaRPr lang="en-US"/>
        </a:p>
      </dgm:t>
    </dgm:pt>
    <dgm:pt modelId="{CFA01818-38F6-45AB-AAF1-DD3035E714B0}" type="sibTrans" cxnId="{D398B66D-3861-43D4-BB38-A76C898B8297}">
      <dgm:prSet/>
      <dgm:spPr/>
      <dgm:t>
        <a:bodyPr/>
        <a:lstStyle/>
        <a:p>
          <a:endParaRPr lang="en-US"/>
        </a:p>
      </dgm:t>
    </dgm:pt>
    <dgm:pt modelId="{95B800F5-C1B3-4A43-B284-916BFDA98AEA}">
      <dgm:prSet custT="1"/>
      <dgm:spPr/>
      <dgm:t>
        <a:bodyPr/>
        <a:lstStyle/>
        <a:p>
          <a:pPr rtl="0"/>
          <a:r>
            <a:rPr lang="en-US" sz="1600" dirty="0">
              <a:latin typeface="Times New Roman" pitchFamily="18" charset="0"/>
              <a:cs typeface="Times New Roman" pitchFamily="18" charset="0"/>
            </a:rPr>
            <a:t>Customized treatment regimens are created possible by this comprehensive understanding of the patient, which takes into account personal traits, medical history, and current physiological data.</a:t>
          </a:r>
        </a:p>
      </dgm:t>
    </dgm:pt>
    <dgm:pt modelId="{5EA257D9-7D1B-4996-8D60-E2A84F002D14}" type="parTrans" cxnId="{43C3D39D-4ECB-46C5-83C3-8527255A84D7}">
      <dgm:prSet/>
      <dgm:spPr/>
      <dgm:t>
        <a:bodyPr/>
        <a:lstStyle/>
        <a:p>
          <a:endParaRPr lang="en-US"/>
        </a:p>
      </dgm:t>
    </dgm:pt>
    <dgm:pt modelId="{A7560404-99BA-4907-B9DF-690E16DB8592}" type="sibTrans" cxnId="{43C3D39D-4ECB-46C5-83C3-8527255A84D7}">
      <dgm:prSet/>
      <dgm:spPr/>
      <dgm:t>
        <a:bodyPr/>
        <a:lstStyle/>
        <a:p>
          <a:endParaRPr lang="en-US"/>
        </a:p>
      </dgm:t>
    </dgm:pt>
    <dgm:pt modelId="{0CC5173D-51C1-48F0-90BB-AEB09A58B8D6}">
      <dgm:prSet custT="1"/>
      <dgm:spPr/>
      <dgm:t>
        <a:bodyPr/>
        <a:lstStyle/>
        <a:p>
          <a:pPr rtl="0"/>
          <a:r>
            <a:rPr lang="en-US" sz="1600" dirty="0">
              <a:latin typeface="Times New Roman" pitchFamily="18" charset="0"/>
              <a:cs typeface="Times New Roman" pitchFamily="18" charset="0"/>
            </a:rPr>
            <a:t>Healthcare practitioners can use digital twins to accurately diagnose patients, monitor them in real time, and provide patients the power to actively participate in their </a:t>
          </a:r>
          <a:r>
            <a:rPr lang="en-US" sz="1600">
              <a:latin typeface="Times New Roman" pitchFamily="18" charset="0"/>
              <a:cs typeface="Times New Roman" pitchFamily="18" charset="0"/>
            </a:rPr>
            <a:t>own care </a:t>
          </a:r>
          <a:endParaRPr lang="en-US" sz="1600" dirty="0">
            <a:latin typeface="Times New Roman" pitchFamily="18" charset="0"/>
            <a:cs typeface="Times New Roman" pitchFamily="18" charset="0"/>
          </a:endParaRPr>
        </a:p>
      </dgm:t>
    </dgm:pt>
    <dgm:pt modelId="{00E198A7-6D99-4930-B166-4A069FF8B3ED}" type="parTrans" cxnId="{F8003C3E-F049-4C7E-AE50-8D0FF7820332}">
      <dgm:prSet/>
      <dgm:spPr/>
      <dgm:t>
        <a:bodyPr/>
        <a:lstStyle/>
        <a:p>
          <a:endParaRPr lang="en-US"/>
        </a:p>
      </dgm:t>
    </dgm:pt>
    <dgm:pt modelId="{7AC44CBE-316C-43C5-A03E-BAA6EDEB8BE2}" type="sibTrans" cxnId="{F8003C3E-F049-4C7E-AE50-8D0FF7820332}">
      <dgm:prSet/>
      <dgm:spPr/>
      <dgm:t>
        <a:bodyPr/>
        <a:lstStyle/>
        <a:p>
          <a:endParaRPr lang="en-US"/>
        </a:p>
      </dgm:t>
    </dgm:pt>
    <dgm:pt modelId="{9AB8461D-E438-46C1-AA66-B1FBBFAE211F}">
      <dgm:prSet custT="1"/>
      <dgm:spPr/>
      <dgm:t>
        <a:bodyPr/>
        <a:lstStyle/>
        <a:p>
          <a:pPr rtl="0"/>
          <a:r>
            <a:rPr lang="en-US" sz="1600" dirty="0">
              <a:latin typeface="Times New Roman" pitchFamily="18" charset="0"/>
              <a:cs typeface="Times New Roman" pitchFamily="18" charset="0"/>
            </a:rPr>
            <a:t>Digital twin technology uses machine learning algorithms and patient data analysis to provide predictive analytics and preventive treatments.</a:t>
          </a:r>
        </a:p>
      </dgm:t>
    </dgm:pt>
    <dgm:pt modelId="{500D69A9-E066-4893-BA26-4149E2DB3954}" type="parTrans" cxnId="{FB960DCA-7ED6-4ECB-A006-6CF5E3048275}">
      <dgm:prSet/>
      <dgm:spPr/>
      <dgm:t>
        <a:bodyPr/>
        <a:lstStyle/>
        <a:p>
          <a:endParaRPr lang="en-US"/>
        </a:p>
      </dgm:t>
    </dgm:pt>
    <dgm:pt modelId="{4CC4541D-B735-4BCC-8D44-E91A3C6E07E9}" type="sibTrans" cxnId="{FB960DCA-7ED6-4ECB-A006-6CF5E3048275}">
      <dgm:prSet/>
      <dgm:spPr/>
      <dgm:t>
        <a:bodyPr/>
        <a:lstStyle/>
        <a:p>
          <a:endParaRPr lang="en-US"/>
        </a:p>
      </dgm:t>
    </dgm:pt>
    <dgm:pt modelId="{282DACAD-5AA8-4B96-80F0-7587BE69ED71}" type="pres">
      <dgm:prSet presAssocID="{9E2E460B-714E-4D18-810E-44B2500C7CDE}" presName="linear" presStyleCnt="0">
        <dgm:presLayoutVars>
          <dgm:animLvl val="lvl"/>
          <dgm:resizeHandles val="exact"/>
        </dgm:presLayoutVars>
      </dgm:prSet>
      <dgm:spPr/>
    </dgm:pt>
    <dgm:pt modelId="{392EB2AB-D05A-4C73-9DC2-403A9F2A6D7F}" type="pres">
      <dgm:prSet presAssocID="{52DEBCF4-B079-4474-862C-3167706F5293}" presName="parentText" presStyleLbl="node1" presStyleIdx="0" presStyleCnt="6">
        <dgm:presLayoutVars>
          <dgm:chMax val="0"/>
          <dgm:bulletEnabled val="1"/>
        </dgm:presLayoutVars>
      </dgm:prSet>
      <dgm:spPr/>
    </dgm:pt>
    <dgm:pt modelId="{0E216BB8-719D-4158-BCFE-03B73A45E71E}" type="pres">
      <dgm:prSet presAssocID="{8EA0FF25-7C31-4C13-9758-5FDEA379F3DE}" presName="spacer" presStyleCnt="0"/>
      <dgm:spPr/>
    </dgm:pt>
    <dgm:pt modelId="{15B508D3-AD99-4011-B3C6-D3B69354882D}" type="pres">
      <dgm:prSet presAssocID="{A63E0C2F-2015-4D88-89EB-E6F96F0B994F}" presName="parentText" presStyleLbl="node1" presStyleIdx="1" presStyleCnt="6">
        <dgm:presLayoutVars>
          <dgm:chMax val="0"/>
          <dgm:bulletEnabled val="1"/>
        </dgm:presLayoutVars>
      </dgm:prSet>
      <dgm:spPr/>
    </dgm:pt>
    <dgm:pt modelId="{A4C971F8-063C-456D-9C71-5EE6DF09F8D4}" type="pres">
      <dgm:prSet presAssocID="{A0E454E3-F5C0-476B-979B-FAE2B6A8E3E3}" presName="spacer" presStyleCnt="0"/>
      <dgm:spPr/>
    </dgm:pt>
    <dgm:pt modelId="{AA5513A1-BA77-4C81-9EF3-6DAD8F9E454D}" type="pres">
      <dgm:prSet presAssocID="{231C0E83-6279-426B-8923-74C931273592}" presName="parentText" presStyleLbl="node1" presStyleIdx="2" presStyleCnt="6">
        <dgm:presLayoutVars>
          <dgm:chMax val="0"/>
          <dgm:bulletEnabled val="1"/>
        </dgm:presLayoutVars>
      </dgm:prSet>
      <dgm:spPr/>
    </dgm:pt>
    <dgm:pt modelId="{E6D3D15F-AFE8-4C05-A3D4-3EAC57858143}" type="pres">
      <dgm:prSet presAssocID="{CFA01818-38F6-45AB-AAF1-DD3035E714B0}" presName="spacer" presStyleCnt="0"/>
      <dgm:spPr/>
    </dgm:pt>
    <dgm:pt modelId="{FF5368E8-6B24-4ED8-947D-523FB3E017A4}" type="pres">
      <dgm:prSet presAssocID="{95B800F5-C1B3-4A43-B284-916BFDA98AEA}" presName="parentText" presStyleLbl="node1" presStyleIdx="3" presStyleCnt="6">
        <dgm:presLayoutVars>
          <dgm:chMax val="0"/>
          <dgm:bulletEnabled val="1"/>
        </dgm:presLayoutVars>
      </dgm:prSet>
      <dgm:spPr/>
    </dgm:pt>
    <dgm:pt modelId="{6FE50563-073E-4995-8F9F-449FA58188F3}" type="pres">
      <dgm:prSet presAssocID="{A7560404-99BA-4907-B9DF-690E16DB8592}" presName="spacer" presStyleCnt="0"/>
      <dgm:spPr/>
    </dgm:pt>
    <dgm:pt modelId="{29964ECB-315E-4AA0-AAE6-EE9D27861395}" type="pres">
      <dgm:prSet presAssocID="{0CC5173D-51C1-48F0-90BB-AEB09A58B8D6}" presName="parentText" presStyleLbl="node1" presStyleIdx="4" presStyleCnt="6">
        <dgm:presLayoutVars>
          <dgm:chMax val="0"/>
          <dgm:bulletEnabled val="1"/>
        </dgm:presLayoutVars>
      </dgm:prSet>
      <dgm:spPr/>
    </dgm:pt>
    <dgm:pt modelId="{AC9F13E3-6820-4835-9523-BC5F76717AE5}" type="pres">
      <dgm:prSet presAssocID="{7AC44CBE-316C-43C5-A03E-BAA6EDEB8BE2}" presName="spacer" presStyleCnt="0"/>
      <dgm:spPr/>
    </dgm:pt>
    <dgm:pt modelId="{9DEA0A81-B863-43B2-9BED-2995BFB58379}" type="pres">
      <dgm:prSet presAssocID="{9AB8461D-E438-46C1-AA66-B1FBBFAE211F}" presName="parentText" presStyleLbl="node1" presStyleIdx="5" presStyleCnt="6">
        <dgm:presLayoutVars>
          <dgm:chMax val="0"/>
          <dgm:bulletEnabled val="1"/>
        </dgm:presLayoutVars>
      </dgm:prSet>
      <dgm:spPr/>
    </dgm:pt>
  </dgm:ptLst>
  <dgm:cxnLst>
    <dgm:cxn modelId="{F4F4F50A-77AD-4A04-8A89-536F6453C1C0}" type="presOf" srcId="{9E2E460B-714E-4D18-810E-44B2500C7CDE}" destId="{282DACAD-5AA8-4B96-80F0-7587BE69ED71}" srcOrd="0" destOrd="0" presId="urn:microsoft.com/office/officeart/2005/8/layout/vList2"/>
    <dgm:cxn modelId="{F8003C3E-F049-4C7E-AE50-8D0FF7820332}" srcId="{9E2E460B-714E-4D18-810E-44B2500C7CDE}" destId="{0CC5173D-51C1-48F0-90BB-AEB09A58B8D6}" srcOrd="4" destOrd="0" parTransId="{00E198A7-6D99-4930-B166-4A069FF8B3ED}" sibTransId="{7AC44CBE-316C-43C5-A03E-BAA6EDEB8BE2}"/>
    <dgm:cxn modelId="{B0A02F6A-57C1-4089-A171-470BB1C2D77E}" srcId="{9E2E460B-714E-4D18-810E-44B2500C7CDE}" destId="{52DEBCF4-B079-4474-862C-3167706F5293}" srcOrd="0" destOrd="0" parTransId="{2E809365-4500-4C84-8504-146093199CCF}" sibTransId="{8EA0FF25-7C31-4C13-9758-5FDEA379F3DE}"/>
    <dgm:cxn modelId="{D398B66D-3861-43D4-BB38-A76C898B8297}" srcId="{9E2E460B-714E-4D18-810E-44B2500C7CDE}" destId="{231C0E83-6279-426B-8923-74C931273592}" srcOrd="2" destOrd="0" parTransId="{DB5F0FE3-849B-4BC3-954A-7B53787C14C9}" sibTransId="{CFA01818-38F6-45AB-AAF1-DD3035E714B0}"/>
    <dgm:cxn modelId="{43C3D39D-4ECB-46C5-83C3-8527255A84D7}" srcId="{9E2E460B-714E-4D18-810E-44B2500C7CDE}" destId="{95B800F5-C1B3-4A43-B284-916BFDA98AEA}" srcOrd="3" destOrd="0" parTransId="{5EA257D9-7D1B-4996-8D60-E2A84F002D14}" sibTransId="{A7560404-99BA-4907-B9DF-690E16DB8592}"/>
    <dgm:cxn modelId="{64FA1CA7-9B51-4FA9-B99B-E0B5376D7CC2}" type="presOf" srcId="{95B800F5-C1B3-4A43-B284-916BFDA98AEA}" destId="{FF5368E8-6B24-4ED8-947D-523FB3E017A4}" srcOrd="0" destOrd="0" presId="urn:microsoft.com/office/officeart/2005/8/layout/vList2"/>
    <dgm:cxn modelId="{231F4BB3-B3E7-4948-B56A-9F41665B7011}" type="presOf" srcId="{A63E0C2F-2015-4D88-89EB-E6F96F0B994F}" destId="{15B508D3-AD99-4011-B3C6-D3B69354882D}" srcOrd="0" destOrd="0" presId="urn:microsoft.com/office/officeart/2005/8/layout/vList2"/>
    <dgm:cxn modelId="{1D496FC7-C460-45FB-821B-1AE6E66ED1D0}" type="presOf" srcId="{0CC5173D-51C1-48F0-90BB-AEB09A58B8D6}" destId="{29964ECB-315E-4AA0-AAE6-EE9D27861395}" srcOrd="0" destOrd="0" presId="urn:microsoft.com/office/officeart/2005/8/layout/vList2"/>
    <dgm:cxn modelId="{FB960DCA-7ED6-4ECB-A006-6CF5E3048275}" srcId="{9E2E460B-714E-4D18-810E-44B2500C7CDE}" destId="{9AB8461D-E438-46C1-AA66-B1FBBFAE211F}" srcOrd="5" destOrd="0" parTransId="{500D69A9-E066-4893-BA26-4149E2DB3954}" sibTransId="{4CC4541D-B735-4BCC-8D44-E91A3C6E07E9}"/>
    <dgm:cxn modelId="{4C0696E0-1A48-48D9-8974-7560CB73BA60}" type="presOf" srcId="{9AB8461D-E438-46C1-AA66-B1FBBFAE211F}" destId="{9DEA0A81-B863-43B2-9BED-2995BFB58379}" srcOrd="0" destOrd="0" presId="urn:microsoft.com/office/officeart/2005/8/layout/vList2"/>
    <dgm:cxn modelId="{DFFDEAE1-1B6D-422F-9D1A-0920D4A2CC97}" srcId="{9E2E460B-714E-4D18-810E-44B2500C7CDE}" destId="{A63E0C2F-2015-4D88-89EB-E6F96F0B994F}" srcOrd="1" destOrd="0" parTransId="{D9AA36A1-CA85-4694-89CA-C6221A6147D1}" sibTransId="{A0E454E3-F5C0-476B-979B-FAE2B6A8E3E3}"/>
    <dgm:cxn modelId="{1F65B2E2-88F3-41CA-BEC5-64634C286668}" type="presOf" srcId="{231C0E83-6279-426B-8923-74C931273592}" destId="{AA5513A1-BA77-4C81-9EF3-6DAD8F9E454D}" srcOrd="0" destOrd="0" presId="urn:microsoft.com/office/officeart/2005/8/layout/vList2"/>
    <dgm:cxn modelId="{DD0528F7-4730-4C9F-BA5E-25D7C3CF942D}" type="presOf" srcId="{52DEBCF4-B079-4474-862C-3167706F5293}" destId="{392EB2AB-D05A-4C73-9DC2-403A9F2A6D7F}" srcOrd="0" destOrd="0" presId="urn:microsoft.com/office/officeart/2005/8/layout/vList2"/>
    <dgm:cxn modelId="{7FC2E78E-08EC-4A5E-AAE6-0E85D19BAC53}" type="presParOf" srcId="{282DACAD-5AA8-4B96-80F0-7587BE69ED71}" destId="{392EB2AB-D05A-4C73-9DC2-403A9F2A6D7F}" srcOrd="0" destOrd="0" presId="urn:microsoft.com/office/officeart/2005/8/layout/vList2"/>
    <dgm:cxn modelId="{3784C393-7164-492D-9DEE-E3C4A9A939FB}" type="presParOf" srcId="{282DACAD-5AA8-4B96-80F0-7587BE69ED71}" destId="{0E216BB8-719D-4158-BCFE-03B73A45E71E}" srcOrd="1" destOrd="0" presId="urn:microsoft.com/office/officeart/2005/8/layout/vList2"/>
    <dgm:cxn modelId="{668D50F4-F065-4F98-98C5-CB98EDA0B75D}" type="presParOf" srcId="{282DACAD-5AA8-4B96-80F0-7587BE69ED71}" destId="{15B508D3-AD99-4011-B3C6-D3B69354882D}" srcOrd="2" destOrd="0" presId="urn:microsoft.com/office/officeart/2005/8/layout/vList2"/>
    <dgm:cxn modelId="{8BC9056A-19C5-4905-973E-10B57B872EE2}" type="presParOf" srcId="{282DACAD-5AA8-4B96-80F0-7587BE69ED71}" destId="{A4C971F8-063C-456D-9C71-5EE6DF09F8D4}" srcOrd="3" destOrd="0" presId="urn:microsoft.com/office/officeart/2005/8/layout/vList2"/>
    <dgm:cxn modelId="{2D448AEB-A76B-4AE7-A994-DCA83AF2D819}" type="presParOf" srcId="{282DACAD-5AA8-4B96-80F0-7587BE69ED71}" destId="{AA5513A1-BA77-4C81-9EF3-6DAD8F9E454D}" srcOrd="4" destOrd="0" presId="urn:microsoft.com/office/officeart/2005/8/layout/vList2"/>
    <dgm:cxn modelId="{067260D0-59DF-40E7-B60F-4EA368EE8CE0}" type="presParOf" srcId="{282DACAD-5AA8-4B96-80F0-7587BE69ED71}" destId="{E6D3D15F-AFE8-4C05-A3D4-3EAC57858143}" srcOrd="5" destOrd="0" presId="urn:microsoft.com/office/officeart/2005/8/layout/vList2"/>
    <dgm:cxn modelId="{272E48C4-99A9-4125-8222-778E1AEF1AEF}" type="presParOf" srcId="{282DACAD-5AA8-4B96-80F0-7587BE69ED71}" destId="{FF5368E8-6B24-4ED8-947D-523FB3E017A4}" srcOrd="6" destOrd="0" presId="urn:microsoft.com/office/officeart/2005/8/layout/vList2"/>
    <dgm:cxn modelId="{D5EE7820-8E07-4D20-A608-143451D0D544}" type="presParOf" srcId="{282DACAD-5AA8-4B96-80F0-7587BE69ED71}" destId="{6FE50563-073E-4995-8F9F-449FA58188F3}" srcOrd="7" destOrd="0" presId="urn:microsoft.com/office/officeart/2005/8/layout/vList2"/>
    <dgm:cxn modelId="{3B70B203-7F62-4FC6-B11E-B015D09CD241}" type="presParOf" srcId="{282DACAD-5AA8-4B96-80F0-7587BE69ED71}" destId="{29964ECB-315E-4AA0-AAE6-EE9D27861395}" srcOrd="8" destOrd="0" presId="urn:microsoft.com/office/officeart/2005/8/layout/vList2"/>
    <dgm:cxn modelId="{0A6E5F2C-CEA6-4C3F-9CB8-052831E382F2}" type="presParOf" srcId="{282DACAD-5AA8-4B96-80F0-7587BE69ED71}" destId="{AC9F13E3-6820-4835-9523-BC5F76717AE5}" srcOrd="9" destOrd="0" presId="urn:microsoft.com/office/officeart/2005/8/layout/vList2"/>
    <dgm:cxn modelId="{E14F90C2-0286-4BA8-B2D0-5597841EA5CE}" type="presParOf" srcId="{282DACAD-5AA8-4B96-80F0-7587BE69ED71}" destId="{9DEA0A81-B863-43B2-9BED-2995BFB5837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EB2AB-D05A-4C73-9DC2-403A9F2A6D7F}">
      <dsp:nvSpPr>
        <dsp:cNvPr id="0" name=""/>
        <dsp:cNvSpPr/>
      </dsp:nvSpPr>
      <dsp:spPr>
        <a:xfrm>
          <a:off x="0" y="1478"/>
          <a:ext cx="7498080" cy="7881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itchFamily="18" charset="0"/>
              <a:cs typeface="Times New Roman" pitchFamily="18" charset="0"/>
            </a:rPr>
            <a:t>The digital twin is emerging as a transformative force in healthcare systems, revolutionizing the delivery of patient care. </a:t>
          </a:r>
        </a:p>
      </dsp:txBody>
      <dsp:txXfrm>
        <a:off x="38472" y="39950"/>
        <a:ext cx="7421136" cy="711167"/>
      </dsp:txXfrm>
    </dsp:sp>
    <dsp:sp modelId="{15B508D3-AD99-4011-B3C6-D3B69354882D}">
      <dsp:nvSpPr>
        <dsp:cNvPr id="0" name=""/>
        <dsp:cNvSpPr/>
      </dsp:nvSpPr>
      <dsp:spPr>
        <a:xfrm>
          <a:off x="0" y="803384"/>
          <a:ext cx="7498080" cy="7881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itchFamily="18" charset="0"/>
              <a:cs typeface="Times New Roman" pitchFamily="18" charset="0"/>
            </a:rPr>
            <a:t>Using real-time data integration, advanced analytics, and virtual simulations, digital twins provide better patient care, predictive analytics, optimization of clinical operations, and training and simulation capabilities.</a:t>
          </a:r>
        </a:p>
      </dsp:txBody>
      <dsp:txXfrm>
        <a:off x="38472" y="841856"/>
        <a:ext cx="7421136" cy="711167"/>
      </dsp:txXfrm>
    </dsp:sp>
    <dsp:sp modelId="{AA5513A1-BA77-4C81-9EF3-6DAD8F9E454D}">
      <dsp:nvSpPr>
        <dsp:cNvPr id="0" name=""/>
        <dsp:cNvSpPr/>
      </dsp:nvSpPr>
      <dsp:spPr>
        <a:xfrm>
          <a:off x="0" y="1605291"/>
          <a:ext cx="7498080" cy="7881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itchFamily="18" charset="0"/>
              <a:cs typeface="Times New Roman" pitchFamily="18" charset="0"/>
            </a:rPr>
            <a:t>Digital twins provide improved patient care by allowing medical professionals to collect and evaluate a multitude of patient data from several sources, such as wearables, medical equipment, and electronic health records (EHRs).</a:t>
          </a:r>
        </a:p>
      </dsp:txBody>
      <dsp:txXfrm>
        <a:off x="38472" y="1643763"/>
        <a:ext cx="7421136" cy="711167"/>
      </dsp:txXfrm>
    </dsp:sp>
    <dsp:sp modelId="{FF5368E8-6B24-4ED8-947D-523FB3E017A4}">
      <dsp:nvSpPr>
        <dsp:cNvPr id="0" name=""/>
        <dsp:cNvSpPr/>
      </dsp:nvSpPr>
      <dsp:spPr>
        <a:xfrm>
          <a:off x="0" y="2407197"/>
          <a:ext cx="7498080" cy="7881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itchFamily="18" charset="0"/>
              <a:cs typeface="Times New Roman" pitchFamily="18" charset="0"/>
            </a:rPr>
            <a:t>Customized treatment regimens are created possible by this comprehensive understanding of the patient, which takes into account personal traits, medical history, and current physiological data.</a:t>
          </a:r>
        </a:p>
      </dsp:txBody>
      <dsp:txXfrm>
        <a:off x="38472" y="2445669"/>
        <a:ext cx="7421136" cy="711167"/>
      </dsp:txXfrm>
    </dsp:sp>
    <dsp:sp modelId="{29964ECB-315E-4AA0-AAE6-EE9D27861395}">
      <dsp:nvSpPr>
        <dsp:cNvPr id="0" name=""/>
        <dsp:cNvSpPr/>
      </dsp:nvSpPr>
      <dsp:spPr>
        <a:xfrm>
          <a:off x="0" y="3209104"/>
          <a:ext cx="7498080" cy="7881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itchFamily="18" charset="0"/>
              <a:cs typeface="Times New Roman" pitchFamily="18" charset="0"/>
            </a:rPr>
            <a:t>Healthcare practitioners can use digital twins to accurately diagnose patients, monitor them in real time, and provide patients the power to actively participate in their </a:t>
          </a:r>
          <a:r>
            <a:rPr lang="en-US" sz="1600" kern="1200">
              <a:latin typeface="Times New Roman" pitchFamily="18" charset="0"/>
              <a:cs typeface="Times New Roman" pitchFamily="18" charset="0"/>
            </a:rPr>
            <a:t>own care </a:t>
          </a:r>
          <a:endParaRPr lang="en-US" sz="1600" kern="1200" dirty="0">
            <a:latin typeface="Times New Roman" pitchFamily="18" charset="0"/>
            <a:cs typeface="Times New Roman" pitchFamily="18" charset="0"/>
          </a:endParaRPr>
        </a:p>
      </dsp:txBody>
      <dsp:txXfrm>
        <a:off x="38472" y="3247576"/>
        <a:ext cx="7421136" cy="711167"/>
      </dsp:txXfrm>
    </dsp:sp>
    <dsp:sp modelId="{9DEA0A81-B863-43B2-9BED-2995BFB58379}">
      <dsp:nvSpPr>
        <dsp:cNvPr id="0" name=""/>
        <dsp:cNvSpPr/>
      </dsp:nvSpPr>
      <dsp:spPr>
        <a:xfrm>
          <a:off x="0" y="4011010"/>
          <a:ext cx="7498080" cy="7881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itchFamily="18" charset="0"/>
              <a:cs typeface="Times New Roman" pitchFamily="18" charset="0"/>
            </a:rPr>
            <a:t>Digital twin technology uses machine learning algorithms and patient data analysis to provide predictive analytics and preventive treatments.</a:t>
          </a:r>
        </a:p>
      </dsp:txBody>
      <dsp:txXfrm>
        <a:off x="38472" y="4049482"/>
        <a:ext cx="7421136" cy="7111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9ABA3-0CF3-47D8-874F-8355A8398CF7}" type="datetimeFigureOut">
              <a:rPr lang="en-US" smtClean="0"/>
              <a:t>12/16/2023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03E58-41A9-4665-87FE-8475730F8D2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B03E58-41A9-4665-87FE-8475730F8D23}"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4AB02A5-4FE5-49D9-9E24-09F23B90C450}"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12/16/2023</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52" y="1571612"/>
            <a:ext cx="7715304" cy="1615060"/>
          </a:xfrm>
        </p:spPr>
        <p:txBody>
          <a:bodyPr>
            <a:noAutofit/>
          </a:bodyPr>
          <a:lstStyle/>
          <a:p>
            <a:r>
              <a:rPr lang="en-US" sz="1800" spc="204" dirty="0">
                <a:solidFill>
                  <a:srgbClr val="5D5D5D"/>
                </a:solidFill>
                <a:latin typeface="Times New Roman" pitchFamily="18" charset="0"/>
                <a:cs typeface="Times New Roman" pitchFamily="18" charset="0"/>
              </a:rPr>
              <a:t> 		</a:t>
            </a:r>
            <a:r>
              <a:rPr lang="en-US" sz="2200" spc="204" dirty="0">
                <a:solidFill>
                  <a:schemeClr val="tx1"/>
                </a:solidFill>
                <a:latin typeface="Times New Roman" pitchFamily="18" charset="0"/>
                <a:cs typeface="Times New Roman" pitchFamily="18" charset="0"/>
              </a:rPr>
              <a:t>December</a:t>
            </a:r>
            <a:r>
              <a:rPr lang="en-US" sz="2200" spc="60" dirty="0">
                <a:solidFill>
                  <a:schemeClr val="tx1"/>
                </a:solidFill>
                <a:latin typeface="Times New Roman" pitchFamily="18" charset="0"/>
                <a:cs typeface="Times New Roman" pitchFamily="18" charset="0"/>
              </a:rPr>
              <a:t> </a:t>
            </a:r>
            <a:r>
              <a:rPr lang="en-US" sz="2200" spc="25" dirty="0">
                <a:solidFill>
                  <a:schemeClr val="tx1"/>
                </a:solidFill>
                <a:latin typeface="Times New Roman" pitchFamily="18" charset="0"/>
                <a:cs typeface="Times New Roman" pitchFamily="18" charset="0"/>
              </a:rPr>
              <a:t>25</a:t>
            </a:r>
            <a:r>
              <a:rPr lang="en-US" sz="2200" spc="-15" dirty="0">
                <a:solidFill>
                  <a:schemeClr val="tx1"/>
                </a:solidFill>
                <a:latin typeface="Times New Roman" pitchFamily="18" charset="0"/>
                <a:cs typeface="Times New Roman" pitchFamily="18" charset="0"/>
              </a:rPr>
              <a:t>-</a:t>
            </a:r>
            <a:r>
              <a:rPr lang="en-US" sz="2200" spc="125" dirty="0">
                <a:solidFill>
                  <a:schemeClr val="tx1"/>
                </a:solidFill>
                <a:latin typeface="Times New Roman" pitchFamily="18" charset="0"/>
                <a:cs typeface="Times New Roman" pitchFamily="18" charset="0"/>
              </a:rPr>
              <a:t>26,</a:t>
            </a:r>
            <a:r>
              <a:rPr lang="en-US" sz="2200" spc="20" dirty="0">
                <a:solidFill>
                  <a:schemeClr val="tx1"/>
                </a:solidFill>
                <a:latin typeface="Times New Roman" pitchFamily="18" charset="0"/>
                <a:cs typeface="Times New Roman" pitchFamily="18" charset="0"/>
              </a:rPr>
              <a:t>2023</a:t>
            </a:r>
            <a:br>
              <a:rPr lang="en-US" sz="2000" spc="204" dirty="0">
                <a:solidFill>
                  <a:srgbClr val="727074"/>
                </a:solidFill>
                <a:latin typeface="Times New Roman" pitchFamily="18" charset="0"/>
                <a:cs typeface="Times New Roman" pitchFamily="18" charset="0"/>
              </a:rPr>
            </a:br>
            <a:br>
              <a:rPr lang="en-US" sz="2000" spc="204" dirty="0">
                <a:solidFill>
                  <a:srgbClr val="727074"/>
                </a:solidFill>
                <a:latin typeface="Times New Roman" pitchFamily="18" charset="0"/>
                <a:cs typeface="Times New Roman" pitchFamily="18" charset="0"/>
              </a:rPr>
            </a:br>
            <a:r>
              <a:rPr lang="en-US" sz="2000" spc="204" dirty="0">
                <a:solidFill>
                  <a:srgbClr val="727074"/>
                </a:solidFill>
                <a:latin typeface="Times New Roman" pitchFamily="18" charset="0"/>
                <a:cs typeface="Times New Roman" pitchFamily="18" charset="0"/>
              </a:rPr>
              <a:t>  </a:t>
            </a:r>
            <a:r>
              <a:rPr lang="en-US" sz="2000" b="1" spc="570" dirty="0">
                <a:solidFill>
                  <a:schemeClr val="accent3">
                    <a:lumMod val="75000"/>
                  </a:schemeClr>
                </a:solidFill>
                <a:latin typeface="Times New Roman" pitchFamily="18" charset="0"/>
                <a:cs typeface="Times New Roman" pitchFamily="18" charset="0"/>
              </a:rPr>
              <a:t>TO</a:t>
            </a:r>
            <a:r>
              <a:rPr lang="en-US" sz="2000" b="1" spc="300" dirty="0">
                <a:solidFill>
                  <a:schemeClr val="accent3">
                    <a:lumMod val="75000"/>
                  </a:schemeClr>
                </a:solidFill>
                <a:latin typeface="Times New Roman" pitchFamily="18" charset="0"/>
                <a:cs typeface="Times New Roman" pitchFamily="18" charset="0"/>
              </a:rPr>
              <a:t>P</a:t>
            </a:r>
            <a:r>
              <a:rPr lang="en-US" sz="2000" b="1" spc="330" dirty="0">
                <a:solidFill>
                  <a:schemeClr val="accent3">
                    <a:lumMod val="75000"/>
                  </a:schemeClr>
                </a:solidFill>
                <a:latin typeface="Times New Roman" pitchFamily="18" charset="0"/>
                <a:cs typeface="Times New Roman" pitchFamily="18" charset="0"/>
              </a:rPr>
              <a:t>I</a:t>
            </a:r>
            <a:r>
              <a:rPr lang="en-US" sz="2000" b="1" spc="500" dirty="0">
                <a:solidFill>
                  <a:schemeClr val="accent3">
                    <a:lumMod val="75000"/>
                  </a:schemeClr>
                </a:solidFill>
                <a:latin typeface="Times New Roman" pitchFamily="18" charset="0"/>
                <a:cs typeface="Times New Roman" pitchFamily="18" charset="0"/>
              </a:rPr>
              <a:t>C</a:t>
            </a:r>
            <a:r>
              <a:rPr lang="en-US" sz="2000" b="1" spc="590" dirty="0">
                <a:solidFill>
                  <a:schemeClr val="accent3">
                    <a:lumMod val="75000"/>
                  </a:schemeClr>
                </a:solidFill>
                <a:latin typeface="Times New Roman" pitchFamily="18" charset="0"/>
                <a:cs typeface="Times New Roman" pitchFamily="18" charset="0"/>
              </a:rPr>
              <a:t>:DIGITAL TWIN TECHNOLOGY IN</a:t>
            </a:r>
            <a:br>
              <a:rPr lang="en-US" sz="2000" b="1" spc="590" dirty="0">
                <a:solidFill>
                  <a:schemeClr val="accent3">
                    <a:lumMod val="75000"/>
                  </a:schemeClr>
                </a:solidFill>
                <a:latin typeface="Times New Roman" pitchFamily="18" charset="0"/>
                <a:cs typeface="Times New Roman" pitchFamily="18" charset="0"/>
              </a:rPr>
            </a:br>
            <a:r>
              <a:rPr lang="en-US" sz="2000" b="1" spc="590" dirty="0">
                <a:solidFill>
                  <a:schemeClr val="accent3">
                    <a:lumMod val="75000"/>
                  </a:schemeClr>
                </a:solidFill>
                <a:latin typeface="Times New Roman" pitchFamily="18" charset="0"/>
                <a:cs typeface="Times New Roman" pitchFamily="18" charset="0"/>
              </a:rPr>
              <a:t>      HEALTHCARE SYSTEM</a:t>
            </a:r>
            <a:endParaRPr lang="en-US" sz="2000" b="1" dirty="0">
              <a:solidFill>
                <a:schemeClr val="accent3">
                  <a:lumMod val="75000"/>
                </a:schemeClr>
              </a:solidFill>
            </a:endParaRPr>
          </a:p>
        </p:txBody>
      </p:sp>
      <p:sp>
        <p:nvSpPr>
          <p:cNvPr id="3" name="Subtitle 2"/>
          <p:cNvSpPr>
            <a:spLocks noGrp="1"/>
          </p:cNvSpPr>
          <p:nvPr>
            <p:ph type="subTitle" idx="1"/>
          </p:nvPr>
        </p:nvSpPr>
        <p:spPr>
          <a:xfrm>
            <a:off x="1142976" y="500042"/>
            <a:ext cx="7406640" cy="785818"/>
          </a:xfrm>
        </p:spPr>
        <p:txBody>
          <a:bodyPr>
            <a:noAutofit/>
          </a:bodyPr>
          <a:lstStyle/>
          <a:p>
            <a:pPr marL="66675" algn="ctr"/>
            <a:r>
              <a:rPr lang="en-US" sz="2000" b="1" dirty="0">
                <a:solidFill>
                  <a:srgbClr val="5D5D5D"/>
                </a:solidFill>
                <a:latin typeface="Times New Roman" pitchFamily="18" charset="0"/>
                <a:cs typeface="Times New Roman" pitchFamily="18" charset="0"/>
              </a:rPr>
              <a:t>7th </a:t>
            </a:r>
            <a:r>
              <a:rPr lang="en-US" sz="2000" b="1" dirty="0">
                <a:solidFill>
                  <a:srgbClr val="4D4B4B"/>
                </a:solidFill>
                <a:latin typeface="Times New Roman" pitchFamily="18" charset="0"/>
                <a:cs typeface="Times New Roman" pitchFamily="18" charset="0"/>
              </a:rPr>
              <a:t>International </a:t>
            </a:r>
            <a:r>
              <a:rPr lang="en-US" sz="2000" b="1" dirty="0">
                <a:solidFill>
                  <a:srgbClr val="5D5D5D"/>
                </a:solidFill>
                <a:latin typeface="Times New Roman" pitchFamily="18" charset="0"/>
                <a:cs typeface="Times New Roman" pitchFamily="18" charset="0"/>
              </a:rPr>
              <a:t>Conference</a:t>
            </a:r>
          </a:p>
          <a:p>
            <a:pPr marL="66675" algn="ctr">
              <a:lnSpc>
                <a:spcPts val="1438"/>
              </a:lnSpc>
              <a:spcBef>
                <a:spcPts val="50"/>
              </a:spcBef>
            </a:pPr>
            <a:r>
              <a:rPr lang="en-US" sz="2000" b="1" dirty="0">
                <a:solidFill>
                  <a:srgbClr val="727074"/>
                </a:solidFill>
                <a:latin typeface="Times New Roman" pitchFamily="18" charset="0"/>
                <a:cs typeface="Times New Roman" pitchFamily="18" charset="0"/>
              </a:rPr>
              <a:t>On</a:t>
            </a:r>
          </a:p>
          <a:p>
            <a:pPr marL="66675" algn="ctr">
              <a:lnSpc>
                <a:spcPts val="1438"/>
              </a:lnSpc>
              <a:spcBef>
                <a:spcPts val="50"/>
              </a:spcBef>
            </a:pPr>
            <a:endParaRPr lang="en-US" sz="2000" b="1" dirty="0">
              <a:latin typeface="Times New Roman" pitchFamily="18" charset="0"/>
              <a:cs typeface="Times New Roman" pitchFamily="18" charset="0"/>
            </a:endParaRPr>
          </a:p>
          <a:p>
            <a:pPr marL="66675" algn="ctr">
              <a:lnSpc>
                <a:spcPts val="1800"/>
              </a:lnSpc>
            </a:pPr>
            <a:r>
              <a:rPr lang="en-US" sz="2800" b="1" dirty="0">
                <a:solidFill>
                  <a:srgbClr val="313438"/>
                </a:solidFill>
                <a:latin typeface="Times New Roman" pitchFamily="18" charset="0"/>
                <a:cs typeface="Times New Roman" pitchFamily="18" charset="0"/>
              </a:rPr>
              <a:t>Publi</a:t>
            </a:r>
            <a:r>
              <a:rPr lang="en-US" sz="2800" b="1" dirty="0">
                <a:solidFill>
                  <a:srgbClr val="4D4B4B"/>
                </a:solidFill>
                <a:latin typeface="Times New Roman" pitchFamily="18" charset="0"/>
                <a:cs typeface="Times New Roman" pitchFamily="18" charset="0"/>
              </a:rPr>
              <a:t>c </a:t>
            </a:r>
            <a:r>
              <a:rPr lang="en-US" sz="2800" b="1" dirty="0">
                <a:solidFill>
                  <a:srgbClr val="313438"/>
                </a:solidFill>
                <a:latin typeface="Times New Roman" pitchFamily="18" charset="0"/>
                <a:cs typeface="Times New Roman" pitchFamily="18" charset="0"/>
              </a:rPr>
              <a:t>Health &amp; Technology</a:t>
            </a:r>
            <a:endParaRPr lang="en-US" sz="2800" b="1" dirty="0">
              <a:latin typeface="Times New Roman" pitchFamily="18" charset="0"/>
              <a:cs typeface="Times New Roman" pitchFamily="18" charset="0"/>
            </a:endParaRPr>
          </a:p>
        </p:txBody>
      </p:sp>
      <p:sp>
        <p:nvSpPr>
          <p:cNvPr id="4" name="Subtitle 2"/>
          <p:cNvSpPr txBox="1">
            <a:spLocks/>
          </p:cNvSpPr>
          <p:nvPr/>
        </p:nvSpPr>
        <p:spPr>
          <a:xfrm>
            <a:off x="1357290" y="3500438"/>
            <a:ext cx="7406640" cy="857256"/>
          </a:xfrm>
          <a:prstGeom prst="rect">
            <a:avLst/>
          </a:prstGeom>
        </p:spPr>
        <p:txBody>
          <a:bodyPr tIns="0">
            <a:noAutofit/>
          </a:bodyPr>
          <a:lstStyle/>
          <a:p>
            <a:pPr marL="66675" lvl="0" algn="ctr">
              <a:spcBef>
                <a:spcPct val="20000"/>
              </a:spcBef>
              <a:buClr>
                <a:schemeClr val="accent1"/>
              </a:buClr>
              <a:buSzPct val="70000"/>
              <a:defRPr/>
            </a:pPr>
            <a:r>
              <a:rPr lang="en-US" sz="2000" dirty="0">
                <a:latin typeface="Times New Roman" pitchFamily="18" charset="0"/>
                <a:cs typeface="Times New Roman" pitchFamily="18" charset="0"/>
              </a:rPr>
              <a:t>Organized by : Center for Academic &amp; Professional Career</a:t>
            </a:r>
          </a:p>
          <a:p>
            <a:pPr marL="66675" lvl="0" algn="ctr">
              <a:spcBef>
                <a:spcPct val="20000"/>
              </a:spcBef>
              <a:buClr>
                <a:schemeClr val="accent1"/>
              </a:buClr>
              <a:buSzPct val="70000"/>
              <a:defRPr/>
            </a:pPr>
            <a:r>
              <a:rPr lang="en-US" sz="2000" dirty="0">
                <a:latin typeface="Times New Roman" pitchFamily="18" charset="0"/>
                <a:cs typeface="Times New Roman" pitchFamily="18" charset="0"/>
              </a:rPr>
              <a:t>Developement and Research(CAPCDR)</a:t>
            </a:r>
          </a:p>
        </p:txBody>
      </p:sp>
      <p:sp>
        <p:nvSpPr>
          <p:cNvPr id="5" name="Subtitle 2"/>
          <p:cNvSpPr txBox="1">
            <a:spLocks/>
          </p:cNvSpPr>
          <p:nvPr/>
        </p:nvSpPr>
        <p:spPr>
          <a:xfrm>
            <a:off x="2071670" y="4572008"/>
            <a:ext cx="7072330" cy="1000132"/>
          </a:xfrm>
          <a:prstGeom prst="rect">
            <a:avLst/>
          </a:prstGeom>
        </p:spPr>
        <p:txBody>
          <a:bodyPr tIns="0">
            <a:normAutofit/>
          </a:bodyPr>
          <a:lstStyle/>
          <a:p>
            <a:pPr marL="12700" fontAlgn="auto">
              <a:spcBef>
                <a:spcPts val="0"/>
              </a:spcBef>
              <a:spcAft>
                <a:spcPts val="0"/>
              </a:spcAft>
              <a:defRPr/>
            </a:pPr>
            <a:r>
              <a:rPr lang="en-US" sz="2000" b="1" dirty="0">
                <a:latin typeface="Times New Roman"/>
                <a:cs typeface="Times New Roman"/>
              </a:rPr>
              <a:t> Presented by. Ms. Sonali Mhaske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0E05-9C70-EF71-FD93-141270148DB5}"/>
              </a:ext>
            </a:extLst>
          </p:cNvPr>
          <p:cNvSpPr>
            <a:spLocks noGrp="1"/>
          </p:cNvSpPr>
          <p:nvPr>
            <p:ph type="title"/>
          </p:nvPr>
        </p:nvSpPr>
        <p:spPr>
          <a:xfrm rot="10800000" flipV="1">
            <a:off x="1435608" y="699041"/>
            <a:ext cx="7498080" cy="2056796"/>
          </a:xfrm>
        </p:spPr>
        <p:txBody>
          <a:bodyPr/>
          <a:lstStyle/>
          <a:p>
            <a:pPr algn="ctr"/>
            <a:r>
              <a:rPr lang="en-US" sz="2000" b="1" dirty="0"/>
              <a:t>REFERENCE</a:t>
            </a:r>
            <a:r>
              <a:rPr lang="en-US" dirty="0"/>
              <a:t> </a:t>
            </a:r>
          </a:p>
        </p:txBody>
      </p:sp>
      <p:sp>
        <p:nvSpPr>
          <p:cNvPr id="3" name="Content Placeholder 2">
            <a:extLst>
              <a:ext uri="{FF2B5EF4-FFF2-40B4-BE49-F238E27FC236}">
                <a16:creationId xmlns:a16="http://schemas.microsoft.com/office/drawing/2014/main" id="{A2B70591-8AD7-A26B-C8A4-7CA911E1F303}"/>
              </a:ext>
            </a:extLst>
          </p:cNvPr>
          <p:cNvSpPr>
            <a:spLocks noGrp="1"/>
          </p:cNvSpPr>
          <p:nvPr>
            <p:ph idx="1"/>
          </p:nvPr>
        </p:nvSpPr>
        <p:spPr>
          <a:xfrm>
            <a:off x="1435608" y="1209880"/>
            <a:ext cx="7498080" cy="5446473"/>
          </a:xfrm>
        </p:spPr>
        <p:txBody>
          <a:bodyPr>
            <a:normAutofit/>
          </a:bodyPr>
          <a:lstStyle/>
          <a:p>
            <a:pPr marL="82296" indent="0">
              <a:buNone/>
            </a:pPr>
            <a:r>
              <a:rPr lang="en-US" sz="6400" dirty="0"/>
              <a:t>
</a:t>
            </a:r>
            <a:r>
              <a:rPr lang="en-US" sz="1600" dirty="0">
                <a:latin typeface="Times New Roman" panose="02020603050405020304" pitchFamily="18" charset="0"/>
                <a:cs typeface="Times New Roman" panose="02020603050405020304" pitchFamily="18" charset="0"/>
              </a:rPr>
              <a:t>1. Attaran M, Celik BG. Digital twin: benefits, use cases, challenges, and opportunities. Decis Anal J. (2023) 6:100165. doi: 10.1016/j.dajour.2023.100165
2. Armeni P, Polat I, De Rossi LM, Diaferia L, Meregalli S, Gatti A. Digital twins in healthcare: is it the beginning of a new era of evidence-based medicine? A critical review. J Pers Med. (2022) 12:1255. doi: 10.3390/jpm12081255
3. Cornetta K, Brown CG. Perspective: balancing personalized medicine and personalized care. Acad Med J Assoc Am Med Coll. (2013) 88:309–13. doi: 10.1097/ACM.0b013e3182806345
4. Jasemi M, Valizadeh L, Zamanzadeh V, Keogh B. A concept analysis of holistic care by hybrid model. Indian J Palliat Care. (2017) 23:71–80. doi: 10.4103/0973-1075.197960
5. van Dinter R, Tekinerdogan B, Catal C. Predictive maintenance using digital twins: a systematic literature review. Inf Softw Technol. (2022) 151:107008. doi: 10.1016/j.infsof.2022.107008</a:t>
            </a:r>
          </a:p>
          <a:p>
            <a:endParaRPr lang="en-US" dirty="0"/>
          </a:p>
        </p:txBody>
      </p:sp>
    </p:spTree>
    <p:extLst>
      <p:ext uri="{BB962C8B-B14F-4D97-AF65-F5344CB8AC3E}">
        <p14:creationId xmlns:p14="http://schemas.microsoft.com/office/powerpoint/2010/main" val="94424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0" y="571480"/>
            <a:ext cx="7498080" cy="4800600"/>
          </a:xfrm>
        </p:spPr>
        <p:txBody>
          <a:bodyPr>
            <a:normAutofit/>
          </a:bodyPr>
          <a:lstStyle/>
          <a:p>
            <a:pPr>
              <a:buNone/>
            </a:pPr>
            <a:endParaRPr lang="en-US" sz="8800" dirty="0">
              <a:latin typeface="Times New Roman" pitchFamily="18" charset="0"/>
              <a:cs typeface="Times New Roman" pitchFamily="18" charset="0"/>
            </a:endParaRPr>
          </a:p>
          <a:p>
            <a:pPr>
              <a:buNone/>
            </a:pPr>
            <a:r>
              <a:rPr lang="en-US" sz="8800" dirty="0">
                <a:latin typeface="Times New Roman" pitchFamily="18" charset="0"/>
                <a:cs typeface="Times New Roman" pitchFamily="18" charset="0"/>
              </a:rPr>
              <a:t>    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DIGITAL TWIN TECHNOLOGY</a:t>
            </a:r>
          </a:p>
        </p:txBody>
      </p:sp>
      <p:graphicFrame>
        <p:nvGraphicFramePr>
          <p:cNvPr id="13" name="Content Placeholder 12"/>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39784"/>
          </a:xfrm>
        </p:spPr>
        <p:txBody>
          <a:bodyPr>
            <a:normAutofit/>
          </a:bodyPr>
          <a:lstStyle/>
          <a:p>
            <a:r>
              <a:rPr lang="en-US" sz="2000" b="1" dirty="0">
                <a:latin typeface="Times New Roman" pitchFamily="18" charset="0"/>
                <a:cs typeface="Times New Roman" pitchFamily="18" charset="0"/>
              </a:rPr>
              <a:t>ENHANCED PATIENT CARE THROUGH  DIGITAL TWIN TECHNOLOGY</a:t>
            </a:r>
          </a:p>
        </p:txBody>
      </p:sp>
      <p:sp>
        <p:nvSpPr>
          <p:cNvPr id="5" name="Content Placeholder 4"/>
          <p:cNvSpPr>
            <a:spLocks noGrp="1"/>
          </p:cNvSpPr>
          <p:nvPr>
            <p:ph idx="1"/>
          </p:nvPr>
        </p:nvSpPr>
        <p:spPr/>
        <p:txBody>
          <a:bodyPr>
            <a:noAutofit/>
          </a:bodyPr>
          <a:lstStyle/>
          <a:p>
            <a:pPr>
              <a:buClrTx/>
              <a:buFont typeface="Wingdings" pitchFamily="2" charset="2"/>
              <a:buChar char="q"/>
            </a:pPr>
            <a:r>
              <a:rPr lang="en-US" sz="1600" dirty="0">
                <a:latin typeface="Times New Roman" pitchFamily="18" charset="0"/>
                <a:cs typeface="Times New Roman" pitchFamily="18" charset="0"/>
              </a:rPr>
              <a:t> Healthcare professionals will be able to collect and evaluate a vast amount of patient data from a variety of sources, including wearables, medical gadgets, electronic health records (EHRs), and genetic data.</a:t>
            </a:r>
          </a:p>
          <a:p>
            <a:pPr>
              <a:buClrTx/>
              <a:buFont typeface="Wingdings" pitchFamily="2" charset="2"/>
              <a:buChar char="q"/>
            </a:pPr>
            <a:r>
              <a:rPr lang="en-US" sz="1600" dirty="0">
                <a:latin typeface="Times New Roman" pitchFamily="18" charset="0"/>
                <a:cs typeface="Times New Roman" pitchFamily="18" charset="0"/>
              </a:rPr>
              <a:t>By providing patients with access to their digital twin data, including personalized health insights, treatment plans, and progress tracking, patients can become more engaged in managing their health.</a:t>
            </a:r>
          </a:p>
          <a:p>
            <a:pPr>
              <a:buClrTx/>
              <a:buFont typeface="Wingdings" pitchFamily="2" charset="2"/>
              <a:buChar char="q"/>
            </a:pPr>
            <a:r>
              <a:rPr lang="en-US" sz="1600" dirty="0">
                <a:latin typeface="Times New Roman" pitchFamily="18" charset="0"/>
                <a:cs typeface="Times New Roman" pitchFamily="18" charset="0"/>
              </a:rPr>
              <a:t>This increased engagement leads to better adherence to treatment regimens, lifestyle modifications, and self-management practices.</a:t>
            </a:r>
          </a:p>
          <a:p>
            <a:pPr>
              <a:buClrTx/>
              <a:buFont typeface="Wingdings" pitchFamily="2" charset="2"/>
              <a:buChar char="q"/>
            </a:pPr>
            <a:r>
              <a:rPr lang="en-US" sz="1600" dirty="0">
                <a:latin typeface="Times New Roman" pitchFamily="18" charset="0"/>
                <a:cs typeface="Times New Roman" pitchFamily="18" charset="0"/>
              </a:rPr>
              <a:t>Digital twins are able to recognize high-risk patients, anticipate possible problems, and suggest preventive actions by examining patient data and past trends.</a:t>
            </a:r>
          </a:p>
          <a:p>
            <a:pPr>
              <a:buClrTx/>
              <a:buFont typeface="Wingdings" pitchFamily="2" charset="2"/>
              <a:buChar char="q"/>
            </a:pPr>
            <a:r>
              <a:rPr lang="en-US" sz="1600" dirty="0">
                <a:latin typeface="Times New Roman" pitchFamily="18" charset="0"/>
                <a:cs typeface="Times New Roman" pitchFamily="18" charset="0"/>
              </a:rPr>
              <a:t>In the end, this proactive approach to care improves patient safety and long-term results by enabling healthcare practitioners to intervene early, prevent adverse events, and optimize treatment regimens based on anticipated patient responses.</a:t>
            </a:r>
          </a:p>
          <a:p>
            <a:pPr>
              <a:buClrTx/>
              <a:buFont typeface="Wingdings" pitchFamily="2" charset="2"/>
              <a:buChar char="q"/>
            </a:pPr>
            <a:r>
              <a:rPr lang="en-US" sz="1600" dirty="0">
                <a:latin typeface="Times New Roman" pitchFamily="18" charset="0"/>
                <a:cs typeface="Times New Roman" pitchFamily="18" charset="0"/>
              </a:rPr>
              <a:t>Digital twins empower patients to actively participate in their own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000232" y="214290"/>
            <a:ext cx="600079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VARIOUS  FEATURES  AND  SERVICES OF DIGITAL  TWIN FOR  HEALTHCARE</a:t>
            </a:r>
            <a:endParaRPr kumimoji="0" lang="en-US" sz="2000" b="1" i="0" u="none" strike="noStrike" cap="none" normalizeH="0" baseline="0" dirty="0">
              <a:ln>
                <a:noFill/>
              </a:ln>
              <a:solidFill>
                <a:srgbClr val="002060"/>
              </a:solidFill>
              <a:effectLst/>
              <a:latin typeface="Arial" pitchFamily="34" charset="0"/>
              <a:cs typeface="Arial" pitchFamily="34" charset="0"/>
            </a:endParaRPr>
          </a:p>
        </p:txBody>
      </p:sp>
      <p:pic>
        <p:nvPicPr>
          <p:cNvPr id="11" name="Content Placeholder 10"/>
          <p:cNvPicPr>
            <a:picLocks noGrp="1"/>
          </p:cNvPicPr>
          <p:nvPr>
            <p:ph idx="1"/>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000232" y="1142984"/>
            <a:ext cx="6000792" cy="4929222"/>
          </a:xfrm>
          <a:prstGeom prst="rect">
            <a:avLst/>
          </a:prstGeom>
          <a:ln>
            <a:solidFill>
              <a:schemeClr val="tx1"/>
            </a:solidFill>
          </a:ln>
        </p:spPr>
      </p:pic>
      <p:sp>
        <p:nvSpPr>
          <p:cNvPr id="13" name="Rectangle 2"/>
          <p:cNvSpPr>
            <a:spLocks noChangeArrowheads="1"/>
          </p:cNvSpPr>
          <p:nvPr/>
        </p:nvSpPr>
        <p:spPr bwMode="auto">
          <a:xfrm>
            <a:off x="1142976" y="6215082"/>
            <a:ext cx="764383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a:t>
            </a:r>
            <a:r>
              <a:rPr kumimoji="0" lang="en-US" sz="1400" b="1"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Services &amp; concerns with digital twin in healthcare.</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8186" y="1177195"/>
            <a:ext cx="7498080" cy="5534044"/>
          </a:xfrm>
        </p:spPr>
        <p:txBody>
          <a:bodyPr>
            <a:normAutofit/>
          </a:bodyPr>
          <a:lstStyle/>
          <a:p>
            <a:pPr>
              <a:buClrTx/>
              <a:buSzPct val="90000"/>
              <a:buFont typeface="Wingdings" pitchFamily="2" charset="2"/>
              <a:buChar char="v"/>
            </a:pPr>
            <a:r>
              <a:rPr lang="en-IN" sz="1600" dirty="0">
                <a:latin typeface="Times New Roman" pitchFamily="18" charset="0"/>
                <a:cs typeface="Times New Roman" pitchFamily="18" charset="0"/>
              </a:rPr>
              <a:t>illustrates the different related services and issues using Digital Twin technology for healthcare.</a:t>
            </a:r>
          </a:p>
          <a:p>
            <a:pPr>
              <a:buClrTx/>
              <a:buSzPct val="90000"/>
              <a:buFont typeface="Wingdings" pitchFamily="2" charset="2"/>
              <a:buChar char="v"/>
            </a:pPr>
            <a:r>
              <a:rPr lang="en-IN" sz="1600" dirty="0">
                <a:latin typeface="Times New Roman" pitchFamily="18" charset="0"/>
                <a:cs typeface="Times New Roman" pitchFamily="18" charset="0"/>
              </a:rPr>
              <a:t>It details the intelligent services offered by this most recent cutting-edge and supportive approach—a digital twin for the healthcare industry.</a:t>
            </a:r>
          </a:p>
          <a:p>
            <a:pPr>
              <a:buClrTx/>
              <a:buSzPct val="90000"/>
              <a:buFont typeface="Wingdings" pitchFamily="2" charset="2"/>
              <a:buChar char="v"/>
            </a:pPr>
            <a:r>
              <a:rPr lang="en-IN" sz="1600" dirty="0">
                <a:latin typeface="Times New Roman" pitchFamily="18" charset="0"/>
                <a:cs typeface="Times New Roman" pitchFamily="18" charset="0"/>
              </a:rPr>
              <a:t>. It primarily focuses on patient health services, data-related facts and concerns, lowering the costs of patient treatment and care, high-quality services, challenges relating to societal disruptions, etc.</a:t>
            </a:r>
          </a:p>
          <a:p>
            <a:pPr>
              <a:buClrTx/>
              <a:buSzPct val="90000"/>
              <a:buFont typeface="Wingdings" pitchFamily="2" charset="2"/>
              <a:buChar char="v"/>
            </a:pPr>
            <a:r>
              <a:rPr lang="en-IN" sz="1600" dirty="0">
                <a:latin typeface="Times New Roman" pitchFamily="18" charset="0"/>
                <a:cs typeface="Times New Roman" pitchFamily="18" charset="0"/>
              </a:rPr>
              <a:t>These services also demonstrate how patient care has improved during therapy to promote healing and a speedy recovery.</a:t>
            </a:r>
          </a:p>
          <a:p>
            <a:pPr>
              <a:buClrTx/>
              <a:buSzPct val="90000"/>
              <a:buFont typeface="Wingdings" pitchFamily="2" charset="2"/>
              <a:buChar char="v"/>
            </a:pPr>
            <a:r>
              <a:rPr lang="en-IN" sz="1600" dirty="0">
                <a:latin typeface="Times New Roman" pitchFamily="18" charset="0"/>
                <a:cs typeface="Times New Roman" pitchFamily="18" charset="0"/>
              </a:rPr>
              <a:t>Four technologies are used by Digital Twin to generate visual representations, gather, store, and analyze data, and produce informative content.</a:t>
            </a:r>
          </a:p>
          <a:p>
            <a:pPr>
              <a:buClr>
                <a:schemeClr val="tx1"/>
              </a:buClr>
              <a:buFont typeface="Wingdings" pitchFamily="2" charset="2"/>
              <a:buChar char="v"/>
            </a:pPr>
            <a:endParaRPr lang="en-IN" sz="1600" dirty="0">
              <a:latin typeface="Times New Roman" pitchFamily="18" charset="0"/>
              <a:cs typeface="Times New Roman" pitchFamily="18" charset="0"/>
            </a:endParaRPr>
          </a:p>
          <a:p>
            <a:pPr>
              <a:buClr>
                <a:schemeClr val="tx1"/>
              </a:buClr>
              <a:buFont typeface="Wingdings" pitchFamily="2" charset="2"/>
              <a:buChar char="v"/>
            </a:pPr>
            <a:endParaRPr lang="en-US"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46"/>
          </a:xfrm>
        </p:spPr>
        <p:txBody>
          <a:bodyPr>
            <a:normAutofit fontScale="90000"/>
          </a:bodyPr>
          <a:lstStyle/>
          <a:p>
            <a:r>
              <a:rPr lang="en-IN" sz="2000" b="1" dirty="0">
                <a:solidFill>
                  <a:schemeClr val="accent3">
                    <a:lumMod val="75000"/>
                  </a:schemeClr>
                </a:solidFill>
                <a:latin typeface="Times New Roman" pitchFamily="18" charset="0"/>
                <a:cs typeface="Times New Roman" pitchFamily="18" charset="0"/>
              </a:rPr>
              <a:t>PREDICTIVE ANALYTICS AND PREVENTIVE  INTERVENTIONS THROUGH   DIGITAL TWIN TECHNOLOGY</a:t>
            </a:r>
            <a:endParaRPr lang="en-US" sz="2000" b="1" dirty="0">
              <a:solidFill>
                <a:schemeClr val="accent3">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ClrTx/>
              <a:buSzPct val="90000"/>
            </a:pPr>
            <a:r>
              <a:rPr lang="en-IN" sz="1600" dirty="0">
                <a:latin typeface="Times New Roman" pitchFamily="18" charset="0"/>
                <a:cs typeface="Times New Roman" pitchFamily="18" charset="0"/>
              </a:rPr>
              <a:t>Using patient data and past trends, digital twins can model the course of a disease.</a:t>
            </a:r>
          </a:p>
          <a:p>
            <a:pPr>
              <a:buClrTx/>
              <a:buSzPct val="90000"/>
            </a:pPr>
            <a:r>
              <a:rPr lang="en-IN" sz="1600" dirty="0">
                <a:latin typeface="Times New Roman" pitchFamily="18" charset="0"/>
                <a:cs typeface="Times New Roman" pitchFamily="18" charset="0"/>
              </a:rPr>
              <a:t> Digital twins have the ability to create prediction models to anticipate the course of a disease by examining trends, treatment outcomes, and patient features. </a:t>
            </a:r>
          </a:p>
          <a:p>
            <a:pPr>
              <a:buClrTx/>
              <a:buSzPct val="90000"/>
            </a:pPr>
            <a:r>
              <a:rPr lang="en-IN" sz="1600" dirty="0">
                <a:latin typeface="Times New Roman" pitchFamily="18" charset="0"/>
                <a:cs typeface="Times New Roman" pitchFamily="18" charset="0"/>
              </a:rPr>
              <a:t>With the use of this data, medical professionals may better plan treatments, foresee future issues, and implement interventions that will either stop or reduce the advancement of the disease.</a:t>
            </a:r>
          </a:p>
          <a:p>
            <a:pPr>
              <a:buClrTx/>
              <a:buSzPct val="90000"/>
            </a:pPr>
            <a:r>
              <a:rPr lang="en-IN" sz="1600" dirty="0">
                <a:latin typeface="Times New Roman" pitchFamily="18" charset="0"/>
                <a:cs typeface="Times New Roman" pitchFamily="18" charset="0"/>
              </a:rPr>
              <a:t> By taking into account the unique characteristics of each patient, including genetics, lifestyle, and response histories, digital twins enable individualized disease modeling that produces more precise forecasts and specialized interventions.</a:t>
            </a:r>
            <a:endParaRPr lang="en-US"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7498080" cy="714356"/>
          </a:xfrm>
        </p:spPr>
        <p:txBody>
          <a:bodyPr>
            <a:normAutofit/>
          </a:bodyPr>
          <a:lstStyle/>
          <a:p>
            <a:r>
              <a:rPr lang="en-IN" sz="2000" b="1" dirty="0">
                <a:solidFill>
                  <a:schemeClr val="tx2">
                    <a:lumMod val="75000"/>
                  </a:schemeClr>
                </a:solidFill>
                <a:latin typeface="Times New Roman" pitchFamily="18" charset="0"/>
                <a:cs typeface="Times New Roman" pitchFamily="18" charset="0"/>
              </a:rPr>
              <a:t>DIGITAL TWIN APPLICATIONS FOR HEALTHCARE</a:t>
            </a:r>
            <a:endParaRPr lang="en-US" sz="2000" b="1" dirty="0">
              <a:solidFill>
                <a:schemeClr val="tx2">
                  <a:lumMod val="75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357290" y="714356"/>
          <a:ext cx="7499349" cy="5927170"/>
        </p:xfrm>
        <a:graphic>
          <a:graphicData uri="http://schemas.openxmlformats.org/drawingml/2006/table">
            <a:tbl>
              <a:tblPr firstRow="1" bandRow="1">
                <a:tableStyleId>{5C22544A-7EE6-4342-B048-85BDC9FD1C3A}</a:tableStyleId>
              </a:tblPr>
              <a:tblGrid>
                <a:gridCol w="1000132">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gridCol w="4570391">
                  <a:extLst>
                    <a:ext uri="{9D8B030D-6E8A-4147-A177-3AD203B41FA5}">
                      <a16:colId xmlns:a16="http://schemas.microsoft.com/office/drawing/2014/main" val="20002"/>
                    </a:ext>
                  </a:extLst>
                </a:gridCol>
              </a:tblGrid>
              <a:tr h="127497">
                <a:tc>
                  <a:txBody>
                    <a:bodyPr/>
                    <a:lstStyle/>
                    <a:p>
                      <a:r>
                        <a:rPr lang="en-US" sz="1600" dirty="0">
                          <a:latin typeface="Times New Roman" pitchFamily="18" charset="0"/>
                          <a:cs typeface="Times New Roman" pitchFamily="18" charset="0"/>
                        </a:rPr>
                        <a:t>Sr</a:t>
                      </a:r>
                      <a:r>
                        <a:rPr lang="en-US" sz="1600" baseline="0" dirty="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kumimoji="0" lang="en-IN" sz="1600" b="1" kern="1200" dirty="0">
                          <a:solidFill>
                            <a:schemeClr val="lt1"/>
                          </a:solidFill>
                          <a:latin typeface="Times New Roman" pitchFamily="18" charset="0"/>
                          <a:ea typeface="+mn-ea"/>
                          <a:cs typeface="Times New Roman" pitchFamily="18" charset="0"/>
                        </a:rPr>
                        <a:t>Applications</a:t>
                      </a:r>
                      <a:endParaRPr lang="en-US" sz="1600" dirty="0">
                        <a:latin typeface="Times New Roman" pitchFamily="18" charset="0"/>
                        <a:cs typeface="Times New Roman" pitchFamily="18" charset="0"/>
                      </a:endParaRPr>
                    </a:p>
                  </a:txBody>
                  <a:tcPr/>
                </a:tc>
                <a:tc>
                  <a:txBody>
                    <a:bodyPr/>
                    <a:lstStyle/>
                    <a:p>
                      <a:r>
                        <a:rPr kumimoji="0" lang="en-IN" sz="1600" b="1" kern="1200" dirty="0">
                          <a:solidFill>
                            <a:schemeClr val="lt1"/>
                          </a:solidFill>
                          <a:latin typeface="Times New Roman" pitchFamily="18" charset="0"/>
                          <a:ea typeface="+mn-ea"/>
                          <a:cs typeface="Times New Roman" pitchFamily="18" charset="0"/>
                        </a:rPr>
                        <a:t>Description</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330530">
                <a:tc>
                  <a:txBody>
                    <a:bodyPr/>
                    <a:lstStyle/>
                    <a:p>
                      <a:r>
                        <a:rPr lang="en-US" sz="1600" b="1" dirty="0">
                          <a:latin typeface="Times New Roman" pitchFamily="18" charset="0"/>
                          <a:cs typeface="Times New Roman" pitchFamily="18" charset="0"/>
                        </a:rPr>
                        <a:t>1</a:t>
                      </a:r>
                    </a:p>
                  </a:txBody>
                  <a:tcPr/>
                </a:tc>
                <a:tc>
                  <a:txBody>
                    <a:bodyPr/>
                    <a:lstStyle/>
                    <a:p>
                      <a:pPr>
                        <a:lnSpc>
                          <a:spcPct val="107000"/>
                        </a:lnSpc>
                        <a:spcAft>
                          <a:spcPts val="800"/>
                        </a:spcAft>
                      </a:pPr>
                      <a:r>
                        <a:rPr lang="en-IN" sz="1600" b="1" dirty="0">
                          <a:latin typeface="Times New Roman" pitchFamily="18" charset="0"/>
                          <a:ea typeface="Calibri"/>
                          <a:cs typeface="Times New Roman" pitchFamily="18" charset="0"/>
                        </a:rPr>
                        <a:t>Patient care</a:t>
                      </a:r>
                    </a:p>
                  </a:txBody>
                  <a:tcPr marL="68580" marR="68580" marT="0" marB="0"/>
                </a:tc>
                <a:tc>
                  <a:txBody>
                    <a:bodyPr/>
                    <a:lstStyle/>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The implementation of Digital Twins can enhance researchers' understanding of customized medicine, patient care, and the management of persistent illnesses.</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Digital twins of the human body as a whole and of particular organs such as the kidneys, lungs, and heart are being developed at an advanced stage.</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Medical equipment, practices, and personnel are only a small part of effective resource management.</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185576">
                <a:tc>
                  <a:txBody>
                    <a:bodyPr/>
                    <a:lstStyle/>
                    <a:p>
                      <a:r>
                        <a:rPr lang="en-US" sz="1600" b="1" dirty="0">
                          <a:latin typeface="Times New Roman" pitchFamily="18" charset="0"/>
                          <a:cs typeface="Times New Roman" pitchFamily="18" charset="0"/>
                        </a:rPr>
                        <a:t>2</a:t>
                      </a:r>
                    </a:p>
                  </a:txBody>
                  <a:tcPr/>
                </a:tc>
                <a:tc>
                  <a:txBody>
                    <a:bodyPr/>
                    <a:lstStyle/>
                    <a:p>
                      <a:r>
                        <a:rPr kumimoji="0" lang="en-IN" sz="1600" b="1" kern="1200" dirty="0">
                          <a:solidFill>
                            <a:schemeClr val="dk1"/>
                          </a:solidFill>
                          <a:latin typeface="Times New Roman" pitchFamily="18" charset="0"/>
                          <a:ea typeface="+mn-ea"/>
                          <a:cs typeface="Times New Roman" pitchFamily="18" charset="0"/>
                        </a:rPr>
                        <a:t>Better personal health results</a:t>
                      </a:r>
                      <a:endParaRPr lang="en-US" sz="1600" b="1" dirty="0">
                        <a:latin typeface="Times New Roman" pitchFamily="18" charset="0"/>
                        <a:cs typeface="Times New Roman" pitchFamily="18" charset="0"/>
                      </a:endParaRPr>
                    </a:p>
                  </a:txBody>
                  <a:tcPr/>
                </a:tc>
                <a:tc>
                  <a:txBody>
                    <a:bodyPr/>
                    <a:lstStyle/>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Digital Twin helps with the early diagnosis of chronic sickness to manage chronic disease in a large population by analyzing physiological and behavioural</a:t>
                      </a:r>
                      <a:r>
                        <a:rPr kumimoji="0" lang="en-IN" sz="1600" kern="1200" baseline="0" dirty="0">
                          <a:solidFill>
                            <a:schemeClr val="dk1"/>
                          </a:solidFill>
                          <a:latin typeface="Times New Roman" pitchFamily="18" charset="0"/>
                          <a:ea typeface="+mn-ea"/>
                          <a:cs typeface="Times New Roman" pitchFamily="18" charset="0"/>
                        </a:rPr>
                        <a:t> </a:t>
                      </a:r>
                      <a:r>
                        <a:rPr kumimoji="0" lang="en-IN" sz="1600" kern="1200" dirty="0">
                          <a:solidFill>
                            <a:schemeClr val="dk1"/>
                          </a:solidFill>
                          <a:latin typeface="Times New Roman" pitchFamily="18" charset="0"/>
                          <a:ea typeface="+mn-ea"/>
                          <a:cs typeface="Times New Roman" pitchFamily="18" charset="0"/>
                        </a:rPr>
                        <a:t>data.</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More coordinated and continuous basic research and development will be required in order to fully realize the promise of the digital twin.</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It makes complex assets and processes easier for businesses to understand and manage.</a:t>
                      </a:r>
                    </a:p>
                    <a:p>
                      <a:pPr>
                        <a:buFont typeface="Wingdings" pitchFamily="2" charset="2"/>
                        <a:buChar char="Ø"/>
                      </a:pPr>
                      <a:endParaRPr kumimoji="0" lang="en-IN" sz="1600" kern="1200" dirty="0">
                        <a:solidFill>
                          <a:schemeClr val="dk1"/>
                        </a:solidFill>
                        <a:latin typeface="Times New Roman" pitchFamily="18" charset="0"/>
                        <a:ea typeface="+mn-ea"/>
                        <a:cs typeface="Times New Roman" pitchFamily="18" charset="0"/>
                      </a:endParaRPr>
                    </a:p>
                    <a:p>
                      <a:endParaRPr kumimoji="0" lang="en-IN" sz="1600" kern="1200" dirty="0">
                        <a:solidFill>
                          <a:schemeClr val="dk1"/>
                        </a:solidFill>
                        <a:latin typeface="Times New Roman" pitchFamily="18" charset="0"/>
                        <a:ea typeface="+mn-ea"/>
                        <a:cs typeface="Times New Roman" pitchFamily="18" charset="0"/>
                      </a:endParaRPr>
                    </a:p>
                    <a:p>
                      <a:endParaRPr kumimoji="0" lang="en-IN" sz="1600" kern="1200" dirty="0">
                        <a:solidFill>
                          <a:schemeClr val="dk1"/>
                        </a:solidFill>
                        <a:latin typeface="Times New Roman" pitchFamily="18" charset="0"/>
                        <a:ea typeface="+mn-ea"/>
                        <a:cs typeface="Times New Roman" pitchFamily="18" charset="0"/>
                      </a:endParaRPr>
                    </a:p>
                    <a:p>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57290" y="357166"/>
          <a:ext cx="7572428" cy="6295392"/>
        </p:xfrm>
        <a:graphic>
          <a:graphicData uri="http://schemas.openxmlformats.org/drawingml/2006/table">
            <a:tbl>
              <a:tblPr firstRow="1" bandRow="1">
                <a:tableStyleId>{5C22544A-7EE6-4342-B048-85BDC9FD1C3A}</a:tableStyleId>
              </a:tblPr>
              <a:tblGrid>
                <a:gridCol w="880368">
                  <a:extLst>
                    <a:ext uri="{9D8B030D-6E8A-4147-A177-3AD203B41FA5}">
                      <a16:colId xmlns:a16="http://schemas.microsoft.com/office/drawing/2014/main" val="20000"/>
                    </a:ext>
                  </a:extLst>
                </a:gridCol>
                <a:gridCol w="1617861">
                  <a:extLst>
                    <a:ext uri="{9D8B030D-6E8A-4147-A177-3AD203B41FA5}">
                      <a16:colId xmlns:a16="http://schemas.microsoft.com/office/drawing/2014/main" val="20001"/>
                    </a:ext>
                  </a:extLst>
                </a:gridCol>
                <a:gridCol w="5074199">
                  <a:extLst>
                    <a:ext uri="{9D8B030D-6E8A-4147-A177-3AD203B41FA5}">
                      <a16:colId xmlns:a16="http://schemas.microsoft.com/office/drawing/2014/main" val="20002"/>
                    </a:ext>
                  </a:extLst>
                </a:gridCol>
              </a:tblGrid>
              <a:tr h="388473">
                <a:tc>
                  <a:txBody>
                    <a:bodyPr/>
                    <a:lstStyle/>
                    <a:p>
                      <a:r>
                        <a:rPr lang="en-US" sz="1600" dirty="0">
                          <a:latin typeface="Times New Roman" pitchFamily="18" charset="0"/>
                          <a:cs typeface="Times New Roman" pitchFamily="18" charset="0"/>
                        </a:rPr>
                        <a:t>Sr. No.</a:t>
                      </a:r>
                    </a:p>
                  </a:txBody>
                  <a:tcPr/>
                </a:tc>
                <a:tc>
                  <a:txBody>
                    <a:bodyPr/>
                    <a:lstStyle/>
                    <a:p>
                      <a:r>
                        <a:rPr kumimoji="0" lang="en-IN" sz="1600" b="1" kern="1200" dirty="0">
                          <a:solidFill>
                            <a:schemeClr val="lt1"/>
                          </a:solidFill>
                          <a:latin typeface="Times New Roman" pitchFamily="18" charset="0"/>
                          <a:ea typeface="+mn-ea"/>
                          <a:cs typeface="Times New Roman" pitchFamily="18" charset="0"/>
                        </a:rPr>
                        <a:t>Applications</a:t>
                      </a:r>
                      <a:endParaRPr lang="en-US" sz="1600" dirty="0">
                        <a:latin typeface="Times New Roman" pitchFamily="18" charset="0"/>
                        <a:cs typeface="Times New Roman" pitchFamily="18" charset="0"/>
                      </a:endParaRPr>
                    </a:p>
                  </a:txBody>
                  <a:tcPr/>
                </a:tc>
                <a:tc>
                  <a:txBody>
                    <a:bodyPr/>
                    <a:lstStyle/>
                    <a:p>
                      <a:r>
                        <a:rPr kumimoji="0" lang="en-IN" sz="1600" b="1" kern="1200" dirty="0">
                          <a:solidFill>
                            <a:schemeClr val="lt1"/>
                          </a:solidFill>
                          <a:latin typeface="Times New Roman" pitchFamily="18" charset="0"/>
                          <a:ea typeface="+mn-ea"/>
                          <a:cs typeface="Times New Roman" pitchFamily="18" charset="0"/>
                        </a:rPr>
                        <a:t>Descriptions</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650131">
                <a:tc>
                  <a:txBody>
                    <a:bodyPr/>
                    <a:lstStyle/>
                    <a:p>
                      <a:r>
                        <a:rPr lang="en-US" sz="1600" b="1" dirty="0">
                          <a:latin typeface="Times New Roman" pitchFamily="18" charset="0"/>
                          <a:cs typeface="Times New Roman" pitchFamily="18" charset="0"/>
                        </a:rPr>
                        <a:t>3</a:t>
                      </a:r>
                    </a:p>
                  </a:txBody>
                  <a:tcPr/>
                </a:tc>
                <a:tc>
                  <a:txBody>
                    <a:bodyPr/>
                    <a:lstStyle/>
                    <a:p>
                      <a:r>
                        <a:rPr kumimoji="0" lang="en-IN" sz="1600" b="1" kern="1200" dirty="0">
                          <a:solidFill>
                            <a:schemeClr val="dk1"/>
                          </a:solidFill>
                          <a:latin typeface="Times New Roman" pitchFamily="18" charset="0"/>
                          <a:ea typeface="+mn-ea"/>
                          <a:cs typeface="Times New Roman" pitchFamily="18" charset="0"/>
                        </a:rPr>
                        <a:t>Diagnostics and medical training</a:t>
                      </a:r>
                      <a:endParaRPr lang="en-US" sz="1600" b="1" dirty="0">
                        <a:latin typeface="Times New Roman" pitchFamily="18" charset="0"/>
                        <a:cs typeface="Times New Roman" pitchFamily="18" charset="0"/>
                      </a:endParaRPr>
                    </a:p>
                  </a:txBody>
                  <a:tcPr/>
                </a:tc>
                <a:tc>
                  <a:txBody>
                    <a:bodyPr/>
                    <a:lstStyle/>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A patient model created prior to the actual surgery is called a digital twin.</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To avoid damaging human anatomy, a multidisciplinary team performs virtual surgery for medical diagnostics and training.</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AI-driven research and digital twins will help hospitals and research facilities worldwide, enabling the widespread use of technology to improve health, education, and economic prospects</a:t>
                      </a:r>
                    </a:p>
                    <a:p>
                      <a:pPr>
                        <a:buFont typeface="Wingdings" pitchFamily="2" charset="2"/>
                        <a:buChar char="Ø"/>
                      </a:pP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2139263">
                <a:tc>
                  <a:txBody>
                    <a:bodyPr/>
                    <a:lstStyle/>
                    <a:p>
                      <a:r>
                        <a:rPr lang="en-US" sz="1600" b="1" dirty="0">
                          <a:latin typeface="Times New Roman" pitchFamily="18" charset="0"/>
                          <a:cs typeface="Times New Roman" pitchFamily="18" charset="0"/>
                        </a:rPr>
                        <a:t>4</a:t>
                      </a:r>
                    </a:p>
                  </a:txBody>
                  <a:tcPr/>
                </a:tc>
                <a:tc>
                  <a:txBody>
                    <a:bodyPr/>
                    <a:lstStyle/>
                    <a:p>
                      <a:r>
                        <a:rPr kumimoji="0" lang="en-IN" sz="1600" b="1" kern="1200" dirty="0">
                          <a:solidFill>
                            <a:schemeClr val="dk1"/>
                          </a:solidFill>
                          <a:latin typeface="Times New Roman" pitchFamily="18" charset="0"/>
                          <a:ea typeface="+mn-ea"/>
                          <a:cs typeface="Times New Roman" pitchFamily="18" charset="0"/>
                        </a:rPr>
                        <a:t>Enhance medical innovation</a:t>
                      </a:r>
                      <a:endParaRPr lang="en-US" sz="1600" b="1" dirty="0">
                        <a:latin typeface="Times New Roman" pitchFamily="18" charset="0"/>
                        <a:cs typeface="Times New Roman" pitchFamily="18" charset="0"/>
                      </a:endParaRPr>
                    </a:p>
                  </a:txBody>
                  <a:tcPr/>
                </a:tc>
                <a:tc>
                  <a:txBody>
                    <a:bodyPr/>
                    <a:lstStyle/>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Digital twins could help with medical innovation and regulatory approval in the healthcare industry. </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This method may one day help doctors maximise the effectiveness of personalised treatment plans for each patient.</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Individual and demographic data are integrated into computer-based or in silico models to create digital twins.</a:t>
                      </a:r>
                    </a:p>
                    <a:p>
                      <a:pPr>
                        <a:buFont typeface="Wingdings" pitchFamily="2" charset="2"/>
                        <a:buNone/>
                      </a:pP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17525">
                <a:tc>
                  <a:txBody>
                    <a:bodyPr/>
                    <a:lstStyle/>
                    <a:p>
                      <a:r>
                        <a:rPr lang="en-US" sz="1600" b="1" dirty="0">
                          <a:latin typeface="Times New Roman" pitchFamily="18" charset="0"/>
                          <a:cs typeface="Times New Roman" pitchFamily="18" charset="0"/>
                        </a:rPr>
                        <a:t>5</a:t>
                      </a:r>
                    </a:p>
                  </a:txBody>
                  <a:tcPr/>
                </a:tc>
                <a:tc>
                  <a:txBody>
                    <a:bodyPr/>
                    <a:lstStyle/>
                    <a:p>
                      <a:r>
                        <a:rPr kumimoji="0" lang="en-IN" sz="1600" b="1" kern="1200" dirty="0">
                          <a:solidFill>
                            <a:schemeClr val="dk1"/>
                          </a:solidFill>
                          <a:latin typeface="Times New Roman" pitchFamily="18" charset="0"/>
                          <a:ea typeface="+mn-ea"/>
                          <a:cs typeface="Times New Roman" pitchFamily="18" charset="0"/>
                        </a:rPr>
                        <a:t>Research and development</a:t>
                      </a:r>
                      <a:endParaRPr lang="en-US" sz="1600" b="1" dirty="0">
                        <a:latin typeface="Times New Roman" pitchFamily="18" charset="0"/>
                        <a:cs typeface="Times New Roman" pitchFamily="18" charset="0"/>
                      </a:endParaRPr>
                    </a:p>
                  </a:txBody>
                  <a:tcPr/>
                </a:tc>
                <a:tc>
                  <a:txBody>
                    <a:bodyPr/>
                    <a:lstStyle/>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The Internet of Things is the primary technology used by all Digital Twin apps.</a:t>
                      </a:r>
                    </a:p>
                    <a:p>
                      <a:pPr>
                        <a:buFont typeface="Wingdings" pitchFamily="2" charset="2"/>
                        <a:buChar char="Ø"/>
                      </a:pPr>
                      <a:r>
                        <a:rPr kumimoji="0" lang="en-IN" sz="1600" kern="1200" dirty="0">
                          <a:solidFill>
                            <a:schemeClr val="dk1"/>
                          </a:solidFill>
                          <a:latin typeface="Times New Roman" pitchFamily="18" charset="0"/>
                          <a:ea typeface="+mn-ea"/>
                          <a:cs typeface="Times New Roman" pitchFamily="18" charset="0"/>
                        </a:rPr>
                        <a:t>Digital twin simulations are utilized in the healthcare sector to create models that supply data for R&amp;D.</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94DE-34D1-AD57-E9C6-94065C89C87F}"/>
              </a:ext>
            </a:extLst>
          </p:cNvPr>
          <p:cNvSpPr>
            <a:spLocks noGrp="1"/>
          </p:cNvSpPr>
          <p:nvPr>
            <p:ph type="title"/>
          </p:nvPr>
        </p:nvSpPr>
        <p:spPr/>
        <p:txBody>
          <a:bodyPr>
            <a:normAutofit/>
          </a:bodyPr>
          <a:lstStyle/>
          <a:p>
            <a:pPr algn="ctr"/>
            <a:r>
              <a:rPr lang="en-US" sz="2000" b="1" dirty="0">
                <a:solidFill>
                  <a:srgbClr val="0070C0"/>
                </a:solidFill>
              </a:rPr>
              <a:t>CONCLUSION</a:t>
            </a:r>
          </a:p>
        </p:txBody>
      </p:sp>
      <p:sp>
        <p:nvSpPr>
          <p:cNvPr id="3" name="Content Placeholder 2">
            <a:extLst>
              <a:ext uri="{FF2B5EF4-FFF2-40B4-BE49-F238E27FC236}">
                <a16:creationId xmlns:a16="http://schemas.microsoft.com/office/drawing/2014/main" id="{BA043213-7F4F-D1F5-8D42-F251F1E3E96C}"/>
              </a:ext>
            </a:extLst>
          </p:cNvPr>
          <p:cNvSpPr>
            <a:spLocks noGrp="1"/>
          </p:cNvSpPr>
          <p:nvPr>
            <p:ph idx="1"/>
          </p:nvPr>
        </p:nvSpPr>
        <p:spPr/>
        <p:txBody>
          <a:bodyPr>
            <a:normAutofit fontScale="62500" lnSpcReduction="20000"/>
          </a:bodyPr>
          <a:lstStyle/>
          <a:p>
            <a:r>
              <a:rPr lang="en-US" sz="2900" dirty="0">
                <a:latin typeface="Times New Roman" panose="02020603050405020304" pitchFamily="18" charset="0"/>
                <a:cs typeface="Times New Roman" panose="02020603050405020304" pitchFamily="18" charset="0"/>
              </a:rPr>
              <a:t>In summary, there is great potential for digital twin technology to transform healthcare systems and improve patient care. Digital twins provide individualized treatment plans, predictive analytics, enhanced clinical operations, and immersive training possibilities by combining real-time data, advanced analytics, and virtual simulations. Healthcare workers are better equipped to diagnose patients accurately, monitor them in real time, and take preventive measures to stop unfavorable outcomes when they use digital twins. Additionally, it fosters cooperative decision-making between patients and healthcare professionals and gives individuals the ability to actively engage in their own care. Digital twins also help healthcare organizations operate more efficiently by streamlining procedures, allocating resources optimally, and improving operational efficiency. Digital twin technology has enormous potential in the healthcare industry, and its application could lead to notable improvements in patient outcomes, safety, and innovation. But in order for it to be implemented successfully, issues with data privacy, interoperability, data quality, ethics, resource intensity, workflow integration, validation, education, scalability, and cultural shifts must be resolved. Digital twin technology has the potential to completely transform healthcare systems once these obstacles are overcome, resulting in better patient outcomes, more effective operations, and higher-quality care.</a:t>
            </a:r>
          </a:p>
          <a:p>
            <a:endParaRPr lang="en-US" dirty="0"/>
          </a:p>
        </p:txBody>
      </p:sp>
    </p:spTree>
    <p:extLst>
      <p:ext uri="{BB962C8B-B14F-4D97-AF65-F5344CB8AC3E}">
        <p14:creationId xmlns:p14="http://schemas.microsoft.com/office/powerpoint/2010/main" val="29185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182</TotalTime>
  <Words>1413</Words>
  <Application>Microsoft Office PowerPoint</Application>
  <PresentationFormat>On-screen Show (4:3)</PresentationFormat>
  <Paragraphs>74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Gill Sans MT</vt:lpstr>
      <vt:lpstr>Times New Roman</vt:lpstr>
      <vt:lpstr>Verdana</vt:lpstr>
      <vt:lpstr>Wingdings</vt:lpstr>
      <vt:lpstr>Wingdings 2</vt:lpstr>
      <vt:lpstr>Solstice</vt:lpstr>
      <vt:lpstr>   December 25-26,2023    TOPIC:DIGITAL TWIN TECHNOLOGY IN       HEALTHCARE SYSTEM</vt:lpstr>
      <vt:lpstr>                  DIGITAL TWIN TECHNOLOGY</vt:lpstr>
      <vt:lpstr>ENHANCED PATIENT CARE THROUGH  DIGITAL TWIN TECHNOLOGY</vt:lpstr>
      <vt:lpstr>VARIOUS  FEATURES  AND  SERVICES OF DIGITAL  TWIN FOR  HEALTHCARE</vt:lpstr>
      <vt:lpstr>PowerPoint Presentation</vt:lpstr>
      <vt:lpstr>PREDICTIVE ANALYTICS AND PREVENTIVE  INTERVENTIONS THROUGH   DIGITAL TWIN TECHNOLOGY</vt:lpstr>
      <vt:lpstr>DIGITAL TWIN APPLICATIONS FOR HEALTHCARE</vt:lpstr>
      <vt:lpstr>PowerPoint Presentation</vt:lpstr>
      <vt:lpstr>CONCLUSION</vt:lpstr>
      <vt:lpstr>REFERENCE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25-26. 2023          TOPIC:DIGITAL TWIN TECHNOLOGY IN                                               HEALTHCARE SYSTEM</dc:title>
  <dc:creator>admin</dc:creator>
  <cp:lastModifiedBy>Advocate Dr Kazi Abdul Mannan</cp:lastModifiedBy>
  <cp:revision>39</cp:revision>
  <dcterms:created xsi:type="dcterms:W3CDTF">2023-12-14T16:38:16Z</dcterms:created>
  <dcterms:modified xsi:type="dcterms:W3CDTF">2023-12-16T08:43:32Z</dcterms:modified>
</cp:coreProperties>
</file>