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sldIdLst>
    <p:sldId id="256" r:id="rId2"/>
    <p:sldId id="258" r:id="rId3"/>
    <p:sldId id="259" r:id="rId4"/>
    <p:sldId id="268" r:id="rId5"/>
    <p:sldId id="260" r:id="rId6"/>
    <p:sldId id="261" r:id="rId7"/>
    <p:sldId id="262" r:id="rId8"/>
    <p:sldId id="263" r:id="rId9"/>
    <p:sldId id="264" r:id="rId10"/>
    <p:sldId id="265" r:id="rId11"/>
    <p:sldId id="266" r:id="rId12"/>
    <p:sldId id="267"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p:cViewPr varScale="1">
        <p:scale>
          <a:sx n="22" d="100"/>
          <a:sy n="22" d="100"/>
        </p:scale>
        <p:origin x="3715"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554BEAC6-5B5F-486F-ABAE-3F6B4DDAD721}" type="datetimeFigureOut">
              <a:rPr lang="en-US" smtClean="0"/>
              <a:t>12/16/2023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770C8D9-479F-4E53-9F35-8F30F20736E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4BEAC6-5B5F-486F-ABAE-3F6B4DDAD721}"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70C8D9-479F-4E53-9F35-8F30F20736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4BEAC6-5B5F-486F-ABAE-3F6B4DDAD721}"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70C8D9-479F-4E53-9F35-8F30F20736E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54BEAC6-5B5F-486F-ABAE-3F6B4DDAD721}"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70C8D9-479F-4E53-9F35-8F30F20736E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554BEAC6-5B5F-486F-ABAE-3F6B4DDAD721}" type="datetimeFigureOut">
              <a:rPr lang="en-US" smtClean="0"/>
              <a:t>12/16/2023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70C8D9-479F-4E53-9F35-8F30F20736E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54BEAC6-5B5F-486F-ABAE-3F6B4DDAD721}" type="datetimeFigureOut">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70C8D9-479F-4E53-9F35-8F30F20736E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554BEAC6-5B5F-486F-ABAE-3F6B4DDAD721}" type="datetimeFigureOut">
              <a:rPr lang="en-US" smtClean="0"/>
              <a:t>12/16/2023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770C8D9-479F-4E53-9F35-8F30F20736E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554BEAC6-5B5F-486F-ABAE-3F6B4DDAD721}" type="datetimeFigureOut">
              <a:rPr lang="en-US" smtClean="0"/>
              <a:t>12/16/2023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770C8D9-479F-4E53-9F35-8F30F20736E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4BEAC6-5B5F-486F-ABAE-3F6B4DDAD721}" type="datetimeFigureOut">
              <a:rPr lang="en-US" smtClean="0"/>
              <a:t>12/16/2023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770C8D9-479F-4E53-9F35-8F30F20736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554BEAC6-5B5F-486F-ABAE-3F6B4DDAD721}" type="datetimeFigureOut">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770C8D9-479F-4E53-9F35-8F30F20736E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554BEAC6-5B5F-486F-ABAE-3F6B4DDAD721}" type="datetimeFigureOut">
              <a:rPr lang="en-US" smtClean="0"/>
              <a:t>12/16/2023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770C8D9-479F-4E53-9F35-8F30F20736E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54BEAC6-5B5F-486F-ABAE-3F6B4DDAD721}" type="datetimeFigureOut">
              <a:rPr lang="en-US" smtClean="0"/>
              <a:t>12/16/2023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70C8D9-479F-4E53-9F35-8F30F20736E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cirp.org/html/1-1870028_41924.htm#f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cirp.org/html/1-1870028_41924.htm#f3" TargetMode="External"/><Relationship Id="rId2" Type="http://schemas.openxmlformats.org/officeDocument/2006/relationships/hyperlink" Target="https://www.scirp.org/html/1-1870028_41924.htm#f2"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cirp.org/html/1-1870028_41924.htm#f4"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52726" y="1219200"/>
            <a:ext cx="7608109" cy="5170646"/>
          </a:xfrm>
          <a:prstGeom prst="rect">
            <a:avLst/>
          </a:prstGeom>
          <a:noFill/>
        </p:spPr>
        <p:txBody>
          <a:bodyPr wrap="none" rtlCol="0">
            <a:spAutoFit/>
          </a:bodyPr>
          <a:lstStyle/>
          <a:p>
            <a:pPr algn="ctr"/>
            <a:r>
              <a:rPr lang="en-US" dirty="0"/>
              <a:t>            7</a:t>
            </a:r>
            <a:r>
              <a:rPr lang="en-US" baseline="30000" dirty="0"/>
              <a:t>th</a:t>
            </a:r>
            <a:r>
              <a:rPr lang="en-US" dirty="0"/>
              <a:t> International Conference </a:t>
            </a:r>
          </a:p>
          <a:p>
            <a:pPr algn="ctr"/>
            <a:r>
              <a:rPr lang="en-US" dirty="0"/>
              <a:t>                     On</a:t>
            </a:r>
          </a:p>
          <a:p>
            <a:pPr algn="ctr"/>
            <a:r>
              <a:rPr lang="en-US" dirty="0"/>
              <a:t>                 Public  Health &amp; Technology </a:t>
            </a:r>
          </a:p>
          <a:p>
            <a:pPr algn="ctr"/>
            <a:endParaRPr lang="en-US" dirty="0"/>
          </a:p>
          <a:p>
            <a:pPr algn="ctr"/>
            <a:r>
              <a:rPr lang="en-US" dirty="0"/>
              <a:t>         December   25- 26, 2023</a:t>
            </a:r>
          </a:p>
          <a:p>
            <a:pPr algn="ctr"/>
            <a:r>
              <a:rPr lang="en-US" dirty="0"/>
              <a:t> </a:t>
            </a:r>
          </a:p>
          <a:p>
            <a:pPr algn="ctr"/>
            <a:r>
              <a:rPr lang="en-US" dirty="0"/>
              <a:t>          </a:t>
            </a:r>
            <a:r>
              <a:rPr lang="en-US" sz="2000" b="1" dirty="0">
                <a:solidFill>
                  <a:srgbClr val="FFFF00"/>
                </a:solidFill>
              </a:rPr>
              <a:t>TOPIC :   PUBIC HEALTH AND SMART THERMOMETER </a:t>
            </a:r>
          </a:p>
          <a:p>
            <a:pPr algn="ctr"/>
            <a:r>
              <a:rPr lang="en-US" sz="2000" b="1" dirty="0">
                <a:solidFill>
                  <a:srgbClr val="FFFF00"/>
                </a:solidFill>
              </a:rPr>
              <a:t>       TECHNOLOGY</a:t>
            </a:r>
          </a:p>
          <a:p>
            <a:pPr algn="ctr"/>
            <a:endParaRPr lang="en-US" b="1" dirty="0"/>
          </a:p>
          <a:p>
            <a:pPr algn="ctr"/>
            <a:endParaRPr lang="en-US" b="1" dirty="0"/>
          </a:p>
          <a:p>
            <a:pPr algn="ctr"/>
            <a:r>
              <a:rPr lang="en-US" b="1" dirty="0"/>
              <a:t>Organized by : Center for Academic &amp; Professional Career</a:t>
            </a:r>
          </a:p>
          <a:p>
            <a:pPr algn="ctr"/>
            <a:r>
              <a:rPr lang="en-US" b="1" dirty="0"/>
              <a:t>         Development  &amp; Research (CAPCDR)</a:t>
            </a:r>
          </a:p>
          <a:p>
            <a:pPr algn="ctr"/>
            <a:endParaRPr lang="en-US" b="1" dirty="0"/>
          </a:p>
          <a:p>
            <a:pPr algn="ctr"/>
            <a:endParaRPr lang="en-US" b="1" dirty="0"/>
          </a:p>
          <a:p>
            <a:pPr algn="ctr"/>
            <a:r>
              <a:rPr lang="en-US" b="1" dirty="0"/>
              <a:t>Presented By </a:t>
            </a:r>
            <a:r>
              <a:rPr lang="en-US" sz="2000" b="1" dirty="0"/>
              <a:t>:   Rutuja Nimbalkar, Pravin Mane, Pathan Nuzhat</a:t>
            </a:r>
          </a:p>
          <a:p>
            <a:pPr algn="ctr"/>
            <a:endParaRPr lang="en-US" sz="2000" b="1" dirty="0"/>
          </a:p>
          <a:p>
            <a:pPr algn="ctr"/>
            <a:endParaRPr lang="en-US" dirty="0"/>
          </a:p>
          <a:p>
            <a:endParaRPr lang="en-US" dirty="0"/>
          </a:p>
        </p:txBody>
      </p:sp>
    </p:spTree>
    <p:extLst>
      <p:ext uri="{BB962C8B-B14F-4D97-AF65-F5344CB8AC3E}">
        <p14:creationId xmlns:p14="http://schemas.microsoft.com/office/powerpoint/2010/main" val="16381893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381000"/>
            <a:ext cx="7391400" cy="7017306"/>
          </a:xfrm>
          <a:prstGeom prst="rect">
            <a:avLst/>
          </a:prstGeom>
        </p:spPr>
        <p:txBody>
          <a:bodyPr wrap="square">
            <a:spAutoFit/>
          </a:bodyPr>
          <a:lstStyle/>
          <a:p>
            <a:r>
              <a:rPr lang="en-US" b="1" dirty="0"/>
              <a:t>Conclusions</a:t>
            </a:r>
          </a:p>
          <a:p>
            <a:endParaRPr lang="en-US" b="1" dirty="0"/>
          </a:p>
          <a:p>
            <a:pPr algn="just"/>
            <a:r>
              <a:rPr lang="en-US" b="1" dirty="0"/>
              <a:t> </a:t>
            </a:r>
            <a:r>
              <a:rPr lang="en-US" dirty="0"/>
              <a:t>Smart Thermometer has advantages of pyrometers and thermographs, but at the same time does not have their shortcomings: </a:t>
            </a:r>
          </a:p>
          <a:p>
            <a:pPr algn="just"/>
            <a:endParaRPr lang="en-US" dirty="0"/>
          </a:p>
          <a:p>
            <a:pPr marL="285750" indent="-285750" algn="just">
              <a:buFont typeface="Wingdings" pitchFamily="2" charset="2"/>
              <a:buChar char="§"/>
            </a:pPr>
            <a:r>
              <a:rPr lang="en-US" dirty="0"/>
              <a:t>It allows accurate positioning on the measurement points in each series of measurements. </a:t>
            </a:r>
          </a:p>
          <a:p>
            <a:pPr marL="285750" indent="-285750" algn="just">
              <a:buFont typeface="Wingdings" pitchFamily="2" charset="2"/>
              <a:buChar char="§"/>
            </a:pPr>
            <a:endParaRPr lang="en-US" dirty="0"/>
          </a:p>
          <a:p>
            <a:pPr marL="285750" indent="-285750" algn="just">
              <a:buFont typeface="Wingdings" pitchFamily="2" charset="2"/>
              <a:buChar char="§"/>
            </a:pPr>
            <a:r>
              <a:rPr lang="en-US" dirty="0"/>
              <a:t>It has fixed view spot, prevents the influence of air flows on the results of temperature measurements, prevents direct contact of the infrared sensor with the skin surface, and thus provides a low measuring error due to maximum unification of the distance and angle between the infrared sensor and the examined surface. </a:t>
            </a:r>
          </a:p>
          <a:p>
            <a:pPr marL="285750" indent="-285750" algn="just">
              <a:buFont typeface="Wingdings" pitchFamily="2" charset="2"/>
              <a:buChar char="§"/>
            </a:pPr>
            <a:endParaRPr lang="en-US" dirty="0"/>
          </a:p>
          <a:p>
            <a:pPr marL="285750" indent="-285750" algn="just">
              <a:buFont typeface="Wingdings" pitchFamily="2" charset="2"/>
              <a:buChar char="§"/>
            </a:pPr>
            <a:r>
              <a:rPr lang="en-US" dirty="0"/>
              <a:t>    It is easy to use at home for self-examination and monitoring of chronic diseases (inflammatory, vascular, tumor) by average person. </a:t>
            </a:r>
          </a:p>
          <a:p>
            <a:pPr marL="285750" indent="-285750" algn="just">
              <a:buFont typeface="Wingdings" pitchFamily="2" charset="2"/>
              <a:buChar char="§"/>
            </a:pPr>
            <a:endParaRPr lang="en-US" dirty="0"/>
          </a:p>
          <a:p>
            <a:pPr marL="285750" indent="-285750" algn="just">
              <a:buFont typeface="Wingdings" pitchFamily="2" charset="2"/>
              <a:buChar char="§"/>
            </a:pPr>
            <a:r>
              <a:rPr lang="en-US" dirty="0"/>
              <a:t> The use of Smart Thermometer simplifies and reduces the cost of obtaining information about the course of a pathological process and/or the effectiveness of treatment for a large number of chronic diseases of organs, located close to skin surface and skin diseases (diseases of the joints, mammary and thyroid glands, Para nasal sinuses, etc.). </a:t>
            </a:r>
          </a:p>
          <a:p>
            <a:pPr algn="just"/>
            <a:endParaRPr lang="en-US" dirty="0"/>
          </a:p>
          <a:p>
            <a:endParaRPr lang="en-US" dirty="0"/>
          </a:p>
        </p:txBody>
      </p:sp>
    </p:spTree>
    <p:extLst>
      <p:ext uri="{BB962C8B-B14F-4D97-AF65-F5344CB8AC3E}">
        <p14:creationId xmlns:p14="http://schemas.microsoft.com/office/powerpoint/2010/main" val="1540849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1691" y="990600"/>
            <a:ext cx="8839200" cy="2308324"/>
          </a:xfrm>
          <a:prstGeom prst="rect">
            <a:avLst/>
          </a:prstGeom>
        </p:spPr>
        <p:txBody>
          <a:bodyPr wrap="square">
            <a:spAutoFit/>
          </a:bodyPr>
          <a:lstStyle/>
          <a:p>
            <a:pPr algn="just"/>
            <a:r>
              <a:rPr lang="en-US" dirty="0"/>
              <a:t>Developed for the first time, Smart Thermometer Technology is reliable, easy to use and affordable technology for home monitoring of widespread diseases. Applications for patents for Smart Thermometer Technology were submitted in many countries and several patents were already obtained. We have made a pilot batch of Smart Thermometer and successfully carried out clinical tests for the device. Smart Thermometer Technology is in the stage of full technological readiness for serial production.</a:t>
            </a:r>
          </a:p>
          <a:p>
            <a:pPr algn="just"/>
            <a:endParaRPr lang="en-US" dirty="0"/>
          </a:p>
        </p:txBody>
      </p:sp>
    </p:spTree>
    <p:extLst>
      <p:ext uri="{BB962C8B-B14F-4D97-AF65-F5344CB8AC3E}">
        <p14:creationId xmlns:p14="http://schemas.microsoft.com/office/powerpoint/2010/main" val="492482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6225" y="762000"/>
            <a:ext cx="8839200" cy="5139869"/>
          </a:xfrm>
          <a:prstGeom prst="rect">
            <a:avLst/>
          </a:prstGeom>
        </p:spPr>
        <p:txBody>
          <a:bodyPr wrap="square">
            <a:spAutoFit/>
          </a:bodyPr>
          <a:lstStyle/>
          <a:p>
            <a:pPr algn="just"/>
            <a:r>
              <a:rPr lang="en-US" b="1" dirty="0"/>
              <a:t>REFERENCES </a:t>
            </a:r>
          </a:p>
          <a:p>
            <a:pPr algn="just"/>
            <a:endParaRPr lang="en-US" sz="1600" dirty="0"/>
          </a:p>
          <a:p>
            <a:pPr algn="just"/>
            <a:endParaRPr lang="en-US" sz="1600" dirty="0"/>
          </a:p>
          <a:p>
            <a:pPr algn="just"/>
            <a:r>
              <a:rPr lang="en-US" sz="1600" dirty="0"/>
              <a:t>[1] B. B. Lahiri, S. Bagavathiappan, T. Jayakumar and J. Philip, “Medical Applications of Infrared Thermography: A Review,” Infrared Physics &amp; Technology, Vol. 55, No. 4, 2012, pp. 221-235. http://dx.doi.org/10.1016/j.infrared.2012.03.007 </a:t>
            </a:r>
          </a:p>
          <a:p>
            <a:pPr algn="just"/>
            <a:endParaRPr lang="en-US" sz="1600" dirty="0"/>
          </a:p>
          <a:p>
            <a:pPr algn="just"/>
            <a:r>
              <a:rPr lang="en-US" sz="1600" dirty="0"/>
              <a:t>[2] R. N. Lawson, “Implications of Surface Temperatures in the Diagnosis of Breast Cancers,” Canadian Medical Association Journal, No. 75, 1956, pp. 309-310. </a:t>
            </a:r>
          </a:p>
          <a:p>
            <a:pPr algn="just"/>
            <a:endParaRPr lang="en-US" sz="1600" dirty="0"/>
          </a:p>
          <a:p>
            <a:pPr algn="just"/>
            <a:r>
              <a:rPr lang="en-US" sz="1600" dirty="0"/>
              <a:t>[3] N. Arora, D. Martins, D. Ruggerio, et al., “Effectiveness of a Noninvasive Digital Infrared Thermal Imaging Sys- tem in the Detection of Breast Cancer,” The American Journal of Surgery, Vol. 196, No. 4, 2008, pp. 523-526. </a:t>
            </a:r>
          </a:p>
          <a:p>
            <a:pPr algn="just"/>
            <a:endParaRPr lang="en-US" sz="1600" dirty="0"/>
          </a:p>
          <a:p>
            <a:pPr algn="just"/>
            <a:r>
              <a:rPr lang="en-US" sz="1600" dirty="0"/>
              <a:t>[4] D. Mikulska, “Thermo graphic Examination of Cutaneus Melanocytic Nevi,” Annales Academiae Medicae Steti- nensis, Vol. 55, No.1, 2009, pp. 31-38. </a:t>
            </a:r>
          </a:p>
          <a:p>
            <a:pPr algn="just"/>
            <a:endParaRPr lang="en-US" sz="1600" dirty="0"/>
          </a:p>
          <a:p>
            <a:pPr algn="just"/>
            <a:r>
              <a:rPr lang="en-US" sz="1600" dirty="0"/>
              <a:t>[5] D. Kennedy, T. Lee and D. Seely, “A Comparative Re- view of Thermography as a Breast Screening Technique,” Integrative Cancer Therapies, Vol. 8, No. 1, 2009, pp. 9- 16</a:t>
            </a:r>
            <a:r>
              <a:rPr lang="en-US" dirty="0"/>
              <a:t>. </a:t>
            </a:r>
          </a:p>
          <a:p>
            <a:pPr algn="just"/>
            <a:endParaRPr lang="en-US" dirty="0"/>
          </a:p>
        </p:txBody>
      </p:sp>
    </p:spTree>
    <p:extLst>
      <p:ext uri="{BB962C8B-B14F-4D97-AF65-F5344CB8AC3E}">
        <p14:creationId xmlns:p14="http://schemas.microsoft.com/office/powerpoint/2010/main" val="12628139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Thank You Logo - Free Vectors &amp; PSDs to Downloa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371600"/>
            <a:ext cx="7620000"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4485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838200"/>
            <a:ext cx="8610600" cy="5078313"/>
          </a:xfrm>
          <a:prstGeom prst="rect">
            <a:avLst/>
          </a:prstGeom>
        </p:spPr>
        <p:txBody>
          <a:bodyPr wrap="square">
            <a:spAutoFit/>
          </a:bodyPr>
          <a:lstStyle/>
          <a:p>
            <a:r>
              <a:rPr lang="en-US" b="1" dirty="0"/>
              <a:t>Introduction</a:t>
            </a:r>
          </a:p>
          <a:p>
            <a:endParaRPr lang="en-US" dirty="0"/>
          </a:p>
          <a:p>
            <a:pPr algn="just"/>
            <a:r>
              <a:rPr lang="en-US" dirty="0"/>
              <a:t>In medicine, the term monitoring usually refers to the process of systematic and continuous gathering of information on the functioning of various organs and systems of the human body for controlling of the course of the disease, early detection of exacerbations and determination of the effectiveness of the administered treatment.</a:t>
            </a:r>
          </a:p>
          <a:p>
            <a:pPr algn="just"/>
            <a:endParaRPr lang="en-US" dirty="0"/>
          </a:p>
          <a:p>
            <a:pPr algn="just"/>
            <a:r>
              <a:rPr lang="en-US" dirty="0"/>
              <a:t>Currently, because of the large number of highly specific devices and methods for diagnostics, there is no problem with establishing the exact diagnosis in the majority of clinical cases. However, there are no precise, safe, and accessible to common user devices for objective monitoring of the course of the disease or therapy efficiency at home for the majority of the most widespread diseases, which are the main cause of death (vascular, inflammatory, oncology, etc.). In fact, before the appearance of Smart Thermometer Technology, possibilities of objective home monitoring of chronic diseases were restricted by monitoring of hypertension (with tonometer) and diabetes mellitus (with glucometer). This need can be successfully satisfied with unification of the process of self-examination and automated issuing of digital and/or text indicators.</a:t>
            </a:r>
          </a:p>
          <a:p>
            <a:pPr algn="just"/>
            <a:endParaRPr lang="en-US" dirty="0"/>
          </a:p>
        </p:txBody>
      </p:sp>
    </p:spTree>
    <p:extLst>
      <p:ext uri="{BB962C8B-B14F-4D97-AF65-F5344CB8AC3E}">
        <p14:creationId xmlns:p14="http://schemas.microsoft.com/office/powerpoint/2010/main" val="1582633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00628" y="838200"/>
            <a:ext cx="8915400" cy="5078313"/>
          </a:xfrm>
          <a:prstGeom prst="rect">
            <a:avLst/>
          </a:prstGeom>
        </p:spPr>
        <p:txBody>
          <a:bodyPr wrap="square">
            <a:spAutoFit/>
          </a:bodyPr>
          <a:lstStyle/>
          <a:p>
            <a:pPr algn="just"/>
            <a:r>
              <a:rPr lang="en-US" dirty="0"/>
              <a:t>Thermography diagnostics has high sensitivity and low specificity. For example, infrared thermography has sensitivity of 97% and specificity of only 44% in the examination for the purpose of detection of breast cancer . Because of this as well as the absolute safety, infrared thermography is ideal for monitoring of a wide range of diseases (inflammatory, neoplastic, vascular) after establishing diagnosis.</a:t>
            </a:r>
          </a:p>
          <a:p>
            <a:pPr algn="just"/>
            <a:endParaRPr lang="en-US" dirty="0"/>
          </a:p>
          <a:p>
            <a:pPr algn="just"/>
            <a:r>
              <a:rPr lang="en-US" b="1" dirty="0"/>
              <a:t>Smart Thermometer Technology</a:t>
            </a:r>
            <a:endParaRPr lang="en-US" dirty="0"/>
          </a:p>
          <a:p>
            <a:pPr algn="just"/>
            <a:r>
              <a:rPr lang="en-US" dirty="0"/>
              <a:t>Basing on the accumulated experience of thermography studies, we have developed Smart Thermometer Technology. The technology is intended for monitoring of inflammatory, vascular, and oncology diseases of the organs that are situated close to skin, as well as skin diseases. This technology is recommended for monitoring of already diagnosed diseases, for controlling the dynamics of pathologic process and effectiveness of treatment at home. Below is the list of diseases for monitoring or which Smart Thermometer Technology is recommended (by International Statistical Classification of Diseases and Related Health Problems 10th Revision):</a:t>
            </a:r>
          </a:p>
          <a:p>
            <a:endParaRPr lang="en-US" dirty="0"/>
          </a:p>
          <a:p>
            <a:pPr algn="just"/>
            <a:endParaRPr lang="en-US" dirty="0"/>
          </a:p>
          <a:p>
            <a:pPr algn="just"/>
            <a:endParaRPr lang="en-US" dirty="0"/>
          </a:p>
        </p:txBody>
      </p:sp>
    </p:spTree>
    <p:extLst>
      <p:ext uri="{BB962C8B-B14F-4D97-AF65-F5344CB8AC3E}">
        <p14:creationId xmlns:p14="http://schemas.microsoft.com/office/powerpoint/2010/main" val="19671051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114" y="762000"/>
            <a:ext cx="9144000" cy="5632311"/>
          </a:xfrm>
          <a:prstGeom prst="rect">
            <a:avLst/>
          </a:prstGeom>
        </p:spPr>
        <p:txBody>
          <a:bodyPr wrap="square">
            <a:spAutoFit/>
          </a:bodyPr>
          <a:lstStyle/>
          <a:p>
            <a:pPr algn="just"/>
            <a:r>
              <a:rPr lang="en-US" dirty="0"/>
              <a:t>• Chapter II Neoplasms Melanoma and other malignant neoplasms of skin (C43-C44)</a:t>
            </a:r>
          </a:p>
          <a:p>
            <a:pPr algn="just"/>
            <a:endParaRPr lang="en-US" dirty="0"/>
          </a:p>
          <a:p>
            <a:pPr algn="just"/>
            <a:r>
              <a:rPr lang="en-US" dirty="0"/>
              <a:t>• Chapter IX Diseases of the circulatory system Diseases of arteries, arterioles and capillaries (I70- I79)</a:t>
            </a:r>
          </a:p>
          <a:p>
            <a:pPr algn="just"/>
            <a:endParaRPr lang="en-US" dirty="0"/>
          </a:p>
          <a:p>
            <a:pPr algn="just"/>
            <a:r>
              <a:rPr lang="en-US" dirty="0"/>
              <a:t>• Chapter X Diseases of the respiratory system Acute upper respiratory infections (J00-J06)	</a:t>
            </a:r>
          </a:p>
          <a:p>
            <a:pPr algn="just"/>
            <a:endParaRPr lang="en-US" dirty="0"/>
          </a:p>
          <a:p>
            <a:pPr algn="just"/>
            <a:r>
              <a:rPr lang="en-US" dirty="0"/>
              <a:t>Smart Thermometer Technology for monitoring of diseases is carried out in the following way, the basic sequence of actions of the average person or medical staff is described below.</a:t>
            </a:r>
          </a:p>
          <a:p>
            <a:pPr algn="just"/>
            <a:endParaRPr lang="en-US" dirty="0"/>
          </a:p>
          <a:p>
            <a:pPr algn="just"/>
            <a:endParaRPr lang="en-US" dirty="0"/>
          </a:p>
          <a:p>
            <a:pPr algn="just"/>
            <a:r>
              <a:rPr lang="en-US" dirty="0"/>
              <a:t>Smart Thermometer (</a:t>
            </a:r>
            <a:r>
              <a:rPr lang="en-US" b="1" dirty="0">
                <a:hlinkClick r:id="rId2"/>
              </a:rPr>
              <a:t>Figure 1</a:t>
            </a:r>
            <a:r>
              <a:rPr lang="en-US" u="sng" dirty="0">
                <a:hlinkClick r:id="rId2"/>
              </a:rPr>
              <a:t>(a)</a:t>
            </a:r>
            <a:r>
              <a:rPr lang="en-US" dirty="0"/>
              <a:t>) includes infrared sensor  with the tool for providing the constant distance and the angle between the examined area of the human body and infrared sensor, control button , power supply, and wireless connection unit (GPRS, IEEE 802.11, 802.15) for connecting to user’s device for receiving, processing, and saving of information (</a:t>
            </a:r>
            <a:r>
              <a:rPr lang="en-US" b="1" dirty="0">
                <a:hlinkClick r:id="rId2"/>
              </a:rPr>
              <a:t>Figure 1</a:t>
            </a:r>
            <a:r>
              <a:rPr lang="en-US" u="sng" dirty="0">
                <a:hlinkClick r:id="rId2"/>
              </a:rPr>
              <a:t>(b)</a:t>
            </a:r>
            <a:r>
              <a:rPr lang="en-US" dirty="0"/>
              <a:t>), for example, to personal computer with web camera, tablet computer, smartphone. The program for Smart Thermometer Technology implementation is downloaded to the user’s device before the beginning of Smart Thermometer operation.</a:t>
            </a:r>
          </a:p>
          <a:p>
            <a:pPr algn="just"/>
            <a:endParaRPr lang="en-US" dirty="0"/>
          </a:p>
        </p:txBody>
      </p:sp>
    </p:spTree>
    <p:extLst>
      <p:ext uri="{BB962C8B-B14F-4D97-AF65-F5344CB8AC3E}">
        <p14:creationId xmlns:p14="http://schemas.microsoft.com/office/powerpoint/2010/main" val="1972266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2400" y="251961"/>
            <a:ext cx="8839200" cy="6463308"/>
          </a:xfrm>
          <a:prstGeom prst="rect">
            <a:avLst/>
          </a:prstGeom>
        </p:spPr>
        <p:txBody>
          <a:bodyPr wrap="square">
            <a:spAutoFit/>
          </a:bodyPr>
          <a:lstStyle/>
          <a:p>
            <a:pPr algn="just"/>
            <a:endParaRPr lang="en-US" dirty="0"/>
          </a:p>
          <a:p>
            <a:pPr algn="just"/>
            <a:endParaRPr lang="en-US" dirty="0"/>
          </a:p>
          <a:p>
            <a:pPr algn="just"/>
            <a:r>
              <a:rPr lang="en-US" b="1" dirty="0"/>
              <a:t>Operation Procedure of Smart Thermometer</a:t>
            </a:r>
            <a:endParaRPr lang="en-US" dirty="0"/>
          </a:p>
          <a:p>
            <a:pPr algn="just"/>
            <a:endParaRPr lang="en-US" dirty="0"/>
          </a:p>
          <a:p>
            <a:pPr algn="just"/>
            <a:r>
              <a:rPr lang="en-US" dirty="0"/>
              <a:t>The image of the examined area is received and displayed on the screen in the form of a photo at the first self-examination session. The ready set of pre-measurement points for temperature measurement contained in the program is fixed on the image of the on the area of human skin surface.</a:t>
            </a:r>
          </a:p>
          <a:p>
            <a:pPr algn="just"/>
            <a:endParaRPr lang="en-US" dirty="0"/>
          </a:p>
          <a:p>
            <a:pPr algn="just"/>
            <a:r>
              <a:rPr lang="en-US" dirty="0"/>
              <a:t>Images of the examined area with the pre-measurement points for temperature measurement on the area of human skin surface are entered into the memory once for receiving the template that is saved in the memory for further use in the monitoring process (</a:t>
            </a:r>
            <a:r>
              <a:rPr lang="en-US" b="1" dirty="0">
                <a:hlinkClick r:id="rId2"/>
              </a:rPr>
              <a:t>Figure 2</a:t>
            </a:r>
            <a:r>
              <a:rPr lang="en-US" dirty="0"/>
              <a:t>, operation procedure of Smart Thermometer is explained in the example of knee joint arthritis). The saved template is extracted from the device’s memory for repeated monitoring sessions.</a:t>
            </a:r>
          </a:p>
          <a:p>
            <a:pPr algn="just"/>
            <a:endParaRPr lang="en-US" dirty="0"/>
          </a:p>
          <a:p>
            <a:pPr algn="just"/>
            <a:r>
              <a:rPr lang="en-US" dirty="0"/>
              <a:t>Then, the temperature of the examined area in each point is measured with fast-operating infrared sensor and information on the temperature data in each point is received (</a:t>
            </a:r>
            <a:r>
              <a:rPr lang="en-US" b="1" dirty="0">
                <a:hlinkClick r:id="rId3"/>
              </a:rPr>
              <a:t>Figure 3</a:t>
            </a:r>
            <a:r>
              <a:rPr lang="en-US" dirty="0"/>
              <a:t>). Self-examination of one anatomical area takes no more than 1 minute.</a:t>
            </a:r>
          </a:p>
          <a:p>
            <a:pPr algn="just"/>
            <a:endParaRPr lang="en-US" dirty="0"/>
          </a:p>
          <a:p>
            <a:pPr algn="just"/>
            <a:endParaRPr lang="en-US" dirty="0"/>
          </a:p>
          <a:p>
            <a:pPr algn="just"/>
            <a:endParaRPr lang="en-US" dirty="0"/>
          </a:p>
        </p:txBody>
      </p:sp>
    </p:spTree>
    <p:extLst>
      <p:ext uri="{BB962C8B-B14F-4D97-AF65-F5344CB8AC3E}">
        <p14:creationId xmlns:p14="http://schemas.microsoft.com/office/powerpoint/2010/main" val="2528469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228600"/>
            <a:ext cx="8915400" cy="3416320"/>
          </a:xfrm>
          <a:prstGeom prst="rect">
            <a:avLst/>
          </a:prstGeom>
        </p:spPr>
        <p:txBody>
          <a:bodyPr wrap="square">
            <a:spAutoFit/>
          </a:bodyPr>
          <a:lstStyle/>
          <a:p>
            <a:pPr algn="just"/>
            <a:endParaRPr lang="en-US" dirty="0"/>
          </a:p>
          <a:p>
            <a:pPr algn="just"/>
            <a:r>
              <a:rPr lang="en-US" dirty="0"/>
              <a:t>According to the results of the first session of examination, the necessary for interpretation numeric indexes are determined automatically (for example, maximal difference of points’ temperatures, the area of </a:t>
            </a:r>
            <a:r>
              <a:rPr lang="en-US" dirty="0" err="1"/>
              <a:t>hypoand</a:t>
            </a:r>
            <a:r>
              <a:rPr lang="en-US" dirty="0"/>
              <a:t> hyper-</a:t>
            </a:r>
            <a:r>
              <a:rPr lang="en-US" dirty="0" err="1"/>
              <a:t>thermia</a:t>
            </a:r>
            <a:r>
              <a:rPr lang="en-US" dirty="0"/>
              <a:t> in the examined area, and others); text conclusions that reflect the results of analysis are issued automatically. However, independent significance of the data from the first examination session is insignificant because of the known low specificity of thermography method. This data has the added value only for the specialist, not the average person, and only in conjunction with other clinical data necessary to establish the diagnosis.</a:t>
            </a:r>
          </a:p>
          <a:p>
            <a:pPr algn="just"/>
            <a:endParaRPr lang="en-US" dirty="0"/>
          </a:p>
          <a:p>
            <a:pPr algn="just"/>
            <a:endParaRPr lang="en-US" dirty="0"/>
          </a:p>
          <a:p>
            <a:pPr algn="just"/>
            <a:endParaRPr lang="en-US" dirty="0"/>
          </a:p>
        </p:txBody>
      </p:sp>
      <p:pic>
        <p:nvPicPr>
          <p:cNvPr id="5" name="Picture 4" descr="https://www.scirp.org/html/1-1870028/dd1f8812-9c80-47ed-9fb7-65fa37a1d669.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2857498"/>
            <a:ext cx="3886200" cy="3733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p:cNvSpPr/>
          <p:nvPr/>
        </p:nvSpPr>
        <p:spPr>
          <a:xfrm>
            <a:off x="4367514" y="4401233"/>
            <a:ext cx="4572000" cy="646331"/>
          </a:xfrm>
          <a:prstGeom prst="rect">
            <a:avLst/>
          </a:prstGeom>
        </p:spPr>
        <p:txBody>
          <a:bodyPr>
            <a:spAutoFit/>
          </a:bodyPr>
          <a:lstStyle/>
          <a:p>
            <a:pPr algn="just"/>
            <a:r>
              <a:rPr lang="en-US" b="1" dirty="0"/>
              <a:t>Figure 1</a:t>
            </a:r>
            <a:r>
              <a:rPr lang="en-US" dirty="0"/>
              <a:t>:-     (а) Smart thermometer; (b Mobile device with thermo graphic software.</a:t>
            </a:r>
          </a:p>
        </p:txBody>
      </p:sp>
    </p:spTree>
    <p:extLst>
      <p:ext uri="{BB962C8B-B14F-4D97-AF65-F5344CB8AC3E}">
        <p14:creationId xmlns:p14="http://schemas.microsoft.com/office/powerpoint/2010/main" val="4200494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www.scirp.org/html/1-1870028/75f84d59-32b1-4bc8-a48b-01813ec1a9fa.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019" y="672778"/>
            <a:ext cx="3733800" cy="268002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6" name="Rectangle 5"/>
          <p:cNvSpPr/>
          <p:nvPr/>
        </p:nvSpPr>
        <p:spPr>
          <a:xfrm>
            <a:off x="4373301" y="1619934"/>
            <a:ext cx="4572000" cy="646331"/>
          </a:xfrm>
          <a:prstGeom prst="rect">
            <a:avLst/>
          </a:prstGeom>
        </p:spPr>
        <p:txBody>
          <a:bodyPr>
            <a:spAutoFit/>
          </a:bodyPr>
          <a:lstStyle/>
          <a:p>
            <a:pPr algn="just"/>
            <a:r>
              <a:rPr lang="en-US" b="1" dirty="0"/>
              <a:t>Figure 2</a:t>
            </a:r>
            <a:r>
              <a:rPr lang="en-US" dirty="0"/>
              <a:t> :-   Individual template for </a:t>
            </a:r>
          </a:p>
          <a:p>
            <a:pPr algn="just"/>
            <a:r>
              <a:rPr lang="en-US" dirty="0"/>
              <a:t>Monitoring of the condition of knee joints.</a:t>
            </a:r>
          </a:p>
        </p:txBody>
      </p:sp>
      <p:sp>
        <p:nvSpPr>
          <p:cNvPr id="7" name="Rectangle 6"/>
          <p:cNvSpPr/>
          <p:nvPr/>
        </p:nvSpPr>
        <p:spPr>
          <a:xfrm>
            <a:off x="266700" y="3468547"/>
            <a:ext cx="8648700" cy="2031325"/>
          </a:xfrm>
          <a:prstGeom prst="rect">
            <a:avLst/>
          </a:prstGeom>
        </p:spPr>
        <p:txBody>
          <a:bodyPr wrap="square">
            <a:spAutoFit/>
          </a:bodyPr>
          <a:lstStyle/>
          <a:p>
            <a:pPr algn="just"/>
            <a:endParaRPr lang="en-US" dirty="0"/>
          </a:p>
          <a:p>
            <a:pPr algn="just"/>
            <a:endParaRPr lang="en-US" dirty="0"/>
          </a:p>
          <a:p>
            <a:pPr algn="just"/>
            <a:r>
              <a:rPr lang="en-US" dirty="0"/>
              <a:t>Measurement of temperature in the points by the template on the area under examination can be performed repeatedly during the time interval selected by the user. Numerical indexes, text messages, </a:t>
            </a:r>
            <a:r>
              <a:rPr lang="en-US" dirty="0" err="1"/>
              <a:t>thermograms</a:t>
            </a:r>
            <a:r>
              <a:rPr lang="en-US" dirty="0"/>
              <a:t>, graphs of temperature change can be issued to the user (</a:t>
            </a:r>
            <a:r>
              <a:rPr lang="en-US" b="1" dirty="0">
                <a:hlinkClick r:id="rId3"/>
              </a:rPr>
              <a:t>Figure 4</a:t>
            </a:r>
            <a:r>
              <a:rPr lang="en-US" dirty="0"/>
              <a:t>). In most of the cases, an average person can understand automatic conclusion on the results of monitoring</a:t>
            </a:r>
          </a:p>
        </p:txBody>
      </p:sp>
    </p:spTree>
    <p:extLst>
      <p:ext uri="{BB962C8B-B14F-4D97-AF65-F5344CB8AC3E}">
        <p14:creationId xmlns:p14="http://schemas.microsoft.com/office/powerpoint/2010/main" val="2136212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s://www.scirp.org/html/1-1870028/c2cef25e-9da1-4334-92cb-8c5b3c53f8be.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599" y="361265"/>
            <a:ext cx="3886199" cy="2667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Rectangle 4"/>
          <p:cNvSpPr/>
          <p:nvPr/>
        </p:nvSpPr>
        <p:spPr>
          <a:xfrm>
            <a:off x="4590327" y="1371600"/>
            <a:ext cx="4572000" cy="646331"/>
          </a:xfrm>
          <a:prstGeom prst="rect">
            <a:avLst/>
          </a:prstGeom>
        </p:spPr>
        <p:txBody>
          <a:bodyPr>
            <a:spAutoFit/>
          </a:bodyPr>
          <a:lstStyle/>
          <a:p>
            <a:pPr algn="just"/>
            <a:r>
              <a:rPr lang="en-US" b="1" dirty="0"/>
              <a:t>Figure 3</a:t>
            </a:r>
            <a:r>
              <a:rPr lang="en-US" dirty="0"/>
              <a:t>:-    The process of temperature </a:t>
            </a:r>
          </a:p>
          <a:p>
            <a:pPr algn="just"/>
            <a:r>
              <a:rPr lang="en-US" dirty="0"/>
              <a:t>Measurement in the area of knee joint.</a:t>
            </a:r>
          </a:p>
        </p:txBody>
      </p:sp>
      <p:pic>
        <p:nvPicPr>
          <p:cNvPr id="6" name="Picture 5" descr="https://www.scirp.org/html/1-1870028/aa93eab3-9773-46fb-bfc5-357ebf30e0d5.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4102" y="3581400"/>
            <a:ext cx="3940697" cy="3048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7" name="Rectangle 6"/>
          <p:cNvSpPr/>
          <p:nvPr/>
        </p:nvSpPr>
        <p:spPr>
          <a:xfrm>
            <a:off x="4419600" y="4190999"/>
            <a:ext cx="4572000" cy="1200329"/>
          </a:xfrm>
          <a:prstGeom prst="rect">
            <a:avLst/>
          </a:prstGeom>
        </p:spPr>
        <p:txBody>
          <a:bodyPr>
            <a:spAutoFit/>
          </a:bodyPr>
          <a:lstStyle/>
          <a:p>
            <a:pPr algn="just"/>
            <a:r>
              <a:rPr lang="en-US" b="1" dirty="0"/>
              <a:t>Figure 4</a:t>
            </a:r>
            <a:r>
              <a:rPr lang="en-US" dirty="0"/>
              <a:t>. </a:t>
            </a:r>
            <a:r>
              <a:rPr lang="en-US" dirty="0" err="1"/>
              <a:t>Thermograms</a:t>
            </a:r>
            <a:r>
              <a:rPr lang="en-US" dirty="0"/>
              <a:t> of knee joints and automatic conclusion received during the process of monitoring of exacerbation chronic </a:t>
            </a:r>
            <a:r>
              <a:rPr lang="en-US" dirty="0" err="1"/>
              <a:t>osteoarthritris</a:t>
            </a:r>
            <a:r>
              <a:rPr lang="en-US" dirty="0"/>
              <a:t>.</a:t>
            </a:r>
          </a:p>
        </p:txBody>
      </p:sp>
    </p:spTree>
    <p:extLst>
      <p:ext uri="{BB962C8B-B14F-4D97-AF65-F5344CB8AC3E}">
        <p14:creationId xmlns:p14="http://schemas.microsoft.com/office/powerpoint/2010/main" val="4201194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533400"/>
            <a:ext cx="7467600" cy="3139321"/>
          </a:xfrm>
          <a:prstGeom prst="rect">
            <a:avLst/>
          </a:prstGeom>
        </p:spPr>
        <p:txBody>
          <a:bodyPr wrap="square">
            <a:spAutoFit/>
          </a:bodyPr>
          <a:lstStyle/>
          <a:p>
            <a:pPr algn="just"/>
            <a:r>
              <a:rPr lang="en-US" b="1" dirty="0"/>
              <a:t>Figure 5</a:t>
            </a:r>
            <a:r>
              <a:rPr lang="en-US" dirty="0"/>
              <a:t> Shows an example of monitoring of nevus condition. According to the results of monitoring, significant increase of </a:t>
            </a:r>
          </a:p>
          <a:p>
            <a:pPr algn="just"/>
            <a:endParaRPr lang="en-US" dirty="0"/>
          </a:p>
          <a:p>
            <a:endParaRPr lang="en-US" dirty="0"/>
          </a:p>
          <a:p>
            <a:pPr algn="just"/>
            <a:r>
              <a:rPr lang="en-US" dirty="0"/>
              <a:t>Temperature of a nevus in comparison to the surrounding skin’s temperature is revealed, which can indicate its  </a:t>
            </a:r>
            <a:r>
              <a:rPr lang="en-US" dirty="0" err="1"/>
              <a:t>malignization</a:t>
            </a:r>
            <a:r>
              <a:rPr lang="en-US" dirty="0"/>
              <a:t> . Therefore, conclusion for the second thermo gram is generated in red color and includes recommendation to consult with a doctor. In that way, timely notification of a user about the possible problem is realized.</a:t>
            </a:r>
          </a:p>
          <a:p>
            <a:endParaRPr lang="en-US" dirty="0"/>
          </a:p>
          <a:p>
            <a:endParaRPr lang="en-US" dirty="0"/>
          </a:p>
        </p:txBody>
      </p:sp>
      <p:pic>
        <p:nvPicPr>
          <p:cNvPr id="5" name="Picture 4" descr="https://www.scirp.org/html/1-1870028/fe29413c-a332-41cb-98eb-cc609ba79a05.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3352800"/>
            <a:ext cx="4038600" cy="32004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6" name="Rectangle 5"/>
          <p:cNvSpPr/>
          <p:nvPr/>
        </p:nvSpPr>
        <p:spPr>
          <a:xfrm>
            <a:off x="4541134" y="4654952"/>
            <a:ext cx="4572000" cy="646331"/>
          </a:xfrm>
          <a:prstGeom prst="rect">
            <a:avLst/>
          </a:prstGeom>
        </p:spPr>
        <p:txBody>
          <a:bodyPr>
            <a:spAutoFit/>
          </a:bodyPr>
          <a:lstStyle/>
          <a:p>
            <a:pPr algn="just"/>
            <a:r>
              <a:rPr lang="en-US" b="1" dirty="0"/>
              <a:t>Figure 5:- </a:t>
            </a:r>
            <a:r>
              <a:rPr lang="en-US" dirty="0"/>
              <a:t>. Thermo monitoring</a:t>
            </a:r>
          </a:p>
          <a:p>
            <a:pPr algn="just"/>
            <a:r>
              <a:rPr lang="en-US" dirty="0"/>
              <a:t> of  nevus</a:t>
            </a:r>
          </a:p>
        </p:txBody>
      </p:sp>
    </p:spTree>
    <p:extLst>
      <p:ext uri="{BB962C8B-B14F-4D97-AF65-F5344CB8AC3E}">
        <p14:creationId xmlns:p14="http://schemas.microsoft.com/office/powerpoint/2010/main" val="4173541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79</TotalTime>
  <Words>1626</Words>
  <Application>Microsoft Office PowerPoint</Application>
  <PresentationFormat>On-screen Show (4:3)</PresentationFormat>
  <Paragraphs>88</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Constantia</vt:lpstr>
      <vt:lpstr>Wingdings</vt:lpstr>
      <vt:lpstr>Wingdings 2</vt: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Advocate Dr Kazi Abdul Mannan</cp:lastModifiedBy>
  <cp:revision>8</cp:revision>
  <dcterms:created xsi:type="dcterms:W3CDTF">2023-12-15T04:55:02Z</dcterms:created>
  <dcterms:modified xsi:type="dcterms:W3CDTF">2023-12-16T14:25:42Z</dcterms:modified>
</cp:coreProperties>
</file>