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7" r:id="rId2"/>
    <p:sldId id="277" r:id="rId3"/>
    <p:sldId id="258" r:id="rId4"/>
    <p:sldId id="259" r:id="rId5"/>
    <p:sldId id="268" r:id="rId6"/>
    <p:sldId id="260" r:id="rId7"/>
    <p:sldId id="269" r:id="rId8"/>
    <p:sldId id="267" r:id="rId9"/>
    <p:sldId id="270" r:id="rId10"/>
    <p:sldId id="261" r:id="rId11"/>
    <p:sldId id="271" r:id="rId12"/>
    <p:sldId id="262" r:id="rId13"/>
    <p:sldId id="272" r:id="rId14"/>
    <p:sldId id="266" r:id="rId15"/>
    <p:sldId id="273" r:id="rId16"/>
    <p:sldId id="264" r:id="rId17"/>
    <p:sldId id="274" r:id="rId18"/>
    <p:sldId id="276" r:id="rId19"/>
    <p:sldId id="279" r:id="rId20"/>
    <p:sldId id="278"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155C"/>
    <a:srgbClr val="CC3300"/>
    <a:srgbClr val="FF9900"/>
    <a:srgbClr val="FF0066"/>
    <a:srgbClr val="FF66CC"/>
    <a:srgbClr val="0000CC"/>
    <a:srgbClr val="6666FF"/>
    <a:srgbClr val="FF0000"/>
    <a:srgbClr val="051A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81" d="100"/>
          <a:sy n="81" d="100"/>
        </p:scale>
        <p:origin x="1522" y="-7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53C1A-4F5A-4DBD-849A-CB3DACC885B9}" type="datetimeFigureOut">
              <a:rPr lang="en-US" smtClean="0"/>
              <a:pPr/>
              <a:t>12/19/2023</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DDB6E-A09F-4287-AA09-3F3E4711EA7D}" type="slidenum">
              <a:rPr lang="en-IN" smtClean="0"/>
              <a:pPr/>
              <a:t>‹#›</a:t>
            </a:fld>
            <a:endParaRPr lang="en-IN" dirty="0"/>
          </a:p>
        </p:txBody>
      </p:sp>
    </p:spTree>
    <p:extLst>
      <p:ext uri="{BB962C8B-B14F-4D97-AF65-F5344CB8AC3E}">
        <p14:creationId xmlns:p14="http://schemas.microsoft.com/office/powerpoint/2010/main" val="264633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D0DDB6E-A09F-4287-AA09-3F3E4711EA7D}" type="slidenum">
              <a:rPr lang="en-IN" smtClean="0"/>
              <a:pPr/>
              <a:t>4</a:t>
            </a:fld>
            <a:endParaRPr lang="en-IN" dirty="0"/>
          </a:p>
        </p:txBody>
      </p:sp>
    </p:spTree>
    <p:extLst>
      <p:ext uri="{BB962C8B-B14F-4D97-AF65-F5344CB8AC3E}">
        <p14:creationId xmlns:p14="http://schemas.microsoft.com/office/powerpoint/2010/main" val="5122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D0DDB6E-A09F-4287-AA09-3F3E4711EA7D}" type="slidenum">
              <a:rPr lang="en-IN" smtClean="0"/>
              <a:pPr/>
              <a:t>10</a:t>
            </a:fld>
            <a:endParaRPr lang="en-IN" dirty="0"/>
          </a:p>
        </p:txBody>
      </p:sp>
    </p:spTree>
    <p:extLst>
      <p:ext uri="{BB962C8B-B14F-4D97-AF65-F5344CB8AC3E}">
        <p14:creationId xmlns:p14="http://schemas.microsoft.com/office/powerpoint/2010/main" val="2379913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5CC1B1E-D6E9-4676-8652-7056347B1F1E}" type="datetimeFigureOut">
              <a:rPr lang="en-US" smtClean="0"/>
              <a:pPr/>
              <a:t>12/19/2023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C4F2449-3BD0-4E6B-9685-E6DD16AE221B}"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5CC1B1E-D6E9-4676-8652-7056347B1F1E}" type="datetimeFigureOut">
              <a:rPr lang="en-US" smtClean="0"/>
              <a:pPr/>
              <a:t>12/19/2023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C4F2449-3BD0-4E6B-9685-E6DD16AE221B}"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5CC1B1E-D6E9-4676-8652-7056347B1F1E}" type="datetimeFigureOut">
              <a:rPr lang="en-US" smtClean="0"/>
              <a:pPr/>
              <a:t>12/19/2023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C4F2449-3BD0-4E6B-9685-E6DD16AE221B}"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5CC1B1E-D6E9-4676-8652-7056347B1F1E}" type="datetimeFigureOut">
              <a:rPr lang="en-US" smtClean="0"/>
              <a:pPr/>
              <a:t>12/19/2023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C4F2449-3BD0-4E6B-9685-E6DD16AE221B}"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CC1B1E-D6E9-4676-8652-7056347B1F1E}" type="datetimeFigureOut">
              <a:rPr lang="en-US" smtClean="0"/>
              <a:pPr/>
              <a:t>12/19/2023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6C4F2449-3BD0-4E6B-9685-E6DD16AE221B}"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C5CC1B1E-D6E9-4676-8652-7056347B1F1E}" type="datetimeFigureOut">
              <a:rPr lang="en-US" smtClean="0"/>
              <a:pPr/>
              <a:t>12/19/2023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6C4F2449-3BD0-4E6B-9685-E6DD16AE221B}"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C5CC1B1E-D6E9-4676-8652-7056347B1F1E}" type="datetimeFigureOut">
              <a:rPr lang="en-US" smtClean="0"/>
              <a:pPr/>
              <a:t>12/19/2023</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6C4F2449-3BD0-4E6B-9685-E6DD16AE221B}"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5CC1B1E-D6E9-4676-8652-7056347B1F1E}" type="datetimeFigureOut">
              <a:rPr lang="en-US" smtClean="0"/>
              <a:pPr/>
              <a:t>12/19/2023</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6C4F2449-3BD0-4E6B-9685-E6DD16AE221B}"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C1B1E-D6E9-4676-8652-7056347B1F1E}" type="datetimeFigureOut">
              <a:rPr lang="en-US" smtClean="0"/>
              <a:pPr/>
              <a:t>12/19/2023</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6C4F2449-3BD0-4E6B-9685-E6DD16AE221B}"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CC1B1E-D6E9-4676-8652-7056347B1F1E}" type="datetimeFigureOut">
              <a:rPr lang="en-US" smtClean="0"/>
              <a:pPr/>
              <a:t>12/19/2023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6C4F2449-3BD0-4E6B-9685-E6DD16AE221B}"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CC1B1E-D6E9-4676-8652-7056347B1F1E}" type="datetimeFigureOut">
              <a:rPr lang="en-US" smtClean="0"/>
              <a:pPr/>
              <a:t>12/19/2023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6C4F2449-3BD0-4E6B-9685-E6DD16AE221B}"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C1B1E-D6E9-4676-8652-7056347B1F1E}" type="datetimeFigureOut">
              <a:rPr lang="en-US" smtClean="0"/>
              <a:pPr/>
              <a:t>12/19/2023</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F2449-3BD0-4E6B-9685-E6DD16AE221B}"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4749"/>
            <a:ext cx="9715536" cy="9448740"/>
          </a:xfrm>
          <a:prstGeom prst="rect">
            <a:avLst/>
          </a:prstGeom>
          <a:blipFill>
            <a:blip r:embed="rId2" cstate="print"/>
            <a:stretch>
              <a:fillRect/>
            </a:stretch>
          </a:blipFill>
        </p:spPr>
        <p:txBody>
          <a:bodyPr wrap="square">
            <a:spAutoFit/>
          </a:bodyPr>
          <a:lstStyle/>
          <a:p>
            <a:pPr algn="ctr"/>
            <a:r>
              <a:rPr lang="en-IN" sz="4800" b="1" dirty="0"/>
              <a:t> </a:t>
            </a:r>
          </a:p>
          <a:p>
            <a:pPr algn="ctr"/>
            <a:r>
              <a:rPr lang="en-IN" sz="4800" b="1" dirty="0">
                <a:ln w="9525" cmpd="sng">
                  <a:solidFill>
                    <a:schemeClr val="bg1"/>
                  </a:solidFill>
                  <a:prstDash val="solid"/>
                </a:ln>
                <a:solidFill>
                  <a:srgbClr val="FF0000"/>
                </a:solidFill>
                <a:effectLst>
                  <a:outerShdw blurRad="50800" dist="40000" dir="5400000" algn="tl" rotWithShape="0">
                    <a:srgbClr val="000000">
                      <a:shade val="5000"/>
                      <a:satMod val="120000"/>
                      <a:alpha val="33000"/>
                    </a:srgbClr>
                  </a:outerShdw>
                </a:effectLst>
                <a:latin typeface="Andalus" pitchFamily="18" charset="-78"/>
                <a:cs typeface="Andalus" pitchFamily="18" charset="-78"/>
              </a:rPr>
              <a:t>SMT. RADHABAI SARDA  ARTS, COMMERCE &amp; SCIENCE COLLEGE, </a:t>
            </a:r>
          </a:p>
          <a:p>
            <a:pPr algn="ctr"/>
            <a:r>
              <a:rPr lang="en-IN" sz="4800" b="1" dirty="0">
                <a:ln w="9525" cmpd="sng">
                  <a:solidFill>
                    <a:schemeClr val="bg1"/>
                  </a:solidFill>
                  <a:prstDash val="solid"/>
                </a:ln>
                <a:solidFill>
                  <a:srgbClr val="FF0000"/>
                </a:solidFill>
                <a:effectLst>
                  <a:outerShdw blurRad="50800" dist="40000" dir="5400000" algn="tl" rotWithShape="0">
                    <a:srgbClr val="000000">
                      <a:shade val="5000"/>
                      <a:satMod val="120000"/>
                      <a:alpha val="33000"/>
                    </a:srgbClr>
                  </a:outerShdw>
                </a:effectLst>
                <a:latin typeface="Andalus" pitchFamily="18" charset="-78"/>
                <a:cs typeface="Andalus" pitchFamily="18" charset="-78"/>
              </a:rPr>
              <a:t>ANJANGAON  SURJI.</a:t>
            </a:r>
          </a:p>
          <a:p>
            <a:pPr algn="ctr"/>
            <a:endParaRPr lang="en-IN" sz="4800" b="1" dirty="0">
              <a:solidFill>
                <a:srgbClr val="FFFF99"/>
              </a:solidFill>
            </a:endParaRPr>
          </a:p>
          <a:p>
            <a:pPr algn="ctr"/>
            <a:r>
              <a:rPr lang="en-IN" sz="4000" b="1" dirty="0">
                <a:solidFill>
                  <a:srgbClr val="FFFF00"/>
                </a:solidFill>
                <a:latin typeface="Times New Roman" pitchFamily="18" charset="0"/>
                <a:cs typeface="Times New Roman" pitchFamily="18" charset="0"/>
              </a:rPr>
              <a:t>    TOPIC :Impact of Covide-19 on Animal        Life during </a:t>
            </a:r>
            <a:r>
              <a:rPr lang="en-IN" sz="4000" b="1" dirty="0" err="1">
                <a:solidFill>
                  <a:srgbClr val="FFFF00"/>
                </a:solidFill>
                <a:latin typeface="Times New Roman" pitchFamily="18" charset="0"/>
                <a:cs typeface="Times New Roman" pitchFamily="18" charset="0"/>
              </a:rPr>
              <a:t>Covide</a:t>
            </a:r>
            <a:r>
              <a:rPr lang="en-IN" sz="4000" b="1" dirty="0">
                <a:solidFill>
                  <a:srgbClr val="FFFF00"/>
                </a:solidFill>
                <a:latin typeface="Times New Roman" pitchFamily="18" charset="0"/>
                <a:cs typeface="Times New Roman" pitchFamily="18" charset="0"/>
              </a:rPr>
              <a:t> -19</a:t>
            </a:r>
            <a:endParaRPr lang="en-IN" sz="2800" b="1" dirty="0">
              <a:solidFill>
                <a:schemeClr val="bg1"/>
              </a:solidFill>
              <a:latin typeface="Times New Roman" pitchFamily="18" charset="0"/>
              <a:cs typeface="Times New Roman" pitchFamily="18" charset="0"/>
            </a:endParaRPr>
          </a:p>
          <a:p>
            <a:endParaRPr lang="en-IN" sz="2800" b="1" dirty="0">
              <a:solidFill>
                <a:schemeClr val="bg1"/>
              </a:solidFill>
              <a:latin typeface="Times New Roman" pitchFamily="18" charset="0"/>
              <a:cs typeface="Times New Roman" pitchFamily="18" charset="0"/>
            </a:endParaRPr>
          </a:p>
          <a:p>
            <a:pPr algn="ctr"/>
            <a:r>
              <a:rPr lang="en-IN" sz="2800" b="1" dirty="0">
                <a:solidFill>
                  <a:schemeClr val="bg1"/>
                </a:solidFill>
                <a:latin typeface="Times New Roman" pitchFamily="18" charset="0"/>
                <a:cs typeface="Times New Roman" pitchFamily="18" charset="0"/>
              </a:rPr>
              <a:t>  </a:t>
            </a:r>
            <a:r>
              <a:rPr lang="en-IN" sz="3800" dirty="0">
                <a:ln w="28575">
                  <a:solidFill>
                    <a:schemeClr val="bg1"/>
                  </a:solidFill>
                </a:ln>
                <a:solidFill>
                  <a:srgbClr val="051A75"/>
                </a:solidFill>
                <a:latin typeface="Harlow Solid Italic" pitchFamily="82" charset="0"/>
                <a:cs typeface="Times New Roman" pitchFamily="18" charset="0"/>
              </a:rPr>
              <a:t>“  God loved the birds &amp; created trees,</a:t>
            </a:r>
          </a:p>
          <a:p>
            <a:pPr algn="ctr"/>
            <a:r>
              <a:rPr lang="en-IN" sz="3800" dirty="0">
                <a:ln w="28575">
                  <a:solidFill>
                    <a:schemeClr val="bg1"/>
                  </a:solidFill>
                </a:ln>
                <a:solidFill>
                  <a:srgbClr val="051A75"/>
                </a:solidFill>
                <a:latin typeface="Harlow Solid Italic" pitchFamily="82" charset="0"/>
                <a:cs typeface="Times New Roman" pitchFamily="18" charset="0"/>
              </a:rPr>
              <a:t>     humans loved the birds &amp; created  cages’’</a:t>
            </a:r>
          </a:p>
          <a:p>
            <a:r>
              <a:rPr lang="en-IN" sz="2800" b="1" dirty="0">
                <a:solidFill>
                  <a:srgbClr val="FFFF00"/>
                </a:solidFill>
              </a:rPr>
              <a:t> </a:t>
            </a:r>
            <a:r>
              <a:rPr lang="en-IN" sz="4000" b="1" dirty="0">
                <a:latin typeface="Times New Roman" pitchFamily="18" charset="0"/>
                <a:cs typeface="Times New Roman" pitchFamily="18" charset="0"/>
              </a:rPr>
              <a:t>Guided By :-</a:t>
            </a:r>
            <a:r>
              <a:rPr lang="en-IN" sz="2800" b="1" dirty="0">
                <a:latin typeface="Times New Roman" pitchFamily="18" charset="0"/>
                <a:cs typeface="Times New Roman" pitchFamily="18" charset="0"/>
              </a:rPr>
              <a:t> Asst.Prof.M.R. YEOTKAR  </a:t>
            </a:r>
          </a:p>
          <a:p>
            <a:endParaRPr lang="en-IN" sz="4800" b="1" dirty="0"/>
          </a:p>
          <a:p>
            <a:endParaRPr lang="en-IN" sz="4800" b="1" dirty="0"/>
          </a:p>
        </p:txBody>
      </p:sp>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4000" r="-24000"/>
          </a:stretch>
        </a:blipFill>
        <a:effectLst/>
      </p:bgPr>
    </p:bg>
    <p:spTree>
      <p:nvGrpSpPr>
        <p:cNvPr id="1" name=""/>
        <p:cNvGrpSpPr/>
        <p:nvPr/>
      </p:nvGrpSpPr>
      <p:grpSpPr>
        <a:xfrm>
          <a:off x="0" y="0"/>
          <a:ext cx="0" cy="0"/>
          <a:chOff x="0" y="0"/>
          <a:chExt cx="0" cy="0"/>
        </a:xfrm>
      </p:grpSpPr>
      <p:pic>
        <p:nvPicPr>
          <p:cNvPr id="2" name="Picture 1" descr="IMG_20190119_163158.jpg"/>
          <p:cNvPicPr>
            <a:picLocks noChangeAspect="1"/>
          </p:cNvPicPr>
          <p:nvPr/>
        </p:nvPicPr>
        <p:blipFill>
          <a:blip r:embed="rId4" cstate="print"/>
          <a:srcRect t="10570"/>
          <a:stretch>
            <a:fillRect/>
          </a:stretch>
        </p:blipFill>
        <p:spPr>
          <a:xfrm>
            <a:off x="4714876" y="-1"/>
            <a:ext cx="4429125" cy="34499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0" y="-24"/>
            <a:ext cx="4786282" cy="3231654"/>
          </a:xfrm>
          <a:prstGeom prst="rect">
            <a:avLst/>
          </a:prstGeom>
          <a:noFill/>
        </p:spPr>
        <p:txBody>
          <a:bodyPr wrap="square" rtlCol="0">
            <a:spAutoFit/>
          </a:bodyPr>
          <a:lstStyle/>
          <a:p>
            <a:r>
              <a:rPr lang="en-IN" sz="3200" b="1" dirty="0">
                <a:solidFill>
                  <a:srgbClr val="C00000"/>
                </a:solidFill>
                <a:latin typeface="Times New Roman" pitchFamily="18" charset="0"/>
                <a:cs typeface="Times New Roman" pitchFamily="18" charset="0"/>
              </a:rPr>
              <a:t>Female golden pheasant</a:t>
            </a:r>
          </a:p>
          <a:p>
            <a:pPr>
              <a:buFont typeface="Wingdings" pitchFamily="2" charset="2"/>
              <a:buChar char="v"/>
            </a:pPr>
            <a:r>
              <a:rPr lang="en-IN" sz="2400" b="1" dirty="0">
                <a:latin typeface="Times New Roman" pitchFamily="18" charset="0"/>
                <a:cs typeface="Times New Roman" pitchFamily="18" charset="0"/>
              </a:rPr>
              <a:t> </a:t>
            </a:r>
            <a:r>
              <a:rPr lang="en-IN" sz="2800" b="1" dirty="0">
                <a:latin typeface="Times New Roman" pitchFamily="18" charset="0"/>
                <a:cs typeface="Times New Roman" pitchFamily="18" charset="0"/>
              </a:rPr>
              <a:t>Scientific  classification</a:t>
            </a:r>
          </a:p>
          <a:p>
            <a:pPr>
              <a:buFont typeface="Arial" pitchFamily="34" charset="0"/>
              <a:buChar char="•"/>
            </a:pPr>
            <a:r>
              <a:rPr lang="en-IN" sz="2400" dirty="0">
                <a:latin typeface="Times New Roman" pitchFamily="18" charset="0"/>
                <a:cs typeface="Times New Roman" pitchFamily="18" charset="0"/>
              </a:rPr>
              <a:t>     Kingdom : Animalia </a:t>
            </a:r>
          </a:p>
          <a:p>
            <a:pPr>
              <a:buFont typeface="Arial" pitchFamily="34" charset="0"/>
              <a:buChar char="•"/>
            </a:pPr>
            <a:r>
              <a:rPr lang="en-IN" sz="2400" dirty="0">
                <a:latin typeface="Times New Roman" pitchFamily="18" charset="0"/>
                <a:cs typeface="Times New Roman" pitchFamily="18" charset="0"/>
              </a:rPr>
              <a:t>     Phylum   : Chordata </a:t>
            </a:r>
          </a:p>
          <a:p>
            <a:pPr>
              <a:buFont typeface="Arial" pitchFamily="34" charset="0"/>
              <a:buChar char="•"/>
            </a:pPr>
            <a:r>
              <a:rPr lang="en-IN" sz="2400" dirty="0">
                <a:latin typeface="Times New Roman" pitchFamily="18" charset="0"/>
                <a:cs typeface="Times New Roman" pitchFamily="18" charset="0"/>
              </a:rPr>
              <a:t>     Class      : Aves </a:t>
            </a:r>
          </a:p>
          <a:p>
            <a:pPr>
              <a:buFont typeface="Arial" pitchFamily="34" charset="0"/>
              <a:buChar char="•"/>
            </a:pPr>
            <a:r>
              <a:rPr lang="en-IN" sz="2400" dirty="0">
                <a:latin typeface="Times New Roman" pitchFamily="18" charset="0"/>
                <a:cs typeface="Times New Roman" pitchFamily="18" charset="0"/>
              </a:rPr>
              <a:t>     Family     : Phasianidae  </a:t>
            </a:r>
          </a:p>
          <a:p>
            <a:pPr>
              <a:buFont typeface="Arial" pitchFamily="34" charset="0"/>
              <a:buChar char="•"/>
            </a:pPr>
            <a:r>
              <a:rPr lang="en-IN" sz="2400" dirty="0">
                <a:latin typeface="Times New Roman" pitchFamily="18" charset="0"/>
                <a:cs typeface="Times New Roman" pitchFamily="18" charset="0"/>
              </a:rPr>
              <a:t>     Genus     : Chrysolophus </a:t>
            </a:r>
          </a:p>
          <a:p>
            <a:pPr>
              <a:buFont typeface="Arial" pitchFamily="34" charset="0"/>
              <a:buChar char="•"/>
            </a:pPr>
            <a:r>
              <a:rPr lang="en-IN" sz="2400" dirty="0">
                <a:latin typeface="Times New Roman" pitchFamily="18" charset="0"/>
                <a:cs typeface="Times New Roman" pitchFamily="18" charset="0"/>
              </a:rPr>
              <a:t>     Species   : </a:t>
            </a:r>
            <a:r>
              <a:rPr lang="en-IN" sz="2400" b="1" i="1" u="sng" dirty="0">
                <a:latin typeface="Times New Roman" pitchFamily="18" charset="0"/>
                <a:cs typeface="Times New Roman" pitchFamily="18" charset="0"/>
              </a:rPr>
              <a:t>C. Pictus </a:t>
            </a:r>
          </a:p>
        </p:txBody>
      </p:sp>
      <p:sp>
        <p:nvSpPr>
          <p:cNvPr id="4" name="TextBox 3"/>
          <p:cNvSpPr txBox="1"/>
          <p:nvPr/>
        </p:nvSpPr>
        <p:spPr>
          <a:xfrm>
            <a:off x="357158" y="3643314"/>
            <a:ext cx="8215370" cy="2369880"/>
          </a:xfrm>
          <a:prstGeom prst="rect">
            <a:avLst/>
          </a:prstGeom>
          <a:noFill/>
        </p:spPr>
        <p:txBody>
          <a:bodyPr wrap="square" rtlCol="0">
            <a:spAutoFit/>
          </a:bodyPr>
          <a:lstStyle/>
          <a:p>
            <a:pPr algn="just"/>
            <a:r>
              <a:rPr lang="en-IN" sz="2800" b="1" dirty="0">
                <a:latin typeface="Times New Roman" pitchFamily="18" charset="0"/>
                <a:cs typeface="Times New Roman" pitchFamily="18" charset="0"/>
              </a:rPr>
              <a:t>Introduction  :- </a:t>
            </a:r>
            <a:r>
              <a:rPr lang="en-IN" sz="2400" dirty="0">
                <a:latin typeface="Times New Roman" pitchFamily="18" charset="0"/>
                <a:cs typeface="Times New Roman" pitchFamily="18" charset="0"/>
              </a:rPr>
              <a:t>The golden pheasant or Chinese pheasant is a game bird. It is native to forests in mountainous areas of western china, but feral populations have been established in the United Kingdom . The adult male is 90-105 cm (35-41in ) in length, its tail accounting for two-thirds of the  total length. It is unmistakable with its golden crest and rump and bright red body.</a:t>
            </a: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71406" y="-24"/>
            <a:ext cx="8929718" cy="707886"/>
          </a:xfrm>
          <a:prstGeom prst="rect">
            <a:avLst/>
          </a:prstGeom>
          <a:noFill/>
        </p:spPr>
        <p:txBody>
          <a:bodyPr wrap="square" rtlCol="0">
            <a:spAutoFit/>
          </a:bodyPr>
          <a:lstStyle/>
          <a:p>
            <a:pPr algn="ctr"/>
            <a:r>
              <a:rPr lang="en-IN" sz="4000" b="1" dirty="0">
                <a:latin typeface="Times New Roman" pitchFamily="18" charset="0"/>
                <a:cs typeface="Times New Roman" pitchFamily="18" charset="0"/>
              </a:rPr>
              <a:t>General Characters </a:t>
            </a:r>
          </a:p>
        </p:txBody>
      </p:sp>
      <p:sp>
        <p:nvSpPr>
          <p:cNvPr id="3" name="TextBox 2"/>
          <p:cNvSpPr txBox="1"/>
          <p:nvPr/>
        </p:nvSpPr>
        <p:spPr>
          <a:xfrm>
            <a:off x="285720" y="857232"/>
            <a:ext cx="8643998" cy="4832092"/>
          </a:xfrm>
          <a:prstGeom prst="rect">
            <a:avLst/>
          </a:prstGeom>
          <a:noFill/>
        </p:spPr>
        <p:txBody>
          <a:bodyPr wrap="square" rtlCol="0">
            <a:spAutoFit/>
          </a:bodyPr>
          <a:lstStyle/>
          <a:p>
            <a:pPr marL="400050" indent="-400050">
              <a:buFont typeface="+mj-lt"/>
              <a:buAutoNum type="romanUcPeriod"/>
            </a:pPr>
            <a:r>
              <a:rPr lang="en-IN" sz="2800" dirty="0">
                <a:latin typeface="Times New Roman" pitchFamily="18" charset="0"/>
                <a:cs typeface="Times New Roman" pitchFamily="18" charset="0"/>
              </a:rPr>
              <a:t>The pheasant are one of the most popular pheasant keep by aviculturist.</a:t>
            </a:r>
          </a:p>
          <a:p>
            <a:pPr marL="400050" indent="-400050">
              <a:buFont typeface="+mj-lt"/>
              <a:buAutoNum type="romanUcPeriod"/>
            </a:pPr>
            <a:r>
              <a:rPr lang="en-IN" sz="2800" dirty="0">
                <a:latin typeface="Times New Roman" pitchFamily="18" charset="0"/>
                <a:cs typeface="Times New Roman" pitchFamily="18" charset="0"/>
              </a:rPr>
              <a:t>Most of the people associate the pheasant as a game bird, because of their speed of flying.</a:t>
            </a:r>
          </a:p>
          <a:p>
            <a:pPr marL="400050" indent="-400050">
              <a:buFont typeface="+mj-lt"/>
              <a:buAutoNum type="romanUcPeriod"/>
            </a:pPr>
            <a:r>
              <a:rPr lang="en-IN" sz="2800" dirty="0">
                <a:latin typeface="Times New Roman" pitchFamily="18" charset="0"/>
                <a:cs typeface="Times New Roman" pitchFamily="18" charset="0"/>
              </a:rPr>
              <a:t>The bird can lay 8-12 egg in April month between 22 to 23 days.</a:t>
            </a:r>
          </a:p>
          <a:p>
            <a:pPr marL="400050" indent="-400050">
              <a:buFont typeface="+mj-lt"/>
              <a:buAutoNum type="romanUcPeriod"/>
            </a:pPr>
            <a:r>
              <a:rPr lang="en-IN" sz="2800" dirty="0">
                <a:latin typeface="Times New Roman" pitchFamily="18" charset="0"/>
                <a:cs typeface="Times New Roman" pitchFamily="18" charset="0"/>
              </a:rPr>
              <a:t>A male pheasant mature in 2 years and the female in 1year.</a:t>
            </a:r>
          </a:p>
          <a:p>
            <a:pPr marL="400050" indent="-400050">
              <a:buFont typeface="+mj-lt"/>
              <a:buAutoNum type="romanUcPeriod"/>
            </a:pPr>
            <a:r>
              <a:rPr lang="en-IN" sz="2800" dirty="0">
                <a:latin typeface="Times New Roman" pitchFamily="18" charset="0"/>
                <a:cs typeface="Times New Roman" pitchFamily="18" charset="0"/>
              </a:rPr>
              <a:t>Baby pheasant called as rooster , cocks.</a:t>
            </a:r>
          </a:p>
          <a:p>
            <a:pPr marL="400050" indent="-400050">
              <a:buFont typeface="+mj-lt"/>
              <a:buAutoNum type="romanUcPeriod"/>
            </a:pPr>
            <a:r>
              <a:rPr lang="en-IN" sz="2800" dirty="0">
                <a:latin typeface="Times New Roman" pitchFamily="18" charset="0"/>
                <a:cs typeface="Times New Roman" pitchFamily="18" charset="0"/>
              </a:rPr>
              <a:t>The male of these species is one of the most brillently coloured of the all bird. </a:t>
            </a:r>
          </a:p>
        </p:txBody>
      </p:sp>
    </p:spTree>
  </p:cSld>
  <p:clrMapOvr>
    <a:masterClrMapping/>
  </p:clrMapOvr>
  <p:transition>
    <p:wheel spokes="3"/>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8000" r="-28000"/>
          </a:stretch>
        </a:blipFill>
        <a:effectLst/>
      </p:bgPr>
    </p:bg>
    <p:spTree>
      <p:nvGrpSpPr>
        <p:cNvPr id="1" name=""/>
        <p:cNvGrpSpPr/>
        <p:nvPr/>
      </p:nvGrpSpPr>
      <p:grpSpPr>
        <a:xfrm>
          <a:off x="0" y="0"/>
          <a:ext cx="0" cy="0"/>
          <a:chOff x="0" y="0"/>
          <a:chExt cx="0" cy="0"/>
        </a:xfrm>
      </p:grpSpPr>
      <p:pic>
        <p:nvPicPr>
          <p:cNvPr id="2" name="Picture 1" descr="IMG-20190119-WA0101.jpg"/>
          <p:cNvPicPr>
            <a:picLocks noChangeAspect="1"/>
          </p:cNvPicPr>
          <p:nvPr/>
        </p:nvPicPr>
        <p:blipFill>
          <a:blip r:embed="rId3" cstate="print"/>
          <a:stretch>
            <a:fillRect/>
          </a:stretch>
        </p:blipFill>
        <p:spPr>
          <a:xfrm>
            <a:off x="4500562" y="0"/>
            <a:ext cx="4643438" cy="3429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0" y="0"/>
            <a:ext cx="5072066" cy="3847207"/>
          </a:xfrm>
          <a:prstGeom prst="rect">
            <a:avLst/>
          </a:prstGeom>
          <a:noFill/>
        </p:spPr>
        <p:txBody>
          <a:bodyPr wrap="square" rtlCol="0">
            <a:spAutoFit/>
          </a:bodyPr>
          <a:lstStyle/>
          <a:p>
            <a:r>
              <a:rPr lang="en-IN" sz="5400" b="1" dirty="0">
                <a:solidFill>
                  <a:srgbClr val="00B050"/>
                </a:solidFill>
                <a:latin typeface="Times New Roman" pitchFamily="18" charset="0"/>
                <a:cs typeface="Times New Roman" pitchFamily="18" charset="0"/>
              </a:rPr>
              <a:t>  Dusky </a:t>
            </a:r>
            <a:r>
              <a:rPr lang="en-IN" sz="5400" b="1" dirty="0" err="1">
                <a:solidFill>
                  <a:srgbClr val="00B050"/>
                </a:solidFill>
                <a:latin typeface="Times New Roman" pitchFamily="18" charset="0"/>
                <a:cs typeface="Times New Roman" pitchFamily="18" charset="0"/>
              </a:rPr>
              <a:t>lory</a:t>
            </a:r>
            <a:endParaRPr lang="en-IN" sz="6000" b="1" dirty="0">
              <a:solidFill>
                <a:srgbClr val="00B050"/>
              </a:solidFill>
              <a:latin typeface="Times New Roman" pitchFamily="18" charset="0"/>
              <a:cs typeface="Times New Roman" pitchFamily="18" charset="0"/>
            </a:endParaRPr>
          </a:p>
          <a:p>
            <a:pPr>
              <a:buFont typeface="Wingdings" pitchFamily="2" charset="2"/>
              <a:buChar char="v"/>
            </a:pPr>
            <a:r>
              <a:rPr lang="en-IN" sz="2800" b="1" dirty="0">
                <a:latin typeface="Times New Roman" pitchFamily="18" charset="0"/>
                <a:cs typeface="Times New Roman" pitchFamily="18" charset="0"/>
              </a:rPr>
              <a:t>Scientific classification</a:t>
            </a:r>
          </a:p>
          <a:p>
            <a:pPr>
              <a:buFont typeface="Arial" pitchFamily="34" charset="0"/>
              <a:buChar char="•"/>
            </a:pPr>
            <a:r>
              <a:rPr lang="en-IN" sz="2400" dirty="0">
                <a:latin typeface="Times New Roman" pitchFamily="18" charset="0"/>
                <a:cs typeface="Times New Roman" pitchFamily="18" charset="0"/>
              </a:rPr>
              <a:t>   Kingdom : Animalia</a:t>
            </a:r>
          </a:p>
          <a:p>
            <a:pPr>
              <a:buFont typeface="Arial" pitchFamily="34" charset="0"/>
              <a:buChar char="•"/>
            </a:pPr>
            <a:r>
              <a:rPr lang="en-IN" sz="2400" dirty="0">
                <a:latin typeface="Times New Roman" pitchFamily="18" charset="0"/>
                <a:cs typeface="Times New Roman" pitchFamily="18" charset="0"/>
              </a:rPr>
              <a:t>   Class      : Chordata </a:t>
            </a:r>
          </a:p>
          <a:p>
            <a:pPr>
              <a:buFont typeface="Arial" pitchFamily="34" charset="0"/>
              <a:buChar char="•"/>
            </a:pPr>
            <a:r>
              <a:rPr lang="en-IN" sz="2400" dirty="0">
                <a:latin typeface="Times New Roman" pitchFamily="18" charset="0"/>
                <a:cs typeface="Times New Roman" pitchFamily="18" charset="0"/>
              </a:rPr>
              <a:t>   Order      : Psittaciformes</a:t>
            </a:r>
          </a:p>
          <a:p>
            <a:pPr>
              <a:buFont typeface="Arial" pitchFamily="34" charset="0"/>
              <a:buChar char="•"/>
            </a:pPr>
            <a:r>
              <a:rPr lang="en-IN" sz="2400" dirty="0">
                <a:latin typeface="Times New Roman" pitchFamily="18" charset="0"/>
                <a:cs typeface="Times New Roman" pitchFamily="18" charset="0"/>
              </a:rPr>
              <a:t>   Family     : Psittaculidae</a:t>
            </a:r>
          </a:p>
          <a:p>
            <a:pPr>
              <a:buFont typeface="Arial" pitchFamily="34" charset="0"/>
              <a:buChar char="•"/>
            </a:pPr>
            <a:r>
              <a:rPr lang="en-IN" sz="2400" dirty="0">
                <a:latin typeface="Times New Roman" pitchFamily="18" charset="0"/>
                <a:cs typeface="Times New Roman" pitchFamily="18" charset="0"/>
              </a:rPr>
              <a:t>   Genus     : Pseudeos</a:t>
            </a:r>
          </a:p>
          <a:p>
            <a:pPr>
              <a:buFont typeface="Arial" pitchFamily="34" charset="0"/>
              <a:buChar char="•"/>
            </a:pPr>
            <a:r>
              <a:rPr lang="en-IN" sz="2400" dirty="0">
                <a:latin typeface="Times New Roman" pitchFamily="18" charset="0"/>
                <a:cs typeface="Times New Roman" pitchFamily="18" charset="0"/>
              </a:rPr>
              <a:t>   Species   :</a:t>
            </a:r>
            <a:r>
              <a:rPr lang="en-IN" sz="2400" u="sng" dirty="0">
                <a:latin typeface="Times New Roman" pitchFamily="18" charset="0"/>
                <a:cs typeface="Times New Roman" pitchFamily="18" charset="0"/>
              </a:rPr>
              <a:t> </a:t>
            </a:r>
            <a:r>
              <a:rPr lang="en-IN" sz="2400" b="1" i="1" u="sng" dirty="0">
                <a:latin typeface="Times New Roman" pitchFamily="18" charset="0"/>
                <a:cs typeface="Times New Roman" pitchFamily="18" charset="0"/>
              </a:rPr>
              <a:t>P.fuscata</a:t>
            </a:r>
          </a:p>
          <a:p>
            <a:endParaRPr lang="en-IN" dirty="0"/>
          </a:p>
        </p:txBody>
      </p:sp>
      <p:sp>
        <p:nvSpPr>
          <p:cNvPr id="4" name="TextBox 3"/>
          <p:cNvSpPr txBox="1"/>
          <p:nvPr/>
        </p:nvSpPr>
        <p:spPr>
          <a:xfrm>
            <a:off x="500034" y="3626346"/>
            <a:ext cx="8143932" cy="3231654"/>
          </a:xfrm>
          <a:prstGeom prst="rect">
            <a:avLst/>
          </a:prstGeom>
          <a:noFill/>
        </p:spPr>
        <p:txBody>
          <a:bodyPr wrap="square" rtlCol="0">
            <a:spAutoFit/>
          </a:bodyPr>
          <a:lstStyle/>
          <a:p>
            <a:pPr algn="just"/>
            <a:r>
              <a:rPr lang="en-IN" sz="2400" b="1" dirty="0">
                <a:latin typeface="Times New Roman" pitchFamily="18" charset="0"/>
                <a:cs typeface="Times New Roman" pitchFamily="18" charset="0"/>
              </a:rPr>
              <a:t>Introduction :- </a:t>
            </a:r>
            <a:r>
              <a:rPr lang="en-IN" sz="2000" dirty="0">
                <a:latin typeface="Times New Roman" pitchFamily="18" charset="0"/>
                <a:cs typeface="Times New Roman" pitchFamily="18" charset="0"/>
              </a:rPr>
              <a:t>The dusky lory ( </a:t>
            </a:r>
            <a:r>
              <a:rPr lang="en-IN" sz="2000" b="1" i="1" u="sng" dirty="0">
                <a:latin typeface="Times New Roman" pitchFamily="18" charset="0"/>
                <a:cs typeface="Times New Roman" pitchFamily="18" charset="0"/>
              </a:rPr>
              <a:t>Pseudeos fuscata </a:t>
            </a:r>
            <a:r>
              <a:rPr lang="en-IN" sz="2000" dirty="0">
                <a:latin typeface="Times New Roman" pitchFamily="18" charset="0"/>
                <a:cs typeface="Times New Roman" pitchFamily="18" charset="0"/>
              </a:rPr>
              <a:t>) is a species of parrot in the family Psittaculidae. The dusky lory is short – tailed about 25 cm ( 10 in) long. It is mainly brown and has a whitish back and rump. It has two colour phases; the band across the upper chest together with its abdomen are either yellow or orange. The beak is dark orange and there is an area of bare orange skin at the base of its lower mandible. The irises are red and the legs are grey. The male and female are identical in external appearance. The dusky lory’s native range includes New Guinea below about 2500m in both the Indonesian (West Papua ), and Papua New Guinean zones of the island. It is also native to the island of. </a:t>
            </a:r>
          </a:p>
        </p:txBody>
      </p:sp>
    </p:spTree>
  </p:cSld>
  <p:clrMapOvr>
    <a:masterClrMapping/>
  </p:clrMapOvr>
  <p:transition>
    <p:diamon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3" name="TextBox 2"/>
          <p:cNvSpPr txBox="1"/>
          <p:nvPr/>
        </p:nvSpPr>
        <p:spPr>
          <a:xfrm>
            <a:off x="214282" y="-71462"/>
            <a:ext cx="8643998" cy="707886"/>
          </a:xfrm>
          <a:prstGeom prst="rect">
            <a:avLst/>
          </a:prstGeom>
          <a:noFill/>
        </p:spPr>
        <p:txBody>
          <a:bodyPr wrap="square" rtlCol="0">
            <a:spAutoFit/>
          </a:bodyPr>
          <a:lstStyle/>
          <a:p>
            <a:pPr algn="ctr"/>
            <a:r>
              <a:rPr lang="en-IN" sz="4000" b="1" dirty="0">
                <a:latin typeface="Times New Roman" pitchFamily="18" charset="0"/>
                <a:cs typeface="Times New Roman" pitchFamily="18" charset="0"/>
              </a:rPr>
              <a:t>General Character</a:t>
            </a:r>
          </a:p>
        </p:txBody>
      </p:sp>
      <p:sp>
        <p:nvSpPr>
          <p:cNvPr id="4" name="TextBox 3"/>
          <p:cNvSpPr txBox="1"/>
          <p:nvPr/>
        </p:nvSpPr>
        <p:spPr>
          <a:xfrm>
            <a:off x="142844" y="742307"/>
            <a:ext cx="8786874" cy="4401205"/>
          </a:xfrm>
          <a:prstGeom prst="rect">
            <a:avLst/>
          </a:prstGeom>
          <a:noFill/>
        </p:spPr>
        <p:txBody>
          <a:bodyPr wrap="square" rtlCol="0">
            <a:spAutoFit/>
          </a:bodyPr>
          <a:lstStyle/>
          <a:p>
            <a:pPr marL="400050" indent="-400050">
              <a:buFont typeface="+mj-lt"/>
              <a:buAutoNum type="romanUcPeriod"/>
            </a:pPr>
            <a:r>
              <a:rPr lang="en-IN" sz="2800" dirty="0">
                <a:latin typeface="Times New Roman" pitchFamily="18" charset="0"/>
                <a:cs typeface="Times New Roman" pitchFamily="18" charset="0"/>
              </a:rPr>
              <a:t>The Dusky Lories are known as Bonded Lories or simply “Duskies” </a:t>
            </a:r>
          </a:p>
          <a:p>
            <a:pPr marL="400050" indent="-400050">
              <a:buFont typeface="+mj-lt"/>
              <a:buAutoNum type="romanUcPeriod"/>
            </a:pPr>
            <a:r>
              <a:rPr lang="en-IN" sz="2800" dirty="0">
                <a:latin typeface="Times New Roman" pitchFamily="18" charset="0"/>
                <a:cs typeface="Times New Roman" pitchFamily="18" charset="0"/>
              </a:rPr>
              <a:t>They occur naturally in New Gained where they are most common </a:t>
            </a:r>
          </a:p>
          <a:p>
            <a:pPr marL="400050" indent="-400050">
              <a:buFont typeface="+mj-lt"/>
              <a:buAutoNum type="romanUcPeriod"/>
            </a:pPr>
            <a:r>
              <a:rPr lang="en-IN" sz="2800" dirty="0">
                <a:latin typeface="Times New Roman" pitchFamily="18" charset="0"/>
                <a:cs typeface="Times New Roman" pitchFamily="18" charset="0"/>
              </a:rPr>
              <a:t>Dusky Lories or Lorikeets are nectar feeders they do not eat seed, instead consuming nectar, pollen, vegetable. </a:t>
            </a:r>
          </a:p>
          <a:p>
            <a:pPr marL="400050" indent="-400050">
              <a:buFont typeface="+mj-lt"/>
              <a:buAutoNum type="romanUcPeriod"/>
            </a:pPr>
            <a:r>
              <a:rPr lang="en-IN" sz="2800" dirty="0">
                <a:latin typeface="Times New Roman" pitchFamily="18" charset="0"/>
                <a:cs typeface="Times New Roman" pitchFamily="18" charset="0"/>
              </a:rPr>
              <a:t>The life span is of 13 years. </a:t>
            </a:r>
          </a:p>
          <a:p>
            <a:pPr marL="400050" indent="-400050">
              <a:buFont typeface="+mj-lt"/>
              <a:buAutoNum type="romanUcPeriod"/>
            </a:pPr>
            <a:r>
              <a:rPr lang="en-IN" sz="2800" dirty="0">
                <a:latin typeface="Times New Roman" pitchFamily="18" charset="0"/>
                <a:cs typeface="Times New Roman" pitchFamily="18" charset="0"/>
              </a:rPr>
              <a:t>The reach reproductive maturity when they are about 2 to 2.5 years old. The Average clutch consists of 2-3 eggs, which are incubated for 24-25 days.</a:t>
            </a:r>
          </a:p>
        </p:txBody>
      </p:sp>
    </p:spTree>
  </p:cSld>
  <p:clrMapOvr>
    <a:masterClrMapping/>
  </p:clrMapOvr>
  <p:transition>
    <p:cover dir="l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6000" b="-16000"/>
          </a:stretch>
        </a:blipFill>
        <a:effectLst/>
      </p:bgPr>
    </p:bg>
    <p:spTree>
      <p:nvGrpSpPr>
        <p:cNvPr id="1" name=""/>
        <p:cNvGrpSpPr/>
        <p:nvPr/>
      </p:nvGrpSpPr>
      <p:grpSpPr>
        <a:xfrm>
          <a:off x="0" y="0"/>
          <a:ext cx="0" cy="0"/>
          <a:chOff x="0" y="0"/>
          <a:chExt cx="0" cy="0"/>
        </a:xfrm>
      </p:grpSpPr>
      <p:pic>
        <p:nvPicPr>
          <p:cNvPr id="2" name="Picture 1" descr="IMG-20190120-WA0001.jpg"/>
          <p:cNvPicPr>
            <a:picLocks noChangeAspect="1"/>
          </p:cNvPicPr>
          <p:nvPr/>
        </p:nvPicPr>
        <p:blipFill>
          <a:blip r:embed="rId3" cstate="print"/>
          <a:srcRect r="983" b="3125"/>
          <a:stretch>
            <a:fillRect/>
          </a:stretch>
        </p:blipFill>
        <p:spPr>
          <a:xfrm>
            <a:off x="4786314" y="-1"/>
            <a:ext cx="4357686" cy="32616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357222" y="-71462"/>
            <a:ext cx="5040560" cy="769441"/>
          </a:xfrm>
          <a:prstGeom prst="rect">
            <a:avLst/>
          </a:prstGeom>
          <a:noFill/>
        </p:spPr>
        <p:txBody>
          <a:bodyPr wrap="square" rtlCol="0">
            <a:spAutoFit/>
          </a:bodyPr>
          <a:lstStyle/>
          <a:p>
            <a:r>
              <a:rPr lang="en-IN" sz="2800" b="1" dirty="0">
                <a:solidFill>
                  <a:schemeClr val="accent6">
                    <a:lumMod val="75000"/>
                  </a:schemeClr>
                </a:solidFill>
                <a:latin typeface="Times New Roman" pitchFamily="18" charset="0"/>
                <a:cs typeface="Times New Roman" pitchFamily="18" charset="0"/>
              </a:rPr>
              <a:t>          </a:t>
            </a:r>
            <a:r>
              <a:rPr lang="en-IN" sz="4400" b="1" dirty="0">
                <a:solidFill>
                  <a:schemeClr val="accent6">
                    <a:lumMod val="75000"/>
                  </a:schemeClr>
                </a:solidFill>
                <a:latin typeface="Times New Roman" pitchFamily="18" charset="0"/>
                <a:cs typeface="Times New Roman" pitchFamily="18" charset="0"/>
              </a:rPr>
              <a:t>Atlantic Puffin</a:t>
            </a:r>
            <a:endParaRPr lang="en-IN" sz="2800" b="1" dirty="0">
              <a:solidFill>
                <a:schemeClr val="accent6">
                  <a:lumMod val="75000"/>
                </a:schemeClr>
              </a:solidFill>
              <a:latin typeface="Times New Roman" pitchFamily="18" charset="0"/>
              <a:cs typeface="Times New Roman" pitchFamily="18" charset="0"/>
            </a:endParaRPr>
          </a:p>
        </p:txBody>
      </p:sp>
      <p:sp>
        <p:nvSpPr>
          <p:cNvPr id="4" name="TextBox 3"/>
          <p:cNvSpPr txBox="1"/>
          <p:nvPr/>
        </p:nvSpPr>
        <p:spPr>
          <a:xfrm>
            <a:off x="285752" y="500043"/>
            <a:ext cx="4643438" cy="2677656"/>
          </a:xfrm>
          <a:prstGeom prst="rect">
            <a:avLst/>
          </a:prstGeom>
          <a:noFill/>
        </p:spPr>
        <p:txBody>
          <a:bodyPr wrap="square" rtlCol="0">
            <a:spAutoFit/>
          </a:bodyPr>
          <a:lstStyle/>
          <a:p>
            <a:pPr>
              <a:buFont typeface="Wingdings" pitchFamily="2" charset="2"/>
              <a:buChar char="v"/>
            </a:pPr>
            <a:r>
              <a:rPr lang="en-IN" sz="2800" b="1" dirty="0">
                <a:latin typeface="Times New Roman" pitchFamily="18" charset="0"/>
                <a:cs typeface="Times New Roman" pitchFamily="18" charset="0"/>
              </a:rPr>
              <a:t>Scientific classification</a:t>
            </a:r>
          </a:p>
          <a:p>
            <a:pPr>
              <a:buFont typeface="Arial" pitchFamily="34" charset="0"/>
              <a:buChar char="•"/>
            </a:pPr>
            <a:r>
              <a:rPr lang="en-IN" sz="2000" dirty="0">
                <a:latin typeface="Times New Roman" pitchFamily="18" charset="0"/>
                <a:cs typeface="Times New Roman" pitchFamily="18" charset="0"/>
              </a:rPr>
              <a:t>   Kingdom :Animalia </a:t>
            </a:r>
          </a:p>
          <a:p>
            <a:pPr>
              <a:buFont typeface="Arial" pitchFamily="34" charset="0"/>
              <a:buChar char="•"/>
            </a:pPr>
            <a:r>
              <a:rPr lang="en-IN" sz="2000" dirty="0">
                <a:latin typeface="Times New Roman" pitchFamily="18" charset="0"/>
                <a:cs typeface="Times New Roman" pitchFamily="18" charset="0"/>
              </a:rPr>
              <a:t>   Phylum   : Chordata </a:t>
            </a:r>
          </a:p>
          <a:p>
            <a:pPr>
              <a:buFont typeface="Arial" pitchFamily="34" charset="0"/>
              <a:buChar char="•"/>
            </a:pPr>
            <a:r>
              <a:rPr lang="en-IN" sz="2000" dirty="0">
                <a:latin typeface="Times New Roman" pitchFamily="18" charset="0"/>
                <a:cs typeface="Times New Roman" pitchFamily="18" charset="0"/>
              </a:rPr>
              <a:t>   Class        : Aves </a:t>
            </a:r>
          </a:p>
          <a:p>
            <a:pPr>
              <a:buFont typeface="Arial" pitchFamily="34" charset="0"/>
              <a:buChar char="•"/>
            </a:pPr>
            <a:r>
              <a:rPr lang="en-IN" sz="2000" dirty="0">
                <a:latin typeface="Times New Roman" pitchFamily="18" charset="0"/>
                <a:cs typeface="Times New Roman" pitchFamily="18" charset="0"/>
              </a:rPr>
              <a:t>   Order      : Charadriiformes </a:t>
            </a:r>
          </a:p>
          <a:p>
            <a:pPr>
              <a:buFont typeface="Arial" pitchFamily="34" charset="0"/>
              <a:buChar char="•"/>
            </a:pPr>
            <a:r>
              <a:rPr lang="en-IN" sz="2000" dirty="0">
                <a:latin typeface="Times New Roman" pitchFamily="18" charset="0"/>
                <a:cs typeface="Times New Roman" pitchFamily="18" charset="0"/>
              </a:rPr>
              <a:t>   Family     : Alcidae</a:t>
            </a:r>
          </a:p>
          <a:p>
            <a:pPr>
              <a:buFont typeface="Arial" pitchFamily="34" charset="0"/>
              <a:buChar char="•"/>
            </a:pPr>
            <a:r>
              <a:rPr lang="en-IN" sz="2000" dirty="0">
                <a:latin typeface="Times New Roman" pitchFamily="18" charset="0"/>
                <a:cs typeface="Times New Roman" pitchFamily="18" charset="0"/>
              </a:rPr>
              <a:t>   Genus     : </a:t>
            </a:r>
            <a:r>
              <a:rPr lang="en-IN" sz="2000" b="1" i="1" u="sng" dirty="0">
                <a:latin typeface="Times New Roman" pitchFamily="18" charset="0"/>
                <a:cs typeface="Times New Roman" pitchFamily="18" charset="0"/>
              </a:rPr>
              <a:t>Fratercula</a:t>
            </a:r>
            <a:r>
              <a:rPr lang="en-IN" sz="2000" dirty="0">
                <a:latin typeface="Times New Roman" pitchFamily="18" charset="0"/>
                <a:cs typeface="Times New Roman" pitchFamily="18" charset="0"/>
              </a:rPr>
              <a:t> </a:t>
            </a:r>
          </a:p>
          <a:p>
            <a:pPr>
              <a:buFont typeface="Arial" pitchFamily="34" charset="0"/>
              <a:buChar char="•"/>
            </a:pPr>
            <a:r>
              <a:rPr lang="en-IN" sz="2000" dirty="0">
                <a:latin typeface="Times New Roman" pitchFamily="18" charset="0"/>
                <a:cs typeface="Times New Roman" pitchFamily="18" charset="0"/>
              </a:rPr>
              <a:t>   Species   : </a:t>
            </a:r>
            <a:r>
              <a:rPr lang="en-IN" sz="2000" b="1" i="1" u="sng" dirty="0">
                <a:latin typeface="Times New Roman" pitchFamily="18" charset="0"/>
                <a:cs typeface="Times New Roman" pitchFamily="18" charset="0"/>
              </a:rPr>
              <a:t>F. arctica</a:t>
            </a:r>
          </a:p>
        </p:txBody>
      </p:sp>
      <p:sp>
        <p:nvSpPr>
          <p:cNvPr id="5" name="TextBox 4"/>
          <p:cNvSpPr txBox="1"/>
          <p:nvPr/>
        </p:nvSpPr>
        <p:spPr>
          <a:xfrm>
            <a:off x="285720" y="3214686"/>
            <a:ext cx="8715436" cy="3677930"/>
          </a:xfrm>
          <a:prstGeom prst="rect">
            <a:avLst/>
          </a:prstGeom>
          <a:noFill/>
        </p:spPr>
        <p:txBody>
          <a:bodyPr wrap="square" rtlCol="0">
            <a:spAutoFit/>
          </a:bodyPr>
          <a:lstStyle/>
          <a:p>
            <a:pPr algn="just"/>
            <a:r>
              <a:rPr lang="en-IN" sz="2400" b="1" dirty="0">
                <a:latin typeface="Times New Roman" pitchFamily="18" charset="0"/>
                <a:cs typeface="Times New Roman" pitchFamily="18" charset="0"/>
              </a:rPr>
              <a:t>Introduction :- </a:t>
            </a:r>
            <a:r>
              <a:rPr lang="en-IN" sz="1900" dirty="0">
                <a:latin typeface="Times New Roman" pitchFamily="18" charset="0"/>
                <a:cs typeface="Times New Roman" pitchFamily="18" charset="0"/>
              </a:rPr>
              <a:t>The Atlantic puffin ( </a:t>
            </a:r>
            <a:r>
              <a:rPr lang="en-IN" sz="1900" b="1" i="1" u="sng" dirty="0">
                <a:latin typeface="Times New Roman" pitchFamily="18" charset="0"/>
                <a:cs typeface="Times New Roman" pitchFamily="18" charset="0"/>
              </a:rPr>
              <a:t>Fratercula arctica </a:t>
            </a:r>
            <a:r>
              <a:rPr lang="en-IN" sz="1900" dirty="0">
                <a:latin typeface="Times New Roman" pitchFamily="18" charset="0"/>
                <a:cs typeface="Times New Roman" pitchFamily="18" charset="0"/>
              </a:rPr>
              <a:t>), also known as the common puffin, is a species of seabird in the auk family. The juvenile does not have brightly coloured head ornamentation, its bill is narrower and is dark- grey with a yellowish – brown tip, and its legs and feet are also dark. Puffins from northern population are typically larger than in the south and population are generally considered a different subspecies. After about 6 week, it is fully fledged and makes its way at night to the sea. The puffin has a black crown and back, pale grey cheek patches and white under parts. Its board , boldly marked red and black beak and orange legs contrast with its plumage. It moults while at sea in the winter and some of the bright – coloured facial characteristics are lost, with colour returning again during the spring. The external appearance of the adult male and female are identical, thought the  male is usually slightly larger.</a:t>
            </a:r>
          </a:p>
        </p:txBody>
      </p:sp>
    </p:spTree>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5720" y="0"/>
            <a:ext cx="8643998" cy="707886"/>
          </a:xfrm>
          <a:prstGeom prst="rect">
            <a:avLst/>
          </a:prstGeom>
          <a:noFill/>
        </p:spPr>
        <p:txBody>
          <a:bodyPr wrap="square" rtlCol="0">
            <a:spAutoFit/>
          </a:bodyPr>
          <a:lstStyle/>
          <a:p>
            <a:pPr algn="ctr"/>
            <a:r>
              <a:rPr lang="en-IN" sz="4000" b="1" dirty="0">
                <a:latin typeface="Times New Roman" pitchFamily="18" charset="0"/>
                <a:cs typeface="Times New Roman" pitchFamily="18" charset="0"/>
              </a:rPr>
              <a:t>General Characters</a:t>
            </a:r>
          </a:p>
        </p:txBody>
      </p:sp>
      <p:sp>
        <p:nvSpPr>
          <p:cNvPr id="3" name="TextBox 2"/>
          <p:cNvSpPr txBox="1"/>
          <p:nvPr/>
        </p:nvSpPr>
        <p:spPr>
          <a:xfrm>
            <a:off x="214282" y="785794"/>
            <a:ext cx="8715404" cy="5262979"/>
          </a:xfrm>
          <a:prstGeom prst="rect">
            <a:avLst/>
          </a:prstGeom>
          <a:noFill/>
        </p:spPr>
        <p:txBody>
          <a:bodyPr wrap="square" rtlCol="0">
            <a:spAutoFit/>
          </a:bodyPr>
          <a:lstStyle/>
          <a:p>
            <a:pPr marL="400050" indent="-400050">
              <a:buFont typeface="+mj-lt"/>
              <a:buAutoNum type="romanUcPeriod"/>
            </a:pPr>
            <a:r>
              <a:rPr lang="en-IN" sz="2800" dirty="0">
                <a:latin typeface="Times New Roman" pitchFamily="18" charset="0"/>
                <a:cs typeface="Times New Roman" pitchFamily="18" charset="0"/>
              </a:rPr>
              <a:t>Puffin are any of three small species of alcids (auks). These are pelagic seabirds that feet primarily by driving in the water. </a:t>
            </a:r>
          </a:p>
          <a:p>
            <a:pPr marL="400050" indent="-400050">
              <a:buFont typeface="+mj-lt"/>
              <a:buAutoNum type="romanUcPeriod"/>
            </a:pPr>
            <a:r>
              <a:rPr lang="en-IN" sz="2800" dirty="0">
                <a:latin typeface="Times New Roman" pitchFamily="18" charset="0"/>
                <a:cs typeface="Times New Roman" pitchFamily="18" charset="0"/>
              </a:rPr>
              <a:t>60% of the World’s puffins live near Iceland. Puffins are specially adapted to living on the open sea. </a:t>
            </a:r>
          </a:p>
          <a:p>
            <a:pPr marL="400050" indent="-400050">
              <a:buFont typeface="+mj-lt"/>
              <a:buAutoNum type="romanUcPeriod"/>
            </a:pPr>
            <a:r>
              <a:rPr lang="en-IN" sz="2800" dirty="0">
                <a:latin typeface="Times New Roman" pitchFamily="18" charset="0"/>
                <a:cs typeface="Times New Roman" pitchFamily="18" charset="0"/>
              </a:rPr>
              <a:t>It have penguins like colouring but they sport a colourful beak. Some to dud them the ‘sea parrot’. </a:t>
            </a:r>
          </a:p>
          <a:p>
            <a:pPr marL="400050" indent="-400050">
              <a:buFont typeface="+mj-lt"/>
              <a:buAutoNum type="romanUcPeriod"/>
            </a:pPr>
            <a:r>
              <a:rPr lang="en-IN" sz="2800" dirty="0">
                <a:latin typeface="Times New Roman" pitchFamily="18" charset="0"/>
                <a:cs typeface="Times New Roman" pitchFamily="18" charset="0"/>
              </a:rPr>
              <a:t>Puffins eat small fish, such as sand eels. Puffin diet various from colony to colony.</a:t>
            </a:r>
          </a:p>
          <a:p>
            <a:pPr marL="400050" indent="-400050">
              <a:buFont typeface="+mj-lt"/>
              <a:buAutoNum type="romanUcPeriod"/>
            </a:pPr>
            <a:r>
              <a:rPr lang="en-IN" sz="2800" dirty="0">
                <a:latin typeface="Times New Roman" pitchFamily="18" charset="0"/>
                <a:cs typeface="Times New Roman" pitchFamily="18" charset="0"/>
              </a:rPr>
              <a:t>Female puffin lays a single white egg that is incubated by both parent until it hatches up to six week later in the burrow.</a:t>
            </a:r>
          </a:p>
        </p:txBody>
      </p:sp>
    </p:spTree>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pic>
        <p:nvPicPr>
          <p:cNvPr id="2" name="Picture 1" descr="IMG-20190120-WA0010.jpg"/>
          <p:cNvPicPr>
            <a:picLocks noChangeAspect="1"/>
          </p:cNvPicPr>
          <p:nvPr/>
        </p:nvPicPr>
        <p:blipFill>
          <a:blip r:embed="rId3" cstate="print"/>
          <a:stretch>
            <a:fillRect/>
          </a:stretch>
        </p:blipFill>
        <p:spPr>
          <a:xfrm>
            <a:off x="4643438" y="0"/>
            <a:ext cx="4500562" cy="29289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0" y="-71462"/>
            <a:ext cx="4643438" cy="769441"/>
          </a:xfrm>
          <a:prstGeom prst="rect">
            <a:avLst/>
          </a:prstGeom>
          <a:noFill/>
        </p:spPr>
        <p:txBody>
          <a:bodyPr wrap="square" rtlCol="0">
            <a:spAutoFit/>
          </a:bodyPr>
          <a:lstStyle/>
          <a:p>
            <a:r>
              <a:rPr lang="en-IN" sz="4400" b="1" dirty="0">
                <a:solidFill>
                  <a:srgbClr val="CC3300"/>
                </a:solidFill>
                <a:latin typeface="Times New Roman" pitchFamily="18" charset="0"/>
                <a:cs typeface="Times New Roman" pitchFamily="18" charset="0"/>
              </a:rPr>
              <a:t>Baltimore  oriole</a:t>
            </a:r>
          </a:p>
        </p:txBody>
      </p:sp>
      <p:sp>
        <p:nvSpPr>
          <p:cNvPr id="4" name="TextBox 3"/>
          <p:cNvSpPr txBox="1"/>
          <p:nvPr/>
        </p:nvSpPr>
        <p:spPr>
          <a:xfrm>
            <a:off x="142844" y="642918"/>
            <a:ext cx="4357718" cy="2369880"/>
          </a:xfrm>
          <a:prstGeom prst="rect">
            <a:avLst/>
          </a:prstGeom>
          <a:noFill/>
        </p:spPr>
        <p:txBody>
          <a:bodyPr wrap="square" rtlCol="0">
            <a:spAutoFit/>
          </a:bodyPr>
          <a:lstStyle/>
          <a:p>
            <a:pPr>
              <a:buFont typeface="Wingdings" pitchFamily="2" charset="2"/>
              <a:buChar char="v"/>
            </a:pPr>
            <a:r>
              <a:rPr lang="en-IN" sz="2800" b="1" dirty="0">
                <a:latin typeface="Times New Roman" pitchFamily="18" charset="0"/>
                <a:cs typeface="Times New Roman" pitchFamily="18" charset="0"/>
              </a:rPr>
              <a:t>Scientific classification</a:t>
            </a:r>
          </a:p>
          <a:p>
            <a:pPr>
              <a:buFont typeface="Arial" pitchFamily="34" charset="0"/>
              <a:buChar char="•"/>
            </a:pPr>
            <a:r>
              <a:rPr lang="en-IN" sz="2000" dirty="0">
                <a:latin typeface="Times New Roman" pitchFamily="18" charset="0"/>
                <a:cs typeface="Times New Roman" pitchFamily="18" charset="0"/>
              </a:rPr>
              <a:t>Kingdom : Animlia </a:t>
            </a:r>
          </a:p>
          <a:p>
            <a:pPr>
              <a:buFont typeface="Arial" pitchFamily="34" charset="0"/>
              <a:buChar char="•"/>
            </a:pPr>
            <a:r>
              <a:rPr lang="en-IN" sz="2000" dirty="0">
                <a:latin typeface="Times New Roman" pitchFamily="18" charset="0"/>
                <a:cs typeface="Times New Roman" pitchFamily="18" charset="0"/>
              </a:rPr>
              <a:t>Phylum    : Chordata </a:t>
            </a:r>
          </a:p>
          <a:p>
            <a:pPr>
              <a:buFont typeface="Arial" pitchFamily="34" charset="0"/>
              <a:buChar char="•"/>
            </a:pPr>
            <a:r>
              <a:rPr lang="en-IN" sz="2000" dirty="0">
                <a:latin typeface="Times New Roman" pitchFamily="18" charset="0"/>
                <a:cs typeface="Times New Roman" pitchFamily="18" charset="0"/>
              </a:rPr>
              <a:t>Class        : Aves</a:t>
            </a:r>
          </a:p>
          <a:p>
            <a:pPr>
              <a:buFont typeface="Arial" pitchFamily="34" charset="0"/>
              <a:buChar char="•"/>
            </a:pPr>
            <a:r>
              <a:rPr lang="en-IN" sz="2000" dirty="0">
                <a:latin typeface="Times New Roman" pitchFamily="18" charset="0"/>
                <a:cs typeface="Times New Roman" pitchFamily="18" charset="0"/>
              </a:rPr>
              <a:t>Family     : Icteridae</a:t>
            </a:r>
          </a:p>
          <a:p>
            <a:pPr>
              <a:buFont typeface="Arial" pitchFamily="34" charset="0"/>
              <a:buChar char="•"/>
            </a:pPr>
            <a:r>
              <a:rPr lang="en-IN" sz="2000" dirty="0">
                <a:latin typeface="Times New Roman" pitchFamily="18" charset="0"/>
                <a:cs typeface="Times New Roman" pitchFamily="18" charset="0"/>
              </a:rPr>
              <a:t>Genus     : </a:t>
            </a:r>
            <a:r>
              <a:rPr lang="en-IN" sz="2000" b="1" i="1" u="sng" dirty="0">
                <a:latin typeface="Times New Roman" pitchFamily="18" charset="0"/>
                <a:cs typeface="Times New Roman" pitchFamily="18" charset="0"/>
              </a:rPr>
              <a:t>Icterus</a:t>
            </a:r>
          </a:p>
          <a:p>
            <a:pPr>
              <a:buFont typeface="Arial" pitchFamily="34" charset="0"/>
              <a:buChar char="•"/>
            </a:pPr>
            <a:r>
              <a:rPr lang="en-IN" sz="2000" dirty="0">
                <a:latin typeface="Times New Roman" pitchFamily="18" charset="0"/>
                <a:cs typeface="Times New Roman" pitchFamily="18" charset="0"/>
              </a:rPr>
              <a:t>Species   : </a:t>
            </a:r>
            <a:r>
              <a:rPr lang="en-IN" sz="2000" b="1" i="1" u="sng" dirty="0">
                <a:latin typeface="Times New Roman" pitchFamily="18" charset="0"/>
                <a:cs typeface="Times New Roman" pitchFamily="18" charset="0"/>
              </a:rPr>
              <a:t>I. galbula</a:t>
            </a:r>
          </a:p>
        </p:txBody>
      </p:sp>
      <p:sp>
        <p:nvSpPr>
          <p:cNvPr id="5" name="TextBox 4"/>
          <p:cNvSpPr txBox="1"/>
          <p:nvPr/>
        </p:nvSpPr>
        <p:spPr>
          <a:xfrm>
            <a:off x="142876" y="2928934"/>
            <a:ext cx="8858280" cy="3170099"/>
          </a:xfrm>
          <a:prstGeom prst="rect">
            <a:avLst/>
          </a:prstGeom>
          <a:noFill/>
        </p:spPr>
        <p:txBody>
          <a:bodyPr wrap="square" rtlCol="0">
            <a:spAutoFit/>
          </a:bodyPr>
          <a:lstStyle/>
          <a:p>
            <a:pPr algn="just"/>
            <a:r>
              <a:rPr lang="en-IN" sz="2400" b="1" dirty="0">
                <a:latin typeface="Times New Roman" pitchFamily="18" charset="0"/>
                <a:cs typeface="Times New Roman" pitchFamily="18" charset="0"/>
              </a:rPr>
              <a:t>Introduction </a:t>
            </a:r>
            <a:r>
              <a:rPr lang="en-IN" sz="2200" b="1" dirty="0">
                <a:latin typeface="Times New Roman" pitchFamily="18" charset="0"/>
                <a:cs typeface="Times New Roman" pitchFamily="18" charset="0"/>
              </a:rPr>
              <a:t>:- </a:t>
            </a:r>
            <a:r>
              <a:rPr lang="en-IN" sz="2200" dirty="0">
                <a:latin typeface="Times New Roman" pitchFamily="18" charset="0"/>
                <a:cs typeface="Times New Roman" pitchFamily="18" charset="0"/>
              </a:rPr>
              <a:t>The Baltimore oriole </a:t>
            </a:r>
            <a:r>
              <a:rPr lang="en-IN" sz="2200" b="1" i="1" dirty="0">
                <a:latin typeface="Times New Roman" pitchFamily="18" charset="0"/>
                <a:cs typeface="Times New Roman" pitchFamily="18" charset="0"/>
              </a:rPr>
              <a:t>( Icterus galbula) </a:t>
            </a:r>
            <a:r>
              <a:rPr lang="en-IN" sz="2200" dirty="0">
                <a:latin typeface="Times New Roman" pitchFamily="18" charset="0"/>
                <a:cs typeface="Times New Roman" pitchFamily="18" charset="0"/>
              </a:rPr>
              <a:t>is a small icterid blackbird common in eastern North America as a migratory breeding bird. The Baltimore oriole is the state bird of Maryland. It is also the inspiration for the Baltimore Orioles baseball team. Baltimore orioles are found in the Nearctic in summer, primarily the eastern United State. </a:t>
            </a:r>
          </a:p>
          <a:p>
            <a:pPr algn="just"/>
            <a:r>
              <a:rPr lang="en-IN" sz="2200" dirty="0">
                <a:latin typeface="Times New Roman" pitchFamily="18" charset="0"/>
                <a:cs typeface="Times New Roman" pitchFamily="18" charset="0"/>
              </a:rPr>
              <a:t>	The male oriole is slightly largerthan the female , although the size dimorphism is minimal by icterid standards. The adult male is orange on the under parts shoulder patch and rump, with some birds appearing a very deep flaming orange and other appearing yellowish – orange. </a:t>
            </a:r>
          </a:p>
        </p:txBody>
      </p:sp>
    </p:spTree>
  </p:cSld>
  <p:clrMapOvr>
    <a:masterClrMapping/>
  </p:clrMapOvr>
  <p:transition>
    <p:blinds/>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14282" y="0"/>
            <a:ext cx="8715436" cy="707886"/>
          </a:xfrm>
          <a:prstGeom prst="rect">
            <a:avLst/>
          </a:prstGeom>
          <a:noFill/>
        </p:spPr>
        <p:txBody>
          <a:bodyPr wrap="square" rtlCol="0">
            <a:spAutoFit/>
          </a:bodyPr>
          <a:lstStyle/>
          <a:p>
            <a:pPr algn="ctr"/>
            <a:r>
              <a:rPr lang="en-IN" sz="4000" b="1" dirty="0">
                <a:latin typeface="Times New Roman" pitchFamily="18" charset="0"/>
                <a:cs typeface="Times New Roman" pitchFamily="18" charset="0"/>
              </a:rPr>
              <a:t>General Characters </a:t>
            </a:r>
          </a:p>
        </p:txBody>
      </p:sp>
      <p:sp>
        <p:nvSpPr>
          <p:cNvPr id="3" name="TextBox 2"/>
          <p:cNvSpPr txBox="1"/>
          <p:nvPr/>
        </p:nvSpPr>
        <p:spPr>
          <a:xfrm>
            <a:off x="214282" y="664092"/>
            <a:ext cx="8715436" cy="5693866"/>
          </a:xfrm>
          <a:prstGeom prst="rect">
            <a:avLst/>
          </a:prstGeom>
          <a:noFill/>
        </p:spPr>
        <p:txBody>
          <a:bodyPr wrap="square" rtlCol="0">
            <a:spAutoFit/>
          </a:bodyPr>
          <a:lstStyle/>
          <a:p>
            <a:pPr marL="400050" indent="-400050">
              <a:buFont typeface="+mj-lt"/>
              <a:buAutoNum type="romanUcPeriod"/>
            </a:pPr>
            <a:r>
              <a:rPr lang="en-IN" sz="2600" dirty="0">
                <a:latin typeface="Times New Roman" pitchFamily="18" charset="0"/>
                <a:cs typeface="Times New Roman" pitchFamily="18" charset="0"/>
              </a:rPr>
              <a:t>Baltimore oriole’s identifying Characteristics is the white and orange stripe on their folded wing a called a wing bar. Their bill is pointed and silvery.</a:t>
            </a:r>
          </a:p>
          <a:p>
            <a:pPr marL="400050" indent="-400050">
              <a:buFont typeface="+mj-lt"/>
              <a:buAutoNum type="romanUcPeriod"/>
            </a:pPr>
            <a:r>
              <a:rPr lang="en-IN" sz="2600" dirty="0">
                <a:latin typeface="Times New Roman" pitchFamily="18" charset="0"/>
                <a:cs typeface="Times New Roman" pitchFamily="18" charset="0"/>
              </a:rPr>
              <a:t>Like many other birds, the female Baltimore Oriole is the primary nest builder. Making a hanging nest made from plant fibres and suspended from a branch 6 to 90 feet above ground. </a:t>
            </a:r>
          </a:p>
          <a:p>
            <a:pPr marL="400050" indent="-400050">
              <a:buFont typeface="+mj-lt"/>
              <a:buAutoNum type="romanUcPeriod"/>
            </a:pPr>
            <a:r>
              <a:rPr lang="en-IN" sz="2600" dirty="0">
                <a:latin typeface="Times New Roman" pitchFamily="18" charset="0"/>
                <a:cs typeface="Times New Roman" pitchFamily="18" charset="0"/>
              </a:rPr>
              <a:t>Bluish white to pale gray, with brown and black marking concentrated at larger end. Incubation is by female, about 12-14 days. </a:t>
            </a:r>
          </a:p>
          <a:p>
            <a:pPr marL="400050" indent="-400050">
              <a:buFont typeface="+mj-lt"/>
              <a:buAutoNum type="romanUcPeriod"/>
            </a:pPr>
            <a:r>
              <a:rPr lang="en-IN" sz="2600" dirty="0">
                <a:latin typeface="Times New Roman" pitchFamily="18" charset="0"/>
                <a:cs typeface="Times New Roman" pitchFamily="18" charset="0"/>
              </a:rPr>
              <a:t>Baltimore orioles are on their wintering grounds in Florida, Central America, and the northern part of South America.</a:t>
            </a:r>
          </a:p>
          <a:p>
            <a:pPr marL="400050" indent="-400050">
              <a:buFont typeface="+mj-lt"/>
              <a:buAutoNum type="romanUcPeriod"/>
            </a:pPr>
            <a:r>
              <a:rPr lang="en-IN" sz="2600" dirty="0">
                <a:latin typeface="Times New Roman" pitchFamily="18" charset="0"/>
                <a:cs typeface="Times New Roman" pitchFamily="18" charset="0"/>
              </a:rPr>
              <a:t>Popular oriole foods include is they especially love Jelly, grape jelly and orange marmalade.</a:t>
            </a:r>
          </a:p>
        </p:txBody>
      </p:sp>
    </p:spTree>
  </p:cSld>
  <p:clrMapOvr>
    <a:masterClrMapping/>
  </p:clrMapOvr>
  <p:transition>
    <p:checke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quarePic_201912271212895.jpg"/>
          <p:cNvPicPr>
            <a:picLocks noChangeAspect="1"/>
          </p:cNvPicPr>
          <p:nvPr/>
        </p:nvPicPr>
        <p:blipFill>
          <a:blip r:embed="rId2" cstate="print"/>
          <a:stretch>
            <a:fillRect/>
          </a:stretch>
        </p:blipFill>
        <p:spPr>
          <a:xfrm>
            <a:off x="0" y="0"/>
            <a:ext cx="4714876" cy="3643306"/>
          </a:xfrm>
          <a:prstGeom prst="rect">
            <a:avLst/>
          </a:prstGeom>
        </p:spPr>
      </p:pic>
      <p:pic>
        <p:nvPicPr>
          <p:cNvPr id="3" name="Picture 2" descr="SquarePic_2019122791664.jpg"/>
          <p:cNvPicPr>
            <a:picLocks noChangeAspect="1"/>
          </p:cNvPicPr>
          <p:nvPr/>
        </p:nvPicPr>
        <p:blipFill>
          <a:blip r:embed="rId3" cstate="print"/>
          <a:stretch>
            <a:fillRect/>
          </a:stretch>
        </p:blipFill>
        <p:spPr>
          <a:xfrm>
            <a:off x="0" y="3619502"/>
            <a:ext cx="4643438" cy="3238498"/>
          </a:xfrm>
          <a:prstGeom prst="rect">
            <a:avLst/>
          </a:prstGeom>
        </p:spPr>
      </p:pic>
      <p:pic>
        <p:nvPicPr>
          <p:cNvPr id="4" name="Picture 3" descr="SquarePic_2019122655034.jpg"/>
          <p:cNvPicPr>
            <a:picLocks noChangeAspect="1"/>
          </p:cNvPicPr>
          <p:nvPr/>
        </p:nvPicPr>
        <p:blipFill>
          <a:blip r:embed="rId4" cstate="print"/>
          <a:stretch>
            <a:fillRect/>
          </a:stretch>
        </p:blipFill>
        <p:spPr>
          <a:xfrm>
            <a:off x="4643470" y="0"/>
            <a:ext cx="450053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1" descr="IMG-20190220-WA0011.jpg"/>
          <p:cNvPicPr>
            <a:picLocks noChangeAspect="1"/>
          </p:cNvPicPr>
          <p:nvPr/>
        </p:nvPicPr>
        <p:blipFill>
          <a:blip r:embed="rId2" cstate="print"/>
          <a:srcRect t="2031" b="1420"/>
          <a:stretch>
            <a:fillRect/>
          </a:stretch>
        </p:blipFill>
        <p:spPr>
          <a:xfrm rot="5400000">
            <a:off x="1285876" y="1000108"/>
            <a:ext cx="6858000" cy="48577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8600" y="0"/>
            <a:ext cx="9144000" cy="6858000"/>
            <a:chOff x="0" y="0"/>
            <a:chExt cx="9144000" cy="6858000"/>
          </a:xfrm>
        </p:grpSpPr>
        <p:pic>
          <p:nvPicPr>
            <p:cNvPr id="2" name="Picture 1" descr="IMG_20190122_092218.jpg"/>
            <p:cNvPicPr>
              <a:picLocks noChangeAspect="1"/>
            </p:cNvPicPr>
            <p:nvPr/>
          </p:nvPicPr>
          <p:blipFill>
            <a:blip r:embed="rId2" cstate="print"/>
            <a:stretch>
              <a:fillRect/>
            </a:stretch>
          </p:blipFill>
          <p:spPr>
            <a:xfrm>
              <a:off x="0" y="1"/>
              <a:ext cx="4857752" cy="3583326"/>
            </a:xfrm>
            <a:prstGeom prst="rect">
              <a:avLst/>
            </a:prstGeom>
            <a:ln w="28575">
              <a:solidFill>
                <a:schemeClr val="tx1"/>
              </a:solidFill>
            </a:ln>
            <a:effectLst>
              <a:outerShdw blurRad="292100" dist="139700" dir="2700000" algn="tl" rotWithShape="0">
                <a:srgbClr val="333333">
                  <a:alpha val="65000"/>
                </a:srgbClr>
              </a:outerShdw>
            </a:effectLst>
          </p:spPr>
        </p:pic>
        <p:pic>
          <p:nvPicPr>
            <p:cNvPr id="3" name="Picture 2" descr="IMG_20190122_092228.jpg"/>
            <p:cNvPicPr>
              <a:picLocks noChangeAspect="1"/>
            </p:cNvPicPr>
            <p:nvPr/>
          </p:nvPicPr>
          <p:blipFill>
            <a:blip r:embed="rId3" cstate="print"/>
            <a:stretch>
              <a:fillRect/>
            </a:stretch>
          </p:blipFill>
          <p:spPr>
            <a:xfrm>
              <a:off x="4857752" y="0"/>
              <a:ext cx="4286248" cy="3643314"/>
            </a:xfrm>
            <a:prstGeom prst="rect">
              <a:avLst/>
            </a:prstGeom>
            <a:ln w="28575">
              <a:solidFill>
                <a:schemeClr val="tx1"/>
              </a:solidFill>
            </a:ln>
            <a:effectLst>
              <a:outerShdw blurRad="292100" dist="139700" dir="2700000" algn="tl" rotWithShape="0">
                <a:srgbClr val="333333">
                  <a:alpha val="65000"/>
                </a:srgbClr>
              </a:outerShdw>
            </a:effectLst>
          </p:spPr>
        </p:pic>
        <p:pic>
          <p:nvPicPr>
            <p:cNvPr id="4" name="Picture 3" descr="IMG_20190122_092235.jpg"/>
            <p:cNvPicPr>
              <a:picLocks noChangeAspect="1"/>
            </p:cNvPicPr>
            <p:nvPr/>
          </p:nvPicPr>
          <p:blipFill>
            <a:blip r:embed="rId4" cstate="print"/>
            <a:stretch>
              <a:fillRect/>
            </a:stretch>
          </p:blipFill>
          <p:spPr>
            <a:xfrm>
              <a:off x="4857752" y="3643314"/>
              <a:ext cx="4286248" cy="3214686"/>
            </a:xfrm>
            <a:prstGeom prst="rect">
              <a:avLst/>
            </a:prstGeom>
            <a:ln w="28575">
              <a:solidFill>
                <a:schemeClr val="tx1"/>
              </a:solidFill>
            </a:ln>
            <a:effectLst>
              <a:outerShdw blurRad="292100" dist="139700" dir="2700000" algn="tl" rotWithShape="0">
                <a:srgbClr val="333333">
                  <a:alpha val="65000"/>
                </a:srgbClr>
              </a:outerShdw>
            </a:effectLst>
          </p:spPr>
        </p:pic>
        <p:pic>
          <p:nvPicPr>
            <p:cNvPr id="5" name="Picture 4" descr="IMG_20190122_092244.jpg"/>
            <p:cNvPicPr>
              <a:picLocks noChangeAspect="1"/>
            </p:cNvPicPr>
            <p:nvPr/>
          </p:nvPicPr>
          <p:blipFill>
            <a:blip r:embed="rId5" cstate="print"/>
            <a:stretch>
              <a:fillRect/>
            </a:stretch>
          </p:blipFill>
          <p:spPr>
            <a:xfrm>
              <a:off x="0" y="3571876"/>
              <a:ext cx="4857784" cy="3286124"/>
            </a:xfrm>
            <a:prstGeom prst="rect">
              <a:avLst/>
            </a:prstGeom>
            <a:ln w="28575">
              <a:solidFill>
                <a:schemeClr val="tx1"/>
              </a:solidFill>
            </a:ln>
            <a:effectLst>
              <a:outerShdw blurRad="292100" dist="139700" dir="2700000" algn="tl" rotWithShape="0">
                <a:srgbClr val="333333">
                  <a:alpha val="65000"/>
                </a:srgbClr>
              </a:outerShdw>
            </a:effec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extBox 2"/>
          <p:cNvSpPr txBox="1"/>
          <p:nvPr/>
        </p:nvSpPr>
        <p:spPr>
          <a:xfrm>
            <a:off x="0" y="3857628"/>
            <a:ext cx="9144000" cy="1015663"/>
          </a:xfrm>
          <a:prstGeom prst="rect">
            <a:avLst/>
          </a:prstGeom>
          <a:noFill/>
        </p:spPr>
        <p:txBody>
          <a:bodyPr wrap="square" rtlCol="0">
            <a:spAutoFit/>
          </a:bodyPr>
          <a:lstStyle/>
          <a:p>
            <a:r>
              <a:rPr lang="en-IN" sz="3600" b="1" dirty="0">
                <a:latin typeface="Times New Roman" pitchFamily="18" charset="0"/>
                <a:cs typeface="Times New Roman" pitchFamily="18" charset="0"/>
              </a:rPr>
              <a:t>-</a:t>
            </a:r>
          </a:p>
          <a:p>
            <a:r>
              <a:rPr lang="en-IN" sz="2400" dirty="0">
                <a:solidFill>
                  <a:srgbClr val="FF0000"/>
                </a:solidFill>
                <a:latin typeface="Times New Roman" pitchFamily="18" charset="0"/>
                <a:cs typeface="Times New Roman" pitchFamily="18" charset="0"/>
              </a:rPr>
              <a:t>                                               </a:t>
            </a:r>
            <a:endParaRPr lang="en-IN" sz="2800" dirty="0">
              <a:solidFill>
                <a:srgbClr val="FFFFFF"/>
              </a:solidFill>
              <a:latin typeface="Times New Roman" pitchFamily="18" charset="0"/>
              <a:cs typeface="Times New Roman" pitchFamily="18" charset="0"/>
            </a:endParaRPr>
          </a:p>
        </p:txBody>
      </p:sp>
      <p:sp>
        <p:nvSpPr>
          <p:cNvPr id="4" name="TextBox 3"/>
          <p:cNvSpPr txBox="1"/>
          <p:nvPr/>
        </p:nvSpPr>
        <p:spPr>
          <a:xfrm>
            <a:off x="0" y="1357298"/>
            <a:ext cx="7429552" cy="4524315"/>
          </a:xfrm>
          <a:prstGeom prst="rect">
            <a:avLst/>
          </a:prstGeom>
          <a:noFill/>
        </p:spPr>
        <p:txBody>
          <a:bodyPr wrap="square" rtlCol="0">
            <a:spAutoFit/>
          </a:bodyPr>
          <a:lstStyle/>
          <a:p>
            <a:r>
              <a:rPr lang="en-IN" sz="3600" b="1" dirty="0">
                <a:latin typeface="Times New Roman" pitchFamily="18" charset="0"/>
                <a:cs typeface="Times New Roman" pitchFamily="18" charset="0"/>
              </a:rPr>
              <a:t>Guided By :-</a:t>
            </a:r>
          </a:p>
          <a:p>
            <a:pPr algn="ctr"/>
            <a:r>
              <a:rPr lang="en-IN" sz="3600" b="1" dirty="0">
                <a:latin typeface="Times New Roman" pitchFamily="18" charset="0"/>
                <a:cs typeface="Times New Roman" pitchFamily="18" charset="0"/>
              </a:rPr>
              <a:t>                    </a:t>
            </a:r>
          </a:p>
          <a:p>
            <a:pPr algn="ctr"/>
            <a:endParaRPr lang="en-IN" sz="3600" b="1" dirty="0">
              <a:solidFill>
                <a:schemeClr val="bg1"/>
              </a:solidFill>
              <a:latin typeface="Times New Roman" pitchFamily="18" charset="0"/>
              <a:cs typeface="Times New Roman" pitchFamily="18" charset="0"/>
            </a:endParaRPr>
          </a:p>
          <a:p>
            <a:pPr algn="ctr"/>
            <a:endParaRPr lang="en-IN" sz="3600" b="1" dirty="0">
              <a:solidFill>
                <a:schemeClr val="bg1"/>
              </a:solidFill>
              <a:latin typeface="Times New Roman" pitchFamily="18" charset="0"/>
              <a:cs typeface="Times New Roman" pitchFamily="18" charset="0"/>
            </a:endParaRPr>
          </a:p>
          <a:p>
            <a:pPr algn="ctr"/>
            <a:r>
              <a:rPr lang="en-IN" sz="3600" b="1" dirty="0">
                <a:solidFill>
                  <a:schemeClr val="bg1"/>
                </a:solidFill>
                <a:latin typeface="Times New Roman" pitchFamily="18" charset="0"/>
                <a:cs typeface="Times New Roman" pitchFamily="18" charset="0"/>
              </a:rPr>
              <a:t>Dr.   </a:t>
            </a:r>
            <a:r>
              <a:rPr lang="en-IN" sz="3600" dirty="0">
                <a:solidFill>
                  <a:schemeClr val="bg1"/>
                </a:solidFill>
                <a:latin typeface="Times New Roman" pitchFamily="18" charset="0"/>
                <a:cs typeface="Times New Roman" pitchFamily="18" charset="0"/>
              </a:rPr>
              <a:t>M.R. </a:t>
            </a:r>
            <a:r>
              <a:rPr lang="en-IN" sz="3600" dirty="0" err="1">
                <a:solidFill>
                  <a:schemeClr val="bg1"/>
                </a:solidFill>
                <a:latin typeface="Times New Roman" pitchFamily="18" charset="0"/>
                <a:cs typeface="Times New Roman" pitchFamily="18" charset="0"/>
              </a:rPr>
              <a:t>Yeotkar</a:t>
            </a:r>
            <a:endParaRPr lang="en-IN" sz="3600" dirty="0">
              <a:solidFill>
                <a:schemeClr val="bg1"/>
              </a:solidFill>
              <a:latin typeface="Times New Roman" pitchFamily="18" charset="0"/>
              <a:cs typeface="Times New Roman" pitchFamily="18" charset="0"/>
            </a:endParaRPr>
          </a:p>
          <a:p>
            <a:pPr algn="ctr"/>
            <a:r>
              <a:rPr lang="en-IN" sz="3600" dirty="0">
                <a:solidFill>
                  <a:schemeClr val="bg1"/>
                </a:solidFill>
                <a:latin typeface="Times New Roman" pitchFamily="18" charset="0"/>
                <a:cs typeface="Times New Roman" pitchFamily="18" charset="0"/>
              </a:rPr>
              <a:t>                   Associate Professor</a:t>
            </a:r>
          </a:p>
          <a:p>
            <a:pPr algn="ctr"/>
            <a:r>
              <a:rPr lang="en-IN" sz="3600" dirty="0" err="1">
                <a:solidFill>
                  <a:schemeClr val="bg1"/>
                </a:solidFill>
                <a:latin typeface="Times New Roman" pitchFamily="18" charset="0"/>
                <a:cs typeface="Times New Roman" pitchFamily="18" charset="0"/>
              </a:rPr>
              <a:t>Smt.Radhabai</a:t>
            </a:r>
            <a:r>
              <a:rPr lang="en-IN" sz="3600" dirty="0">
                <a:solidFill>
                  <a:schemeClr val="bg1"/>
                </a:solidFill>
                <a:latin typeface="Times New Roman" pitchFamily="18" charset="0"/>
                <a:cs typeface="Times New Roman" pitchFamily="18" charset="0"/>
              </a:rPr>
              <a:t> </a:t>
            </a:r>
            <a:r>
              <a:rPr lang="en-IN" sz="3600" dirty="0" err="1">
                <a:solidFill>
                  <a:schemeClr val="bg1"/>
                </a:solidFill>
                <a:latin typeface="Times New Roman" pitchFamily="18" charset="0"/>
                <a:cs typeface="Times New Roman" pitchFamily="18" charset="0"/>
              </a:rPr>
              <a:t>Sarda</a:t>
            </a:r>
            <a:r>
              <a:rPr lang="en-IN" sz="3600" dirty="0">
                <a:solidFill>
                  <a:schemeClr val="bg1"/>
                </a:solidFill>
                <a:latin typeface="Times New Roman" pitchFamily="18" charset="0"/>
                <a:cs typeface="Times New Roman" pitchFamily="18" charset="0"/>
              </a:rPr>
              <a:t> Arts Commerce and Science </a:t>
            </a:r>
            <a:r>
              <a:rPr lang="en-IN" sz="3600" dirty="0" err="1">
                <a:solidFill>
                  <a:schemeClr val="bg1"/>
                </a:solidFill>
                <a:latin typeface="Times New Roman" pitchFamily="18" charset="0"/>
                <a:cs typeface="Times New Roman" pitchFamily="18" charset="0"/>
              </a:rPr>
              <a:t>College,Anjangaon</a:t>
            </a:r>
            <a:r>
              <a:rPr lang="en-IN" sz="3600" dirty="0">
                <a:solidFill>
                  <a:schemeClr val="bg1"/>
                </a:solidFill>
                <a:latin typeface="Times New Roman" pitchFamily="18" charset="0"/>
                <a:cs typeface="Times New Roman" pitchFamily="18" charset="0"/>
              </a:rPr>
              <a:t>                      </a:t>
            </a:r>
          </a:p>
        </p:txBody>
      </p:sp>
    </p:spTree>
  </p:cSld>
  <p:clrMapOvr>
    <a:masterClrMapping/>
  </p:clrMapOvr>
  <p:transition>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ogans For Saving Animals Slogans Motto Taglines.jpg"/>
          <p:cNvPicPr>
            <a:picLocks noChangeAspect="1"/>
          </p:cNvPicPr>
          <p:nvPr/>
        </p:nvPicPr>
        <p:blipFill>
          <a:blip r:embed="rId2" cstate="print"/>
          <a:stretch>
            <a:fillRect/>
          </a:stretch>
        </p:blipFill>
        <p:spPr>
          <a:xfrm>
            <a:off x="0" y="0"/>
            <a:ext cx="9096407" cy="6858000"/>
          </a:xfrm>
          <a:prstGeom prst="rect">
            <a:avLst/>
          </a:prstGeom>
          <a:ln>
            <a:noFill/>
          </a:ln>
          <a:effectLst>
            <a:softEdge rad="112500"/>
          </a:effectLst>
        </p:spPr>
      </p:pic>
      <p:sp>
        <p:nvSpPr>
          <p:cNvPr id="3" name="TextBox 2"/>
          <p:cNvSpPr txBox="1"/>
          <p:nvPr/>
        </p:nvSpPr>
        <p:spPr>
          <a:xfrm>
            <a:off x="285720" y="5000636"/>
            <a:ext cx="8501122" cy="1323439"/>
          </a:xfrm>
          <a:prstGeom prst="rect">
            <a:avLst/>
          </a:prstGeom>
          <a:noFill/>
        </p:spPr>
        <p:txBody>
          <a:bodyPr wrap="square" rtlCol="0">
            <a:prstTxWarp prst="textFadeRight">
              <a:avLst/>
            </a:prstTxWarp>
            <a:spAutoFit/>
          </a:bodyPr>
          <a:lstStyle/>
          <a:p>
            <a:pPr algn="r"/>
            <a:r>
              <a:rPr lang="en-IN" sz="8000" b="1"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Times New Roman" pitchFamily="18" charset="0"/>
                <a:cs typeface="Times New Roman" pitchFamily="18" charset="0"/>
              </a:rPr>
              <a:t>Thank You</a:t>
            </a:r>
          </a:p>
        </p:txBody>
      </p:sp>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1000" b="-41000"/>
          </a:stretch>
        </a:blipFill>
        <a:effectLst/>
      </p:bgPr>
    </p:bg>
    <p:spTree>
      <p:nvGrpSpPr>
        <p:cNvPr id="1" name=""/>
        <p:cNvGrpSpPr/>
        <p:nvPr/>
      </p:nvGrpSpPr>
      <p:grpSpPr>
        <a:xfrm>
          <a:off x="0" y="0"/>
          <a:ext cx="0" cy="0"/>
          <a:chOff x="0" y="0"/>
          <a:chExt cx="0" cy="0"/>
        </a:xfrm>
      </p:grpSpPr>
      <p:sp>
        <p:nvSpPr>
          <p:cNvPr id="3" name="TextBox 2"/>
          <p:cNvSpPr txBox="1"/>
          <p:nvPr/>
        </p:nvSpPr>
        <p:spPr>
          <a:xfrm>
            <a:off x="1071506" y="0"/>
            <a:ext cx="8072494" cy="160043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endParaRPr lang="en-IN" sz="4000" b="1" dirty="0">
              <a:ln w="11430"/>
              <a:solidFill>
                <a:srgbClr val="FF0000"/>
              </a:solidFill>
              <a:effectLst>
                <a:glow rad="139700">
                  <a:schemeClr val="accent5">
                    <a:satMod val="175000"/>
                    <a:alpha val="40000"/>
                  </a:schemeClr>
                </a:glow>
                <a:outerShdw blurRad="80000" dist="40000" dir="5040000" algn="tl">
                  <a:srgbClr val="000000">
                    <a:alpha val="30000"/>
                  </a:srgbClr>
                </a:outerShdw>
                <a:reflection blurRad="6350" stA="50000" endA="300" endPos="50000" dist="60007" dir="5400000" sy="-100000" algn="bl" rotWithShape="0"/>
              </a:effectLst>
              <a:latin typeface="Times New Roman" pitchFamily="18" charset="0"/>
              <a:cs typeface="Times New Roman" pitchFamily="18" charset="0"/>
            </a:endParaRPr>
          </a:p>
          <a:p>
            <a:r>
              <a:rPr lang="en-IN" sz="4000" b="1" dirty="0">
                <a:ln w="11430"/>
                <a:solidFill>
                  <a:srgbClr val="FF0000"/>
                </a:solidFill>
                <a:effectLst>
                  <a:glow rad="139700">
                    <a:schemeClr val="accent5">
                      <a:satMod val="175000"/>
                      <a:alpha val="40000"/>
                    </a:schemeClr>
                  </a:glow>
                  <a:outerShdw blurRad="80000" dist="40000" dir="5040000" algn="tl">
                    <a:srgbClr val="000000">
                      <a:alpha val="30000"/>
                    </a:srgbClr>
                  </a:outerShdw>
                  <a:reflection blurRad="6350" stA="50000" endA="300" endPos="50000" dist="60007" dir="5400000" sy="-100000" algn="bl" rotWithShape="0"/>
                </a:effectLst>
                <a:latin typeface="Times New Roman" pitchFamily="18" charset="0"/>
                <a:cs typeface="Times New Roman" pitchFamily="18" charset="0"/>
              </a:rPr>
              <a:t> </a:t>
            </a:r>
          </a:p>
          <a:p>
            <a:r>
              <a:rPr lang="en-IN" b="1" dirty="0">
                <a:ln w="11430"/>
                <a:solidFill>
                  <a:srgbClr val="FF0000"/>
                </a:solidFill>
                <a:effectLst>
                  <a:outerShdw blurRad="80000" dist="40000" dir="5040000" algn="tl">
                    <a:srgbClr val="000000">
                      <a:alpha val="30000"/>
                    </a:srgbClr>
                  </a:outerShdw>
                </a:effectLst>
              </a:rPr>
              <a:t> </a:t>
            </a:r>
          </a:p>
        </p:txBody>
      </p:sp>
      <p:sp>
        <p:nvSpPr>
          <p:cNvPr id="4" name="TextBox 3"/>
          <p:cNvSpPr txBox="1"/>
          <p:nvPr/>
        </p:nvSpPr>
        <p:spPr>
          <a:xfrm>
            <a:off x="571472" y="1196752"/>
            <a:ext cx="8286808" cy="1077218"/>
          </a:xfrm>
          <a:prstGeom prst="rect">
            <a:avLst/>
          </a:prstGeom>
          <a:noFill/>
        </p:spPr>
        <p:txBody>
          <a:bodyPr wrap="square" rtlCol="0">
            <a:spAutoFit/>
          </a:bodyPr>
          <a:lstStyle/>
          <a:p>
            <a:pPr algn="just"/>
            <a:r>
              <a:rPr lang="en-IN" sz="3200" b="1" dirty="0">
                <a:solidFill>
                  <a:srgbClr val="FFFF00"/>
                </a:solidFill>
                <a:latin typeface="Times New Roman" pitchFamily="18" charset="0"/>
                <a:cs typeface="Times New Roman" pitchFamily="18" charset="0"/>
              </a:rPr>
              <a:t>Introduction</a:t>
            </a:r>
            <a:r>
              <a:rPr lang="en-IN" sz="3200" b="1" dirty="0">
                <a:solidFill>
                  <a:srgbClr val="0000CC"/>
                </a:solidFill>
                <a:latin typeface="Times New Roman" pitchFamily="18" charset="0"/>
                <a:cs typeface="Times New Roman" pitchFamily="18" charset="0"/>
              </a:rPr>
              <a:t> </a:t>
            </a:r>
          </a:p>
          <a:p>
            <a:pPr algn="just"/>
            <a:r>
              <a:rPr lang="en-IN" sz="3200" b="1" dirty="0">
                <a:solidFill>
                  <a:srgbClr val="0000CC"/>
                </a:solidFill>
                <a:latin typeface="Times New Roman" pitchFamily="18" charset="0"/>
                <a:cs typeface="Times New Roman" pitchFamily="18" charset="0"/>
              </a:rPr>
              <a:t>                      </a:t>
            </a:r>
            <a:endParaRPr lang="en-IN" sz="3200" dirty="0">
              <a:latin typeface="Times New Roman" pitchFamily="18" charset="0"/>
              <a:cs typeface="Times New Roman" pitchFamily="18" charset="0"/>
            </a:endParaRPr>
          </a:p>
        </p:txBody>
      </p:sp>
      <p:sp>
        <p:nvSpPr>
          <p:cNvPr id="7" name="TextBox 6"/>
          <p:cNvSpPr txBox="1"/>
          <p:nvPr/>
        </p:nvSpPr>
        <p:spPr>
          <a:xfrm>
            <a:off x="571472" y="2000240"/>
            <a:ext cx="7929618" cy="4154984"/>
          </a:xfrm>
          <a:prstGeom prst="rect">
            <a:avLst/>
          </a:prstGeom>
          <a:noFill/>
        </p:spPr>
        <p:txBody>
          <a:bodyPr wrap="square" rtlCol="0">
            <a:spAutoFit/>
          </a:bodyPr>
          <a:lstStyle/>
          <a:p>
            <a:r>
              <a:rPr lang="en-IN" sz="2400" dirty="0">
                <a:latin typeface="+mj-lt"/>
              </a:rPr>
              <a:t>There are approximately 10000species of birds are present in the world .There are so many colourful l and attractive birds . But we tell information about several  birds . Birds are the second biggest group of vertebrates .                                                               </a:t>
            </a:r>
          </a:p>
          <a:p>
            <a:r>
              <a:rPr lang="en-IN" sz="2400" dirty="0">
                <a:latin typeface="+mj-lt"/>
              </a:rPr>
              <a:t>                        Birds are worm bodied creatures with wings and feathers . The body temperature of birds is generally higher than that of human.</a:t>
            </a:r>
          </a:p>
          <a:p>
            <a:r>
              <a:rPr lang="en-IN" sz="2400" dirty="0">
                <a:latin typeface="+mj-lt"/>
              </a:rPr>
              <a:t>                        Birds are the only group of the animal to possess  feathers , they lay eggs ,have bills  instead of teeth , four chambered heart and their skeleton is made-up of hollow bones.                                                                                     </a:t>
            </a:r>
          </a:p>
        </p:txBody>
      </p:sp>
      <p:sp>
        <p:nvSpPr>
          <p:cNvPr id="8" name="TextBox 7"/>
          <p:cNvSpPr txBox="1"/>
          <p:nvPr/>
        </p:nvSpPr>
        <p:spPr>
          <a:xfrm>
            <a:off x="304800" y="-228600"/>
            <a:ext cx="9144000" cy="1569660"/>
          </a:xfrm>
          <a:prstGeom prst="rect">
            <a:avLst/>
          </a:prstGeom>
          <a:noFill/>
        </p:spPr>
        <p:txBody>
          <a:bodyPr wrap="square" rtlCol="0">
            <a:spAutoFit/>
          </a:bodyPr>
          <a:lstStyle/>
          <a:p>
            <a:r>
              <a:rPr lang="en-IN" sz="4800" b="1" dirty="0">
                <a:ln w="19050">
                  <a:solidFill>
                    <a:srgbClr val="FFFFFF"/>
                  </a:solidFill>
                </a:ln>
                <a:latin typeface="Algerian" pitchFamily="82" charset="0"/>
                <a:cs typeface="Aharoni" pitchFamily="2" charset="-79"/>
              </a:rPr>
              <a:t>THE MOST BEAUTIFUL BIRDS IN                                                                     THE WORLD</a:t>
            </a:r>
          </a:p>
        </p:txBody>
      </p:sp>
    </p:spTree>
  </p:cSld>
  <p:clrMapOvr>
    <a:masterClrMapping/>
  </p:clrMapOvr>
  <p:transition>
    <p:pull dir="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1000" r="-31000"/>
          </a:stretch>
        </a:blipFill>
        <a:effectLst/>
      </p:bgPr>
    </p:bg>
    <p:spTree>
      <p:nvGrpSpPr>
        <p:cNvPr id="1" name=""/>
        <p:cNvGrpSpPr/>
        <p:nvPr/>
      </p:nvGrpSpPr>
      <p:grpSpPr>
        <a:xfrm>
          <a:off x="0" y="0"/>
          <a:ext cx="0" cy="0"/>
          <a:chOff x="0" y="0"/>
          <a:chExt cx="0" cy="0"/>
        </a:xfrm>
      </p:grpSpPr>
      <p:pic>
        <p:nvPicPr>
          <p:cNvPr id="2" name="Picture 1" descr="Screenshot_20190117-191652.png"/>
          <p:cNvPicPr>
            <a:picLocks noChangeAspect="1"/>
          </p:cNvPicPr>
          <p:nvPr/>
        </p:nvPicPr>
        <p:blipFill>
          <a:blip r:embed="rId4" cstate="print"/>
          <a:srcRect l="7018" t="12653" r="7895" b="18910"/>
          <a:stretch>
            <a:fillRect/>
          </a:stretch>
        </p:blipFill>
        <p:spPr>
          <a:xfrm>
            <a:off x="5500695" y="0"/>
            <a:ext cx="3643305" cy="37147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428596" y="1406428"/>
            <a:ext cx="4714908" cy="2308324"/>
          </a:xfrm>
          <a:prstGeom prst="rect">
            <a:avLst/>
          </a:prstGeom>
          <a:noFill/>
        </p:spPr>
        <p:txBody>
          <a:bodyPr wrap="square" rtlCol="0">
            <a:spAutoFit/>
          </a:bodyPr>
          <a:lstStyle/>
          <a:p>
            <a:pPr>
              <a:buFont typeface="Arial" pitchFamily="34" charset="0"/>
              <a:buChar char="•"/>
            </a:pPr>
            <a:r>
              <a:rPr lang="en-IN" sz="2400" dirty="0">
                <a:latin typeface="Times New Roman" pitchFamily="18" charset="0"/>
                <a:cs typeface="Times New Roman" pitchFamily="18" charset="0"/>
              </a:rPr>
              <a:t>Kingdom : Animalia </a:t>
            </a:r>
          </a:p>
          <a:p>
            <a:pPr>
              <a:buFont typeface="Arial" pitchFamily="34" charset="0"/>
              <a:buChar char="•"/>
            </a:pPr>
            <a:r>
              <a:rPr lang="en-IN" sz="2400" dirty="0">
                <a:latin typeface="Times New Roman" pitchFamily="18" charset="0"/>
                <a:cs typeface="Times New Roman" pitchFamily="18" charset="0"/>
              </a:rPr>
              <a:t>Phylum    : Chordata </a:t>
            </a:r>
          </a:p>
          <a:p>
            <a:pPr>
              <a:buFont typeface="Arial" pitchFamily="34" charset="0"/>
              <a:buChar char="•"/>
            </a:pPr>
            <a:r>
              <a:rPr lang="en-IN" sz="2400" dirty="0">
                <a:latin typeface="Times New Roman" pitchFamily="18" charset="0"/>
                <a:cs typeface="Times New Roman" pitchFamily="18" charset="0"/>
              </a:rPr>
              <a:t>Class        : Aves </a:t>
            </a:r>
          </a:p>
          <a:p>
            <a:pPr>
              <a:buFont typeface="Arial" pitchFamily="34" charset="0"/>
              <a:buChar char="•"/>
            </a:pPr>
            <a:r>
              <a:rPr lang="en-IN" sz="2400" dirty="0">
                <a:latin typeface="Times New Roman" pitchFamily="18" charset="0"/>
                <a:cs typeface="Times New Roman" pitchFamily="18" charset="0"/>
              </a:rPr>
              <a:t>Family     : Ploceidae</a:t>
            </a:r>
          </a:p>
          <a:p>
            <a:pPr>
              <a:buFont typeface="Arial" pitchFamily="34" charset="0"/>
              <a:buChar char="•"/>
            </a:pPr>
            <a:r>
              <a:rPr lang="en-IN" sz="2400" dirty="0">
                <a:latin typeface="Times New Roman" pitchFamily="18" charset="0"/>
                <a:cs typeface="Times New Roman" pitchFamily="18" charset="0"/>
              </a:rPr>
              <a:t>Genus      : </a:t>
            </a:r>
            <a:r>
              <a:rPr lang="en-IN" sz="2400" b="1" i="1" u="sng" dirty="0">
                <a:latin typeface="Times New Roman" pitchFamily="18" charset="0"/>
                <a:cs typeface="Times New Roman" pitchFamily="18" charset="0"/>
              </a:rPr>
              <a:t>Ploceus </a:t>
            </a:r>
          </a:p>
          <a:p>
            <a:pPr>
              <a:buFont typeface="Arial" pitchFamily="34" charset="0"/>
              <a:buChar char="•"/>
            </a:pPr>
            <a:r>
              <a:rPr lang="en-IN" sz="2400" dirty="0">
                <a:latin typeface="Times New Roman" pitchFamily="18" charset="0"/>
                <a:cs typeface="Times New Roman" pitchFamily="18" charset="0"/>
              </a:rPr>
              <a:t>Species    </a:t>
            </a:r>
            <a:r>
              <a:rPr lang="en-IN" sz="2400" u="sng" dirty="0">
                <a:latin typeface="Times New Roman" pitchFamily="18" charset="0"/>
                <a:cs typeface="Times New Roman" pitchFamily="18" charset="0"/>
              </a:rPr>
              <a:t>:</a:t>
            </a:r>
            <a:r>
              <a:rPr lang="en-IN" sz="2400" dirty="0">
                <a:latin typeface="Times New Roman" pitchFamily="18" charset="0"/>
                <a:cs typeface="Times New Roman" pitchFamily="18" charset="0"/>
              </a:rPr>
              <a:t> </a:t>
            </a:r>
            <a:r>
              <a:rPr lang="en-IN" sz="2400" b="1" i="1" u="sng" dirty="0">
                <a:latin typeface="Times New Roman" pitchFamily="18" charset="0"/>
                <a:cs typeface="Times New Roman" pitchFamily="18" charset="0"/>
              </a:rPr>
              <a:t>P.philippinus</a:t>
            </a:r>
            <a:r>
              <a:rPr lang="en-IN" sz="2400" b="1" i="1" dirty="0">
                <a:latin typeface="Times New Roman" pitchFamily="18" charset="0"/>
                <a:cs typeface="Times New Roman" pitchFamily="18" charset="0"/>
              </a:rPr>
              <a:t>                                    </a:t>
            </a:r>
            <a:endParaRPr lang="en-IN" sz="2400" dirty="0">
              <a:latin typeface="Times New Roman" pitchFamily="18" charset="0"/>
              <a:cs typeface="Times New Roman" pitchFamily="18" charset="0"/>
            </a:endParaRPr>
          </a:p>
        </p:txBody>
      </p:sp>
      <p:sp>
        <p:nvSpPr>
          <p:cNvPr id="8" name="TextBox 7"/>
          <p:cNvSpPr txBox="1"/>
          <p:nvPr/>
        </p:nvSpPr>
        <p:spPr>
          <a:xfrm>
            <a:off x="357158" y="3857628"/>
            <a:ext cx="8572560" cy="2739211"/>
          </a:xfrm>
          <a:prstGeom prst="rect">
            <a:avLst/>
          </a:prstGeom>
          <a:noFill/>
        </p:spPr>
        <p:txBody>
          <a:bodyPr wrap="square" rtlCol="0">
            <a:spAutoFit/>
          </a:bodyPr>
          <a:lstStyle/>
          <a:p>
            <a:pPr algn="just"/>
            <a:r>
              <a:rPr lang="en-IN" sz="2800" b="1" dirty="0">
                <a:latin typeface="Times New Roman" pitchFamily="18" charset="0"/>
                <a:cs typeface="Times New Roman" pitchFamily="18" charset="0"/>
              </a:rPr>
              <a:t>Introduction :-  </a:t>
            </a:r>
            <a:r>
              <a:rPr lang="en-IN" sz="2400" dirty="0">
                <a:latin typeface="Times New Roman" pitchFamily="18" charset="0"/>
                <a:cs typeface="Times New Roman" pitchFamily="18" charset="0"/>
              </a:rPr>
              <a:t>The baya weaver is a weaver bird found across the Indian subcontinent and south east Asia . Flocks of a these birds are found in grasslands, cultivated areas, scrub and secondary growth and they are best know for their hanging retort shaped nests woven from leaves . Most weaver birds are yellow , but their are also red , black verities .  They are commonly known for their construction of elaborate nests. </a:t>
            </a:r>
          </a:p>
        </p:txBody>
      </p:sp>
      <p:sp>
        <p:nvSpPr>
          <p:cNvPr id="10" name="TextBox 9"/>
          <p:cNvSpPr txBox="1"/>
          <p:nvPr/>
        </p:nvSpPr>
        <p:spPr>
          <a:xfrm>
            <a:off x="357158" y="905516"/>
            <a:ext cx="5072098" cy="523220"/>
          </a:xfrm>
          <a:prstGeom prst="rect">
            <a:avLst/>
          </a:prstGeom>
          <a:noFill/>
        </p:spPr>
        <p:txBody>
          <a:bodyPr wrap="square" rtlCol="0">
            <a:spAutoFit/>
          </a:bodyPr>
          <a:lstStyle/>
          <a:p>
            <a:pPr>
              <a:buFont typeface="Wingdings" pitchFamily="2" charset="2"/>
              <a:buChar char="v"/>
            </a:pPr>
            <a:r>
              <a:rPr lang="en-IN" sz="2800" b="1" dirty="0">
                <a:latin typeface="Times New Roman" pitchFamily="18" charset="0"/>
                <a:cs typeface="Times New Roman" pitchFamily="18" charset="0"/>
              </a:rPr>
              <a:t>Scientific classification</a:t>
            </a:r>
          </a:p>
        </p:txBody>
      </p:sp>
      <p:sp>
        <p:nvSpPr>
          <p:cNvPr id="11" name="TextBox 10"/>
          <p:cNvSpPr txBox="1"/>
          <p:nvPr/>
        </p:nvSpPr>
        <p:spPr>
          <a:xfrm>
            <a:off x="-285784" y="26235"/>
            <a:ext cx="5505856" cy="923330"/>
          </a:xfrm>
          <a:prstGeom prst="rect">
            <a:avLst/>
          </a:prstGeom>
          <a:noFill/>
        </p:spPr>
        <p:txBody>
          <a:bodyPr wrap="square" rtlCol="0">
            <a:spAutoFit/>
          </a:bodyPr>
          <a:lstStyle/>
          <a:p>
            <a:pPr algn="ctr"/>
            <a:r>
              <a:rPr lang="en-IN" sz="5400" b="1" dirty="0" err="1">
                <a:solidFill>
                  <a:srgbClr val="FF0000"/>
                </a:solidFill>
                <a:latin typeface="Times New Roman" pitchFamily="18" charset="0"/>
                <a:cs typeface="Times New Roman" pitchFamily="18" charset="0"/>
              </a:rPr>
              <a:t>Baya</a:t>
            </a:r>
            <a:r>
              <a:rPr lang="en-IN" sz="5400" b="1" dirty="0">
                <a:solidFill>
                  <a:srgbClr val="FF0000"/>
                </a:solidFill>
                <a:latin typeface="Times New Roman" pitchFamily="18" charset="0"/>
                <a:cs typeface="Times New Roman" pitchFamily="18" charset="0"/>
              </a:rPr>
              <a:t> weaver</a:t>
            </a:r>
          </a:p>
        </p:txBody>
      </p:sp>
    </p:spTree>
  </p:cSld>
  <p:clrMapOvr>
    <a:masterClrMapping/>
  </p:clrMapOvr>
  <p:transition>
    <p:circl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4000" b="-24000"/>
          </a:stretch>
        </a:blipFill>
        <a:effectLst/>
      </p:bgPr>
    </p:bg>
    <p:spTree>
      <p:nvGrpSpPr>
        <p:cNvPr id="1" name=""/>
        <p:cNvGrpSpPr/>
        <p:nvPr/>
      </p:nvGrpSpPr>
      <p:grpSpPr>
        <a:xfrm>
          <a:off x="0" y="0"/>
          <a:ext cx="0" cy="0"/>
          <a:chOff x="0" y="0"/>
          <a:chExt cx="0" cy="0"/>
        </a:xfrm>
      </p:grpSpPr>
      <p:sp>
        <p:nvSpPr>
          <p:cNvPr id="2" name="TextBox 1"/>
          <p:cNvSpPr txBox="1"/>
          <p:nvPr/>
        </p:nvSpPr>
        <p:spPr>
          <a:xfrm>
            <a:off x="285720" y="935164"/>
            <a:ext cx="8643998" cy="707886"/>
          </a:xfrm>
          <a:prstGeom prst="rect">
            <a:avLst/>
          </a:prstGeom>
          <a:noFill/>
        </p:spPr>
        <p:txBody>
          <a:bodyPr wrap="square" rtlCol="0">
            <a:spAutoFit/>
          </a:bodyPr>
          <a:lstStyle/>
          <a:p>
            <a:pPr algn="ctr"/>
            <a:r>
              <a:rPr lang="en-IN" sz="4000" b="1" dirty="0">
                <a:latin typeface="Times New Roman" pitchFamily="18" charset="0"/>
                <a:cs typeface="Times New Roman" pitchFamily="18" charset="0"/>
              </a:rPr>
              <a:t>General Characters</a:t>
            </a:r>
          </a:p>
        </p:txBody>
      </p:sp>
      <p:sp>
        <p:nvSpPr>
          <p:cNvPr id="3" name="TextBox 2"/>
          <p:cNvSpPr txBox="1"/>
          <p:nvPr/>
        </p:nvSpPr>
        <p:spPr>
          <a:xfrm>
            <a:off x="214282" y="2143116"/>
            <a:ext cx="8715436" cy="3539430"/>
          </a:xfrm>
          <a:prstGeom prst="rect">
            <a:avLst/>
          </a:prstGeom>
          <a:noFill/>
        </p:spPr>
        <p:txBody>
          <a:bodyPr wrap="square" rtlCol="0">
            <a:spAutoFit/>
          </a:bodyPr>
          <a:lstStyle/>
          <a:p>
            <a:pPr marL="400050" indent="-400050">
              <a:buFont typeface="+mj-lt"/>
              <a:buAutoNum type="romanUcPeriod"/>
            </a:pPr>
            <a:r>
              <a:rPr lang="en-IN" sz="2800" dirty="0">
                <a:latin typeface="Times New Roman" pitchFamily="18" charset="0"/>
                <a:cs typeface="Times New Roman" pitchFamily="18" charset="0"/>
              </a:rPr>
              <a:t>Baya weaver  are sparrow size (15cm) and in there non breeding plumage , both males  and females  resemble females house sparrows </a:t>
            </a:r>
          </a:p>
          <a:p>
            <a:pPr marL="400050" indent="-400050">
              <a:buFont typeface="+mj-lt"/>
              <a:buAutoNum type="romanUcPeriod"/>
            </a:pPr>
            <a:r>
              <a:rPr lang="en-IN" sz="2800" dirty="0">
                <a:latin typeface="Times New Roman" pitchFamily="18" charset="0"/>
                <a:cs typeface="Times New Roman" pitchFamily="18" charset="0"/>
              </a:rPr>
              <a:t>They have a stout conical bill and a short square tail </a:t>
            </a:r>
          </a:p>
          <a:p>
            <a:pPr marL="400050" indent="-400050">
              <a:buFont typeface="+mj-lt"/>
              <a:buAutoNum type="romanUcPeriod"/>
            </a:pPr>
            <a:r>
              <a:rPr lang="en-IN" sz="2800" dirty="0">
                <a:latin typeface="Times New Roman" pitchFamily="18" charset="0"/>
                <a:cs typeface="Times New Roman" pitchFamily="18" charset="0"/>
              </a:rPr>
              <a:t>The Baya is like a wild sparrow but yellow.</a:t>
            </a:r>
          </a:p>
          <a:p>
            <a:pPr marL="400050" indent="-400050">
              <a:buFont typeface="+mj-lt"/>
              <a:buAutoNum type="romanUcPeriod"/>
            </a:pPr>
            <a:r>
              <a:rPr lang="en-IN" sz="2800" dirty="0">
                <a:latin typeface="Times New Roman" pitchFamily="18" charset="0"/>
                <a:cs typeface="Times New Roman" pitchFamily="18" charset="0"/>
              </a:rPr>
              <a:t>Bill is horn coloured and no mask .</a:t>
            </a:r>
          </a:p>
          <a:p>
            <a:pPr marL="400050" indent="-400050">
              <a:buFont typeface="+mj-lt"/>
              <a:buAutoNum type="romanUcPeriod"/>
            </a:pPr>
            <a:r>
              <a:rPr lang="en-IN" sz="2800" dirty="0">
                <a:latin typeface="Times New Roman" pitchFamily="18" charset="0"/>
                <a:cs typeface="Times New Roman" pitchFamily="18" charset="0"/>
              </a:rPr>
              <a:t>Baya weavers are social and gregarious bird. </a:t>
            </a:r>
          </a:p>
          <a:p>
            <a:pPr marL="400050" indent="-400050">
              <a:buFont typeface="+mj-lt"/>
              <a:buAutoNum type="romanUcPeriod"/>
            </a:pPr>
            <a:r>
              <a:rPr lang="en-IN" sz="2800" dirty="0">
                <a:latin typeface="Times New Roman" pitchFamily="18" charset="0"/>
                <a:cs typeface="Times New Roman" pitchFamily="18" charset="0"/>
              </a:rPr>
              <a:t>It is extremely intelligent, obedient and docile.   </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pic>
        <p:nvPicPr>
          <p:cNvPr id="2" name="Picture 1" descr="IMG-20190120-WA0019.jpg"/>
          <p:cNvPicPr>
            <a:picLocks noChangeAspect="1"/>
          </p:cNvPicPr>
          <p:nvPr/>
        </p:nvPicPr>
        <p:blipFill>
          <a:blip r:embed="rId3" cstate="print"/>
          <a:srcRect t="1957" r="1041" b="3291"/>
          <a:stretch>
            <a:fillRect/>
          </a:stretch>
        </p:blipFill>
        <p:spPr>
          <a:xfrm>
            <a:off x="4143372" y="0"/>
            <a:ext cx="5000628" cy="3429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214346" y="-214338"/>
            <a:ext cx="4572000" cy="1015663"/>
          </a:xfrm>
          <a:prstGeom prst="rect">
            <a:avLst/>
          </a:prstGeom>
          <a:noFill/>
        </p:spPr>
        <p:txBody>
          <a:bodyPr wrap="square" rtlCol="0">
            <a:spAutoFit/>
          </a:bodyPr>
          <a:lstStyle/>
          <a:p>
            <a:pPr algn="ctr"/>
            <a:r>
              <a:rPr lang="en-IN" sz="6000" b="1" dirty="0">
                <a:solidFill>
                  <a:srgbClr val="FF0066"/>
                </a:solidFill>
                <a:latin typeface="Times New Roman" pitchFamily="18" charset="0"/>
                <a:cs typeface="Times New Roman" pitchFamily="18" charset="0"/>
              </a:rPr>
              <a:t> Peacock</a:t>
            </a:r>
          </a:p>
        </p:txBody>
      </p:sp>
      <p:sp>
        <p:nvSpPr>
          <p:cNvPr id="5" name="TextBox 4"/>
          <p:cNvSpPr txBox="1"/>
          <p:nvPr/>
        </p:nvSpPr>
        <p:spPr>
          <a:xfrm>
            <a:off x="0" y="571480"/>
            <a:ext cx="4429124" cy="523220"/>
          </a:xfrm>
          <a:prstGeom prst="rect">
            <a:avLst/>
          </a:prstGeom>
          <a:noFill/>
        </p:spPr>
        <p:txBody>
          <a:bodyPr wrap="square" rtlCol="0">
            <a:spAutoFit/>
          </a:bodyPr>
          <a:lstStyle/>
          <a:p>
            <a:pPr>
              <a:buFont typeface="Wingdings" pitchFamily="2" charset="2"/>
              <a:buChar char="v"/>
            </a:pPr>
            <a:r>
              <a:rPr lang="en-IN" sz="2800" b="1" dirty="0">
                <a:latin typeface="Times New Roman" pitchFamily="18" charset="0"/>
                <a:cs typeface="Times New Roman" pitchFamily="18" charset="0"/>
              </a:rPr>
              <a:t>Scientific Classification</a:t>
            </a:r>
          </a:p>
        </p:txBody>
      </p:sp>
      <p:sp>
        <p:nvSpPr>
          <p:cNvPr id="7" name="TextBox 6"/>
          <p:cNvSpPr txBox="1"/>
          <p:nvPr/>
        </p:nvSpPr>
        <p:spPr>
          <a:xfrm>
            <a:off x="357158" y="953516"/>
            <a:ext cx="4357686" cy="2554545"/>
          </a:xfrm>
          <a:prstGeom prst="rect">
            <a:avLst/>
          </a:prstGeom>
          <a:noFill/>
        </p:spPr>
        <p:txBody>
          <a:bodyPr wrap="square" rtlCol="0">
            <a:spAutoFit/>
          </a:bodyPr>
          <a:lstStyle/>
          <a:p>
            <a:pPr>
              <a:buFont typeface="Arial" pitchFamily="34" charset="0"/>
              <a:buChar char="•"/>
            </a:pPr>
            <a:r>
              <a:rPr lang="en-IN" sz="2000" dirty="0">
                <a:latin typeface="Times New Roman" pitchFamily="18" charset="0"/>
                <a:cs typeface="Times New Roman" pitchFamily="18" charset="0"/>
              </a:rPr>
              <a:t>Kingdom   : Animalia </a:t>
            </a:r>
          </a:p>
          <a:p>
            <a:pPr>
              <a:buFont typeface="Arial" pitchFamily="34" charset="0"/>
              <a:buChar char="•"/>
            </a:pPr>
            <a:r>
              <a:rPr lang="en-IN" sz="2000" dirty="0">
                <a:latin typeface="Times New Roman" pitchFamily="18" charset="0"/>
                <a:cs typeface="Times New Roman" pitchFamily="18" charset="0"/>
              </a:rPr>
              <a:t>Phylum     : Chordata </a:t>
            </a:r>
          </a:p>
          <a:p>
            <a:pPr>
              <a:buFont typeface="Arial" pitchFamily="34" charset="0"/>
              <a:buChar char="•"/>
            </a:pPr>
            <a:r>
              <a:rPr lang="en-IN" sz="2000" dirty="0">
                <a:latin typeface="Times New Roman" pitchFamily="18" charset="0"/>
                <a:cs typeface="Times New Roman" pitchFamily="18" charset="0"/>
              </a:rPr>
              <a:t>Class          : Aves </a:t>
            </a:r>
          </a:p>
          <a:p>
            <a:pPr>
              <a:buFont typeface="Arial" pitchFamily="34" charset="0"/>
              <a:buChar char="•"/>
            </a:pPr>
            <a:r>
              <a:rPr lang="en-IN" sz="2000" dirty="0">
                <a:latin typeface="Times New Roman" pitchFamily="18" charset="0"/>
                <a:cs typeface="Times New Roman" pitchFamily="18" charset="0"/>
              </a:rPr>
              <a:t>Order        : Galliformes </a:t>
            </a:r>
          </a:p>
          <a:p>
            <a:pPr>
              <a:buFont typeface="Arial" pitchFamily="34" charset="0"/>
              <a:buChar char="•"/>
            </a:pPr>
            <a:r>
              <a:rPr lang="en-IN" sz="2000" dirty="0">
                <a:latin typeface="Times New Roman" pitchFamily="18" charset="0"/>
                <a:cs typeface="Times New Roman" pitchFamily="18" charset="0"/>
              </a:rPr>
              <a:t>Family       : Phasainidae</a:t>
            </a:r>
          </a:p>
          <a:p>
            <a:pPr>
              <a:buFont typeface="Arial" pitchFamily="34" charset="0"/>
              <a:buChar char="•"/>
            </a:pPr>
            <a:r>
              <a:rPr lang="en-IN" sz="2000" dirty="0">
                <a:latin typeface="Times New Roman" pitchFamily="18" charset="0"/>
                <a:cs typeface="Times New Roman" pitchFamily="18" charset="0"/>
              </a:rPr>
              <a:t>Subfamily : Phasianinae</a:t>
            </a:r>
          </a:p>
          <a:p>
            <a:pPr>
              <a:buFont typeface="Arial" pitchFamily="34" charset="0"/>
              <a:buChar char="•"/>
            </a:pPr>
            <a:r>
              <a:rPr lang="en-IN" sz="2000" dirty="0">
                <a:latin typeface="Times New Roman" pitchFamily="18" charset="0"/>
                <a:cs typeface="Times New Roman" pitchFamily="18" charset="0"/>
              </a:rPr>
              <a:t>Genus       : Pavo </a:t>
            </a:r>
          </a:p>
          <a:p>
            <a:pPr>
              <a:buFont typeface="Arial" pitchFamily="34" charset="0"/>
              <a:buChar char="•"/>
            </a:pPr>
            <a:r>
              <a:rPr lang="en-IN" sz="2000" dirty="0">
                <a:latin typeface="Times New Roman" pitchFamily="18" charset="0"/>
                <a:cs typeface="Times New Roman" pitchFamily="18" charset="0"/>
              </a:rPr>
              <a:t>Species     : </a:t>
            </a:r>
            <a:r>
              <a:rPr lang="en-IN" sz="2000" b="1" i="1" u="sng" dirty="0">
                <a:latin typeface="Times New Roman" pitchFamily="18" charset="0"/>
                <a:cs typeface="Times New Roman" pitchFamily="18" charset="0"/>
              </a:rPr>
              <a:t>Pavo cristatus </a:t>
            </a:r>
          </a:p>
        </p:txBody>
      </p:sp>
      <p:sp>
        <p:nvSpPr>
          <p:cNvPr id="9" name="TextBox 8"/>
          <p:cNvSpPr txBox="1"/>
          <p:nvPr/>
        </p:nvSpPr>
        <p:spPr>
          <a:xfrm>
            <a:off x="285720" y="3429562"/>
            <a:ext cx="8786874" cy="3724096"/>
          </a:xfrm>
          <a:prstGeom prst="rect">
            <a:avLst/>
          </a:prstGeom>
          <a:noFill/>
        </p:spPr>
        <p:txBody>
          <a:bodyPr wrap="square" rtlCol="0">
            <a:spAutoFit/>
          </a:bodyPr>
          <a:lstStyle/>
          <a:p>
            <a:pPr algn="just"/>
            <a:r>
              <a:rPr lang="en-IN" sz="2000" b="1" dirty="0">
                <a:latin typeface="Times New Roman" pitchFamily="18" charset="0"/>
                <a:cs typeface="Times New Roman" pitchFamily="18" charset="0"/>
              </a:rPr>
              <a:t>Introduction :- Common Name : </a:t>
            </a:r>
            <a:r>
              <a:rPr lang="en-IN" sz="2000" dirty="0">
                <a:latin typeface="Times New Roman" pitchFamily="18" charset="0"/>
                <a:cs typeface="Times New Roman" pitchFamily="18" charset="0"/>
              </a:rPr>
              <a:t>Indian Pea foul ,   </a:t>
            </a:r>
            <a:r>
              <a:rPr lang="en-IN" sz="2000" b="1" dirty="0">
                <a:latin typeface="Times New Roman" pitchFamily="18" charset="0"/>
                <a:cs typeface="Times New Roman" pitchFamily="18" charset="0"/>
              </a:rPr>
              <a:t>Scientific Name : </a:t>
            </a:r>
            <a:r>
              <a:rPr lang="en-IN" sz="2000" dirty="0">
                <a:latin typeface="Times New Roman" pitchFamily="18" charset="0"/>
                <a:cs typeface="Times New Roman" pitchFamily="18" charset="0"/>
              </a:rPr>
              <a:t>Pavo cristatus </a:t>
            </a:r>
          </a:p>
          <a:p>
            <a:pPr algn="just"/>
            <a:r>
              <a:rPr lang="en-IN" sz="2000" dirty="0">
                <a:latin typeface="Times New Roman" pitchFamily="18" charset="0"/>
                <a:cs typeface="Times New Roman" pitchFamily="18" charset="0"/>
              </a:rPr>
              <a:t>	</a:t>
            </a:r>
            <a:r>
              <a:rPr lang="en-IN" sz="2400" dirty="0">
                <a:latin typeface="Times New Roman" pitchFamily="18" charset="0"/>
                <a:cs typeface="Times New Roman" pitchFamily="18" charset="0"/>
              </a:rPr>
              <a:t>The national bird of a country is a designated representative of that country’s fauna. It should uphold certain core qualities of the nation it belong to. The national bird should be a prominent feature in the culture history of the country. Another point in favour of being chosen as the national bird is the beauty that it embodies. The indigenous nature of the bird another point while it is being considered as the national bird.</a:t>
            </a:r>
            <a:endParaRPr lang="en-IN" sz="2800" dirty="0">
              <a:latin typeface="Times New Roman" pitchFamily="18" charset="0"/>
              <a:cs typeface="Times New Roman" pitchFamily="18" charset="0"/>
            </a:endParaRPr>
          </a:p>
          <a:p>
            <a:pPr algn="just"/>
            <a:r>
              <a:rPr lang="en-IN" sz="2800" dirty="0">
                <a:latin typeface="Times New Roman" pitchFamily="18" charset="0"/>
                <a:cs typeface="Times New Roman" pitchFamily="18" charset="0"/>
              </a:rPr>
              <a:t> </a:t>
            </a:r>
          </a:p>
        </p:txBody>
      </p:sp>
    </p:spTree>
  </p:cSld>
  <p:clrMapOvr>
    <a:masterClrMapping/>
  </p:clrMapOvr>
  <p:transition>
    <p:spli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2000" r="-22000"/>
          </a:stretch>
        </a:blipFill>
        <a:effectLst/>
      </p:bgPr>
    </p:bg>
    <p:spTree>
      <p:nvGrpSpPr>
        <p:cNvPr id="1" name=""/>
        <p:cNvGrpSpPr/>
        <p:nvPr/>
      </p:nvGrpSpPr>
      <p:grpSpPr>
        <a:xfrm>
          <a:off x="0" y="0"/>
          <a:ext cx="0" cy="0"/>
          <a:chOff x="0" y="0"/>
          <a:chExt cx="0" cy="0"/>
        </a:xfrm>
      </p:grpSpPr>
      <p:sp>
        <p:nvSpPr>
          <p:cNvPr id="2" name="TextBox 1"/>
          <p:cNvSpPr txBox="1"/>
          <p:nvPr/>
        </p:nvSpPr>
        <p:spPr>
          <a:xfrm>
            <a:off x="214282" y="214290"/>
            <a:ext cx="8715436" cy="707886"/>
          </a:xfrm>
          <a:prstGeom prst="rect">
            <a:avLst/>
          </a:prstGeom>
          <a:noFill/>
        </p:spPr>
        <p:txBody>
          <a:bodyPr wrap="square" rtlCol="0">
            <a:spAutoFit/>
          </a:bodyPr>
          <a:lstStyle/>
          <a:p>
            <a:pPr algn="ctr"/>
            <a:r>
              <a:rPr lang="en-IN" sz="4000" b="1" dirty="0">
                <a:latin typeface="Times New Roman" pitchFamily="18" charset="0"/>
                <a:cs typeface="Times New Roman" pitchFamily="18" charset="0"/>
              </a:rPr>
              <a:t>General Characters</a:t>
            </a:r>
          </a:p>
        </p:txBody>
      </p:sp>
      <p:sp>
        <p:nvSpPr>
          <p:cNvPr id="3" name="TextBox 2"/>
          <p:cNvSpPr txBox="1"/>
          <p:nvPr/>
        </p:nvSpPr>
        <p:spPr>
          <a:xfrm>
            <a:off x="214282" y="785794"/>
            <a:ext cx="8715436" cy="3385542"/>
          </a:xfrm>
          <a:prstGeom prst="rect">
            <a:avLst/>
          </a:prstGeom>
          <a:noFill/>
        </p:spPr>
        <p:txBody>
          <a:bodyPr wrap="square" rtlCol="0">
            <a:spAutoFit/>
          </a:bodyPr>
          <a:lstStyle/>
          <a:p>
            <a:pPr marL="400050" indent="-400050">
              <a:buFont typeface="+mj-lt"/>
              <a:buAutoNum type="romanUcPeriod"/>
            </a:pPr>
            <a:r>
              <a:rPr lang="en-IN" sz="2800" dirty="0">
                <a:latin typeface="Times New Roman" pitchFamily="18" charset="0"/>
                <a:cs typeface="Times New Roman" pitchFamily="18" charset="0"/>
              </a:rPr>
              <a:t>Peacock is the National Bird of  India.</a:t>
            </a:r>
          </a:p>
          <a:p>
            <a:pPr marL="400050" indent="-400050">
              <a:buFont typeface="+mj-lt"/>
              <a:buAutoNum type="romanUcPeriod"/>
            </a:pPr>
            <a:r>
              <a:rPr lang="en-IN" sz="2800" dirty="0">
                <a:latin typeface="Times New Roman" pitchFamily="18" charset="0"/>
                <a:cs typeface="Times New Roman" pitchFamily="18" charset="0"/>
              </a:rPr>
              <a:t>The blue neck of Peacock is one of its most attractive features. </a:t>
            </a:r>
          </a:p>
          <a:p>
            <a:pPr marL="400050" indent="-400050">
              <a:buFont typeface="+mj-lt"/>
              <a:buAutoNum type="romanUcPeriod"/>
            </a:pPr>
            <a:r>
              <a:rPr lang="en-IN" sz="2800" dirty="0">
                <a:latin typeface="Times New Roman" pitchFamily="18" charset="0"/>
                <a:cs typeface="Times New Roman" pitchFamily="18" charset="0"/>
              </a:rPr>
              <a:t>But then there are the feathers, which are very attractive too, especially when the peacock is in full plumage.</a:t>
            </a:r>
          </a:p>
          <a:p>
            <a:pPr marL="400050" indent="-400050">
              <a:buFont typeface="+mj-lt"/>
              <a:buAutoNum type="romanUcPeriod"/>
            </a:pPr>
            <a:r>
              <a:rPr lang="en-IN" sz="2800" dirty="0">
                <a:latin typeface="Times New Roman" pitchFamily="18" charset="0"/>
                <a:cs typeface="Times New Roman" pitchFamily="18" charset="0"/>
              </a:rPr>
              <a:t>Peacock can live up to 20 years old. </a:t>
            </a:r>
          </a:p>
          <a:p>
            <a:pPr marL="400050" indent="-400050">
              <a:buFont typeface="+mj-lt"/>
              <a:buAutoNum type="romanUcPeriod"/>
            </a:pPr>
            <a:r>
              <a:rPr lang="en-IN" sz="2800" dirty="0">
                <a:latin typeface="Times New Roman" pitchFamily="18" charset="0"/>
                <a:cs typeface="Times New Roman" pitchFamily="18" charset="0"/>
              </a:rPr>
              <a:t>It is most recognizable animal on the planet. </a:t>
            </a:r>
          </a:p>
          <a:p>
            <a:endParaRPr lang="en-IN" dirty="0"/>
          </a:p>
        </p:txBody>
      </p:sp>
    </p:spTree>
  </p:cSld>
  <p:clrMapOvr>
    <a:masterClrMapping/>
  </p:clrMapOvr>
  <p:transition>
    <p:pull dir="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IMG-20190120-WA0023.jpg"/>
          <p:cNvPicPr>
            <a:picLocks noChangeAspect="1"/>
          </p:cNvPicPr>
          <p:nvPr/>
        </p:nvPicPr>
        <p:blipFill>
          <a:blip r:embed="rId3" cstate="print"/>
          <a:srcRect r="1803" b="8064"/>
          <a:stretch>
            <a:fillRect/>
          </a:stretch>
        </p:blipFill>
        <p:spPr>
          <a:xfrm>
            <a:off x="5143504" y="0"/>
            <a:ext cx="4000495" cy="33575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Box 3"/>
          <p:cNvSpPr txBox="1"/>
          <p:nvPr/>
        </p:nvSpPr>
        <p:spPr>
          <a:xfrm>
            <a:off x="428596" y="-24"/>
            <a:ext cx="4857784" cy="1569660"/>
          </a:xfrm>
          <a:prstGeom prst="rect">
            <a:avLst/>
          </a:prstGeom>
          <a:noFill/>
        </p:spPr>
        <p:txBody>
          <a:bodyPr wrap="square" rtlCol="0">
            <a:spAutoFit/>
          </a:bodyPr>
          <a:lstStyle/>
          <a:p>
            <a:r>
              <a:rPr lang="en-IN" sz="4800" b="1" dirty="0">
                <a:solidFill>
                  <a:srgbClr val="00B050"/>
                </a:solidFill>
                <a:latin typeface="Times New Roman" pitchFamily="18" charset="0"/>
                <a:cs typeface="Times New Roman" pitchFamily="18" charset="0"/>
              </a:rPr>
              <a:t>Mourning Dove</a:t>
            </a:r>
            <a:endParaRPr lang="en-IN" sz="7200" b="1" dirty="0">
              <a:solidFill>
                <a:srgbClr val="00B050"/>
              </a:solidFill>
              <a:latin typeface="Kruti Dev 010" pitchFamily="2" charset="0"/>
              <a:cs typeface="Times New Roman" pitchFamily="18" charset="0"/>
            </a:endParaRPr>
          </a:p>
          <a:p>
            <a:endParaRPr lang="en-IN" sz="4800" b="1" dirty="0">
              <a:solidFill>
                <a:srgbClr val="00B050"/>
              </a:solidFill>
              <a:latin typeface="Times New Roman" pitchFamily="18" charset="0"/>
              <a:cs typeface="Times New Roman" pitchFamily="18" charset="0"/>
            </a:endParaRPr>
          </a:p>
        </p:txBody>
      </p:sp>
      <p:sp>
        <p:nvSpPr>
          <p:cNvPr id="5" name="TextBox 4"/>
          <p:cNvSpPr txBox="1"/>
          <p:nvPr/>
        </p:nvSpPr>
        <p:spPr>
          <a:xfrm>
            <a:off x="142844" y="571480"/>
            <a:ext cx="4857784" cy="523220"/>
          </a:xfrm>
          <a:prstGeom prst="rect">
            <a:avLst/>
          </a:prstGeom>
          <a:noFill/>
        </p:spPr>
        <p:txBody>
          <a:bodyPr wrap="square" rtlCol="0">
            <a:spAutoFit/>
          </a:bodyPr>
          <a:lstStyle/>
          <a:p>
            <a:pPr>
              <a:buFont typeface="Wingdings" pitchFamily="2" charset="2"/>
              <a:buChar char="v"/>
            </a:pPr>
            <a:r>
              <a:rPr lang="en-IN" sz="2800" b="1" dirty="0">
                <a:latin typeface="Times New Roman" pitchFamily="18" charset="0"/>
                <a:cs typeface="Times New Roman" pitchFamily="18" charset="0"/>
              </a:rPr>
              <a:t>Scientific classification</a:t>
            </a:r>
          </a:p>
        </p:txBody>
      </p:sp>
      <p:sp>
        <p:nvSpPr>
          <p:cNvPr id="6" name="TextBox 5"/>
          <p:cNvSpPr txBox="1"/>
          <p:nvPr/>
        </p:nvSpPr>
        <p:spPr>
          <a:xfrm>
            <a:off x="214282" y="894220"/>
            <a:ext cx="4857752" cy="2677656"/>
          </a:xfrm>
          <a:prstGeom prst="rect">
            <a:avLst/>
          </a:prstGeom>
          <a:noFill/>
        </p:spPr>
        <p:txBody>
          <a:bodyPr wrap="square" rtlCol="0">
            <a:spAutoFit/>
          </a:bodyPr>
          <a:lstStyle/>
          <a:p>
            <a:pPr>
              <a:buFont typeface="Arial" pitchFamily="34" charset="0"/>
              <a:buChar char="•"/>
            </a:pPr>
            <a:r>
              <a:rPr lang="en-IN" sz="2400" dirty="0">
                <a:latin typeface="Times New Roman" pitchFamily="18" charset="0"/>
                <a:cs typeface="Times New Roman" pitchFamily="18" charset="0"/>
              </a:rPr>
              <a:t>Kingdom : Animilia </a:t>
            </a:r>
          </a:p>
          <a:p>
            <a:pPr>
              <a:buFont typeface="Arial" pitchFamily="34" charset="0"/>
              <a:buChar char="•"/>
            </a:pPr>
            <a:r>
              <a:rPr lang="en-IN" sz="2400" dirty="0">
                <a:latin typeface="Times New Roman" pitchFamily="18" charset="0"/>
                <a:cs typeface="Times New Roman" pitchFamily="18" charset="0"/>
              </a:rPr>
              <a:t>Phylum   : Chordata </a:t>
            </a:r>
          </a:p>
          <a:p>
            <a:pPr>
              <a:buFont typeface="Arial" pitchFamily="34" charset="0"/>
              <a:buChar char="•"/>
            </a:pPr>
            <a:r>
              <a:rPr lang="en-IN" sz="2400" dirty="0">
                <a:latin typeface="Times New Roman" pitchFamily="18" charset="0"/>
                <a:cs typeface="Times New Roman" pitchFamily="18" charset="0"/>
              </a:rPr>
              <a:t>Class        : Aves </a:t>
            </a:r>
          </a:p>
          <a:p>
            <a:pPr>
              <a:buFont typeface="Arial" pitchFamily="34" charset="0"/>
              <a:buChar char="•"/>
            </a:pPr>
            <a:r>
              <a:rPr lang="en-IN" sz="2400" dirty="0">
                <a:latin typeface="Times New Roman" pitchFamily="18" charset="0"/>
                <a:cs typeface="Times New Roman" pitchFamily="18" charset="0"/>
              </a:rPr>
              <a:t>Order       : Columbiformes </a:t>
            </a:r>
          </a:p>
          <a:p>
            <a:pPr>
              <a:buFont typeface="Arial" pitchFamily="34" charset="0"/>
              <a:buChar char="•"/>
            </a:pPr>
            <a:r>
              <a:rPr lang="en-IN" sz="2400" dirty="0">
                <a:latin typeface="Times New Roman" pitchFamily="18" charset="0"/>
                <a:cs typeface="Times New Roman" pitchFamily="18" charset="0"/>
              </a:rPr>
              <a:t>Family      : Columbidae</a:t>
            </a:r>
          </a:p>
          <a:p>
            <a:pPr>
              <a:buFont typeface="Arial" pitchFamily="34" charset="0"/>
              <a:buChar char="•"/>
            </a:pPr>
            <a:r>
              <a:rPr lang="en-IN" sz="2400" dirty="0">
                <a:latin typeface="Times New Roman" pitchFamily="18" charset="0"/>
                <a:cs typeface="Times New Roman" pitchFamily="18" charset="0"/>
              </a:rPr>
              <a:t>Genus      : Zenaida</a:t>
            </a:r>
          </a:p>
          <a:p>
            <a:pPr>
              <a:buFont typeface="Arial" pitchFamily="34" charset="0"/>
              <a:buChar char="•"/>
            </a:pPr>
            <a:r>
              <a:rPr lang="en-IN" sz="2400" dirty="0">
                <a:latin typeface="Times New Roman" pitchFamily="18" charset="0"/>
                <a:cs typeface="Times New Roman" pitchFamily="18" charset="0"/>
              </a:rPr>
              <a:t>Species    :</a:t>
            </a:r>
            <a:r>
              <a:rPr lang="en-IN" sz="2400" b="1" i="1" dirty="0">
                <a:latin typeface="Times New Roman" pitchFamily="18" charset="0"/>
                <a:cs typeface="Times New Roman" pitchFamily="18" charset="0"/>
              </a:rPr>
              <a:t> </a:t>
            </a:r>
            <a:r>
              <a:rPr lang="en-IN" sz="2400" b="1" i="1" u="sng" dirty="0">
                <a:latin typeface="Times New Roman" pitchFamily="18" charset="0"/>
                <a:cs typeface="Times New Roman" pitchFamily="18" charset="0"/>
              </a:rPr>
              <a:t>Z. macroura  </a:t>
            </a:r>
          </a:p>
        </p:txBody>
      </p:sp>
      <p:sp>
        <p:nvSpPr>
          <p:cNvPr id="7" name="TextBox 6"/>
          <p:cNvSpPr txBox="1"/>
          <p:nvPr/>
        </p:nvSpPr>
        <p:spPr>
          <a:xfrm>
            <a:off x="214282" y="3554932"/>
            <a:ext cx="8715436" cy="2677656"/>
          </a:xfrm>
          <a:prstGeom prst="rect">
            <a:avLst/>
          </a:prstGeom>
          <a:noFill/>
        </p:spPr>
        <p:txBody>
          <a:bodyPr wrap="square" rtlCol="0">
            <a:spAutoFit/>
          </a:bodyPr>
          <a:lstStyle/>
          <a:p>
            <a:pPr algn="just"/>
            <a:r>
              <a:rPr lang="en-IN" sz="2400" b="1" dirty="0">
                <a:latin typeface="Times New Roman" pitchFamily="18" charset="0"/>
                <a:cs typeface="Times New Roman" pitchFamily="18" charset="0"/>
              </a:rPr>
              <a:t>Introduction</a:t>
            </a:r>
            <a:r>
              <a:rPr lang="en-IN" sz="2000" dirty="0">
                <a:latin typeface="Times New Roman" pitchFamily="18" charset="0"/>
                <a:cs typeface="Times New Roman" pitchFamily="18" charset="0"/>
              </a:rPr>
              <a:t>. </a:t>
            </a:r>
          </a:p>
          <a:p>
            <a:pPr algn="just"/>
            <a:r>
              <a:rPr lang="en-IN" sz="2000" dirty="0">
                <a:latin typeface="Times New Roman" pitchFamily="18" charset="0"/>
                <a:cs typeface="Times New Roman" pitchFamily="18" charset="0"/>
              </a:rPr>
              <a:t>	</a:t>
            </a:r>
            <a:r>
              <a:rPr lang="en-IN" sz="2400" dirty="0">
                <a:latin typeface="Times New Roman" pitchFamily="18" charset="0"/>
                <a:cs typeface="Times New Roman" pitchFamily="18" charset="0"/>
              </a:rPr>
              <a:t>The bird is also known as the </a:t>
            </a:r>
            <a:r>
              <a:rPr lang="en-IN" sz="2400" b="1" dirty="0">
                <a:latin typeface="Times New Roman" pitchFamily="18" charset="0"/>
                <a:cs typeface="Times New Roman" pitchFamily="18" charset="0"/>
              </a:rPr>
              <a:t>American Mourning Dove</a:t>
            </a:r>
            <a:r>
              <a:rPr lang="en-IN" sz="2400" dirty="0">
                <a:latin typeface="Times New Roman" pitchFamily="18" charset="0"/>
                <a:cs typeface="Times New Roman" pitchFamily="18" charset="0"/>
              </a:rPr>
              <a:t>. It is one of the most abundant and widespread of all North American birds. It is also a leading game bird, with more than 20 million bird shot annually in the U.S., both for sport and for sport and for meat. Mourning doves eat almost exclusively seeds, which make up more than 99% of their diet. Rarely, they will eat snails or insects. </a:t>
            </a: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6000" r="-26000"/>
          </a:stretch>
        </a:blipFill>
        <a:effectLst/>
      </p:bgPr>
    </p:bg>
    <p:spTree>
      <p:nvGrpSpPr>
        <p:cNvPr id="1" name=""/>
        <p:cNvGrpSpPr/>
        <p:nvPr/>
      </p:nvGrpSpPr>
      <p:grpSpPr>
        <a:xfrm>
          <a:off x="0" y="0"/>
          <a:ext cx="0" cy="0"/>
          <a:chOff x="0" y="0"/>
          <a:chExt cx="0" cy="0"/>
        </a:xfrm>
      </p:grpSpPr>
      <p:sp>
        <p:nvSpPr>
          <p:cNvPr id="2" name="TextBox 1"/>
          <p:cNvSpPr txBox="1"/>
          <p:nvPr/>
        </p:nvSpPr>
        <p:spPr>
          <a:xfrm>
            <a:off x="214282" y="-71462"/>
            <a:ext cx="8643998" cy="984885"/>
          </a:xfrm>
          <a:prstGeom prst="rect">
            <a:avLst/>
          </a:prstGeom>
          <a:noFill/>
        </p:spPr>
        <p:txBody>
          <a:bodyPr wrap="square" rtlCol="0">
            <a:spAutoFit/>
          </a:bodyPr>
          <a:lstStyle/>
          <a:p>
            <a:pPr algn="ctr"/>
            <a:r>
              <a:rPr lang="en-IN" dirty="0">
                <a:latin typeface="Times New Roman" pitchFamily="18" charset="0"/>
                <a:cs typeface="Times New Roman" pitchFamily="18" charset="0"/>
              </a:rPr>
              <a:t>                                       </a:t>
            </a:r>
            <a:endParaRPr lang="en-IN" sz="4000" b="1" dirty="0">
              <a:latin typeface="Times New Roman" pitchFamily="18" charset="0"/>
              <a:cs typeface="Times New Roman" pitchFamily="18" charset="0"/>
            </a:endParaRPr>
          </a:p>
          <a:p>
            <a:pPr algn="ctr"/>
            <a:r>
              <a:rPr lang="en-IN" sz="3600" dirty="0">
                <a:latin typeface="Times New Roman" pitchFamily="18" charset="0"/>
                <a:cs typeface="Times New Roman" pitchFamily="18" charset="0"/>
              </a:rPr>
              <a:t> </a:t>
            </a:r>
            <a:r>
              <a:rPr lang="en-IN" sz="4000" b="1" dirty="0">
                <a:latin typeface="Times New Roman" pitchFamily="18" charset="0"/>
                <a:cs typeface="Times New Roman" pitchFamily="18" charset="0"/>
              </a:rPr>
              <a:t>General Characters</a:t>
            </a:r>
          </a:p>
        </p:txBody>
      </p:sp>
      <p:sp>
        <p:nvSpPr>
          <p:cNvPr id="3" name="TextBox 2"/>
          <p:cNvSpPr txBox="1"/>
          <p:nvPr/>
        </p:nvSpPr>
        <p:spPr>
          <a:xfrm>
            <a:off x="500034" y="1000108"/>
            <a:ext cx="8215370" cy="4524315"/>
          </a:xfrm>
          <a:prstGeom prst="rect">
            <a:avLst/>
          </a:prstGeom>
          <a:noFill/>
        </p:spPr>
        <p:txBody>
          <a:bodyPr wrap="square" rtlCol="0">
            <a:spAutoFit/>
          </a:bodyPr>
          <a:lstStyle/>
          <a:p>
            <a:pPr marL="571500" indent="-571500">
              <a:buFont typeface="+mj-lt"/>
              <a:buAutoNum type="romanUcPeriod"/>
            </a:pPr>
            <a:r>
              <a:rPr lang="en-IN" sz="3200" dirty="0">
                <a:latin typeface="Times New Roman" pitchFamily="18" charset="0"/>
                <a:cs typeface="Times New Roman" pitchFamily="18" charset="0"/>
              </a:rPr>
              <a:t>The Birds also known as American mourninig or Rain dove.</a:t>
            </a:r>
          </a:p>
          <a:p>
            <a:pPr marL="571500" indent="-571500">
              <a:buFont typeface="+mj-lt"/>
              <a:buAutoNum type="romanUcPeriod"/>
            </a:pPr>
            <a:r>
              <a:rPr lang="en-IN" sz="3200" dirty="0">
                <a:latin typeface="Times New Roman" pitchFamily="18" charset="0"/>
                <a:cs typeface="Times New Roman" pitchFamily="18" charset="0"/>
              </a:rPr>
              <a:t>Mourning doves are light grey and brown and generally muted in colour.</a:t>
            </a:r>
          </a:p>
          <a:p>
            <a:pPr marL="571500" indent="-571500">
              <a:buFont typeface="+mj-lt"/>
              <a:buAutoNum type="romanUcPeriod"/>
            </a:pPr>
            <a:r>
              <a:rPr lang="en-IN" sz="3200" dirty="0">
                <a:latin typeface="Times New Roman" pitchFamily="18" charset="0"/>
                <a:cs typeface="Times New Roman" pitchFamily="18" charset="0"/>
              </a:rPr>
              <a:t>Males and females are similar in appearances.</a:t>
            </a:r>
          </a:p>
          <a:p>
            <a:pPr marL="571500" indent="-571500">
              <a:buFont typeface="+mj-lt"/>
              <a:buAutoNum type="romanUcPeriod"/>
            </a:pPr>
            <a:r>
              <a:rPr lang="en-IN" sz="3200" dirty="0">
                <a:latin typeface="Times New Roman" pitchFamily="18" charset="0"/>
                <a:cs typeface="Times New Roman" pitchFamily="18" charset="0"/>
              </a:rPr>
              <a:t>The species is generally monogamous with two squabs per brood .</a:t>
            </a:r>
          </a:p>
          <a:p>
            <a:pPr marL="571500" indent="-571500">
              <a:buFont typeface="+mj-lt"/>
              <a:buAutoNum type="romanUcPeriod"/>
            </a:pPr>
            <a:r>
              <a:rPr lang="en-IN" sz="3200" dirty="0">
                <a:latin typeface="Times New Roman" pitchFamily="18" charset="0"/>
                <a:cs typeface="Times New Roman" pitchFamily="18" charset="0"/>
              </a:rPr>
              <a:t>Both parents incubate and care for the young.</a:t>
            </a:r>
          </a:p>
        </p:txBody>
      </p:sp>
    </p:spTree>
  </p:cSld>
  <p:clrMapOvr>
    <a:masterClrMapping/>
  </p:clrMapOvr>
  <p:transition>
    <p:strips dir="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4905</TotalTime>
  <Words>1777</Words>
  <Application>Microsoft Office PowerPoint</Application>
  <PresentationFormat>On-screen Show (4:3)</PresentationFormat>
  <Paragraphs>146</Paragraphs>
  <Slides>21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Algerian</vt:lpstr>
      <vt:lpstr>Andalus</vt:lpstr>
      <vt:lpstr>Arial</vt:lpstr>
      <vt:lpstr>Calibri</vt:lpstr>
      <vt:lpstr>Harlow Solid Italic</vt:lpstr>
      <vt:lpstr>Kruti Dev 010</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Advocate Dr Kazi Abdul Mannan</cp:lastModifiedBy>
  <cp:revision>187</cp:revision>
  <cp:lastPrinted>2019-08-03T12:42:10Z</cp:lastPrinted>
  <dcterms:created xsi:type="dcterms:W3CDTF">2019-01-19T08:55:34Z</dcterms:created>
  <dcterms:modified xsi:type="dcterms:W3CDTF">2023-12-19T13:40:14Z</dcterms:modified>
</cp:coreProperties>
</file>