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DEADA"/>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715"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682"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38EE4-AD01-4915-8E0B-C14794AC03DE}" type="datetimeFigureOut">
              <a:rPr lang="en-US" smtClean="0"/>
              <a:t>12/17/2023</a:t>
            </a:fld>
            <a:endParaRPr lang="en-US"/>
          </a:p>
        </p:txBody>
      </p:sp>
      <p:sp>
        <p:nvSpPr>
          <p:cNvPr id="1048683"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684"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686"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570C9-AC62-4038-8B1E-BE8B08F0A0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84A0DA6C-55BF-4B80-8AEF-0B141B6DF094}" type="datetime1">
              <a:rPr lang="en-US" smtClean="0"/>
              <a:t>12/17/2023</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a:t>Click to edit Master title style</a:t>
            </a:r>
          </a:p>
        </p:txBody>
      </p:sp>
      <p:sp>
        <p:nvSpPr>
          <p:cNvPr id="1048652"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3" name="Date Placeholder 3"/>
          <p:cNvSpPr>
            <a:spLocks noGrp="1"/>
          </p:cNvSpPr>
          <p:nvPr>
            <p:ph type="dt" sz="half" idx="10"/>
          </p:nvPr>
        </p:nvSpPr>
        <p:spPr/>
        <p:txBody>
          <a:bodyPr/>
          <a:lstStyle/>
          <a:p>
            <a:fld id="{87AA97F2-A10C-47E5-8039-D3DBCF14C1E8}" type="datetime1">
              <a:rPr lang="en-US" smtClean="0"/>
              <a:t>12/17/2023</a:t>
            </a:fld>
            <a:endParaRPr lang="en-US"/>
          </a:p>
        </p:txBody>
      </p:sp>
      <p:sp>
        <p:nvSpPr>
          <p:cNvPr id="1048654" name="Footer Placeholder 4"/>
          <p:cNvSpPr>
            <a:spLocks noGrp="1"/>
          </p:cNvSpPr>
          <p:nvPr>
            <p:ph type="ftr" sz="quarter" idx="11"/>
          </p:nvPr>
        </p:nvSpPr>
        <p:spPr/>
        <p:txBody>
          <a:bodyPr/>
          <a:lstStyle/>
          <a:p>
            <a:endParaRPr lang="en-US"/>
          </a:p>
        </p:txBody>
      </p:sp>
      <p:sp>
        <p:nvSpPr>
          <p:cNvPr id="1048655"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5"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36"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Date Placeholder 3"/>
          <p:cNvSpPr>
            <a:spLocks noGrp="1"/>
          </p:cNvSpPr>
          <p:nvPr>
            <p:ph type="dt" sz="half" idx="10"/>
          </p:nvPr>
        </p:nvSpPr>
        <p:spPr/>
        <p:txBody>
          <a:bodyPr/>
          <a:lstStyle/>
          <a:p>
            <a:fld id="{EE69BAB8-F680-4D0E-BA9F-CF11E6FA6D7E}" type="datetime1">
              <a:rPr lang="en-US" smtClean="0"/>
              <a:t>12/17/2023</a:t>
            </a:fld>
            <a:endParaRPr lang="en-US"/>
          </a:p>
        </p:txBody>
      </p:sp>
      <p:sp>
        <p:nvSpPr>
          <p:cNvPr id="1048638" name="Footer Placeholder 4"/>
          <p:cNvSpPr>
            <a:spLocks noGrp="1"/>
          </p:cNvSpPr>
          <p:nvPr>
            <p:ph type="ftr" sz="quarter" idx="11"/>
          </p:nvPr>
        </p:nvSpPr>
        <p:spPr/>
        <p:txBody>
          <a:bodyPr/>
          <a:lstStyle/>
          <a:p>
            <a:endParaRPr lang="en-US"/>
          </a:p>
        </p:txBody>
      </p:sp>
      <p:sp>
        <p:nvSpPr>
          <p:cNvPr id="1048639"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a:t>Click to edit Master title style</a:t>
            </a:r>
          </a:p>
        </p:txBody>
      </p:sp>
      <p:sp>
        <p:nvSpPr>
          <p:cNvPr id="1048641"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2" name="Date Placeholder 3"/>
          <p:cNvSpPr>
            <a:spLocks noGrp="1"/>
          </p:cNvSpPr>
          <p:nvPr>
            <p:ph type="dt" sz="half" idx="10"/>
          </p:nvPr>
        </p:nvSpPr>
        <p:spPr/>
        <p:txBody>
          <a:bodyPr/>
          <a:lstStyle/>
          <a:p>
            <a:fld id="{C4FC988F-C250-4E1E-8E68-15E2A20A8E34}" type="datetime1">
              <a:rPr lang="en-US" smtClean="0"/>
              <a:t>12/17/2023</a:t>
            </a:fld>
            <a:endParaRPr lang="en-US"/>
          </a:p>
        </p:txBody>
      </p:sp>
      <p:sp>
        <p:nvSpPr>
          <p:cNvPr id="1048643" name="Footer Placeholder 4"/>
          <p:cNvSpPr>
            <a:spLocks noGrp="1"/>
          </p:cNvSpPr>
          <p:nvPr>
            <p:ph type="ftr" sz="quarter" idx="11"/>
          </p:nvPr>
        </p:nvSpPr>
        <p:spPr/>
        <p:txBody>
          <a:bodyPr/>
          <a:lstStyle/>
          <a:p>
            <a:endParaRPr lang="en-US"/>
          </a:p>
        </p:txBody>
      </p:sp>
      <p:sp>
        <p:nvSpPr>
          <p:cNvPr id="1048644"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6"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57"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8" name="Date Placeholder 3"/>
          <p:cNvSpPr>
            <a:spLocks noGrp="1"/>
          </p:cNvSpPr>
          <p:nvPr>
            <p:ph type="dt" sz="half" idx="10"/>
          </p:nvPr>
        </p:nvSpPr>
        <p:spPr/>
        <p:txBody>
          <a:bodyPr/>
          <a:lstStyle/>
          <a:p>
            <a:fld id="{395CA821-F639-4F3F-A996-E47C52AE27FD}" type="datetime1">
              <a:rPr lang="en-US" smtClean="0"/>
              <a:t>12/17/2023</a:t>
            </a:fld>
            <a:endParaRPr lang="en-US"/>
          </a:p>
        </p:txBody>
      </p:sp>
      <p:sp>
        <p:nvSpPr>
          <p:cNvPr id="1048659" name="Footer Placeholder 4"/>
          <p:cNvSpPr>
            <a:spLocks noGrp="1"/>
          </p:cNvSpPr>
          <p:nvPr>
            <p:ph type="ftr" sz="quarter" idx="11"/>
          </p:nvPr>
        </p:nvSpPr>
        <p:spPr/>
        <p:txBody>
          <a:bodyPr/>
          <a:lstStyle/>
          <a:p>
            <a:endParaRPr lang="en-US"/>
          </a:p>
        </p:txBody>
      </p:sp>
      <p:sp>
        <p:nvSpPr>
          <p:cNvPr id="1048660"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a:t>Click to edit Master title style</a:t>
            </a:r>
          </a:p>
        </p:txBody>
      </p:sp>
      <p:sp>
        <p:nvSpPr>
          <p:cNvPr id="104866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4" name="Date Placeholder 4"/>
          <p:cNvSpPr>
            <a:spLocks noGrp="1"/>
          </p:cNvSpPr>
          <p:nvPr>
            <p:ph type="dt" sz="half" idx="10"/>
          </p:nvPr>
        </p:nvSpPr>
        <p:spPr/>
        <p:txBody>
          <a:bodyPr/>
          <a:lstStyle/>
          <a:p>
            <a:fld id="{080B08FC-6C09-4193-92E7-982CBA5E25FD}" type="datetime1">
              <a:rPr lang="en-US" smtClean="0"/>
              <a:t>12/17/2023</a:t>
            </a:fld>
            <a:endParaRPr lang="en-US"/>
          </a:p>
        </p:txBody>
      </p:sp>
      <p:sp>
        <p:nvSpPr>
          <p:cNvPr id="1048665" name="Footer Placeholder 5"/>
          <p:cNvSpPr>
            <a:spLocks noGrp="1"/>
          </p:cNvSpPr>
          <p:nvPr>
            <p:ph type="ftr" sz="quarter" idx="11"/>
          </p:nvPr>
        </p:nvSpPr>
        <p:spPr/>
        <p:txBody>
          <a:bodyPr/>
          <a:lstStyle/>
          <a:p>
            <a:endParaRPr lang="en-US"/>
          </a:p>
        </p:txBody>
      </p:sp>
      <p:sp>
        <p:nvSpPr>
          <p:cNvPr id="1048666"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7" name="Title 1"/>
          <p:cNvSpPr>
            <a:spLocks noGrp="1"/>
          </p:cNvSpPr>
          <p:nvPr>
            <p:ph type="title"/>
          </p:nvPr>
        </p:nvSpPr>
        <p:spPr/>
        <p:txBody>
          <a:bodyPr/>
          <a:lstStyle/>
          <a:p>
            <a:r>
              <a:rPr lang="en-US"/>
              <a:t>Click to edit Master title style</a:t>
            </a:r>
          </a:p>
        </p:txBody>
      </p:sp>
      <p:sp>
        <p:nvSpPr>
          <p:cNvPr id="1048668"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0"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2" name="Date Placeholder 6"/>
          <p:cNvSpPr>
            <a:spLocks noGrp="1"/>
          </p:cNvSpPr>
          <p:nvPr>
            <p:ph type="dt" sz="half" idx="10"/>
          </p:nvPr>
        </p:nvSpPr>
        <p:spPr/>
        <p:txBody>
          <a:bodyPr/>
          <a:lstStyle/>
          <a:p>
            <a:fld id="{922E2CF8-8586-4D46-9B9D-B806646B7ABD}" type="datetime1">
              <a:rPr lang="en-US" smtClean="0"/>
              <a:t>12/17/2023</a:t>
            </a:fld>
            <a:endParaRPr lang="en-US"/>
          </a:p>
        </p:txBody>
      </p:sp>
      <p:sp>
        <p:nvSpPr>
          <p:cNvPr id="1048673" name="Footer Placeholder 7"/>
          <p:cNvSpPr>
            <a:spLocks noGrp="1"/>
          </p:cNvSpPr>
          <p:nvPr>
            <p:ph type="ftr" sz="quarter" idx="11"/>
          </p:nvPr>
        </p:nvSpPr>
        <p:spPr/>
        <p:txBody>
          <a:bodyPr/>
          <a:lstStyle/>
          <a:p>
            <a:endParaRPr lang="en-US"/>
          </a:p>
        </p:txBody>
      </p:sp>
      <p:sp>
        <p:nvSpPr>
          <p:cNvPr id="1048674" name="Slide Number Placeholder 8"/>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1" name="Title 1"/>
          <p:cNvSpPr>
            <a:spLocks noGrp="1"/>
          </p:cNvSpPr>
          <p:nvPr>
            <p:ph type="title"/>
          </p:nvPr>
        </p:nvSpPr>
        <p:spPr/>
        <p:txBody>
          <a:bodyPr/>
          <a:lstStyle/>
          <a:p>
            <a:r>
              <a:rPr lang="en-US"/>
              <a:t>Click to edit Master title style</a:t>
            </a:r>
          </a:p>
        </p:txBody>
      </p:sp>
      <p:sp>
        <p:nvSpPr>
          <p:cNvPr id="1048632" name="Date Placeholder 2"/>
          <p:cNvSpPr>
            <a:spLocks noGrp="1"/>
          </p:cNvSpPr>
          <p:nvPr>
            <p:ph type="dt" sz="half" idx="10"/>
          </p:nvPr>
        </p:nvSpPr>
        <p:spPr/>
        <p:txBody>
          <a:bodyPr/>
          <a:lstStyle/>
          <a:p>
            <a:fld id="{BFCEB8FA-DE4E-43D6-B6D8-A1A987E0816C}" type="datetime1">
              <a:rPr lang="en-US" smtClean="0"/>
              <a:t>12/17/2023</a:t>
            </a:fld>
            <a:endParaRPr lang="en-US"/>
          </a:p>
        </p:txBody>
      </p:sp>
      <p:sp>
        <p:nvSpPr>
          <p:cNvPr id="1048633" name="Footer Placeholder 3"/>
          <p:cNvSpPr>
            <a:spLocks noGrp="1"/>
          </p:cNvSpPr>
          <p:nvPr>
            <p:ph type="ftr" sz="quarter" idx="11"/>
          </p:nvPr>
        </p:nvSpPr>
        <p:spPr/>
        <p:txBody>
          <a:bodyPr/>
          <a:lstStyle/>
          <a:p>
            <a:endParaRPr lang="en-US"/>
          </a:p>
        </p:txBody>
      </p:sp>
      <p:sp>
        <p:nvSpPr>
          <p:cNvPr id="1048634" name="Slide Number Placeholder 4"/>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0" name="Date Placeholder 1"/>
          <p:cNvSpPr>
            <a:spLocks noGrp="1"/>
          </p:cNvSpPr>
          <p:nvPr>
            <p:ph type="dt" sz="half" idx="10"/>
          </p:nvPr>
        </p:nvSpPr>
        <p:spPr/>
        <p:txBody>
          <a:bodyPr/>
          <a:lstStyle/>
          <a:p>
            <a:fld id="{BE424ACD-7713-4B3D-AEAD-E29C8D68354D}" type="datetime1">
              <a:rPr lang="en-US" smtClean="0"/>
              <a:t>12/17/2023</a:t>
            </a:fld>
            <a:endParaRPr lang="en-US"/>
          </a:p>
        </p:txBody>
      </p:sp>
      <p:sp>
        <p:nvSpPr>
          <p:cNvPr id="1048601" name="Footer Placeholder 2"/>
          <p:cNvSpPr>
            <a:spLocks noGrp="1"/>
          </p:cNvSpPr>
          <p:nvPr>
            <p:ph type="ftr" sz="quarter" idx="11"/>
          </p:nvPr>
        </p:nvSpPr>
        <p:spPr/>
        <p:txBody>
          <a:bodyPr/>
          <a:lstStyle/>
          <a:p>
            <a:endParaRPr lang="en-US"/>
          </a:p>
        </p:txBody>
      </p:sp>
      <p:sp>
        <p:nvSpPr>
          <p:cNvPr id="1048602" name="Slide Number Placeholder 3"/>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5"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76"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7"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8" name="Date Placeholder 4"/>
          <p:cNvSpPr>
            <a:spLocks noGrp="1"/>
          </p:cNvSpPr>
          <p:nvPr>
            <p:ph type="dt" sz="half" idx="10"/>
          </p:nvPr>
        </p:nvSpPr>
        <p:spPr/>
        <p:txBody>
          <a:bodyPr/>
          <a:lstStyle/>
          <a:p>
            <a:fld id="{2241E296-5806-4CFF-BA4C-D858D8DCD4F9}" type="datetime1">
              <a:rPr lang="en-US" smtClean="0"/>
              <a:t>12/17/2023</a:t>
            </a:fld>
            <a:endParaRPr lang="en-US"/>
          </a:p>
        </p:txBody>
      </p:sp>
      <p:sp>
        <p:nvSpPr>
          <p:cNvPr id="1048679" name="Footer Placeholder 5"/>
          <p:cNvSpPr>
            <a:spLocks noGrp="1"/>
          </p:cNvSpPr>
          <p:nvPr>
            <p:ph type="ftr" sz="quarter" idx="11"/>
          </p:nvPr>
        </p:nvSpPr>
        <p:spPr/>
        <p:txBody>
          <a:bodyPr/>
          <a:lstStyle/>
          <a:p>
            <a:endParaRPr lang="en-US"/>
          </a:p>
        </p:txBody>
      </p:sp>
      <p:sp>
        <p:nvSpPr>
          <p:cNvPr id="1048680"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5"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46"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47"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8" name="Date Placeholder 4"/>
          <p:cNvSpPr>
            <a:spLocks noGrp="1"/>
          </p:cNvSpPr>
          <p:nvPr>
            <p:ph type="dt" sz="half" idx="10"/>
          </p:nvPr>
        </p:nvSpPr>
        <p:spPr/>
        <p:txBody>
          <a:bodyPr/>
          <a:lstStyle/>
          <a:p>
            <a:fld id="{0181B65A-7B0C-4DDD-853F-CF7F5464C133}" type="datetime1">
              <a:rPr lang="en-US" smtClean="0"/>
              <a:t>12/17/2023</a:t>
            </a:fld>
            <a:endParaRPr lang="en-US"/>
          </a:p>
        </p:txBody>
      </p:sp>
      <p:sp>
        <p:nvSpPr>
          <p:cNvPr id="1048649" name="Footer Placeholder 5"/>
          <p:cNvSpPr>
            <a:spLocks noGrp="1"/>
          </p:cNvSpPr>
          <p:nvPr>
            <p:ph type="ftr" sz="quarter" idx="11"/>
          </p:nvPr>
        </p:nvSpPr>
        <p:spPr/>
        <p:txBody>
          <a:bodyPr/>
          <a:lstStyle/>
          <a:p>
            <a:endParaRPr lang="en-US"/>
          </a:p>
        </p:txBody>
      </p:sp>
      <p:sp>
        <p:nvSpPr>
          <p:cNvPr id="1048650"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3B698-DB7B-4F28-98F7-7EFC3794D358}" type="datetime1">
              <a:rPr lang="en-US" smtClean="0"/>
              <a:t>12/17/2023</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3049D-2CDB-4873-A730-7350A6E264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6" name="Title 1048585"/>
          <p:cNvSpPr>
            <a:spLocks noGrp="1"/>
          </p:cNvSpPr>
          <p:nvPr>
            <p:ph type="ctrTitle"/>
          </p:nvPr>
        </p:nvSpPr>
        <p:spPr>
          <a:xfrm>
            <a:off x="1004831" y="-3248016"/>
            <a:ext cx="7772400" cy="1470025"/>
          </a:xfrm>
        </p:spPr>
        <p:txBody>
          <a:bodyPr/>
          <a:lstStyle/>
          <a:p>
            <a:endParaRPr lang="en-GB"/>
          </a:p>
        </p:txBody>
      </p:sp>
      <p:sp>
        <p:nvSpPr>
          <p:cNvPr id="1048587" name="Subtitle 1048586"/>
          <p:cNvSpPr>
            <a:spLocks noGrp="1"/>
          </p:cNvSpPr>
          <p:nvPr>
            <p:ph type="subTitle" idx="1"/>
          </p:nvPr>
        </p:nvSpPr>
        <p:spPr>
          <a:xfrm>
            <a:off x="360126" y="904250"/>
            <a:ext cx="8417105" cy="6676266"/>
          </a:xfrm>
        </p:spPr>
        <p:txBody>
          <a:bodyPr>
            <a:normAutofit/>
          </a:bodyPr>
          <a:lstStyle/>
          <a:p>
            <a:r>
              <a:rPr lang="en-GB" b="1">
                <a:solidFill>
                  <a:srgbClr val="C00000"/>
                </a:solidFill>
              </a:rPr>
              <a:t>7th International Conference</a:t>
            </a:r>
          </a:p>
          <a:p>
            <a:r>
              <a:rPr lang="en-GB" b="1">
                <a:solidFill>
                  <a:srgbClr val="C00000"/>
                </a:solidFill>
              </a:rPr>
              <a:t> on</a:t>
            </a:r>
          </a:p>
          <a:p>
            <a:r>
              <a:rPr lang="en-GB" b="1">
                <a:solidFill>
                  <a:srgbClr val="C00000"/>
                </a:solidFill>
              </a:rPr>
              <a:t> Public Health &amp; Technology</a:t>
            </a:r>
          </a:p>
          <a:p>
            <a:r>
              <a:rPr lang="en-GB" b="1">
                <a:solidFill>
                  <a:srgbClr val="C00000"/>
                </a:solidFill>
              </a:rPr>
              <a:t>December 25-26, 2023</a:t>
            </a:r>
          </a:p>
          <a:p>
            <a:pPr algn="ctr"/>
            <a:r>
              <a:rPr lang="en-GB" b="1" u="none">
                <a:solidFill>
                  <a:srgbClr val="FF0000"/>
                </a:solidFill>
              </a:rPr>
              <a:t>TOPIC: Public </a:t>
            </a:r>
            <a:r>
              <a:rPr lang="en-US" b="1" u="none">
                <a:solidFill>
                  <a:srgbClr val="FF0000"/>
                </a:solidFill>
              </a:rPr>
              <a:t>H</a:t>
            </a:r>
            <a:r>
              <a:rPr lang="en-GB" b="1" u="none">
                <a:solidFill>
                  <a:srgbClr val="FF0000"/>
                </a:solidFill>
              </a:rPr>
              <a:t>ealth </a:t>
            </a:r>
            <a:r>
              <a:rPr lang="en-US" b="1" u="none">
                <a:solidFill>
                  <a:srgbClr val="FF0000"/>
                </a:solidFill>
              </a:rPr>
              <a:t>T</a:t>
            </a:r>
            <a:r>
              <a:rPr lang="en-GB" b="1" u="none">
                <a:solidFill>
                  <a:srgbClr val="FF0000"/>
                </a:solidFill>
              </a:rPr>
              <a:t>echnology</a:t>
            </a:r>
          </a:p>
          <a:p>
            <a:pPr algn="ctr"/>
            <a:r>
              <a:rPr lang="en-GB" b="1" u="none">
                <a:solidFill>
                  <a:srgbClr val="FF0000"/>
                </a:solidFill>
              </a:rPr>
              <a:t> </a:t>
            </a:r>
            <a:r>
              <a:rPr lang="en-GB" sz="2800" b="1">
                <a:solidFill>
                  <a:srgbClr val="FFFF00"/>
                </a:solidFill>
              </a:rPr>
              <a:t>Organized by: Center for Academic &amp; Professional Career Development and Research (CAPCDR)</a:t>
            </a:r>
            <a:endParaRPr lang="en-GB" b="1" u="none">
              <a:solidFill>
                <a:srgbClr val="FF0000"/>
              </a:solidFill>
            </a:endParaRPr>
          </a:p>
          <a:p>
            <a:r>
              <a:rPr lang="en-GB" sz="2800" b="1">
                <a:solidFill>
                  <a:srgbClr val="FFFF00"/>
                </a:solidFill>
              </a:rPr>
              <a:t>Presented by: </a:t>
            </a:r>
            <a:r>
              <a:rPr lang="en-US" sz="2800" b="1">
                <a:solidFill>
                  <a:srgbClr val="FFFF00"/>
                </a:solidFill>
              </a:rPr>
              <a:t>Mr.</a:t>
            </a:r>
            <a:r>
              <a:rPr lang="en-GB" sz="2800" b="1">
                <a:solidFill>
                  <a:srgbClr val="FFFF00"/>
                </a:solidFill>
              </a:rPr>
              <a:t>Rushikesh </a:t>
            </a:r>
            <a:r>
              <a:rPr lang="en-GB" sz="2800">
                <a:solidFill>
                  <a:srgbClr val="FFFF00"/>
                </a:solidFill>
              </a:rPr>
              <a:t>R.Bangar</a:t>
            </a:r>
          </a:p>
          <a:p>
            <a:r>
              <a:rPr lang="en-US" sz="2800">
                <a:solidFill>
                  <a:srgbClr val="FFFF00"/>
                </a:solidFill>
              </a:rPr>
              <a:t>              Ms. Pratiksha A.Shinde </a:t>
            </a:r>
            <a:endParaRPr lang="en-GB" sz="2800">
              <a:solidFill>
                <a:srgbClr val="FFFF00"/>
              </a:solidFill>
            </a:endParaRPr>
          </a:p>
        </p:txBody>
      </p:sp>
      <p:pic>
        <p:nvPicPr>
          <p:cNvPr id="2097152" name="Picture 2097151"/>
          <p:cNvPicPr>
            <a:picLocks/>
          </p:cNvPicPr>
          <p:nvPr/>
        </p:nvPicPr>
        <p:blipFill>
          <a:blip r:embed="rId3"/>
          <a:stretch>
            <a:fillRect/>
          </a:stretch>
        </p:blipFill>
        <p:spPr>
          <a:xfrm>
            <a:off x="-1106888" y="10262758"/>
            <a:ext cx="9144000" cy="38324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8" name="Rectangle 15"/>
          <p:cNvSpPr/>
          <p:nvPr/>
        </p:nvSpPr>
        <p:spPr>
          <a:xfrm>
            <a:off x="175192" y="8648117"/>
            <a:ext cx="8839200" cy="4556902"/>
          </a:xfrm>
          <a:prstGeom prst="rect">
            <a:avLst/>
          </a:prstGeom>
          <a:solidFill>
            <a:srgbClr val="000000"/>
          </a:solidFill>
          <a:ln w="381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sz="2800" b="1">
                <a:solidFill>
                  <a:srgbClr val="FFFFFF"/>
                </a:solidFill>
              </a:rPr>
              <a:t>Topic :-</a:t>
            </a:r>
            <a:endParaRPr lang="en-US">
              <a:solidFill>
                <a:srgbClr val="FFFFFF"/>
              </a:solidFill>
            </a:endParaRPr>
          </a:p>
          <a:p>
            <a:pPr algn="ctr"/>
            <a:r>
              <a:rPr lang="en-US" sz="2800" b="1">
                <a:solidFill>
                  <a:srgbClr val="FFFFFF"/>
                </a:solidFill>
              </a:rPr>
              <a:t>COVID -1</a:t>
            </a:r>
            <a:r>
              <a:rPr lang="en-US" sz="2800" b="1">
                <a:solidFill>
                  <a:srgbClr val="000000"/>
                </a:solidFill>
              </a:rPr>
              <a:t>9</a:t>
            </a:r>
            <a:endParaRPr lang="en-US"/>
          </a:p>
        </p:txBody>
      </p:sp>
      <p:sp>
        <p:nvSpPr>
          <p:cNvPr id="1048589" name="Title 1"/>
          <p:cNvSpPr>
            <a:spLocks noGrp="1"/>
          </p:cNvSpPr>
          <p:nvPr>
            <p:ph type="ctrTitle"/>
          </p:nvPr>
        </p:nvSpPr>
        <p:spPr>
          <a:xfrm>
            <a:off x="-211096" y="8989150"/>
            <a:ext cx="7772400" cy="1667227"/>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fontScale="90476"/>
          </a:bodyPr>
          <a:lstStyle/>
          <a:p>
            <a:r>
              <a:rPr lang="en-US" sz="2100" b="1" dirty="0">
                <a:solidFill>
                  <a:schemeClr val="tx1"/>
                </a:solidFill>
                <a:latin typeface="Times New Roman" pitchFamily="18" charset="0"/>
                <a:cs typeface="Times New Roman" pitchFamily="18" charset="0"/>
              </a:rPr>
              <a:t>On January 30, 2020, the World Health Organisation declared an epidemic in</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response to the SARS-CoV-2 virus outbreak in Wuhan, Hubei Province, China, and its</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quick spread to 25 other nations. This occurred exactly one month after the disease's</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first case was reported on December 31, 2019</a:t>
            </a:r>
          </a:p>
        </p:txBody>
      </p:sp>
      <p:sp>
        <p:nvSpPr>
          <p:cNvPr id="1048590" name="Subtitle 2"/>
          <p:cNvSpPr>
            <a:spLocks noGrp="1"/>
          </p:cNvSpPr>
          <p:nvPr>
            <p:ph type="subTitle" idx="1"/>
          </p:nvPr>
        </p:nvSpPr>
        <p:spPr>
          <a:xfrm>
            <a:off x="685799" y="-2225304"/>
            <a:ext cx="9884525" cy="1029405"/>
          </a:xfrm>
          <a:solidFill>
            <a:srgbClr val="FFFF00"/>
          </a:solidFill>
          <a:ln>
            <a:solidFill>
              <a:srgbClr val="FFFFFF"/>
            </a:solidFill>
            <a:prstDash val="solid"/>
          </a:ln>
        </p:spPr>
        <p:style>
          <a:lnRef idx="1">
            <a:schemeClr val="accent4"/>
          </a:lnRef>
          <a:fillRef idx="3">
            <a:schemeClr val="accent4"/>
          </a:fillRef>
          <a:effectRef idx="2">
            <a:schemeClr val="accent4"/>
          </a:effectRef>
          <a:fontRef idx="minor">
            <a:schemeClr val="lt1"/>
          </a:fontRef>
        </p:style>
        <p:txBody>
          <a:bodyPr>
            <a:normAutofit/>
          </a:bodyPr>
          <a:lstStyle/>
          <a:p>
            <a:pPr algn="just"/>
            <a:endParaRPr lang="en-US" sz="2200" dirty="0">
              <a:solidFill>
                <a:schemeClr val="bg1"/>
              </a:solidFill>
              <a:latin typeface="Times New Roman" pitchFamily="18" charset="0"/>
              <a:cs typeface="Times New Roman" pitchFamily="18" charset="0"/>
            </a:endParaRPr>
          </a:p>
        </p:txBody>
      </p:sp>
      <p:sp>
        <p:nvSpPr>
          <p:cNvPr id="1048591" name="TextBox 4"/>
          <p:cNvSpPr txBox="1"/>
          <p:nvPr/>
        </p:nvSpPr>
        <p:spPr>
          <a:xfrm>
            <a:off x="4942262" y="7899069"/>
            <a:ext cx="3048000" cy="369332"/>
          </a:xfrm>
          <a:prstGeom prst="rect">
            <a:avLst/>
          </a:prstGeom>
          <a:noFill/>
        </p:spPr>
        <p:txBody>
          <a:bodyPr wrap="square" rtlCol="0">
            <a:spAutoFit/>
          </a:bodyPr>
          <a:lstStyle/>
          <a:p>
            <a:r>
              <a:rPr lang="en-US" b="1" dirty="0">
                <a:latin typeface="Times New Roman" pitchFamily="18" charset="0"/>
                <a:cs typeface="Times New Roman" pitchFamily="18" charset="0"/>
              </a:rPr>
              <a:t>Lecture No: 36 </a:t>
            </a:r>
          </a:p>
        </p:txBody>
      </p:sp>
      <p:sp>
        <p:nvSpPr>
          <p:cNvPr id="1048592" name="TextBox 6"/>
          <p:cNvSpPr txBox="1"/>
          <p:nvPr/>
        </p:nvSpPr>
        <p:spPr>
          <a:xfrm>
            <a:off x="560683" y="-1557579"/>
            <a:ext cx="8952408" cy="1615440"/>
          </a:xfrm>
          <a:prstGeom prst="rect">
            <a:avLst/>
          </a:prstGeom>
          <a:noFill/>
        </p:spPr>
        <p:txBody>
          <a:bodyPr wrap="square" rtlCol="0">
            <a:spAutoFit/>
          </a:bodyPr>
          <a:lstStyle/>
          <a:p>
            <a:pPr algn="ctr"/>
            <a:r>
              <a:rPr lang="en-US" sz="2000" b="1" i="0" dirty="0">
                <a:solidFill>
                  <a:srgbClr val="FF0000"/>
                </a:solidFill>
                <a:latin typeface="Times New Roman" pitchFamily="18" charset="0"/>
                <a:cs typeface="Times New Roman" pitchFamily="18" charset="0"/>
              </a:rPr>
              <a:t>HSBPVT’s  Parikrama Diploma in Pharmaceutical Sciences, </a:t>
            </a:r>
            <a:r>
              <a:rPr lang="en-US" sz="2000" b="1" i="0" dirty="0" err="1">
                <a:solidFill>
                  <a:srgbClr val="FF0000"/>
                </a:solidFill>
                <a:latin typeface="Times New Roman" pitchFamily="18" charset="0"/>
                <a:cs typeface="Times New Roman" pitchFamily="18" charset="0"/>
              </a:rPr>
              <a:t>Kashti, Tel. Shrigoinda,  Dis- Ahamadnagar ,</a:t>
            </a:r>
            <a:endParaRPr lang="zh-CN" altLang="en-US">
              <a:solidFill>
                <a:srgbClr val="FF0000"/>
              </a:solidFill>
            </a:endParaRPr>
          </a:p>
          <a:p>
            <a:pPr algn="ctr"/>
            <a:r>
              <a:rPr lang="en-US" sz="2000" b="1" i="0" dirty="0" err="1">
                <a:solidFill>
                  <a:srgbClr val="FF0000"/>
                </a:solidFill>
                <a:latin typeface="Times New Roman" pitchFamily="18" charset="0"/>
                <a:cs typeface="Times New Roman" pitchFamily="18" charset="0"/>
              </a:rPr>
              <a:t> Maharashtra, India </a:t>
            </a:r>
            <a:endParaRPr lang="zh-CN" altLang="en-US">
              <a:solidFill>
                <a:srgbClr val="FF0000"/>
              </a:solidFill>
            </a:endParaRPr>
          </a:p>
          <a:p>
            <a:pPr algn="ctr"/>
            <a:r>
              <a:rPr lang="en-US" altLang="en-US" sz="2000" b="1" i="0" dirty="0" err="1">
                <a:solidFill>
                  <a:srgbClr val="FF0000"/>
                </a:solidFill>
                <a:latin typeface="Times New Roman" pitchFamily="18" charset="0"/>
                <a:cs typeface="Times New Roman" pitchFamily="18" charset="0"/>
              </a:rPr>
              <a:t>By :- </a:t>
            </a:r>
            <a:endParaRPr lang="zh-CN" altLang="en-US">
              <a:solidFill>
                <a:srgbClr val="FF0000"/>
              </a:solidFill>
            </a:endParaRPr>
          </a:p>
          <a:p>
            <a:pPr algn="ctr"/>
            <a:r>
              <a:rPr lang="en-US" altLang="en-US" sz="2000" b="1" i="0" dirty="0" err="1">
                <a:solidFill>
                  <a:srgbClr val="FF0000"/>
                </a:solidFill>
                <a:latin typeface="Times New Roman" pitchFamily="18" charset="0"/>
                <a:cs typeface="Times New Roman" pitchFamily="18" charset="0"/>
              </a:rPr>
              <a:t>Bangar Rushikesh R.</a:t>
            </a:r>
            <a:endParaRPr lang="zh-CN" altLang="en-US">
              <a:solidFill>
                <a:srgbClr val="FF0000"/>
              </a:solidFill>
            </a:endParaRPr>
          </a:p>
        </p:txBody>
      </p:sp>
      <p:sp>
        <p:nvSpPr>
          <p:cNvPr id="1048593" name="TextBox 7"/>
          <p:cNvSpPr txBox="1"/>
          <p:nvPr/>
        </p:nvSpPr>
        <p:spPr>
          <a:xfrm>
            <a:off x="685799" y="7468182"/>
            <a:ext cx="7772400"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200" b="1" dirty="0">
                <a:latin typeface="Times New Roman" pitchFamily="18" charset="0"/>
                <a:cs typeface="Times New Roman" pitchFamily="18" charset="0"/>
              </a:rPr>
              <a:t>PO- 1, 2, 4, 5, 6, 7, 9  </a:t>
            </a:r>
            <a:endParaRPr lang="en-US" sz="2200" dirty="0">
              <a:latin typeface="Times New Roman" pitchFamily="18" charset="0"/>
              <a:cs typeface="Times New Roman" pitchFamily="18" charset="0"/>
            </a:endParaRPr>
          </a:p>
        </p:txBody>
      </p:sp>
      <p:pic>
        <p:nvPicPr>
          <p:cNvPr id="2097153" name="Picture 2" descr="C:\Users\Public\Pictures\Sample Pictures\images.png"/>
          <p:cNvPicPr>
            <a:picLocks noChangeAspect="1" noChangeArrowheads="1"/>
          </p:cNvPicPr>
          <p:nvPr/>
        </p:nvPicPr>
        <p:blipFill>
          <a:blip r:embed="rId3"/>
          <a:srcRect/>
          <a:stretch>
            <a:fillRect/>
          </a:stretch>
        </p:blipFill>
        <p:spPr bwMode="auto">
          <a:xfrm rot="540499" flipH="1">
            <a:off x="1819057" y="-2252873"/>
            <a:ext cx="3182221" cy="705538"/>
          </a:xfrm>
          <a:prstGeom prst="rect">
            <a:avLst/>
          </a:prstGeom>
          <a:noFill/>
          <a:ln>
            <a:solidFill>
              <a:srgbClr val="C00000"/>
            </a:solidFill>
          </a:ln>
        </p:spPr>
      </p:pic>
      <p:pic>
        <p:nvPicPr>
          <p:cNvPr id="2097154" name="Picture 2097153"/>
          <p:cNvPicPr>
            <a:picLocks/>
          </p:cNvPicPr>
          <p:nvPr/>
        </p:nvPicPr>
        <p:blipFill>
          <a:blip r:embed="rId4"/>
          <a:stretch>
            <a:fillRect/>
          </a:stretch>
        </p:blipFill>
        <p:spPr>
          <a:xfrm>
            <a:off x="1338238" y="-2817979"/>
            <a:ext cx="2928960" cy="1835753"/>
          </a:xfrm>
          <a:prstGeom prst="rect">
            <a:avLst/>
          </a:prstGeom>
        </p:spPr>
      </p:pic>
      <p:sp>
        <p:nvSpPr>
          <p:cNvPr id="1048594" name="TextBox 1048593"/>
          <p:cNvSpPr txBox="1"/>
          <p:nvPr/>
        </p:nvSpPr>
        <p:spPr>
          <a:xfrm>
            <a:off x="61976" y="1191259"/>
            <a:ext cx="8952415" cy="637540"/>
          </a:xfrm>
          <a:prstGeom prst="rect">
            <a:avLst/>
          </a:prstGeom>
        </p:spPr>
        <p:txBody>
          <a:bodyPr wrap="square" rtlCol="0">
            <a:spAutoFit/>
          </a:bodyPr>
          <a:lstStyle/>
          <a:p>
            <a:r>
              <a:rPr lang="en-US" sz="3200" b="1">
                <a:solidFill>
                  <a:srgbClr val="FFC000"/>
                </a:solidFill>
                <a:latin typeface="Noto Sans Bamum"/>
                <a:ea typeface="Noto Sans Bamum"/>
                <a:cs typeface="Noto Sans Bamum"/>
              </a:rPr>
              <a:t>Topic :- PUBLIC HEALTH AND TECHNOLOGY</a:t>
            </a:r>
            <a:endParaRPr lang="en-GB" sz="3200">
              <a:solidFill>
                <a:srgbClr val="FFC000"/>
              </a:solidFill>
            </a:endParaRPr>
          </a:p>
        </p:txBody>
      </p:sp>
      <p:sp>
        <p:nvSpPr>
          <p:cNvPr id="1048595" name="TextBox 1048594"/>
          <p:cNvSpPr txBox="1"/>
          <p:nvPr/>
        </p:nvSpPr>
        <p:spPr>
          <a:xfrm>
            <a:off x="-304801" y="8845214"/>
            <a:ext cx="4572000" cy="55397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
        <p:nvSpPr>
          <p:cNvPr id="1048596" name="TextBox 1048595"/>
          <p:cNvSpPr txBox="1"/>
          <p:nvPr/>
        </p:nvSpPr>
        <p:spPr>
          <a:xfrm>
            <a:off x="246249" y="2435133"/>
            <a:ext cx="8897750" cy="4066540"/>
          </a:xfrm>
          <a:prstGeom prst="rect">
            <a:avLst/>
          </a:prstGeom>
        </p:spPr>
        <p:txBody>
          <a:bodyPr wrap="square" rtlCol="0">
            <a:spAutoFit/>
          </a:bodyPr>
          <a:lstStyle/>
          <a:p>
            <a:r>
              <a:rPr lang="en-US" sz="2800" b="1">
                <a:solidFill>
                  <a:srgbClr val="FF6600"/>
                </a:solidFill>
              </a:rPr>
              <a:t>Public Health</a:t>
            </a:r>
            <a:endParaRPr lang="en-GB" sz="2800">
              <a:solidFill>
                <a:srgbClr val="65FF65"/>
              </a:solidFill>
            </a:endParaRPr>
          </a:p>
          <a:p>
            <a:r>
              <a:rPr lang="en-US" sz="2400" b="1">
                <a:solidFill>
                  <a:srgbClr val="65FF65"/>
                </a:solidFill>
              </a:rPr>
              <a:t>Pluck a nurse and surgeon out of the nineteenth century and transport them into a modern 21st century hospital and it would be a thoroughly recognizable place, with the same hierarchies and strict cultures. Patients treated as helpless, stripped of their clothes and possessions, lying in beds and almost completely ignorant of their illness. They might be disappointed in our treatment particularly of old people, but I don’t think it would surprise them.If our two time-travellers were able to attend a post-mortem and listen in on a discussion of human error, very little would seem novel. </a:t>
            </a:r>
            <a:endParaRPr lang="en-GB" sz="2400">
              <a:solidFill>
                <a:srgbClr val="65FF65"/>
              </a:solidFill>
            </a:endParaRPr>
          </a:p>
        </p:txBody>
      </p:sp>
      <p:sp>
        <p:nvSpPr>
          <p:cNvPr id="1048597" name="TextBox 1048596"/>
          <p:cNvSpPr txBox="1"/>
          <p:nvPr/>
        </p:nvSpPr>
        <p:spPr>
          <a:xfrm>
            <a:off x="2074903" y="1318261"/>
            <a:ext cx="5415178" cy="510540"/>
          </a:xfrm>
          <a:prstGeom prst="rect">
            <a:avLst/>
          </a:prstGeom>
        </p:spPr>
        <p:txBody>
          <a:bodyPr wrap="square" rtlCol="0">
            <a:spAutoFit/>
          </a:bodyPr>
          <a:lstStyle/>
          <a:p>
            <a:r>
              <a:rPr lang="en-US" sz="2800">
                <a:solidFill>
                  <a:srgbClr val="000000"/>
                </a:solidFill>
              </a:rPr>
              <a:t>I</a:t>
            </a:r>
            <a:r>
              <a:rPr lang="en-US" sz="2800">
                <a:solidFill>
                  <a:srgbClr val="92D04F"/>
                </a:solidFill>
              </a:rPr>
              <a:t>i</a:t>
            </a:r>
            <a:endParaRPr lang="en-GB" sz="2800">
              <a:solidFill>
                <a:srgbClr val="000000"/>
              </a:solidFill>
            </a:endParaRPr>
          </a:p>
        </p:txBody>
      </p:sp>
      <p:sp>
        <p:nvSpPr>
          <p:cNvPr id="1048598" name="TextBox 1048597"/>
          <p:cNvSpPr txBox="1"/>
          <p:nvPr/>
        </p:nvSpPr>
        <p:spPr>
          <a:xfrm>
            <a:off x="-2762032" y="14156811"/>
            <a:ext cx="4572000" cy="5539739"/>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r>
              <a:rPr lang="en-US" sz="2800">
                <a:solidFill>
                  <a:srgbClr val="000000"/>
                </a:solidFill>
              </a:rPr>
              <a:t>i</a:t>
            </a:r>
            <a:endParaRPr lang="en-GB" sz="2800">
              <a:solidFill>
                <a:srgbClr val="000000"/>
              </a:solidFill>
            </a:endParaRPr>
          </a:p>
        </p:txBody>
      </p:sp>
      <p:sp>
        <p:nvSpPr>
          <p:cNvPr id="1048599" name="TextBox 1048598"/>
          <p:cNvSpPr txBox="1"/>
          <p:nvPr/>
        </p:nvSpPr>
        <p:spPr>
          <a:xfrm>
            <a:off x="-2497096" y="15761986"/>
            <a:ext cx="4572000" cy="55397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3" name="Rectangle 1"/>
          <p:cNvSpPr/>
          <p:nvPr/>
        </p:nvSpPr>
        <p:spPr>
          <a:xfrm>
            <a:off x="-3665989" y="7342001"/>
            <a:ext cx="2155867" cy="447040"/>
          </a:xfrm>
          <a:prstGeom prst="rect">
            <a:avLst/>
          </a:prstGeom>
        </p:spPr>
        <p:txBody>
          <a:bodyPr wrap="square">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a:t>
            </a:r>
            <a:endParaRPr lang="zh-CN" altLang="en-US"/>
          </a:p>
        </p:txBody>
      </p:sp>
      <p:sp>
        <p:nvSpPr>
          <p:cNvPr id="1048604" name="Rectangle 2"/>
          <p:cNvSpPr/>
          <p:nvPr/>
        </p:nvSpPr>
        <p:spPr>
          <a:xfrm>
            <a:off x="-8927789" y="4922088"/>
            <a:ext cx="8304957" cy="3291840"/>
          </a:xfrm>
          <a:prstGeom prst="rect">
            <a:avLst/>
          </a:prstGeom>
        </p:spPr>
        <p:txBody>
          <a:bodyPr wrap="square">
            <a:spAutoFit/>
          </a:bodyPr>
          <a:lstStyle/>
          <a:p>
            <a:pPr marL="0" indent="0" algn="l">
              <a:lnSpc>
                <a:spcPct val="100000"/>
              </a:lnSpc>
              <a:buNone/>
            </a:pPr>
            <a:r>
              <a:rPr lang="en-GB" altLang="en-US" sz="2000" dirty="0">
                <a:latin typeface="Times New Roman" pitchFamily="18" charset="0"/>
                <a:cs typeface="Times New Roman" pitchFamily="18" charset="0"/>
              </a:rPr>
              <a:t>•</a:t>
            </a:r>
            <a:r>
              <a:rPr lang="en-US" altLang="en-US" sz="2000" dirty="0">
                <a:latin typeface="Times New Roman" pitchFamily="18" charset="0"/>
                <a:cs typeface="Times New Roman" pitchFamily="18" charset="0"/>
              </a:rPr>
              <a:t> O</a:t>
            </a:r>
            <a:r>
              <a:rPr lang="en-US" altLang="en-US"/>
              <a:t>n J</a:t>
            </a:r>
            <a:r>
              <a:rPr lang="en-US" altLang="en-US" sz="2000"/>
              <a:t>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endParaRPr lang="zh-CN" altLang="en-US" sz="2400"/>
          </a:p>
          <a:p>
            <a:pPr marL="0" indent="0" algn="l">
              <a:lnSpc>
                <a:spcPct val="100000"/>
              </a:lnSpc>
              <a:buNone/>
            </a:pPr>
            <a:endParaRPr lang="zh-CN" altLang="en-US" sz="2000"/>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endParaRPr lang="en-US" sz="2000" dirty="0">
              <a:latin typeface="Times New Roman" pitchFamily="18" charset="0"/>
              <a:cs typeface="Times New Roman" pitchFamily="18" charset="0"/>
            </a:endParaRPr>
          </a:p>
        </p:txBody>
      </p:sp>
      <p:sp>
        <p:nvSpPr>
          <p:cNvPr id="1048605" name="TextBox 1048604"/>
          <p:cNvSpPr txBox="1"/>
          <p:nvPr/>
        </p:nvSpPr>
        <p:spPr>
          <a:xfrm>
            <a:off x="3718497" y="11759695"/>
            <a:ext cx="4940011" cy="51206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
        <p:nvSpPr>
          <p:cNvPr id="1048606" name="TextBox 1048605"/>
          <p:cNvSpPr txBox="1"/>
          <p:nvPr/>
        </p:nvSpPr>
        <p:spPr>
          <a:xfrm>
            <a:off x="5134023" y="17121044"/>
            <a:ext cx="4572000" cy="7216139"/>
          </a:xfrm>
          <a:prstGeom prst="rect">
            <a:avLst/>
          </a:prstGeom>
        </p:spPr>
        <p:txBody>
          <a:bodyPr wrap="square" rtlCol="0">
            <a:spAutoFit/>
          </a:bodyPr>
          <a:lstStyle/>
          <a:p>
            <a:r>
              <a:rPr lang="en-GB" sz="2800">
                <a:solidFill>
                  <a:srgbClr val="000000"/>
                </a:solidFill>
              </a:rPr>
              <a:t>Middle East respiratory syndrome (MERS) was first recorded in Saudi Arabia in
2011–2012. Since then, 2495 cases have been documented, of which 858 cases have
been linked to deaths, yielding an estimated 34.4% death rate. Although there haven't
been any new MERS-CoV cases documented since 2004, the SARS-CoV-2 pandemic
struck unpredictably in 2020</a:t>
            </a:r>
          </a:p>
        </p:txBody>
      </p:sp>
      <p:sp>
        <p:nvSpPr>
          <p:cNvPr id="1048607" name="TextBox 1048606"/>
          <p:cNvSpPr txBox="1"/>
          <p:nvPr/>
        </p:nvSpPr>
        <p:spPr>
          <a:xfrm>
            <a:off x="1499606" y="9114912"/>
            <a:ext cx="8649496" cy="5844540"/>
          </a:xfrm>
          <a:prstGeom prst="rect">
            <a:avLst/>
          </a:prstGeom>
          <a:noFill/>
        </p:spPr>
        <p:txBody>
          <a:bodyPr wrap="square" rtlCol="0" anchor="t">
            <a:spAutoFit/>
          </a:bodyPr>
          <a:lstStyle/>
          <a:p>
            <a:pPr>
              <a:lnSpc>
                <a:spcPct val="100000"/>
              </a:lnSpc>
            </a:pPr>
            <a:r>
              <a:rPr lang="en-US" sz="2800" b="1">
                <a:solidFill>
                  <a:srgbClr val="F46D43"/>
                </a:solidFill>
              </a:rPr>
              <a:t>What are coronaviruses?</a:t>
            </a:r>
            <a:endParaRPr lang="en-GB" sz="2800" b="1">
              <a:solidFill>
                <a:srgbClr val="F46D43"/>
              </a:solidFill>
            </a:endParaRPr>
          </a:p>
          <a:p>
            <a:pPr>
              <a:lnSpc>
                <a:spcPct val="100000"/>
              </a:lnSpc>
            </a:pPr>
            <a:r>
              <a:rPr lang="en-GB" sz="2400">
                <a:solidFill>
                  <a:srgbClr val="FFFFFF"/>
                </a:solidFill>
              </a:rPr>
              <a:t>Coronavirus disease 2019 (COVID-19) is a</a:t>
            </a:r>
            <a:r>
              <a:rPr lang="en-US" sz="2400">
                <a:solidFill>
                  <a:srgbClr val="FFFFFF"/>
                </a:solidFill>
              </a:rPr>
              <a:t> </a:t>
            </a:r>
            <a:r>
              <a:rPr lang="en-GB" sz="2400">
                <a:solidFill>
                  <a:srgbClr val="FFFFFF"/>
                </a:solidFill>
              </a:rPr>
              <a:t>respiratory illness that can spread from</a:t>
            </a:r>
            <a:r>
              <a:rPr lang="en-US" sz="2400">
                <a:solidFill>
                  <a:srgbClr val="FFFFFF"/>
                </a:solidFill>
              </a:rPr>
              <a:t> </a:t>
            </a:r>
            <a:r>
              <a:rPr lang="en-GB" sz="2400">
                <a:solidFill>
                  <a:srgbClr val="FFFFFF"/>
                </a:solidFill>
              </a:rPr>
              <a:t>person to person. The virus that causes</a:t>
            </a:r>
            <a:r>
              <a:rPr lang="en-US" sz="2400">
                <a:solidFill>
                  <a:srgbClr val="FFFFFF"/>
                </a:solidFill>
              </a:rPr>
              <a:t> </a:t>
            </a:r>
            <a:r>
              <a:rPr lang="en-GB" sz="2400">
                <a:solidFill>
                  <a:srgbClr val="FFFFFF"/>
                </a:solidFill>
              </a:rPr>
              <a:t>COVID-19 is a novel coronavirus that was first</a:t>
            </a:r>
            <a:r>
              <a:rPr lang="en-US" sz="2400">
                <a:solidFill>
                  <a:srgbClr val="FFFFFF"/>
                </a:solidFill>
              </a:rPr>
              <a:t> i</a:t>
            </a:r>
            <a:r>
              <a:rPr lang="en-GB" sz="2400">
                <a:solidFill>
                  <a:srgbClr val="FFFFFF"/>
                </a:solidFill>
              </a:rPr>
              <a:t>dentified during an investigation into an</a:t>
            </a:r>
            <a:r>
              <a:rPr lang="en-US" sz="2400">
                <a:solidFill>
                  <a:srgbClr val="FFFFFF"/>
                </a:solidFill>
              </a:rPr>
              <a:t> </a:t>
            </a:r>
            <a:r>
              <a:rPr lang="en-GB" sz="2400">
                <a:solidFill>
                  <a:srgbClr val="FFFFFF"/>
                </a:solidFill>
              </a:rPr>
              <a:t>outbreak in Wuhan, China.</a:t>
            </a:r>
            <a:r>
              <a:rPr lang="en-US" sz="2400">
                <a:solidFill>
                  <a:srgbClr val="FFFFFF"/>
                </a:solidFill>
              </a:rPr>
              <a:t> the coronavirus consists of four primary structural proteins: S (spike), E (envelope), N (nucleocapsid), and M (membrane). The COVID-19 virus binds to angiotensin-converting enzyme-type-2 (ACE2) receptors in cells through the spike protein's receptor-binding domain (RBD)Because COVID-19 has a high affinity for ACE2, alveolar cells, myocytes, and vascular endothelial cells all contain the ACE2 receptor. It is also useful for genital pathology, which includes the ovaries and testes. In addition to producing sex hormones and perhaps lowering sexual desire, COVID-19 likely influences and decreases the amount of sperm produced</a:t>
            </a:r>
            <a:endParaRPr lang="en-GB" sz="2400">
              <a:solidFill>
                <a:srgbClr val="FFFFFF"/>
              </a:solidFill>
            </a:endParaRPr>
          </a:p>
        </p:txBody>
      </p:sp>
      <p:sp>
        <p:nvSpPr>
          <p:cNvPr id="1048608" name="TextBox 1048607"/>
          <p:cNvSpPr txBox="1"/>
          <p:nvPr/>
        </p:nvSpPr>
        <p:spPr>
          <a:xfrm>
            <a:off x="1306338" y="1317684"/>
            <a:ext cx="4572000" cy="294641"/>
          </a:xfrm>
          <a:prstGeom prst="rect">
            <a:avLst/>
          </a:prstGeom>
        </p:spPr>
        <p:txBody>
          <a:bodyPr wrap="square" rtlCol="0">
            <a:spAutoFit/>
          </a:bodyPr>
          <a:lstStyle/>
          <a:p>
            <a:r>
              <a:rPr lang="en-US" sz="1400" b="1" i="0">
                <a:solidFill>
                  <a:srgbClr val="212121"/>
                </a:solidFill>
                <a:highlight>
                  <a:srgbClr val="FFFFFF"/>
                </a:highlight>
                <a:latin typeface="Times New Roman"/>
                <a:ea typeface="Calibri"/>
                <a:cs typeface="Times New Roman"/>
              </a:rPr>
              <a:t>Technology</a:t>
            </a:r>
          </a:p>
        </p:txBody>
      </p:sp>
      <p:sp>
        <p:nvSpPr>
          <p:cNvPr id="1048609" name="TextBox 1048608"/>
          <p:cNvSpPr txBox="1"/>
          <p:nvPr/>
        </p:nvSpPr>
        <p:spPr>
          <a:xfrm>
            <a:off x="996177" y="10933691"/>
            <a:ext cx="5192324" cy="624839"/>
          </a:xfrm>
          <a:prstGeom prst="rect">
            <a:avLst/>
          </a:prstGeom>
          <a:solidFill>
            <a:srgbClr val="C00000"/>
          </a:solidFill>
        </p:spPr>
        <p:txBody>
          <a:bodyPr wrap="square" rtlCol="0">
            <a:spAutoFit/>
          </a:bodyPr>
          <a:lstStyle/>
          <a:p>
            <a:r>
              <a:rPr lang="en-US" sz="1400" b="1" i="0">
                <a:solidFill>
                  <a:srgbClr val="212121"/>
                </a:solidFill>
                <a:highlight>
                  <a:srgbClr val="FFFFFF"/>
                </a:highlight>
                <a:latin typeface="Times New Roman"/>
                <a:ea typeface="Calibri"/>
                <a:cs typeface="Times New Roman"/>
              </a:rPr>
              <a:t>Te</a:t>
            </a:r>
            <a:r>
              <a:rPr lang="en-US" sz="3600" b="1" i="0">
                <a:solidFill>
                  <a:srgbClr val="BF0000"/>
                </a:solidFill>
                <a:highlight>
                  <a:srgbClr val="FFFFFF"/>
                </a:highlight>
                <a:latin typeface="Times New Roman"/>
                <a:ea typeface="Calibri"/>
                <a:cs typeface="Times New Roman"/>
              </a:rPr>
              <a:t>chnology</a:t>
            </a:r>
          </a:p>
        </p:txBody>
      </p:sp>
      <p:sp>
        <p:nvSpPr>
          <p:cNvPr id="1048610" name="TextBox 1048609"/>
          <p:cNvSpPr txBox="1"/>
          <p:nvPr/>
        </p:nvSpPr>
        <p:spPr>
          <a:xfrm>
            <a:off x="354086" y="41979"/>
            <a:ext cx="8789913" cy="6911340"/>
          </a:xfrm>
          <a:prstGeom prst="rect">
            <a:avLst/>
          </a:prstGeom>
        </p:spPr>
        <p:txBody>
          <a:bodyPr wrap="square" rtlCol="0">
            <a:spAutoFit/>
          </a:bodyPr>
          <a:lstStyle/>
          <a:p>
            <a:r>
              <a:rPr lang="en-US" sz="2800" b="1" i="0">
                <a:solidFill>
                  <a:srgbClr val="FFFF00"/>
                </a:solidFill>
                <a:highlight>
                  <a:srgbClr val="FFFFFF"/>
                </a:highlight>
                <a:latin typeface="Times New Roman"/>
                <a:ea typeface="Calibri"/>
                <a:cs typeface="Times New Roman"/>
              </a:rPr>
              <a:t>Technology</a:t>
            </a:r>
          </a:p>
          <a:p>
            <a:r>
              <a:rPr lang="en-US" sz="2400" b="1" i="0">
                <a:solidFill>
                  <a:srgbClr val="FFCB00"/>
                </a:solidFill>
                <a:highlight>
                  <a:srgbClr val="FFFFFF"/>
                </a:highlight>
                <a:latin typeface="Times New Roman"/>
                <a:ea typeface="Calibri"/>
                <a:cs typeface="Times New Roman"/>
              </a:rPr>
              <a:t>Will advance and there will always be new and exciting solutions. Today we have robotic keyhole surgery, and things can only get better. We have intelligent decision aids to improve diagnosis, and they will only get better. Some people would point to the underlying drivers: technology is getting faster, better and smaller. Moore’s Law says the speed of innovation is accelerating. The simple story is we will just enjoy the ride. However, the more complex story exposes trade-offs. For example, new computers are indeed much faster, but to take advantage of them we first have had to throw away the slower computers so they can be replaced, and then we may well discover the patient information on the old computers won’t work on the new ones. In fact, we are in a continual struggle to keep up – it costs us a lot, and a lot of solutions that excited us yesterday are already in landfill. The faster we go, then, the more we can expect incompatibilities, and indeed greater spread between those at the sharp end of developments and those without the resources to benefit</a:t>
            </a:r>
          </a:p>
        </p:txBody>
      </p:sp>
      <p:sp>
        <p:nvSpPr>
          <p:cNvPr id="1048611" name="TextBox 1048610"/>
          <p:cNvSpPr txBox="1"/>
          <p:nvPr/>
        </p:nvSpPr>
        <p:spPr>
          <a:xfrm>
            <a:off x="-2588056" y="18527856"/>
            <a:ext cx="4572000" cy="294641"/>
          </a:xfrm>
          <a:prstGeom prst="rect">
            <a:avLst/>
          </a:prstGeom>
        </p:spPr>
        <p:txBody>
          <a:bodyPr wrap="square" rtlCol="0">
            <a:spAutoFit/>
          </a:bodyPr>
          <a:lstStyle/>
          <a:p>
            <a:r>
              <a:rPr lang="en-US" sz="1400" b="1" i="0">
                <a:solidFill>
                  <a:srgbClr val="212121"/>
                </a:solidFill>
                <a:highlight>
                  <a:srgbClr val="FFFFFF"/>
                </a:highlight>
                <a:latin typeface="Times New Roman"/>
                <a:ea typeface="Calibri"/>
                <a:cs typeface="Times New Roman"/>
              </a:rPr>
              <a:t>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2" name="Title 1048611"/>
          <p:cNvSpPr>
            <a:spLocks noGrp="1"/>
          </p:cNvSpPr>
          <p:nvPr>
            <p:ph type="ctrTitle"/>
          </p:nvPr>
        </p:nvSpPr>
        <p:spPr>
          <a:xfrm rot="3332">
            <a:off x="-7776394" y="20569338"/>
            <a:ext cx="8732642" cy="4856114"/>
          </a:xfrm>
        </p:spPr>
        <p:txBody>
          <a:bodyPr>
            <a:noAutofit/>
          </a:bodyPr>
          <a:lstStyle/>
          <a:p>
            <a:pPr algn="l"/>
            <a:r>
              <a:rPr lang="en-US" sz="2800" b="1">
                <a:solidFill>
                  <a:srgbClr val="F46D43"/>
                </a:solidFill>
              </a:rPr>
              <a:t>Types of coronavirus</a:t>
            </a:r>
            <a:br>
              <a:rPr lang="en-US" sz="2800" b="1">
                <a:solidFill>
                  <a:srgbClr val="F46D43"/>
                </a:solidFill>
              </a:rPr>
            </a:br>
            <a:r>
              <a:rPr lang="en-US" sz="2000">
                <a:solidFill>
                  <a:srgbClr val="FFFF00"/>
                </a:solidFill>
              </a:rPr>
              <a:t>The four subtypes of coronaviruses—alpha, beta, gamma, and delta—are used by scientists to categorise various species. Human illness has been associated with seven coronaviruses. Four of these, as illustrated in Fig. 2, are human coronaviruses that impact the upper and lower airways, nose, sinuses, mouth, and lungs. These include human coronavirus 229E and NL63, which belong to the alpha-CoVs, as well as human coronavirus OC43 and HKU1, which belong to the beta-CoVs. These viruses are ubiquitous worldwide, causing 15–30% of all cases of the common cold. Only a tiny portion of instances result in them spreading to the lower respiratory tract.coronavirus (CoV) phylogenetic tree based on RNA-dependent RNA polymerase nucleotide sequences (RdRp). MEGA 6 was used to construct the tree using the greatest likelihood technique, yielding 1000 bootstrap values.</a:t>
            </a:r>
            <a:br>
              <a:rPr lang="en-US" sz="2000">
                <a:solidFill>
                  <a:srgbClr val="FFFF00"/>
                </a:solidFill>
              </a:rPr>
            </a:br>
            <a:r>
              <a:rPr lang="en-US" sz="2000">
                <a:solidFill>
                  <a:srgbClr val="FFFF00"/>
                </a:solidFill>
              </a:rPr>
              <a:t>  These coronaviruses pose a greater threat to humanhealth. They are stated as follows:-</a:t>
            </a:r>
            <a:br>
              <a:rPr lang="en-US" sz="2000">
                <a:solidFill>
                  <a:srgbClr val="FFFF00"/>
                </a:solidFill>
              </a:rPr>
            </a:br>
            <a:r>
              <a:rPr lang="en-GB" altLang="en-US" sz="2000">
                <a:solidFill>
                  <a:srgbClr val="FFFF00"/>
                </a:solidFill>
              </a:rPr>
              <a:t>•</a:t>
            </a:r>
            <a:r>
              <a:rPr lang="en-US" altLang="en-US" sz="2000">
                <a:solidFill>
                  <a:srgbClr val="FFFF00"/>
                </a:solidFill>
              </a:rPr>
              <a:t> SARS-CoV-2 was the virus that started the COVID-19 pandemic.</a:t>
            </a:r>
            <a:br>
              <a:rPr lang="en-US" altLang="en-US" sz="2000">
                <a:solidFill>
                  <a:srgbClr val="FFFF00"/>
                </a:solidFill>
              </a:rPr>
            </a:br>
            <a:r>
              <a:rPr lang="en-GB" altLang="en-US" sz="2000">
                <a:solidFill>
                  <a:srgbClr val="FFFF00"/>
                </a:solidFill>
              </a:rPr>
              <a:t>•The virus known as SARS-CoV, or severe acute respiratory syndrome coronavirus, </a:t>
            </a:r>
            <a:r>
              <a:rPr lang="en-US" altLang="en-US" sz="2000">
                <a:solidFill>
                  <a:srgbClr val="FFFF00"/>
                </a:solidFill>
              </a:rPr>
              <a:t>         </a:t>
            </a:r>
            <a:r>
              <a:rPr lang="en-GB" altLang="en-US" sz="2000">
                <a:solidFill>
                  <a:srgbClr val="FFFF00"/>
                </a:solidFill>
              </a:rPr>
              <a:t>was</a:t>
            </a:r>
            <a:r>
              <a:rPr lang="en-US" altLang="en-US" sz="2000">
                <a:solidFill>
                  <a:srgbClr val="FFFF00"/>
                </a:solidFill>
              </a:rPr>
              <a:t> </a:t>
            </a:r>
            <a:r>
              <a:rPr lang="en-GB" altLang="en-US" sz="2000">
                <a:solidFill>
                  <a:srgbClr val="FFFF00"/>
                </a:solidFill>
              </a:rPr>
              <a:t>the cause of the SARS outbreak in 2002–2003</a:t>
            </a:r>
            <a:r>
              <a:rPr lang="en-US" altLang="en-US" sz="2000">
                <a:solidFill>
                  <a:srgbClr val="FFFF00"/>
                </a:solidFill>
              </a:rPr>
              <a:t>.</a:t>
            </a:r>
            <a:br>
              <a:rPr lang="en-US" altLang="en-US" sz="2000">
                <a:solidFill>
                  <a:srgbClr val="FFFF00"/>
                </a:solidFill>
              </a:rPr>
            </a:br>
            <a:r>
              <a:rPr lang="en-GB" altLang="en-US" sz="2000">
                <a:solidFill>
                  <a:srgbClr val="FFFF00"/>
                </a:solidFill>
              </a:rPr>
              <a:t>•The Middle East respiratory syndrome coronavirus (MERS-CoV) was the source of the</a:t>
            </a:r>
            <a:r>
              <a:rPr lang="en-US" altLang="en-US" sz="2000">
                <a:solidFill>
                  <a:srgbClr val="FFFF00"/>
                </a:solidFill>
              </a:rPr>
              <a:t> </a:t>
            </a:r>
            <a:r>
              <a:rPr lang="en-GB" altLang="en-US" sz="2000">
                <a:solidFill>
                  <a:srgbClr val="FFFF00"/>
                </a:solidFill>
              </a:rPr>
              <a:t>2012 MERS outbreak</a:t>
            </a:r>
            <a:endParaRPr lang="en-GB" sz="2000">
              <a:solidFill>
                <a:srgbClr val="FFFF00"/>
              </a:solidFill>
            </a:endParaRPr>
          </a:p>
        </p:txBody>
      </p:sp>
      <p:sp>
        <p:nvSpPr>
          <p:cNvPr id="1048613" name="Subtitle 1048612"/>
          <p:cNvSpPr>
            <a:spLocks noGrp="1"/>
          </p:cNvSpPr>
          <p:nvPr>
            <p:ph type="subTitle" idx="1"/>
          </p:nvPr>
        </p:nvSpPr>
        <p:spPr>
          <a:xfrm>
            <a:off x="1774034" y="7018065"/>
            <a:ext cx="6400800" cy="1752600"/>
          </a:xfrm>
        </p:spPr>
        <p:txBody>
          <a:bodyPr/>
          <a:lstStyle/>
          <a:p>
            <a:endParaRPr lang="en-GB"/>
          </a:p>
        </p:txBody>
      </p:sp>
      <p:sp>
        <p:nvSpPr>
          <p:cNvPr id="1048614" name="TextBox 1048613"/>
          <p:cNvSpPr txBox="1"/>
          <p:nvPr/>
        </p:nvSpPr>
        <p:spPr>
          <a:xfrm rot="21600000">
            <a:off x="196993" y="846277"/>
            <a:ext cx="8750012" cy="3900805"/>
          </a:xfrm>
          <a:prstGeom prst="rect">
            <a:avLst/>
          </a:prstGeom>
        </p:spPr>
        <p:txBody>
          <a:bodyPr wrap="square" rtlCol="0">
            <a:spAutoFit/>
          </a:bodyPr>
          <a:lstStyle/>
          <a:p>
            <a:pPr algn="just">
              <a:lnSpc>
                <a:spcPct val="115000"/>
              </a:lnSpc>
              <a:spcAft>
                <a:spcPts val="1000"/>
              </a:spcAft>
            </a:pPr>
            <a:r>
              <a:rPr lang="en-US" sz="2800" b="1" i="0">
                <a:solidFill>
                  <a:srgbClr val="FFFF00"/>
                </a:solidFill>
                <a:highlight>
                  <a:srgbClr val="FFFFFF"/>
                </a:highlight>
                <a:latin typeface="Times New Roman"/>
                <a:ea typeface="Calibri"/>
                <a:cs typeface="Times New Roman"/>
              </a:rPr>
              <a:t>Health </a:t>
            </a:r>
          </a:p>
          <a:p>
            <a:r>
              <a:rPr lang="en-US" sz="2400" b="0" i="0">
                <a:solidFill>
                  <a:srgbClr val="FF0000"/>
                </a:solidFill>
                <a:highlight>
                  <a:srgbClr val="FFFFFF"/>
                </a:highlight>
                <a:latin typeface="Times New Roman"/>
                <a:ea typeface="Calibri"/>
                <a:cs typeface="Times New Roman"/>
              </a:rPr>
              <a:t>The field of public health is multidisciplinary. For instance, the social sciences, biostatistics, epidemiology, and health service management are all pertinent. Occupational safety, disability, oral health, gender issues in health, community health, behavioural health, health economics, public policy, mental health, health education, and health politics are additional significant subfields.[5] A nation's entire healthcare system includes primary, secondary, and tertiary care in addition to public 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5" name="Title 1048614"/>
          <p:cNvSpPr>
            <a:spLocks noGrp="1"/>
          </p:cNvSpPr>
          <p:nvPr>
            <p:ph type="ctrTitle"/>
          </p:nvPr>
        </p:nvSpPr>
        <p:spPr>
          <a:xfrm>
            <a:off x="1446840" y="10606374"/>
            <a:ext cx="7962761" cy="5450566"/>
          </a:xfrm>
        </p:spPr>
        <p:txBody>
          <a:bodyPr>
            <a:noAutofit/>
          </a:bodyPr>
          <a:lstStyle/>
          <a:p>
            <a:pPr algn="l"/>
            <a:r>
              <a:rPr lang="en-US" sz="2800" b="1">
                <a:solidFill>
                  <a:srgbClr val="993300"/>
                </a:solidFill>
              </a:rPr>
              <a:t>Origin and spread of COVID-19</a:t>
            </a:r>
            <a:br>
              <a:rPr lang="en-US" sz="2800" b="1">
                <a:solidFill>
                  <a:srgbClr val="993300"/>
                </a:solidFill>
              </a:rPr>
            </a:br>
            <a:r>
              <a:rPr lang="en-US" sz="2000" b="1">
                <a:solidFill>
                  <a:srgbClr val="D66565"/>
                </a:solidFill>
              </a:rPr>
              <a:t>With a genomic content (GC) ranging from 32 to 43%, coronaviruses are single-stranded, positive-sense RNA viruses with the longest genomes of any known RNA virus. Because of its spherical form, which includes branches that protrude and a crown, this viral family has been named coronavirus. The Latin word corona, which means crown, is the source of this name. 15% of respiratory illnesses are caused by coronaviruses, which typically do not result in an acute form of the illness but can cause moderate upper respiratory infections. Numerous species (mammals) as well as humans are infected by this virus family. Since 1965, coronaviruses have been the subject of research. It has been determined that these viruses may infect both humans and animals, and that some can even spread from one species to another . Research conducted during the SARS pandemic has revealed that bats are carriers of many coronaviruses that can potentially infect humans . The new corona virus may have started in snakes or bats, similar to the SARS virus, but other animals may still act as mediated hosts, according to research that retrieved the genetic material of the virus from those who examined it</a:t>
            </a:r>
            <a:endParaRPr lang="en-GB" sz="2000">
              <a:solidFill>
                <a:srgbClr val="D66565"/>
              </a:solidFill>
            </a:endParaRPr>
          </a:p>
        </p:txBody>
      </p:sp>
      <p:sp>
        <p:nvSpPr>
          <p:cNvPr id="1048616" name="Subtitle 1048615"/>
          <p:cNvSpPr>
            <a:spLocks noGrp="1"/>
          </p:cNvSpPr>
          <p:nvPr>
            <p:ph type="subTitle" idx="1"/>
          </p:nvPr>
        </p:nvSpPr>
        <p:spPr>
          <a:xfrm>
            <a:off x="1188495" y="6858000"/>
            <a:ext cx="6400800" cy="1752600"/>
          </a:xfrm>
        </p:spPr>
        <p:txBody>
          <a:bodyPr/>
          <a:lstStyle/>
          <a:p>
            <a:endParaRPr lang="en-GB"/>
          </a:p>
        </p:txBody>
      </p:sp>
      <p:sp>
        <p:nvSpPr>
          <p:cNvPr id="1048617" name="TextBox 1048616"/>
          <p:cNvSpPr txBox="1"/>
          <p:nvPr/>
        </p:nvSpPr>
        <p:spPr>
          <a:xfrm>
            <a:off x="5428220" y="7066646"/>
            <a:ext cx="4572000" cy="332739"/>
          </a:xfrm>
          <a:prstGeom prst="rect">
            <a:avLst/>
          </a:prstGeom>
        </p:spPr>
        <p:txBody>
          <a:bodyPr wrap="square" rtlCol="0">
            <a:spAutoFit/>
          </a:bodyPr>
          <a:lstStyle/>
          <a:p>
            <a:r>
              <a:rPr lang="en-GB" sz="1600">
                <a:solidFill>
                  <a:srgbClr val="000000"/>
                </a:solidFill>
              </a:rPr>
              <a:t>Origin and spread of COVID-19</a:t>
            </a:r>
          </a:p>
        </p:txBody>
      </p:sp>
      <p:sp>
        <p:nvSpPr>
          <p:cNvPr id="1048618" name="TextBox 1048617"/>
          <p:cNvSpPr txBox="1"/>
          <p:nvPr/>
        </p:nvSpPr>
        <p:spPr>
          <a:xfrm>
            <a:off x="123723" y="803909"/>
            <a:ext cx="8727902" cy="4256405"/>
          </a:xfrm>
          <a:prstGeom prst="rect">
            <a:avLst/>
          </a:prstGeom>
        </p:spPr>
        <p:txBody>
          <a:bodyPr wrap="square" rtlCol="0">
            <a:spAutoFit/>
          </a:bodyPr>
          <a:lstStyle/>
          <a:p>
            <a:pPr algn="just">
              <a:lnSpc>
                <a:spcPct val="115000"/>
              </a:lnSpc>
              <a:spcAft>
                <a:spcPts val="1000"/>
              </a:spcAft>
            </a:pPr>
            <a:r>
              <a:rPr lang="en-US" sz="2800" b="1" i="0">
                <a:solidFill>
                  <a:srgbClr val="FFC000"/>
                </a:solidFill>
                <a:highlight>
                  <a:srgbClr val="FFFFFF"/>
                </a:highlight>
                <a:latin typeface="Times New Roman"/>
                <a:ea typeface="Calibri"/>
                <a:cs typeface="Times New Roman"/>
              </a:rPr>
              <a:t>Future</a:t>
            </a:r>
            <a:r>
              <a:rPr lang="en-US" sz="2800" b="0" i="0">
                <a:solidFill>
                  <a:srgbClr val="FFC000"/>
                </a:solidFill>
                <a:highlight>
                  <a:srgbClr val="FFFFFF"/>
                </a:highlight>
                <a:latin typeface="Times New Roman"/>
                <a:ea typeface="Calibri"/>
                <a:cs typeface="Times New Roman"/>
              </a:rPr>
              <a:t> </a:t>
            </a:r>
          </a:p>
          <a:p>
            <a:r>
              <a:rPr lang="en-US" sz="2400" b="0" i="0">
                <a:solidFill>
                  <a:srgbClr val="FFFF00"/>
                </a:solidFill>
                <a:highlight>
                  <a:srgbClr val="FFFFFF"/>
                </a:highlight>
                <a:latin typeface="Times New Roman"/>
                <a:ea typeface="Calibri"/>
                <a:cs typeface="Times New Roman"/>
              </a:rPr>
              <a:t>The authority structures in healthcare, the division of labour, the pretence that clinicians know everything, and other human factors are slow to change. Despite our knowledge of germ theory and antisepsis, we are still resistant to washing our hands.As soon as we get to our future, there will be another – and we will increasingly be seeing partially-completed solutions superseded by even better ideas. Today we might be thinking we just need to computerize all patient records, but before we’ve finished doing that some fancy new technology will change what we want to do or how we should do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9" name="Title 1048618"/>
          <p:cNvSpPr>
            <a:spLocks noGrp="1"/>
          </p:cNvSpPr>
          <p:nvPr>
            <p:ph type="ctrTitle"/>
          </p:nvPr>
        </p:nvSpPr>
        <p:spPr>
          <a:xfrm>
            <a:off x="1128307" y="7821552"/>
            <a:ext cx="8946546" cy="4994084"/>
          </a:xfrm>
        </p:spPr>
        <p:txBody>
          <a:bodyPr>
            <a:normAutofit fontScale="91667"/>
          </a:bodyPr>
          <a:lstStyle/>
          <a:p>
            <a:pPr algn="l"/>
            <a:r>
              <a:rPr lang="en-US" sz="3043" b="1">
                <a:solidFill>
                  <a:srgbClr val="993300"/>
                </a:solidFill>
              </a:rPr>
              <a:t>Clinical features</a:t>
            </a:r>
            <a:br>
              <a:rPr lang="en-US" sz="3043" b="1">
                <a:solidFill>
                  <a:srgbClr val="993300"/>
                </a:solidFill>
              </a:rPr>
            </a:br>
            <a:r>
              <a:rPr lang="en-US" sz="2400">
                <a:solidFill>
                  <a:srgbClr val="FFFFFF"/>
                </a:solidFill>
              </a:rPr>
              <a:t>Fever (9.87%), cough (7.67%), and exhaustion (1.38%) are the most prevalent clinical symptoms of COVID-19 infection; rarer symptoms include diarrhoea (7.3%) and vomiting (5%), which are comparable to those of other coronaviruses with an animal origin. Approximately nine days following the start of the illness, acute respiratory distress syndrome (ARDS) manifests. The virus harms not just the lungs but also the heart, kidneys, liver, eyes, and neurological system. This virus causes neurological symptoms such as dizziness, amnesia, loss of taste and smell, nerve pain, seizures, and strokes. These symptoms are linked to inflammation and hypoxia in the brain. Brain inflammation can result directly from a breach in the blood–brain barrier or indirectly from a cytokine storm (autoimmune encephalitis).encephalitis caused by a virus.</a:t>
            </a:r>
            <a:endParaRPr lang="en-GB" sz="2608">
              <a:solidFill>
                <a:srgbClr val="FFFFFF"/>
              </a:solidFill>
            </a:endParaRPr>
          </a:p>
        </p:txBody>
      </p:sp>
      <p:sp>
        <p:nvSpPr>
          <p:cNvPr id="1048620" name="Subtitle 1048619"/>
          <p:cNvSpPr>
            <a:spLocks noGrp="1"/>
          </p:cNvSpPr>
          <p:nvPr>
            <p:ph type="subTitle" idx="1"/>
          </p:nvPr>
        </p:nvSpPr>
        <p:spPr>
          <a:xfrm>
            <a:off x="5335554" y="11858465"/>
            <a:ext cx="2695770" cy="957171"/>
          </a:xfrm>
        </p:spPr>
        <p:txBody>
          <a:bodyPr>
            <a:normAutofit fontScale="25000" lnSpcReduction="20000"/>
          </a:bodyPr>
          <a:lstStyle/>
          <a:p>
            <a:r>
              <a:rPr lang="en-US" sz="9600"/>
              <a:t>Fever (9.87%), cough (7.67%), and exhaustion (1.38%) are the most prevalent clinical</a:t>
            </a:r>
            <a:endParaRPr lang="en-GB" sz="9600"/>
          </a:p>
          <a:p>
            <a:r>
              <a:rPr lang="en-US" sz="9600"/>
              <a:t>symptoms of COVID-19 infection; rarer symptoms include diarrhoea (7.3%) and</a:t>
            </a:r>
            <a:endParaRPr lang="en-GB" sz="9600"/>
          </a:p>
          <a:p>
            <a:r>
              <a:rPr lang="en-US" sz="9600"/>
              <a:t>vomiting (5%), which are comparable to those of other coronaviruses with an animal</a:t>
            </a:r>
            <a:endParaRPr lang="en-GB" sz="9600"/>
          </a:p>
          <a:p>
            <a:r>
              <a:rPr lang="en-US" sz="9600"/>
              <a:t>origin. Approximately nine days following the start of the illness, acute respiratory</a:t>
            </a:r>
            <a:endParaRPr lang="en-GB" sz="9600"/>
          </a:p>
          <a:p>
            <a:r>
              <a:rPr lang="en-US" sz="9600"/>
              <a:t>distress syndrome (ARDS) manifests. The virus harms not just the lungs but also the</a:t>
            </a:r>
            <a:endParaRPr lang="en-GB" sz="9600"/>
          </a:p>
          <a:p>
            <a:r>
              <a:rPr lang="en-US" sz="9600"/>
              <a:t>heart, kidneys, liver, eyes, and neurological system [23]. This virus causes neurological</a:t>
            </a:r>
            <a:endParaRPr lang="en-GB" sz="9600"/>
          </a:p>
          <a:p>
            <a:r>
              <a:rPr lang="en-US" sz="9600"/>
              <a:t>symptoms such as dizziness, amnesia, loss of taste and smell, nerve pain, seizures, and</a:t>
            </a:r>
            <a:endParaRPr lang="en-GB" sz="9600"/>
          </a:p>
          <a:p>
            <a:r>
              <a:rPr lang="en-US" sz="9600"/>
              <a:t>strokes. These symptoms are linked to inflammation and hypoxia in the brain. Brain</a:t>
            </a:r>
            <a:endParaRPr lang="en-GB" sz="9600"/>
          </a:p>
          <a:p>
            <a:r>
              <a:rPr lang="en-US" sz="9600"/>
              <a:t>inflammation can result directly from a breach in the blood–brain barrier or indirectly</a:t>
            </a:r>
            <a:endParaRPr lang="en-GB" sz="9600"/>
          </a:p>
          <a:p>
            <a:r>
              <a:rPr lang="en-US" sz="9600"/>
              <a:t>from a cytokine storm (autoimmune encephalitis).encephalitis caused by a </a:t>
            </a:r>
            <a:r>
              <a:rPr lang="en-US"/>
              <a:t>virus</a:t>
            </a:r>
            <a:endParaRPr lang="en-GB"/>
          </a:p>
        </p:txBody>
      </p:sp>
      <p:sp>
        <p:nvSpPr>
          <p:cNvPr id="1048621" name="TextBox 1048620"/>
          <p:cNvSpPr txBox="1"/>
          <p:nvPr/>
        </p:nvSpPr>
        <p:spPr>
          <a:xfrm>
            <a:off x="2861830" y="9920446"/>
            <a:ext cx="4572000" cy="1938019"/>
          </a:xfrm>
          <a:prstGeom prst="rect">
            <a:avLst/>
          </a:prstGeom>
        </p:spPr>
        <p:txBody>
          <a:bodyPr wrap="square" rtlCol="0">
            <a:spAutoFit/>
          </a:bodyPr>
          <a:lstStyle/>
          <a:p>
            <a:pPr algn="just">
              <a:lnSpc>
                <a:spcPct val="115000"/>
              </a:lnSpc>
              <a:spcAft>
                <a:spcPts val="1000"/>
              </a:spcAft>
            </a:pPr>
            <a:r>
              <a:rPr lang="en-US" sz="1400" b="1" i="0">
                <a:solidFill>
                  <a:srgbClr val="212121"/>
                </a:solidFill>
                <a:highlight>
                  <a:srgbClr val="FFFFFF"/>
                </a:highlight>
                <a:latin typeface="Times New Roman"/>
                <a:ea typeface="Calibri"/>
                <a:cs typeface="Times New Roman"/>
              </a:rPr>
              <a:t>Future</a:t>
            </a:r>
            <a:r>
              <a:rPr lang="en-US" sz="1100" b="0" i="0">
                <a:solidFill>
                  <a:srgbClr val="212121"/>
                </a:solidFill>
                <a:highlight>
                  <a:srgbClr val="FFFFFF"/>
                </a:highlight>
                <a:latin typeface="Times New Roman"/>
                <a:ea typeface="Calibri"/>
                <a:cs typeface="Times New Roman"/>
              </a:rPr>
              <a:t> </a:t>
            </a:r>
          </a:p>
          <a:p>
            <a:r>
              <a:rPr lang="en-US" sz="1100" b="0" i="0">
                <a:solidFill>
                  <a:srgbClr val="212121"/>
                </a:solidFill>
                <a:highlight>
                  <a:srgbClr val="FFFFFF"/>
                </a:highlight>
                <a:latin typeface="Times New Roman"/>
                <a:ea typeface="Calibri"/>
                <a:cs typeface="Times New Roman"/>
              </a:rPr>
              <a:t>The authority structures in healthcare, the division of labour, the pretence that clinicians know everything, and other human factors are slow to change. Despite our knowledge of germ theory and antisepsis, we are still resistant to washing our hands.As soon as we get to our future, there will be another – and we will increasingly be seeing partially-completed solutions superseded by even better ideas. Today we might be thinking we just need to computerize all patient records, but before we’ve finished doing that some fancy new technology will change what we want to do or how we should do it</a:t>
            </a:r>
          </a:p>
        </p:txBody>
      </p:sp>
      <p:sp>
        <p:nvSpPr>
          <p:cNvPr id="1048622" name="TextBox 1048621"/>
          <p:cNvSpPr txBox="1"/>
          <p:nvPr/>
        </p:nvSpPr>
        <p:spPr>
          <a:xfrm>
            <a:off x="218876" y="545480"/>
            <a:ext cx="8488181" cy="4074160"/>
          </a:xfrm>
          <a:prstGeom prst="rect">
            <a:avLst/>
          </a:prstGeom>
        </p:spPr>
        <p:txBody>
          <a:bodyPr wrap="square" rtlCol="0">
            <a:spAutoFit/>
          </a:bodyPr>
          <a:lstStyle/>
          <a:p>
            <a:pPr algn="just">
              <a:lnSpc>
                <a:spcPct val="115000"/>
              </a:lnSpc>
              <a:spcAft>
                <a:spcPts val="1000"/>
              </a:spcAft>
            </a:pPr>
            <a:r>
              <a:rPr lang="en-US" sz="2800" b="1" i="0">
                <a:solidFill>
                  <a:srgbClr val="FFFF00"/>
                </a:solidFill>
                <a:highlight>
                  <a:srgbClr val="FFFFFF"/>
                </a:highlight>
                <a:latin typeface="Times New Roman"/>
                <a:ea typeface="Calibri"/>
                <a:cs typeface="Times New Roman"/>
              </a:rPr>
              <a:t>Key points about futures for healthcare</a:t>
            </a:r>
            <a:r>
              <a:rPr lang="en-US" sz="2800" b="1" i="0">
                <a:solidFill>
                  <a:srgbClr val="212121"/>
                </a:solidFill>
                <a:highlight>
                  <a:srgbClr val="FFFFFF"/>
                </a:highlight>
                <a:latin typeface="Times New Roman"/>
                <a:ea typeface="Calibri"/>
                <a:cs typeface="Times New Roman"/>
              </a:rPr>
              <a:t> </a:t>
            </a:r>
          </a:p>
          <a:p>
            <a:pPr algn="just">
              <a:lnSpc>
                <a:spcPct val="115000"/>
              </a:lnSpc>
              <a:spcAft>
                <a:spcPts val="1000"/>
              </a:spcAft>
            </a:pPr>
            <a:r>
              <a:rPr lang="en-US" sz="2800" b="0" i="0">
                <a:solidFill>
                  <a:srgbClr val="65FF65"/>
                </a:solidFill>
                <a:highlight>
                  <a:srgbClr val="FFFFFF"/>
                </a:highlight>
                <a:latin typeface="Times New Roman"/>
                <a:ea typeface="Calibri"/>
                <a:cs typeface="Times New Roman"/>
              </a:rPr>
              <a:t>Patients are the reason for healthcare and they should be at the centre of it. This article, however, is about possible technological trends and drivers in healthcare; it should therefore be read in conjunction with patient-cantered perspectives like the Royal College of Physician’s Future Hospital: Caring For Medical Patients report. </a:t>
            </a:r>
            <a:endParaRPr lang="en-US" sz="2400" b="0" i="0">
              <a:solidFill>
                <a:srgbClr val="65FF65"/>
              </a:solidFill>
              <a:highlight>
                <a:srgbClr val="FFFFFF"/>
              </a:highlight>
              <a:latin typeface="Times New Roman"/>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23" name="Title 1048622"/>
          <p:cNvSpPr>
            <a:spLocks noGrp="1"/>
          </p:cNvSpPr>
          <p:nvPr>
            <p:ph type="ctrTitle"/>
          </p:nvPr>
        </p:nvSpPr>
        <p:spPr>
          <a:xfrm>
            <a:off x="461841" y="-2431004"/>
            <a:ext cx="7772400" cy="1470025"/>
          </a:xfrm>
        </p:spPr>
        <p:txBody>
          <a:bodyPr/>
          <a:lstStyle/>
          <a:p>
            <a:endParaRPr lang="en-GB"/>
          </a:p>
        </p:txBody>
      </p:sp>
      <p:sp>
        <p:nvSpPr>
          <p:cNvPr id="1048624" name="Subtitle 1048623"/>
          <p:cNvSpPr>
            <a:spLocks noGrp="1"/>
          </p:cNvSpPr>
          <p:nvPr>
            <p:ph type="subTitle" idx="1"/>
          </p:nvPr>
        </p:nvSpPr>
        <p:spPr>
          <a:xfrm>
            <a:off x="1371600" y="7720846"/>
            <a:ext cx="6400800" cy="1752600"/>
          </a:xfrm>
        </p:spPr>
        <p:txBody>
          <a:bodyPr/>
          <a:lstStyle/>
          <a:p>
            <a:endParaRPr lang="en-GB"/>
          </a:p>
        </p:txBody>
      </p:sp>
      <p:sp>
        <p:nvSpPr>
          <p:cNvPr id="1048625" name="TextBox 1048624"/>
          <p:cNvSpPr txBox="1"/>
          <p:nvPr/>
        </p:nvSpPr>
        <p:spPr>
          <a:xfrm rot="21600000">
            <a:off x="409890" y="621141"/>
            <a:ext cx="7824351" cy="4629150"/>
          </a:xfrm>
          <a:prstGeom prst="rect">
            <a:avLst/>
          </a:prstGeom>
        </p:spPr>
        <p:txBody>
          <a:bodyPr wrap="square" rtlCol="0">
            <a:spAutoFit/>
          </a:bodyP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just">
              <a:lnSpc>
                <a:spcPct val="115000"/>
              </a:lnSpc>
              <a:spcAft>
                <a:spcPts val="1000"/>
              </a:spcAft>
            </a:pPr>
            <a:r>
              <a:rPr lang="en-US" sz="3200" b="1" i="0">
                <a:solidFill>
                  <a:srgbClr val="993300"/>
                </a:solidFill>
                <a:highlight>
                  <a:srgbClr val="FFFFFF"/>
                </a:highlight>
                <a:latin typeface="Times New Roman"/>
                <a:ea typeface="Calibri"/>
                <a:cs typeface="Times New Roman"/>
              </a:rPr>
              <a:t>Key points about futures for healthcare </a:t>
            </a:r>
          </a:p>
          <a:p>
            <a:pPr algn="just">
              <a:lnSpc>
                <a:spcPct val="115000"/>
              </a:lnSpc>
              <a:spcAft>
                <a:spcPts val="1000"/>
              </a:spcAft>
            </a:pPr>
            <a:r>
              <a:rPr lang="en-US" sz="2800" b="0" i="0">
                <a:solidFill>
                  <a:srgbClr val="65FF65"/>
                </a:solidFill>
                <a:highlight>
                  <a:srgbClr val="FFFFFF"/>
                </a:highlight>
                <a:latin typeface="Times New Roman"/>
                <a:ea typeface="Calibri"/>
                <a:cs typeface="Times New Roman"/>
              </a:rPr>
              <a:t>Patients are the reason for healthcare and they should be at the centre of it. This article, however, is about possible technological trends and drivers in healthcare; it should therefore be read in conjunction with patient-cantered perspectives like the Royal College of Physician’s Future Hospital: Caring For Medical Patients report.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26" name="Title 1048625"/>
          <p:cNvSpPr>
            <a:spLocks noGrp="1"/>
          </p:cNvSpPr>
          <p:nvPr>
            <p:ph type="ctrTitle"/>
          </p:nvPr>
        </p:nvSpPr>
        <p:spPr>
          <a:xfrm>
            <a:off x="-200753" y="9633745"/>
            <a:ext cx="7772400" cy="1470025"/>
          </a:xfrm>
        </p:spPr>
        <p:txBody>
          <a:bodyPr/>
          <a:lstStyle/>
          <a:p>
            <a:endParaRPr lang="en-GB"/>
          </a:p>
        </p:txBody>
      </p:sp>
      <p:sp>
        <p:nvSpPr>
          <p:cNvPr id="1048627" name="Subtitle 1048626"/>
          <p:cNvSpPr>
            <a:spLocks noGrp="1"/>
          </p:cNvSpPr>
          <p:nvPr>
            <p:ph type="subTitle" idx="1"/>
          </p:nvPr>
        </p:nvSpPr>
        <p:spPr>
          <a:xfrm>
            <a:off x="1170847" y="8362065"/>
            <a:ext cx="6400800" cy="1752600"/>
          </a:xfrm>
        </p:spPr>
        <p:txBody>
          <a:bodyPr/>
          <a:lstStyle/>
          <a:p>
            <a:endParaRPr lang="en-GB"/>
          </a:p>
        </p:txBody>
      </p:sp>
      <p:sp>
        <p:nvSpPr>
          <p:cNvPr id="1048628" name="TextBox 1048627"/>
          <p:cNvSpPr txBox="1"/>
          <p:nvPr/>
        </p:nvSpPr>
        <p:spPr>
          <a:xfrm>
            <a:off x="340451" y="986925"/>
            <a:ext cx="8079408" cy="2449830"/>
          </a:xfrm>
          <a:prstGeom prst="rect">
            <a:avLst/>
          </a:prstGeom>
        </p:spPr>
        <p:txBody>
          <a:bodyPr wrap="square" rtlCol="0">
            <a:spAutoFit/>
          </a:bodyPr>
          <a:lstStyle/>
          <a:p>
            <a:pPr algn="just">
              <a:lnSpc>
                <a:spcPct val="115000"/>
              </a:lnSpc>
              <a:spcAft>
                <a:spcPts val="1000"/>
              </a:spcAft>
            </a:pPr>
            <a:r>
              <a:rPr lang="en-US" sz="3200" b="1" i="0">
                <a:solidFill>
                  <a:srgbClr val="F46D43"/>
                </a:solidFill>
                <a:highlight>
                  <a:srgbClr val="FFFFFF"/>
                </a:highlight>
                <a:latin typeface="Times New Roman"/>
                <a:ea typeface="Calibri"/>
                <a:cs typeface="Times New Roman"/>
              </a:rPr>
              <a:t>Acknowledgements </a:t>
            </a:r>
          </a:p>
          <a:p>
            <a:r>
              <a:rPr lang="en-US" sz="2800" b="0" i="0">
                <a:solidFill>
                  <a:srgbClr val="FFFF00"/>
                </a:solidFill>
                <a:highlight>
                  <a:srgbClr val="FFFFFF"/>
                </a:highlight>
                <a:latin typeface="Times New Roman"/>
                <a:ea typeface="Calibri"/>
                <a:cs typeface="Times New Roman"/>
              </a:rPr>
              <a:t>The author acknowledges the very stimulating and encouraging comments most especially from Annegret Hannawa, Ross Koppel, Don Norman, Ben Shneiderman and the anonymous referees.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29" name="Title 1048628"/>
          <p:cNvSpPr>
            <a:spLocks noGrp="1"/>
          </p:cNvSpPr>
          <p:nvPr>
            <p:ph type="ctrTitle"/>
          </p:nvPr>
        </p:nvSpPr>
        <p:spPr>
          <a:xfrm>
            <a:off x="263170" y="8913031"/>
            <a:ext cx="7772400" cy="1470025"/>
          </a:xfrm>
        </p:spPr>
        <p:txBody>
          <a:bodyPr/>
          <a:lstStyle/>
          <a:p>
            <a:endParaRPr lang="en-GB"/>
          </a:p>
        </p:txBody>
      </p:sp>
      <p:sp>
        <p:nvSpPr>
          <p:cNvPr id="1048630" name="Subtitle 1048629"/>
          <p:cNvSpPr>
            <a:spLocks noGrp="1"/>
          </p:cNvSpPr>
          <p:nvPr>
            <p:ph type="subTitle" idx="1"/>
          </p:nvPr>
        </p:nvSpPr>
        <p:spPr>
          <a:xfrm>
            <a:off x="948970" y="8913031"/>
            <a:ext cx="6400800" cy="1752600"/>
          </a:xfrm>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2238</Words>
  <Application>Microsoft Office PowerPoint</Application>
  <PresentationFormat>On-screen Show (4:3)</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 Bamum</vt:lpstr>
      <vt:lpstr>Times New Roman</vt:lpstr>
      <vt:lpstr>Office Theme</vt:lpstr>
      <vt:lpstr>PowerPoint Presentation</vt:lpstr>
      <vt:lpstr>On January 30, 2020, the World Health Organisation declared an epidemic in response to the SARS-CoV-2 virus outbreak in Wuhan, Hubei Province, China, and its quick spread to 25 other nations. This occurred exactly one month after the disease's first case was reported on December 31, 2019</vt:lpstr>
      <vt:lpstr>PowerPoint Presentation</vt:lpstr>
      <vt:lpstr>Types of coronavirus The four subtypes of coronaviruses—alpha, beta, gamma, and delta—are used by scientists to categorise various species. Human illness has been associated with seven coronaviruses. Four of these, as illustrated in Fig. 2, are human coronaviruses that impact the upper and lower airways, nose, sinuses, mouth, and lungs. These include human coronavirus 229E and NL63, which belong to the alpha-CoVs, as well as human coronavirus OC43 and HKU1, which belong to the beta-CoVs. These viruses are ubiquitous worldwide, causing 15–30% of all cases of the common cold. Only a tiny portion of instances result in them spreading to the lower respiratory tract.coronavirus (CoV) phylogenetic tree based on RNA-dependent RNA polymerase nucleotide sequences (RdRp). MEGA 6 was used to construct the tree using the greatest likelihood technique, yielding 1000 bootstrap values.   These coronaviruses pose a greater threat to humanhealth. They are stated as follows:- • SARS-CoV-2 was the virus that started the COVID-19 pandemic. •The virus known as SARS-CoV, or severe acute respiratory syndrome coronavirus,          was the cause of the SARS outbreak in 2002–2003. •The Middle East respiratory syndrome coronavirus (MERS-CoV) was the source of the 2012 MERS outbreak</vt:lpstr>
      <vt:lpstr>Origin and spread of COVID-19 With a genomic content (GC) ranging from 32 to 43%, coronaviruses are single-stranded, positive-sense RNA viruses with the longest genomes of any known RNA virus. Because of its spherical form, which includes branches that protrude and a crown, this viral family has been named coronavirus. The Latin word corona, which means crown, is the source of this name. 15% of respiratory illnesses are caused by coronaviruses, which typically do not result in an acute form of the illness but can cause moderate upper respiratory infections. Numerous species (mammals) as well as humans are infected by this virus family. Since 1965, coronaviruses have been the subject of research. It has been determined that these viruses may infect both humans and animals, and that some can even spread from one species to another . Research conducted during the SARS pandemic has revealed that bats are carriers of many coronaviruses that can potentially infect humans . The new corona virus may have started in snakes or bats, similar to the SARS virus, but other animals may still act as mediated hosts, according to research that retrieved the genetic material of the virus from those who examined it</vt:lpstr>
      <vt:lpstr>Clinical features Fever (9.87%), cough (7.67%), and exhaustion (1.38%) are the most prevalent clinical symptoms of COVID-19 infection; rarer symptoms include diarrhoea (7.3%) and vomiting (5%), which are comparable to those of other coronaviruses with an animal origin. Approximately nine days following the start of the illness, acute respiratory distress syndrome (ARDS) manifests. The virus harms not just the lungs but also the heart, kidneys, liver, eyes, and neurological system. This virus causes neurological symptoms such as dizziness, amnesia, loss of taste and smell, nerve pain, seizures, and strokes. These symptoms are linked to inflammation and hypoxia in the brain. Brain inflammation can result directly from a breach in the blood–brain barrier or indirectly from a cytokine storm (autoimmune encephalitis).encephalitis caused by a virus.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Topic:</dc:title>
  <dc:creator>LANGUAGE LAB218</dc:creator>
  <cp:lastModifiedBy>Advocate Dr Kazi Abdul Mannan</cp:lastModifiedBy>
  <cp:revision>1</cp:revision>
  <dcterms:created xsi:type="dcterms:W3CDTF">2022-09-23T03:06:08Z</dcterms:created>
  <dcterms:modified xsi:type="dcterms:W3CDTF">2023-12-17T04:21:02Z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b64808639a674fd5b36d7e271d166de7</vt:lpwstr>
  </property>
</Properties>
</file>