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1" r:id="rId6"/>
    <p:sldId id="263" r:id="rId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FF79"/>
    <a:srgbClr val="C2B5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5" d="100"/>
          <a:sy n="85" d="100"/>
        </p:scale>
        <p:origin x="136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4"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45"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46"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47"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48"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49"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380493712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lang="en-US" altLang="zh-CN"/>
              <a:t>Click to edit Master title style</a:t>
            </a:r>
            <a:endParaRPr lang="en-US" dirty="0"/>
          </a:p>
        </p:txBody>
      </p:sp>
      <p:sp>
        <p:nvSpPr>
          <p:cNvPr id="1048582"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a:t>Click to edit Master subtitle style</a:t>
            </a:r>
            <a:endParaRPr lang="en-US" dirty="0"/>
          </a:p>
        </p:txBody>
      </p:sp>
      <p:sp>
        <p:nvSpPr>
          <p:cNvPr id="1048583" name="Date Placeholder 3"/>
          <p:cNvSpPr>
            <a:spLocks noGrp="1"/>
          </p:cNvSpPr>
          <p:nvPr>
            <p:ph type="dt" sz="half" idx="10"/>
          </p:nvPr>
        </p:nvSpPr>
        <p:spPr/>
        <p:txBody>
          <a:bodyPr/>
          <a:lstStyle/>
          <a:p>
            <a:fld id="{70BC1078-46ED-40F9-8930-935BAD7C2B02}" type="datetimeFigureOut">
              <a:rPr lang="zh-CN" altLang="en-US" smtClean="0"/>
              <a:t>2023/12/18</a:t>
            </a:fld>
            <a:endParaRPr lang="zh-CN" altLang="en-US"/>
          </a:p>
        </p:txBody>
      </p:sp>
      <p:sp>
        <p:nvSpPr>
          <p:cNvPr id="1048584" name="Footer Placeholder 4"/>
          <p:cNvSpPr>
            <a:spLocks noGrp="1"/>
          </p:cNvSpPr>
          <p:nvPr>
            <p:ph type="ftr" sz="quarter" idx="11"/>
          </p:nvPr>
        </p:nvSpPr>
        <p:spPr/>
        <p:txBody>
          <a:bodyPr/>
          <a:lstStyle/>
          <a:p>
            <a:endParaRPr lang="zh-CN" altLang="en-US"/>
          </a:p>
        </p:txBody>
      </p:sp>
      <p:sp>
        <p:nvSpPr>
          <p:cNvPr id="1048585"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11" name="Title 1"/>
          <p:cNvSpPr>
            <a:spLocks noGrp="1"/>
          </p:cNvSpPr>
          <p:nvPr>
            <p:ph type="title"/>
          </p:nvPr>
        </p:nvSpPr>
        <p:spPr/>
        <p:txBody>
          <a:bodyPr/>
          <a:lstStyle/>
          <a:p>
            <a:r>
              <a:rPr lang="en-US" altLang="zh-CN"/>
              <a:t>Click to edit Master title style</a:t>
            </a:r>
            <a:endParaRPr lang="en-US" dirty="0"/>
          </a:p>
        </p:txBody>
      </p:sp>
      <p:sp>
        <p:nvSpPr>
          <p:cNvPr id="1048612" name="Vertical Text Placeholder 2"/>
          <p:cNvSpPr>
            <a:spLocks noGrp="1"/>
          </p:cNvSpPr>
          <p:nvPr>
            <p:ph type="body" orient="vert" idx="1"/>
          </p:nvPr>
        </p:nvSpPr>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13" name="Date Placeholder 3"/>
          <p:cNvSpPr>
            <a:spLocks noGrp="1"/>
          </p:cNvSpPr>
          <p:nvPr>
            <p:ph type="dt" sz="half" idx="10"/>
          </p:nvPr>
        </p:nvSpPr>
        <p:spPr/>
        <p:txBody>
          <a:bodyPr/>
          <a:lstStyle/>
          <a:p>
            <a:fld id="{70BC1078-46ED-40F9-8930-935BAD7C2B02}" type="datetimeFigureOut">
              <a:rPr lang="zh-CN" altLang="en-US" smtClean="0"/>
              <a:t>2023/12/18</a:t>
            </a:fld>
            <a:endParaRPr lang="zh-CN" altLang="en-US"/>
          </a:p>
        </p:txBody>
      </p:sp>
      <p:sp>
        <p:nvSpPr>
          <p:cNvPr id="1048614" name="Footer Placeholder 4"/>
          <p:cNvSpPr>
            <a:spLocks noGrp="1"/>
          </p:cNvSpPr>
          <p:nvPr>
            <p:ph type="ftr" sz="quarter" idx="11"/>
          </p:nvPr>
        </p:nvSpPr>
        <p:spPr/>
        <p:txBody>
          <a:bodyPr/>
          <a:lstStyle/>
          <a:p>
            <a:endParaRPr lang="zh-CN" altLang="en-US"/>
          </a:p>
        </p:txBody>
      </p:sp>
      <p:sp>
        <p:nvSpPr>
          <p:cNvPr id="1048615"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595" name="Vertical Title 1"/>
          <p:cNvSpPr>
            <a:spLocks noGrp="1"/>
          </p:cNvSpPr>
          <p:nvPr>
            <p:ph type="title" orient="vert"/>
          </p:nvPr>
        </p:nvSpPr>
        <p:spPr>
          <a:xfrm>
            <a:off x="6543675" y="365125"/>
            <a:ext cx="1971675" cy="5811838"/>
          </a:xfrm>
        </p:spPr>
        <p:txBody>
          <a:bodyPr vert="eaVert"/>
          <a:lstStyle/>
          <a:p>
            <a:r>
              <a:rPr lang="en-US" altLang="zh-CN"/>
              <a:t>Click to edit Master title style</a:t>
            </a:r>
            <a:endParaRPr lang="en-US" dirty="0"/>
          </a:p>
        </p:txBody>
      </p:sp>
      <p:sp>
        <p:nvSpPr>
          <p:cNvPr id="1048596" name="Vertical Text Placeholder 2"/>
          <p:cNvSpPr>
            <a:spLocks noGrp="1"/>
          </p:cNvSpPr>
          <p:nvPr>
            <p:ph type="body" orient="vert" idx="1"/>
          </p:nvPr>
        </p:nvSpPr>
        <p:spPr>
          <a:xfrm>
            <a:off x="628650" y="365125"/>
            <a:ext cx="5800725" cy="5811838"/>
          </a:xfrm>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597" name="Date Placeholder 3"/>
          <p:cNvSpPr>
            <a:spLocks noGrp="1"/>
          </p:cNvSpPr>
          <p:nvPr>
            <p:ph type="dt" sz="half" idx="10"/>
          </p:nvPr>
        </p:nvSpPr>
        <p:spPr/>
        <p:txBody>
          <a:bodyPr/>
          <a:lstStyle/>
          <a:p>
            <a:fld id="{70BC1078-46ED-40F9-8930-935BAD7C2B02}" type="datetimeFigureOut">
              <a:rPr lang="zh-CN" altLang="en-US" smtClean="0"/>
              <a:t>2023/12/18</a:t>
            </a:fld>
            <a:endParaRPr lang="zh-CN" altLang="en-US"/>
          </a:p>
        </p:txBody>
      </p:sp>
      <p:sp>
        <p:nvSpPr>
          <p:cNvPr id="1048598" name="Footer Placeholder 4"/>
          <p:cNvSpPr>
            <a:spLocks noGrp="1"/>
          </p:cNvSpPr>
          <p:nvPr>
            <p:ph type="ftr" sz="quarter" idx="11"/>
          </p:nvPr>
        </p:nvSpPr>
        <p:spPr/>
        <p:txBody>
          <a:bodyPr/>
          <a:lstStyle/>
          <a:p>
            <a:endParaRPr lang="zh-CN" altLang="en-US"/>
          </a:p>
        </p:txBody>
      </p:sp>
      <p:sp>
        <p:nvSpPr>
          <p:cNvPr id="1048599"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600" name="Title 1"/>
          <p:cNvSpPr>
            <a:spLocks noGrp="1"/>
          </p:cNvSpPr>
          <p:nvPr>
            <p:ph type="title"/>
          </p:nvPr>
        </p:nvSpPr>
        <p:spPr/>
        <p:txBody>
          <a:bodyPr/>
          <a:lstStyle/>
          <a:p>
            <a:r>
              <a:rPr lang="en-US" altLang="zh-CN"/>
              <a:t>Click to edit Master title style</a:t>
            </a:r>
            <a:endParaRPr lang="en-US" dirty="0"/>
          </a:p>
        </p:txBody>
      </p:sp>
      <p:sp>
        <p:nvSpPr>
          <p:cNvPr id="1048601" name="Content Placeholder 2"/>
          <p:cNvSpPr>
            <a:spLocks noGrp="1"/>
          </p:cNvSpPr>
          <p:nvPr>
            <p:ph idx="1"/>
          </p:nvPr>
        </p:nvSpPr>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02" name="Date Placeholder 3"/>
          <p:cNvSpPr>
            <a:spLocks noGrp="1"/>
          </p:cNvSpPr>
          <p:nvPr>
            <p:ph type="dt" sz="half" idx="10"/>
          </p:nvPr>
        </p:nvSpPr>
        <p:spPr/>
        <p:txBody>
          <a:bodyPr/>
          <a:lstStyle/>
          <a:p>
            <a:fld id="{70BC1078-46ED-40F9-8930-935BAD7C2B02}" type="datetimeFigureOut">
              <a:rPr lang="zh-CN" altLang="en-US" smtClean="0"/>
              <a:t>2023/12/18</a:t>
            </a:fld>
            <a:endParaRPr lang="zh-CN" altLang="en-US"/>
          </a:p>
        </p:txBody>
      </p:sp>
      <p:sp>
        <p:nvSpPr>
          <p:cNvPr id="1048603" name="Footer Placeholder 4"/>
          <p:cNvSpPr>
            <a:spLocks noGrp="1"/>
          </p:cNvSpPr>
          <p:nvPr>
            <p:ph type="ftr" sz="quarter" idx="11"/>
          </p:nvPr>
        </p:nvSpPr>
        <p:spPr/>
        <p:txBody>
          <a:bodyPr/>
          <a:lstStyle/>
          <a:p>
            <a:endParaRPr lang="zh-CN" altLang="en-US"/>
          </a:p>
        </p:txBody>
      </p:sp>
      <p:sp>
        <p:nvSpPr>
          <p:cNvPr id="1048604"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16" name="Title 1"/>
          <p:cNvSpPr>
            <a:spLocks noGrp="1"/>
          </p:cNvSpPr>
          <p:nvPr>
            <p:ph type="title"/>
          </p:nvPr>
        </p:nvSpPr>
        <p:spPr>
          <a:xfrm>
            <a:off x="623888" y="1709739"/>
            <a:ext cx="7886700" cy="2852737"/>
          </a:xfrm>
        </p:spPr>
        <p:txBody>
          <a:bodyPr anchor="b"/>
          <a:lstStyle>
            <a:lvl1pPr>
              <a:defRPr sz="6000"/>
            </a:lvl1pPr>
          </a:lstStyle>
          <a:p>
            <a:r>
              <a:rPr lang="en-US" altLang="zh-CN"/>
              <a:t>Click to edit Master title style</a:t>
            </a:r>
            <a:endParaRPr lang="en-US" dirty="0"/>
          </a:p>
        </p:txBody>
      </p:sp>
      <p:sp>
        <p:nvSpPr>
          <p:cNvPr id="1048617"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a:t>Click to edit Master text styles</a:t>
            </a:r>
          </a:p>
        </p:txBody>
      </p:sp>
      <p:sp>
        <p:nvSpPr>
          <p:cNvPr id="1048618" name="Date Placeholder 3"/>
          <p:cNvSpPr>
            <a:spLocks noGrp="1"/>
          </p:cNvSpPr>
          <p:nvPr>
            <p:ph type="dt" sz="half" idx="10"/>
          </p:nvPr>
        </p:nvSpPr>
        <p:spPr/>
        <p:txBody>
          <a:bodyPr/>
          <a:lstStyle/>
          <a:p>
            <a:fld id="{70BC1078-46ED-40F9-8930-935BAD7C2B02}" type="datetimeFigureOut">
              <a:rPr lang="zh-CN" altLang="en-US" smtClean="0"/>
              <a:t>2023/12/18</a:t>
            </a:fld>
            <a:endParaRPr lang="zh-CN" altLang="en-US"/>
          </a:p>
        </p:txBody>
      </p:sp>
      <p:sp>
        <p:nvSpPr>
          <p:cNvPr id="1048619" name="Footer Placeholder 4"/>
          <p:cNvSpPr>
            <a:spLocks noGrp="1"/>
          </p:cNvSpPr>
          <p:nvPr>
            <p:ph type="ftr" sz="quarter" idx="11"/>
          </p:nvPr>
        </p:nvSpPr>
        <p:spPr/>
        <p:txBody>
          <a:bodyPr/>
          <a:lstStyle/>
          <a:p>
            <a:endParaRPr lang="zh-CN" altLang="en-US"/>
          </a:p>
        </p:txBody>
      </p:sp>
      <p:sp>
        <p:nvSpPr>
          <p:cNvPr id="1048620"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21" name="Title 1"/>
          <p:cNvSpPr>
            <a:spLocks noGrp="1"/>
          </p:cNvSpPr>
          <p:nvPr>
            <p:ph type="title"/>
          </p:nvPr>
        </p:nvSpPr>
        <p:spPr/>
        <p:txBody>
          <a:bodyPr/>
          <a:lstStyle/>
          <a:p>
            <a:r>
              <a:rPr lang="en-US" altLang="zh-CN"/>
              <a:t>Click to edit Master title style</a:t>
            </a:r>
            <a:endParaRPr lang="en-US" dirty="0"/>
          </a:p>
        </p:txBody>
      </p:sp>
      <p:sp>
        <p:nvSpPr>
          <p:cNvPr id="1048622" name="Content Placeholder 2"/>
          <p:cNvSpPr>
            <a:spLocks noGrp="1"/>
          </p:cNvSpPr>
          <p:nvPr>
            <p:ph sz="half" idx="1"/>
          </p:nvPr>
        </p:nvSpPr>
        <p:spPr>
          <a:xfrm>
            <a:off x="628650" y="1825625"/>
            <a:ext cx="3886200" cy="435133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23" name="Content Placeholder 3"/>
          <p:cNvSpPr>
            <a:spLocks noGrp="1"/>
          </p:cNvSpPr>
          <p:nvPr>
            <p:ph sz="half" idx="2"/>
          </p:nvPr>
        </p:nvSpPr>
        <p:spPr>
          <a:xfrm>
            <a:off x="4629150" y="1825625"/>
            <a:ext cx="3886200" cy="435133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24" name="Date Placeholder 4"/>
          <p:cNvSpPr>
            <a:spLocks noGrp="1"/>
          </p:cNvSpPr>
          <p:nvPr>
            <p:ph type="dt" sz="half" idx="10"/>
          </p:nvPr>
        </p:nvSpPr>
        <p:spPr/>
        <p:txBody>
          <a:bodyPr/>
          <a:lstStyle/>
          <a:p>
            <a:fld id="{70BC1078-46ED-40F9-8930-935BAD7C2B02}" type="datetimeFigureOut">
              <a:rPr lang="zh-CN" altLang="en-US" smtClean="0"/>
              <a:t>2023/12/18</a:t>
            </a:fld>
            <a:endParaRPr lang="zh-CN" altLang="en-US"/>
          </a:p>
        </p:txBody>
      </p:sp>
      <p:sp>
        <p:nvSpPr>
          <p:cNvPr id="1048625" name="Footer Placeholder 5"/>
          <p:cNvSpPr>
            <a:spLocks noGrp="1"/>
          </p:cNvSpPr>
          <p:nvPr>
            <p:ph type="ftr" sz="quarter" idx="11"/>
          </p:nvPr>
        </p:nvSpPr>
        <p:spPr/>
        <p:txBody>
          <a:bodyPr/>
          <a:lstStyle/>
          <a:p>
            <a:endParaRPr lang="zh-CN" altLang="en-US"/>
          </a:p>
        </p:txBody>
      </p:sp>
      <p:sp>
        <p:nvSpPr>
          <p:cNvPr id="1048626"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27" name="Title 1"/>
          <p:cNvSpPr>
            <a:spLocks noGrp="1"/>
          </p:cNvSpPr>
          <p:nvPr>
            <p:ph type="title"/>
          </p:nvPr>
        </p:nvSpPr>
        <p:spPr>
          <a:xfrm>
            <a:off x="629841" y="365126"/>
            <a:ext cx="7886700" cy="1325563"/>
          </a:xfrm>
        </p:spPr>
        <p:txBody>
          <a:bodyPr/>
          <a:lstStyle/>
          <a:p>
            <a:r>
              <a:rPr lang="en-US" altLang="zh-CN"/>
              <a:t>Click to edit Master title style</a:t>
            </a:r>
            <a:endParaRPr lang="en-US" dirty="0"/>
          </a:p>
        </p:txBody>
      </p:sp>
      <p:sp>
        <p:nvSpPr>
          <p:cNvPr id="1048628"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1048629" name="Content Placeholder 3"/>
          <p:cNvSpPr>
            <a:spLocks noGrp="1"/>
          </p:cNvSpPr>
          <p:nvPr>
            <p:ph sz="half" idx="2"/>
          </p:nvPr>
        </p:nvSpPr>
        <p:spPr>
          <a:xfrm>
            <a:off x="629842" y="2505075"/>
            <a:ext cx="3868340" cy="368458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30"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1048631" name="Content Placeholder 5"/>
          <p:cNvSpPr>
            <a:spLocks noGrp="1"/>
          </p:cNvSpPr>
          <p:nvPr>
            <p:ph sz="quarter" idx="4"/>
          </p:nvPr>
        </p:nvSpPr>
        <p:spPr>
          <a:xfrm>
            <a:off x="4629150" y="2505075"/>
            <a:ext cx="3887391" cy="368458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32" name="Date Placeholder 6"/>
          <p:cNvSpPr>
            <a:spLocks noGrp="1"/>
          </p:cNvSpPr>
          <p:nvPr>
            <p:ph type="dt" sz="half" idx="10"/>
          </p:nvPr>
        </p:nvSpPr>
        <p:spPr/>
        <p:txBody>
          <a:bodyPr/>
          <a:lstStyle/>
          <a:p>
            <a:fld id="{70BC1078-46ED-40F9-8930-935BAD7C2B02}" type="datetimeFigureOut">
              <a:rPr lang="zh-CN" altLang="en-US" smtClean="0"/>
              <a:t>2023/12/18</a:t>
            </a:fld>
            <a:endParaRPr lang="zh-CN" altLang="en-US"/>
          </a:p>
        </p:txBody>
      </p:sp>
      <p:sp>
        <p:nvSpPr>
          <p:cNvPr id="1048633" name="Footer Placeholder 7"/>
          <p:cNvSpPr>
            <a:spLocks noGrp="1"/>
          </p:cNvSpPr>
          <p:nvPr>
            <p:ph type="ftr" sz="quarter" idx="11"/>
          </p:nvPr>
        </p:nvSpPr>
        <p:spPr/>
        <p:txBody>
          <a:bodyPr/>
          <a:lstStyle/>
          <a:p>
            <a:endParaRPr lang="zh-CN" altLang="en-US"/>
          </a:p>
        </p:txBody>
      </p:sp>
      <p:sp>
        <p:nvSpPr>
          <p:cNvPr id="1048634" name="Slide Number Placeholder 8"/>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591" name="Title 1"/>
          <p:cNvSpPr>
            <a:spLocks noGrp="1"/>
          </p:cNvSpPr>
          <p:nvPr>
            <p:ph type="title"/>
          </p:nvPr>
        </p:nvSpPr>
        <p:spPr/>
        <p:txBody>
          <a:bodyPr/>
          <a:lstStyle/>
          <a:p>
            <a:r>
              <a:rPr lang="en-US" altLang="zh-CN"/>
              <a:t>Click to edit Master title style</a:t>
            </a:r>
            <a:endParaRPr lang="en-US" dirty="0"/>
          </a:p>
        </p:txBody>
      </p:sp>
      <p:sp>
        <p:nvSpPr>
          <p:cNvPr id="1048592" name="Date Placeholder 2"/>
          <p:cNvSpPr>
            <a:spLocks noGrp="1"/>
          </p:cNvSpPr>
          <p:nvPr>
            <p:ph type="dt" sz="half" idx="10"/>
          </p:nvPr>
        </p:nvSpPr>
        <p:spPr/>
        <p:txBody>
          <a:bodyPr/>
          <a:lstStyle/>
          <a:p>
            <a:fld id="{70BC1078-46ED-40F9-8930-935BAD7C2B02}" type="datetimeFigureOut">
              <a:rPr lang="zh-CN" altLang="en-US" smtClean="0"/>
              <a:t>2023/12/18</a:t>
            </a:fld>
            <a:endParaRPr lang="zh-CN" altLang="en-US"/>
          </a:p>
        </p:txBody>
      </p:sp>
      <p:sp>
        <p:nvSpPr>
          <p:cNvPr id="1048593" name="Footer Placeholder 3"/>
          <p:cNvSpPr>
            <a:spLocks noGrp="1"/>
          </p:cNvSpPr>
          <p:nvPr>
            <p:ph type="ftr" sz="quarter" idx="11"/>
          </p:nvPr>
        </p:nvSpPr>
        <p:spPr/>
        <p:txBody>
          <a:bodyPr/>
          <a:lstStyle/>
          <a:p>
            <a:endParaRPr lang="zh-CN" altLang="en-US"/>
          </a:p>
        </p:txBody>
      </p:sp>
      <p:sp>
        <p:nvSpPr>
          <p:cNvPr id="1048594" name="Slide Number Placeholder 4"/>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35" name="Date Placeholder 1"/>
          <p:cNvSpPr>
            <a:spLocks noGrp="1"/>
          </p:cNvSpPr>
          <p:nvPr>
            <p:ph type="dt" sz="half" idx="10"/>
          </p:nvPr>
        </p:nvSpPr>
        <p:spPr/>
        <p:txBody>
          <a:bodyPr/>
          <a:lstStyle/>
          <a:p>
            <a:fld id="{70BC1078-46ED-40F9-8930-935BAD7C2B02}" type="datetimeFigureOut">
              <a:rPr lang="zh-CN" altLang="en-US" smtClean="0"/>
              <a:t>2023/12/18</a:t>
            </a:fld>
            <a:endParaRPr lang="zh-CN" altLang="en-US"/>
          </a:p>
        </p:txBody>
      </p:sp>
      <p:sp>
        <p:nvSpPr>
          <p:cNvPr id="1048636" name="Footer Placeholder 2"/>
          <p:cNvSpPr>
            <a:spLocks noGrp="1"/>
          </p:cNvSpPr>
          <p:nvPr>
            <p:ph type="ftr" sz="quarter" idx="11"/>
          </p:nvPr>
        </p:nvSpPr>
        <p:spPr/>
        <p:txBody>
          <a:bodyPr/>
          <a:lstStyle/>
          <a:p>
            <a:endParaRPr lang="zh-CN" altLang="en-US"/>
          </a:p>
        </p:txBody>
      </p:sp>
      <p:sp>
        <p:nvSpPr>
          <p:cNvPr id="1048637" name="Slide Number Placeholder 3"/>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38" name="Title 1"/>
          <p:cNvSpPr>
            <a:spLocks noGrp="1"/>
          </p:cNvSpPr>
          <p:nvPr>
            <p:ph type="title"/>
          </p:nvPr>
        </p:nvSpPr>
        <p:spPr>
          <a:xfrm>
            <a:off x="629841" y="457200"/>
            <a:ext cx="2949178" cy="1600200"/>
          </a:xfrm>
        </p:spPr>
        <p:txBody>
          <a:bodyPr anchor="b"/>
          <a:lstStyle>
            <a:lvl1pPr>
              <a:defRPr sz="3200"/>
            </a:lvl1pPr>
          </a:lstStyle>
          <a:p>
            <a:r>
              <a:rPr lang="en-US" altLang="zh-CN"/>
              <a:t>Click to edit Master title style</a:t>
            </a:r>
            <a:endParaRPr lang="en-US" dirty="0"/>
          </a:p>
        </p:txBody>
      </p:sp>
      <p:sp>
        <p:nvSpPr>
          <p:cNvPr id="1048639"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40"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Click to edit Master text styles</a:t>
            </a:r>
          </a:p>
        </p:txBody>
      </p:sp>
      <p:sp>
        <p:nvSpPr>
          <p:cNvPr id="1048641" name="Date Placeholder 4"/>
          <p:cNvSpPr>
            <a:spLocks noGrp="1"/>
          </p:cNvSpPr>
          <p:nvPr>
            <p:ph type="dt" sz="half" idx="10"/>
          </p:nvPr>
        </p:nvSpPr>
        <p:spPr/>
        <p:txBody>
          <a:bodyPr/>
          <a:lstStyle/>
          <a:p>
            <a:fld id="{70BC1078-46ED-40F9-8930-935BAD7C2B02}" type="datetimeFigureOut">
              <a:rPr lang="zh-CN" altLang="en-US" smtClean="0"/>
              <a:t>2023/12/18</a:t>
            </a:fld>
            <a:endParaRPr lang="zh-CN" altLang="en-US"/>
          </a:p>
        </p:txBody>
      </p:sp>
      <p:sp>
        <p:nvSpPr>
          <p:cNvPr id="1048642" name="Footer Placeholder 5"/>
          <p:cNvSpPr>
            <a:spLocks noGrp="1"/>
          </p:cNvSpPr>
          <p:nvPr>
            <p:ph type="ftr" sz="quarter" idx="11"/>
          </p:nvPr>
        </p:nvSpPr>
        <p:spPr/>
        <p:txBody>
          <a:bodyPr/>
          <a:lstStyle/>
          <a:p>
            <a:endParaRPr lang="zh-CN" altLang="en-US"/>
          </a:p>
        </p:txBody>
      </p:sp>
      <p:sp>
        <p:nvSpPr>
          <p:cNvPr id="1048643"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05" name="Title 1"/>
          <p:cNvSpPr>
            <a:spLocks noGrp="1"/>
          </p:cNvSpPr>
          <p:nvPr>
            <p:ph type="title"/>
          </p:nvPr>
        </p:nvSpPr>
        <p:spPr>
          <a:xfrm>
            <a:off x="629841" y="457200"/>
            <a:ext cx="2949178" cy="1600200"/>
          </a:xfrm>
        </p:spPr>
        <p:txBody>
          <a:bodyPr anchor="b"/>
          <a:lstStyle>
            <a:lvl1pPr>
              <a:defRPr sz="3200"/>
            </a:lvl1pPr>
          </a:lstStyle>
          <a:p>
            <a:r>
              <a:rPr lang="en-US" altLang="zh-CN"/>
              <a:t>Click to edit Master title style</a:t>
            </a:r>
            <a:endParaRPr lang="en-US" dirty="0"/>
          </a:p>
        </p:txBody>
      </p:sp>
      <p:sp>
        <p:nvSpPr>
          <p:cNvPr id="1048606"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a:t>Click icon to add picture</a:t>
            </a:r>
            <a:endParaRPr lang="en-US" dirty="0"/>
          </a:p>
        </p:txBody>
      </p:sp>
      <p:sp>
        <p:nvSpPr>
          <p:cNvPr id="1048607"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Click to edit Master text styles</a:t>
            </a:r>
          </a:p>
        </p:txBody>
      </p:sp>
      <p:sp>
        <p:nvSpPr>
          <p:cNvPr id="1048608" name="Date Placeholder 4"/>
          <p:cNvSpPr>
            <a:spLocks noGrp="1"/>
          </p:cNvSpPr>
          <p:nvPr>
            <p:ph type="dt" sz="half" idx="10"/>
          </p:nvPr>
        </p:nvSpPr>
        <p:spPr/>
        <p:txBody>
          <a:bodyPr/>
          <a:lstStyle/>
          <a:p>
            <a:fld id="{70BC1078-46ED-40F9-8930-935BAD7C2B02}" type="datetimeFigureOut">
              <a:rPr lang="zh-CN" altLang="en-US" smtClean="0"/>
              <a:t>2023/12/18</a:t>
            </a:fld>
            <a:endParaRPr lang="zh-CN" altLang="en-US"/>
          </a:p>
        </p:txBody>
      </p:sp>
      <p:sp>
        <p:nvSpPr>
          <p:cNvPr id="1048609" name="Footer Placeholder 5"/>
          <p:cNvSpPr>
            <a:spLocks noGrp="1"/>
          </p:cNvSpPr>
          <p:nvPr>
            <p:ph type="ftr" sz="quarter" idx="11"/>
          </p:nvPr>
        </p:nvSpPr>
        <p:spPr/>
        <p:txBody>
          <a:bodyPr/>
          <a:lstStyle/>
          <a:p>
            <a:endParaRPr lang="zh-CN" altLang="en-US"/>
          </a:p>
        </p:txBody>
      </p:sp>
      <p:sp>
        <p:nvSpPr>
          <p:cNvPr id="1048610"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ltLang="zh-CN"/>
              <a:t>Click to edit Master title style</a:t>
            </a:r>
            <a:endParaRPr lang="en-US" dirty="0"/>
          </a:p>
        </p:txBody>
      </p:sp>
      <p:sp>
        <p:nvSpPr>
          <p:cNvPr id="1048577"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57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C1078-46ED-40F9-8930-935BAD7C2B02}" type="datetimeFigureOut">
              <a:rPr lang="zh-CN" altLang="en-US" smtClean="0"/>
              <a:t>2023/12/18</a:t>
            </a:fld>
            <a:endParaRPr lang="zh-CN" altLang="en-US"/>
          </a:p>
        </p:txBody>
      </p:sp>
      <p:sp>
        <p:nvSpPr>
          <p:cNvPr id="104857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52ADC-5BFA-4FBD-BEE2-16096B7F416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5000"/>
            <a:lum/>
          </a:blip>
          <a:srcRect/>
          <a:stretch>
            <a:fillRect l="-6000" r="-6000"/>
          </a:stretch>
        </a:blipFill>
        <a:effectLst/>
      </p:bgPr>
    </p:bg>
    <p:spTree>
      <p:nvGrpSpPr>
        <p:cNvPr id="1" name=""/>
        <p:cNvGrpSpPr/>
        <p:nvPr/>
      </p:nvGrpSpPr>
      <p:grpSpPr>
        <a:xfrm>
          <a:off x="0" y="0"/>
          <a:ext cx="0" cy="0"/>
          <a:chOff x="0" y="0"/>
          <a:chExt cx="0" cy="0"/>
        </a:xfrm>
      </p:grpSpPr>
      <p:sp>
        <p:nvSpPr>
          <p:cNvPr id="1048586" name="TextBox 1048585"/>
          <p:cNvSpPr txBox="1"/>
          <p:nvPr/>
        </p:nvSpPr>
        <p:spPr>
          <a:xfrm>
            <a:off x="1159609" y="412943"/>
            <a:ext cx="6770094" cy="338554"/>
          </a:xfrm>
          <a:prstGeom prst="rect">
            <a:avLst/>
          </a:prstGeom>
        </p:spPr>
        <p:txBody>
          <a:bodyPr wrap="square" rtlCol="0">
            <a:spAutoFit/>
          </a:bodyPr>
          <a:lstStyle/>
          <a:p>
            <a:r>
              <a:rPr lang="en-US" sz="1600" dirty="0"/>
              <a:t>                          </a:t>
            </a:r>
            <a:r>
              <a:rPr lang="en-US" sz="1600" b="1" dirty="0">
                <a:latin typeface="Arial Black" panose="020B0A04020102020204" pitchFamily="34" charset="0"/>
              </a:rPr>
              <a:t>NANOTECHNOLOGY AND PUBLIC HEALTH</a:t>
            </a:r>
          </a:p>
        </p:txBody>
      </p:sp>
      <p:sp>
        <p:nvSpPr>
          <p:cNvPr id="1048587" name="TextBox 1048586"/>
          <p:cNvSpPr txBox="1"/>
          <p:nvPr/>
        </p:nvSpPr>
        <p:spPr>
          <a:xfrm>
            <a:off x="3383506" y="721695"/>
            <a:ext cx="4000000" cy="276999"/>
          </a:xfrm>
          <a:prstGeom prst="rect">
            <a:avLst/>
          </a:prstGeom>
        </p:spPr>
        <p:txBody>
          <a:bodyPr wrap="square" rtlCol="0">
            <a:spAutoFit/>
          </a:bodyPr>
          <a:lstStyle/>
          <a:p>
            <a:r>
              <a:rPr lang="en-US" sz="1200" b="1" dirty="0" err="1">
                <a:solidFill>
                  <a:srgbClr val="FF0000"/>
                </a:solidFill>
              </a:rPr>
              <a:t>Rushikesh</a:t>
            </a:r>
            <a:r>
              <a:rPr lang="en-US" sz="1200" b="1" dirty="0">
                <a:solidFill>
                  <a:srgbClr val="FF0000"/>
                </a:solidFill>
              </a:rPr>
              <a:t> </a:t>
            </a:r>
            <a:r>
              <a:rPr lang="en-US" sz="1200" b="1" dirty="0" err="1">
                <a:solidFill>
                  <a:srgbClr val="FF0000"/>
                </a:solidFill>
              </a:rPr>
              <a:t>Haribhau</a:t>
            </a:r>
            <a:r>
              <a:rPr lang="en-US" sz="1200" b="1" dirty="0">
                <a:solidFill>
                  <a:srgbClr val="FF0000"/>
                </a:solidFill>
              </a:rPr>
              <a:t> </a:t>
            </a:r>
            <a:r>
              <a:rPr lang="en-US" sz="1200" b="1" dirty="0" err="1">
                <a:solidFill>
                  <a:srgbClr val="FF0000"/>
                </a:solidFill>
              </a:rPr>
              <a:t>Hirade</a:t>
            </a:r>
            <a:endParaRPr lang="en-GB" sz="1200" b="1" dirty="0">
              <a:solidFill>
                <a:srgbClr val="FF0000"/>
              </a:solidFill>
            </a:endParaRPr>
          </a:p>
        </p:txBody>
      </p:sp>
      <p:sp>
        <p:nvSpPr>
          <p:cNvPr id="1048588" name="TextBox 1048587"/>
          <p:cNvSpPr txBox="1"/>
          <p:nvPr/>
        </p:nvSpPr>
        <p:spPr>
          <a:xfrm>
            <a:off x="699410" y="1137193"/>
            <a:ext cx="7995857" cy="523220"/>
          </a:xfrm>
          <a:prstGeom prst="rect">
            <a:avLst/>
          </a:prstGeom>
        </p:spPr>
        <p:txBody>
          <a:bodyPr wrap="square" rtlCol="0">
            <a:spAutoFit/>
          </a:bodyPr>
          <a:lstStyle/>
          <a:p>
            <a:r>
              <a:rPr lang="en-US" sz="1400" b="1" dirty="0" err="1">
                <a:solidFill>
                  <a:srgbClr val="FFFF00"/>
                </a:solidFill>
                <a:latin typeface="FZZWXBTOT_Uni"/>
                <a:cs typeface="FZZWXBTOT_Uni"/>
              </a:rPr>
              <a:t>Parikrama</a:t>
            </a:r>
            <a:r>
              <a:rPr lang="en-US" sz="1400" b="1" dirty="0">
                <a:solidFill>
                  <a:srgbClr val="FFFF00"/>
                </a:solidFill>
                <a:latin typeface="FZZWXBTOT_Uni"/>
                <a:cs typeface="FZZWXBTOT_Uni"/>
              </a:rPr>
              <a:t> Diploma in Pharmaceutical Sciences, Kashti, Tal- </a:t>
            </a:r>
            <a:r>
              <a:rPr lang="en-US" sz="1400" b="1" dirty="0" err="1">
                <a:solidFill>
                  <a:srgbClr val="FFFF00"/>
                </a:solidFill>
                <a:latin typeface="FZZWXBTOT_Uni"/>
                <a:cs typeface="FZZWXBTOT_Uni"/>
              </a:rPr>
              <a:t>Shrigonda</a:t>
            </a:r>
            <a:r>
              <a:rPr lang="en-US" sz="1400" b="1" dirty="0">
                <a:solidFill>
                  <a:srgbClr val="FFFF00"/>
                </a:solidFill>
                <a:latin typeface="FZZWXBTOT_Uni"/>
                <a:cs typeface="FZZWXBTOT_Uni"/>
              </a:rPr>
              <a:t>, </a:t>
            </a:r>
            <a:r>
              <a:rPr lang="en-US" sz="1400" b="1" dirty="0" err="1">
                <a:solidFill>
                  <a:srgbClr val="FFFF00"/>
                </a:solidFill>
                <a:latin typeface="FZZWXBTOT_Uni"/>
                <a:cs typeface="FZZWXBTOT_Uni"/>
              </a:rPr>
              <a:t>Dist</a:t>
            </a:r>
            <a:r>
              <a:rPr lang="en-US" sz="1400" b="1" dirty="0">
                <a:solidFill>
                  <a:srgbClr val="FFFF00"/>
                </a:solidFill>
                <a:latin typeface="FZZWXBTOT_Uni"/>
                <a:cs typeface="FZZWXBTOT_Uni"/>
              </a:rPr>
              <a:t>- </a:t>
            </a:r>
            <a:r>
              <a:rPr lang="en-US" sz="1400" b="1" dirty="0" err="1">
                <a:solidFill>
                  <a:srgbClr val="FFFF00"/>
                </a:solidFill>
                <a:latin typeface="FZZWXBTOT_Uni"/>
                <a:cs typeface="FZZWXBTOT_Uni"/>
              </a:rPr>
              <a:t>Ahmednagar</a:t>
            </a:r>
            <a:r>
              <a:rPr lang="en-US" sz="1400" b="1" dirty="0">
                <a:solidFill>
                  <a:srgbClr val="FFFF00"/>
                </a:solidFill>
                <a:latin typeface="FZZWXBTOT_Uni"/>
                <a:cs typeface="FZZWXBTOT_Uni"/>
              </a:rPr>
              <a:t>,                   </a:t>
            </a:r>
            <a:endParaRPr lang="en-GB" sz="1400" b="1" dirty="0">
              <a:solidFill>
                <a:srgbClr val="FFFF00"/>
              </a:solidFill>
              <a:latin typeface="FZZWXBTOT_Uni"/>
              <a:cs typeface="FZZWXBTOT_Uni"/>
            </a:endParaRPr>
          </a:p>
          <a:p>
            <a:r>
              <a:rPr lang="en-US" sz="1400" b="1" dirty="0">
                <a:solidFill>
                  <a:srgbClr val="FFFF00"/>
                </a:solidFill>
                <a:latin typeface="FZZWXBTOT_Uni"/>
                <a:cs typeface="FZZWXBTOT_Uni"/>
              </a:rPr>
              <a:t>                                                   Maharashtra, India,</a:t>
            </a:r>
            <a:endParaRPr lang="en-GB" sz="1400" b="1" dirty="0">
              <a:solidFill>
                <a:srgbClr val="FFFF00"/>
              </a:solidFill>
              <a:latin typeface="FZZWXBTOT_Uni"/>
              <a:cs typeface="FZZWXBTOT_Uni"/>
            </a:endParaRPr>
          </a:p>
        </p:txBody>
      </p:sp>
      <p:sp>
        <p:nvSpPr>
          <p:cNvPr id="1048589" name="TextBox 1048588"/>
          <p:cNvSpPr txBox="1"/>
          <p:nvPr/>
        </p:nvSpPr>
        <p:spPr>
          <a:xfrm>
            <a:off x="781351" y="2877160"/>
            <a:ext cx="4000000" cy="369332"/>
          </a:xfrm>
          <a:prstGeom prst="rect">
            <a:avLst/>
          </a:prstGeom>
        </p:spPr>
        <p:txBody>
          <a:bodyPr wrap="square" rtlCol="0">
            <a:spAutoFit/>
          </a:bodyPr>
          <a:lstStyle/>
          <a:p>
            <a:r>
              <a:rPr lang="en-US" b="1" dirty="0">
                <a:solidFill>
                  <a:srgbClr val="00B0F0"/>
                </a:solidFill>
              </a:rPr>
              <a:t>Why it matters because it is so little</a:t>
            </a:r>
            <a:endParaRPr lang="en-US" dirty="0">
              <a:solidFill>
                <a:srgbClr val="00B0F0"/>
              </a:solidFill>
            </a:endParaRPr>
          </a:p>
        </p:txBody>
      </p:sp>
      <p:sp>
        <p:nvSpPr>
          <p:cNvPr id="1048590" name="TextBox 1048589"/>
          <p:cNvSpPr txBox="1"/>
          <p:nvPr/>
        </p:nvSpPr>
        <p:spPr>
          <a:xfrm>
            <a:off x="781351" y="3723545"/>
            <a:ext cx="7997391" cy="3323987"/>
          </a:xfrm>
          <a:prstGeom prst="rect">
            <a:avLst/>
          </a:prstGeom>
        </p:spPr>
        <p:txBody>
          <a:bodyPr wrap="square" rtlCol="0">
            <a:spAutoFit/>
          </a:bodyPr>
          <a:lstStyle/>
          <a:p>
            <a:r>
              <a:rPr lang="en-US" sz="1600" dirty="0"/>
              <a:t>Nanoparticle characteristics and behavior are not merely scaled-down versions of those of </a:t>
            </a:r>
            <a:r>
              <a:rPr lang="en-US" sz="1600" dirty="0" err="1"/>
              <a:t>microparticles</a:t>
            </a:r>
            <a:r>
              <a:rPr lang="en-US" sz="1600" dirty="0"/>
              <a:t> and </a:t>
            </a:r>
            <a:r>
              <a:rPr lang="en-US" sz="1600" dirty="0" err="1"/>
              <a:t>microdevices</a:t>
            </a:r>
            <a:r>
              <a:rPr lang="en-US" sz="1600" dirty="0"/>
              <a:t>. At times, the characteristics and actions exhibit radical differences, surprising variations, and unpredictability. There are quantum effects. Since smaller is more practical, we as responsible scientists and technologists need to reconsider; smaller now carries new, poorly known concerns. Substances undergo changes in their characteristics below 100 nm, including: Increased power ,Varied </a:t>
            </a:r>
            <a:r>
              <a:rPr lang="en-US" sz="1600" dirty="0" err="1"/>
              <a:t>color,More</a:t>
            </a:r>
            <a:r>
              <a:rPr lang="en-US" sz="1600" dirty="0"/>
              <a:t> </a:t>
            </a:r>
            <a:r>
              <a:rPr lang="en-US" sz="1600" dirty="0" err="1"/>
              <a:t>erratic,More</a:t>
            </a:r>
            <a:r>
              <a:rPr lang="en-US" sz="1600" dirty="0"/>
              <a:t> harmful  (70 nm particles pass through the lung's alveolar surfaces, 50 nm via cells, 30 nm through the central nervous system, and the transport of particles smaller than 20 nm is not well understood.)</a:t>
            </a:r>
            <a:r>
              <a:rPr lang="en-US" sz="1600" dirty="0" err="1"/>
              <a:t>Nanoscale</a:t>
            </a:r>
            <a:r>
              <a:rPr lang="en-US" sz="1600" dirty="0"/>
              <a:t> items are highly helpful due to certain unique qualities, yet these properties also come with new concerns. It would be unwise for us to overlook the dangers in favor of the benefits alone.</a:t>
            </a:r>
          </a:p>
          <a:p>
            <a:r>
              <a:rPr lang="en-US" sz="1600" b="1" dirty="0"/>
              <a:t> </a:t>
            </a:r>
            <a:endParaRPr lang="en-US" sz="1600" dirty="0"/>
          </a:p>
          <a:p>
            <a:endParaRPr lang="en-US"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 r="-25000"/>
          </a:stretch>
        </a:blipFill>
        <a:effectLst/>
      </p:bgPr>
    </p:bg>
    <p:spTree>
      <p:nvGrpSpPr>
        <p:cNvPr id="1" name=""/>
        <p:cNvGrpSpPr/>
        <p:nvPr/>
      </p:nvGrpSpPr>
      <p:grpSpPr>
        <a:xfrm>
          <a:off x="0" y="0"/>
          <a:ext cx="0" cy="0"/>
          <a:chOff x="0" y="0"/>
          <a:chExt cx="0" cy="0"/>
        </a:xfrm>
      </p:grpSpPr>
      <p:sp>
        <p:nvSpPr>
          <p:cNvPr id="1048650" name="TextBox 1048649"/>
          <p:cNvSpPr txBox="1"/>
          <p:nvPr/>
        </p:nvSpPr>
        <p:spPr>
          <a:xfrm>
            <a:off x="1176642" y="524026"/>
            <a:ext cx="5733909" cy="1077218"/>
          </a:xfrm>
          <a:prstGeom prst="rect">
            <a:avLst/>
          </a:prstGeom>
        </p:spPr>
        <p:txBody>
          <a:bodyPr wrap="square" rtlCol="0">
            <a:spAutoFit/>
          </a:bodyPr>
          <a:lstStyle/>
          <a:p>
            <a:r>
              <a:rPr lang="en-US" sz="1600" b="1" dirty="0"/>
              <a:t> </a:t>
            </a:r>
            <a:endParaRPr lang="en-US" sz="1600" dirty="0">
              <a:solidFill>
                <a:srgbClr val="00B0F0"/>
              </a:solidFill>
            </a:endParaRPr>
          </a:p>
          <a:p>
            <a:r>
              <a:rPr lang="en-US" sz="2400" b="1" dirty="0"/>
              <a:t> </a:t>
            </a:r>
            <a:endParaRPr lang="en-US" sz="2400" dirty="0"/>
          </a:p>
          <a:p>
            <a:r>
              <a:rPr lang="en-US" sz="2400" b="1" dirty="0">
                <a:solidFill>
                  <a:srgbClr val="FFFF00"/>
                </a:solidFill>
              </a:rPr>
              <a:t>Various nanotechnology types</a:t>
            </a:r>
            <a:endParaRPr lang="en-US" sz="2400" dirty="0">
              <a:solidFill>
                <a:srgbClr val="FFFF00"/>
              </a:solidFill>
            </a:endParaRPr>
          </a:p>
        </p:txBody>
      </p:sp>
      <p:sp>
        <p:nvSpPr>
          <p:cNvPr id="1048651" name="TextBox 1048650"/>
          <p:cNvSpPr txBox="1"/>
          <p:nvPr/>
        </p:nvSpPr>
        <p:spPr>
          <a:xfrm>
            <a:off x="1025835" y="1827748"/>
            <a:ext cx="7743864" cy="4031873"/>
          </a:xfrm>
          <a:prstGeom prst="rect">
            <a:avLst/>
          </a:prstGeom>
        </p:spPr>
        <p:txBody>
          <a:bodyPr wrap="square" rtlCol="0">
            <a:spAutoFit/>
          </a:bodyPr>
          <a:lstStyle/>
          <a:p>
            <a:r>
              <a:rPr lang="en-US" sz="1600" b="1" dirty="0">
                <a:solidFill>
                  <a:srgbClr val="FF0000"/>
                </a:solidFill>
              </a:rPr>
              <a:t>Particles used in burn dressings, medication delivery systems, metabolic system monitoring, in vivo cell tracking, and capsules containing hemoglobin are examples of biomedical </a:t>
            </a:r>
            <a:r>
              <a:rPr lang="en-US" sz="1600" b="1" dirty="0" err="1">
                <a:solidFill>
                  <a:srgbClr val="FF0000"/>
                </a:solidFill>
              </a:rPr>
              <a:t>nanotechnology.development</a:t>
            </a:r>
            <a:r>
              <a:rPr lang="en-US" sz="1600" b="1" dirty="0">
                <a:solidFill>
                  <a:srgbClr val="FF0000"/>
                </a:solidFill>
              </a:rPr>
              <a:t>), quantum dots that attack cancer cells, and bone prosthesis made using nanotechnology. Nanoparticles may soon be found in food packaging and perhaps in food itself. Sunscreen creams (BASF, L'Oreal), lipsticks and other beauty products, and scents with nanoparticles are examples of current nanotech cosmetics.</a:t>
            </a:r>
          </a:p>
          <a:p>
            <a:r>
              <a:rPr lang="en-US" sz="1600" b="1" dirty="0">
                <a:solidFill>
                  <a:srgbClr val="FF0000"/>
                </a:solidFill>
              </a:rPr>
              <a:t>     Paints, building supplies, tennis rackets and balls, tires, automobile bodywork (Toyota), and plastic interiors of cars are examples of materials that have been </a:t>
            </a:r>
            <a:r>
              <a:rPr lang="en-US" sz="1600" b="1" dirty="0" err="1">
                <a:solidFill>
                  <a:srgbClr val="FF0000"/>
                </a:solidFill>
              </a:rPr>
              <a:t>nanoengineered</a:t>
            </a:r>
            <a:r>
              <a:rPr lang="en-US" sz="1600" b="1" dirty="0">
                <a:solidFill>
                  <a:srgbClr val="FF0000"/>
                </a:solidFill>
              </a:rPr>
              <a:t>.(Renault) to provide long-lasting paper, materials that are deodorant and stain-resistant, and strength and lightness.</a:t>
            </a:r>
          </a:p>
          <a:p>
            <a:r>
              <a:rPr lang="en-US" sz="1600" b="1" dirty="0">
                <a:solidFill>
                  <a:srgbClr val="FF0000"/>
                </a:solidFill>
              </a:rPr>
              <a:t>      Environmental nanotechnology encompasses a range of self-cleaning or toxin-repellent surfaces as well as sensors for testing water.</a:t>
            </a:r>
          </a:p>
          <a:p>
            <a:r>
              <a:rPr lang="en-US" sz="1600" b="1" dirty="0">
                <a:solidFill>
                  <a:srgbClr val="FF0000"/>
                </a:solidFill>
              </a:rPr>
              <a:t>  The development of convergent-nanotech (</a:t>
            </a:r>
            <a:r>
              <a:rPr lang="en-US" sz="1600" b="1" dirty="0" err="1">
                <a:solidFill>
                  <a:srgbClr val="FF0000"/>
                </a:solidFill>
              </a:rPr>
              <a:t>nanobiotech</a:t>
            </a:r>
            <a:r>
              <a:rPr lang="en-US" sz="1600" b="1" dirty="0">
                <a:solidFill>
                  <a:srgbClr val="FF0000"/>
                </a:solidFill>
              </a:rPr>
              <a:t> hybrids) includes the utilization of molecular motors and DNA as </a:t>
            </a:r>
            <a:r>
              <a:rPr lang="en-US" sz="1600" b="1" dirty="0" err="1">
                <a:solidFill>
                  <a:srgbClr val="FF0000"/>
                </a:solidFill>
              </a:rPr>
              <a:t>nanomaterials</a:t>
            </a:r>
            <a:r>
              <a:rPr lang="en-US" sz="1600" b="1" dirty="0">
                <a:solidFill>
                  <a:srgbClr val="FF0000"/>
                </a:solidFill>
              </a:rPr>
              <a:t>. as prototypes for "</a:t>
            </a:r>
            <a:r>
              <a:rPr lang="en-US" sz="1600" b="1" dirty="0" err="1">
                <a:solidFill>
                  <a:srgbClr val="FF0000"/>
                </a:solidFill>
              </a:rPr>
              <a:t>nano</a:t>
            </a:r>
            <a:r>
              <a:rPr lang="en-US" sz="1600" b="1" dirty="0">
                <a:solidFill>
                  <a:srgbClr val="FF0000"/>
                </a:solidFill>
              </a:rPr>
              <a:t>-robots" in biology.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1048656" name="TextBox 1048655"/>
          <p:cNvSpPr txBox="1"/>
          <p:nvPr/>
        </p:nvSpPr>
        <p:spPr>
          <a:xfrm>
            <a:off x="1181425" y="367930"/>
            <a:ext cx="5874088" cy="369332"/>
          </a:xfrm>
          <a:prstGeom prst="rect">
            <a:avLst/>
          </a:prstGeom>
        </p:spPr>
        <p:txBody>
          <a:bodyPr wrap="square" rtlCol="0">
            <a:spAutoFit/>
          </a:bodyPr>
          <a:lstStyle/>
          <a:p>
            <a:r>
              <a:rPr lang="en-US" b="1" dirty="0">
                <a:solidFill>
                  <a:srgbClr val="FF0000"/>
                </a:solidFill>
              </a:rPr>
              <a:t>CURRENTLY, THERE IS NO SAFETY ASSESSMENT</a:t>
            </a:r>
            <a:endParaRPr lang="en-US" dirty="0">
              <a:solidFill>
                <a:srgbClr val="FF0000"/>
              </a:solidFill>
            </a:endParaRPr>
          </a:p>
        </p:txBody>
      </p:sp>
      <p:sp>
        <p:nvSpPr>
          <p:cNvPr id="1048657" name="TextBox 1048656"/>
          <p:cNvSpPr txBox="1"/>
          <p:nvPr/>
        </p:nvSpPr>
        <p:spPr>
          <a:xfrm>
            <a:off x="660265" y="958932"/>
            <a:ext cx="7785918" cy="4985980"/>
          </a:xfrm>
          <a:prstGeom prst="rect">
            <a:avLst/>
          </a:prstGeom>
          <a:noFill/>
          <a:ln>
            <a:noFill/>
            <a:prstDash val="solid"/>
          </a:ln>
        </p:spPr>
        <p:txBody>
          <a:bodyPr wrap="square" rtlCol="0">
            <a:spAutoFit/>
          </a:bodyPr>
          <a:lstStyle/>
          <a:p>
            <a:r>
              <a:rPr lang="en-US" sz="1600" b="1" dirty="0">
                <a:solidFill>
                  <a:srgbClr val="FFFF00"/>
                </a:solidFill>
              </a:rPr>
              <a:t>In 2003, Vicki Colvin, the director of Rice University's Center for Biological and Environmental Nanotechnology in Houston, Texas, stated the following on nanotechnology: In an area where there are more12,000 citations annually, we were shocked to see that there had never been any toxicity studies specifically focused on synthetic nanoparticles or any earlier study in creating risk assessment models for nanomaterials"'2). The majority of the time, nanotech goods are being produced without any knowledge of their safety or even the methodology for assessing them. The characteristics of a chemical substance vary at the </a:t>
            </a:r>
            <a:r>
              <a:rPr lang="en-US" sz="1600" b="1" dirty="0" err="1">
                <a:solidFill>
                  <a:srgbClr val="FFFF00"/>
                </a:solidFill>
              </a:rPr>
              <a:t>nanoscale</a:t>
            </a:r>
            <a:r>
              <a:rPr lang="en-US" sz="1600" b="1" dirty="0">
                <a:solidFill>
                  <a:srgbClr val="FFFF00"/>
                </a:solidFill>
              </a:rPr>
              <a:t>, as we have already said, therefore nanoparticle         safety evaluation will need to work on different scientific concepts from current particulate evaluation.</a:t>
            </a:r>
          </a:p>
          <a:p>
            <a:r>
              <a:rPr lang="en-US" sz="1600" b="1" dirty="0">
                <a:solidFill>
                  <a:srgbClr val="FFFF00"/>
                </a:solidFill>
              </a:rPr>
              <a:t>     Furthermore, the precise nanoparticles at what sizes that can cross different cell and tissue barriers remain unclear. American cosmetics already include titanium oxide </a:t>
            </a:r>
            <a:r>
              <a:rPr lang="en-US" sz="1600" b="1" dirty="0" err="1">
                <a:solidFill>
                  <a:srgbClr val="FFFF00"/>
                </a:solidFill>
              </a:rPr>
              <a:t>nanoparticles.revealed</a:t>
            </a:r>
            <a:r>
              <a:rPr lang="en-US" sz="1600" b="1" dirty="0">
                <a:solidFill>
                  <a:srgbClr val="FFFF00"/>
                </a:solidFill>
              </a:rPr>
              <a:t> that they ranged in size from around 20 to 50 nanometers; as a result, a large number of these would be able to enter cells in the central nervous system and build up in organs3. The majority of the tests that have been conducted involve trials like the three-month direct injection of single-walled carbon tubes into the lungs of rats, making them of little utility. Numerous safety review programs are under underway, and some producers of nanoparticles are coating their particles or using other strategies to reduce any possible harmful effects.</a:t>
            </a:r>
          </a:p>
          <a:p>
            <a:endParaRPr lang="en-US"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extBox 1"/>
          <p:cNvSpPr txBox="1"/>
          <p:nvPr/>
        </p:nvSpPr>
        <p:spPr>
          <a:xfrm>
            <a:off x="571205" y="1228588"/>
            <a:ext cx="7086600" cy="369332"/>
          </a:xfrm>
          <a:prstGeom prst="rect">
            <a:avLst/>
          </a:prstGeom>
          <a:noFill/>
        </p:spPr>
        <p:txBody>
          <a:bodyPr wrap="square" rtlCol="0">
            <a:spAutoFit/>
          </a:bodyPr>
          <a:lstStyle/>
          <a:p>
            <a:r>
              <a:rPr lang="en-US" b="1" dirty="0">
                <a:solidFill>
                  <a:srgbClr val="FF0000"/>
                </a:solidFill>
              </a:rPr>
              <a:t>CONCLUSION</a:t>
            </a:r>
            <a:endParaRPr lang="en-US" dirty="0">
              <a:solidFill>
                <a:srgbClr val="FF0000"/>
              </a:solidFill>
            </a:endParaRPr>
          </a:p>
        </p:txBody>
      </p:sp>
      <p:sp>
        <p:nvSpPr>
          <p:cNvPr id="3" name="TextBox 2"/>
          <p:cNvSpPr txBox="1"/>
          <p:nvPr/>
        </p:nvSpPr>
        <p:spPr>
          <a:xfrm>
            <a:off x="483522" y="1837435"/>
            <a:ext cx="8475133" cy="2062103"/>
          </a:xfrm>
          <a:prstGeom prst="rect">
            <a:avLst/>
          </a:prstGeom>
          <a:noFill/>
        </p:spPr>
        <p:txBody>
          <a:bodyPr wrap="square" rtlCol="0">
            <a:spAutoFit/>
          </a:bodyPr>
          <a:lstStyle/>
          <a:p>
            <a:r>
              <a:rPr lang="en-US" sz="1600" b="1" dirty="0"/>
              <a:t>Based on the precautionary principle, there is currently an urgent ethical need for Japan to join other governments worldwide in launching an international initiative to interfere in the continued development, manufacturing, and marketing of </a:t>
            </a:r>
            <a:r>
              <a:rPr lang="en-US" sz="1600" b="1" dirty="0" err="1"/>
              <a:t>nanotechnological</a:t>
            </a:r>
            <a:r>
              <a:rPr lang="en-US" sz="1600" b="1" dirty="0"/>
              <a:t> goods while conducting precautionary research. as well as rule. An intergovernmental panel should be established to regulate nanotechnology in all its forms based on the scientific understanding required to weigh the possible benefits and hazards to mankind. This panel should interact with consumers and non-profit organizations. If mankind is to genuinely benefit from nanotechnology, then prudence and collaboration are essential for its advancement.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 r="-25000"/>
          </a:stretch>
        </a:blipFill>
        <a:effectLst/>
      </p:bgPr>
    </p:bg>
    <p:spTree>
      <p:nvGrpSpPr>
        <p:cNvPr id="1" name=""/>
        <p:cNvGrpSpPr/>
        <p:nvPr/>
      </p:nvGrpSpPr>
      <p:grpSpPr>
        <a:xfrm>
          <a:off x="0" y="0"/>
          <a:ext cx="0" cy="0"/>
          <a:chOff x="0" y="0"/>
          <a:chExt cx="0" cy="0"/>
        </a:xfrm>
      </p:grpSpPr>
      <p:sp>
        <p:nvSpPr>
          <p:cNvPr id="6" name="TextBox 5"/>
          <p:cNvSpPr txBox="1"/>
          <p:nvPr/>
        </p:nvSpPr>
        <p:spPr>
          <a:xfrm>
            <a:off x="597528" y="896291"/>
            <a:ext cx="7795034" cy="4801314"/>
          </a:xfrm>
          <a:prstGeom prst="rect">
            <a:avLst/>
          </a:prstGeom>
          <a:noFill/>
        </p:spPr>
        <p:txBody>
          <a:bodyPr wrap="square" rtlCol="0">
            <a:spAutoFit/>
          </a:bodyPr>
          <a:lstStyle/>
          <a:p>
            <a:r>
              <a:rPr lang="en-US" dirty="0"/>
              <a:t> </a:t>
            </a:r>
          </a:p>
          <a:p>
            <a:r>
              <a:rPr lang="en-US" b="1" dirty="0">
                <a:solidFill>
                  <a:srgbClr val="FF0000"/>
                </a:solidFill>
                <a:latin typeface="Arial Black" panose="020B0A04020102020204" pitchFamily="34" charset="0"/>
              </a:rPr>
              <a:t>References</a:t>
            </a:r>
          </a:p>
          <a:p>
            <a:endParaRPr lang="en-US" b="1" dirty="0">
              <a:solidFill>
                <a:srgbClr val="FF0000"/>
              </a:solidFill>
              <a:latin typeface="Arial Black" panose="020B0A04020102020204" pitchFamily="34" charset="0"/>
            </a:endParaRPr>
          </a:p>
          <a:p>
            <a:pPr marL="342900" indent="-342900">
              <a:buAutoNum type="arabicParenR"/>
            </a:pPr>
            <a:r>
              <a:rPr lang="en-US" dirty="0">
                <a:solidFill>
                  <a:srgbClr val="FFFF00"/>
                </a:solidFill>
              </a:rPr>
              <a:t>Royal Society. </a:t>
            </a:r>
            <a:r>
              <a:rPr lang="en-US" dirty="0" err="1">
                <a:solidFill>
                  <a:srgbClr val="FFFF00"/>
                </a:solidFill>
              </a:rPr>
              <a:t>Nanoscience</a:t>
            </a:r>
            <a:r>
              <a:rPr lang="en-US" dirty="0">
                <a:solidFill>
                  <a:srgbClr val="FFFF00"/>
                </a:solidFill>
              </a:rPr>
              <a:t> and nanotechnologies: opportunities and uncertainties. Report published jointly by Royal Society and Royal Academy of Engineering, London, 29th July 2004. </a:t>
            </a:r>
          </a:p>
          <a:p>
            <a:r>
              <a:rPr lang="en-US" dirty="0">
                <a:solidFill>
                  <a:srgbClr val="FFFF00"/>
                </a:solidFill>
              </a:rPr>
              <a:t>2) Colvin V. Responsible Nanotechnology: Looking Beyond the Good News. www.eurekalert.org, 2003.</a:t>
            </a:r>
          </a:p>
          <a:p>
            <a:r>
              <a:rPr lang="en-US" dirty="0">
                <a:solidFill>
                  <a:srgbClr val="FFFF00"/>
                </a:solidFill>
              </a:rPr>
              <a:t> 3) European Union. Nanotechnologies: A preliminary risk analysis. workshop organized in Brussels on 1–2 March 2004 by the Health and Consumer Protection Directorate General of the European Commission. http://europa.eu.int / </a:t>
            </a:r>
            <a:r>
              <a:rPr lang="en-US" dirty="0" err="1">
                <a:solidFill>
                  <a:srgbClr val="FFFF00"/>
                </a:solidFill>
              </a:rPr>
              <a:t>comm</a:t>
            </a:r>
            <a:r>
              <a:rPr lang="en-US" dirty="0">
                <a:solidFill>
                  <a:srgbClr val="FFFF00"/>
                </a:solidFill>
              </a:rPr>
              <a:t>/health/ </a:t>
            </a:r>
            <a:r>
              <a:rPr lang="en-US" dirty="0" err="1">
                <a:solidFill>
                  <a:srgbClr val="FFFF00"/>
                </a:solidFill>
              </a:rPr>
              <a:t>ph</a:t>
            </a:r>
            <a:r>
              <a:rPr lang="en-US" dirty="0">
                <a:solidFill>
                  <a:srgbClr val="FFFF00"/>
                </a:solidFill>
              </a:rPr>
              <a:t>_ risk / events _ risk _ en. </a:t>
            </a:r>
            <a:r>
              <a:rPr lang="en-US" dirty="0" err="1">
                <a:solidFill>
                  <a:srgbClr val="FFFF00"/>
                </a:solidFill>
              </a:rPr>
              <a:t>Htm</a:t>
            </a:r>
            <a:r>
              <a:rPr lang="en-US" dirty="0">
                <a:solidFill>
                  <a:srgbClr val="FFFF00"/>
                </a:solidFill>
              </a:rPr>
              <a:t>. </a:t>
            </a:r>
          </a:p>
          <a:p>
            <a:r>
              <a:rPr lang="en-US" dirty="0">
                <a:solidFill>
                  <a:srgbClr val="FFFF00"/>
                </a:solidFill>
              </a:rPr>
              <a:t>4) ETC Group. Nano's Troubled Waters, (containing `Ten Toxic Warnings'). April 2004. http://www.etcgroup.org/documents/GT_TroubledWater_April1. pdf. </a:t>
            </a:r>
          </a:p>
          <a:p>
            <a:r>
              <a:rPr lang="en-US" dirty="0">
                <a:solidFill>
                  <a:srgbClr val="FFFF00"/>
                </a:solidFill>
              </a:rPr>
              <a:t>5) </a:t>
            </a:r>
            <a:r>
              <a:rPr lang="en-US" dirty="0" err="1">
                <a:solidFill>
                  <a:srgbClr val="FFFF00"/>
                </a:solidFill>
              </a:rPr>
              <a:t>Dunford</a:t>
            </a:r>
            <a:r>
              <a:rPr lang="en-US" dirty="0">
                <a:solidFill>
                  <a:srgbClr val="FFFF00"/>
                </a:solidFill>
              </a:rPr>
              <a:t> R, </a:t>
            </a:r>
            <a:r>
              <a:rPr lang="en-US" dirty="0" err="1">
                <a:solidFill>
                  <a:srgbClr val="FFFF00"/>
                </a:solidFill>
              </a:rPr>
              <a:t>Salinaro</a:t>
            </a:r>
            <a:r>
              <a:rPr lang="en-US" dirty="0">
                <a:solidFill>
                  <a:srgbClr val="FFFF00"/>
                </a:solidFill>
              </a:rPr>
              <a:t> A, </a:t>
            </a:r>
            <a:r>
              <a:rPr lang="en-US" dirty="0" err="1">
                <a:solidFill>
                  <a:srgbClr val="FFFF00"/>
                </a:solidFill>
              </a:rPr>
              <a:t>Cai</a:t>
            </a:r>
            <a:r>
              <a:rPr lang="en-US" dirty="0">
                <a:solidFill>
                  <a:srgbClr val="FFFF00"/>
                </a:solidFill>
              </a:rPr>
              <a:t> L et al. Chemical oxidation and DNA damage </a:t>
            </a:r>
            <a:r>
              <a:rPr lang="en-US" dirty="0" err="1">
                <a:solidFill>
                  <a:srgbClr val="FFFF00"/>
                </a:solidFill>
              </a:rPr>
              <a:t>catalysed</a:t>
            </a:r>
            <a:r>
              <a:rPr lang="en-US" dirty="0">
                <a:solidFill>
                  <a:srgbClr val="FFFF00"/>
                </a:solidFill>
              </a:rPr>
              <a:t> by inorganic sunscreen ingredients. FEBS Letters 1997; 418: 87–90. 6) Brown D. Nano litterbugs? Experts See Potential</a:t>
            </a:r>
          </a:p>
        </p:txBody>
      </p:sp>
    </p:spTree>
    <p:extLst>
      <p:ext uri="{BB962C8B-B14F-4D97-AF65-F5344CB8AC3E}">
        <p14:creationId xmlns:p14="http://schemas.microsoft.com/office/powerpoint/2010/main" val="2683855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74852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946</Words>
  <Application>Microsoft Office PowerPoint</Application>
  <PresentationFormat>On-screen Show (4:3)</PresentationFormat>
  <Paragraphs>27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Black</vt:lpstr>
      <vt:lpstr>Calibri</vt:lpstr>
      <vt:lpstr>Calibri Light</vt:lpstr>
      <vt:lpstr>FZZWXBTOT_Uni</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RMX3461</dc:creator>
  <cp:lastModifiedBy>Advocate Dr Kazi Abdul Mannan</cp:lastModifiedBy>
  <cp:revision>7</cp:revision>
  <dcterms:created xsi:type="dcterms:W3CDTF">2015-05-11T11:30:45Z</dcterms:created>
  <dcterms:modified xsi:type="dcterms:W3CDTF">2023-12-18T05:37:07Z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df8ec43678874cee81b87a5a944c3b05</vt:lpwstr>
  </property>
</Properties>
</file>