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56" r:id="rId2"/>
    <p:sldId id="304" r:id="rId3"/>
    <p:sldId id="259" r:id="rId4"/>
    <p:sldId id="295" r:id="rId5"/>
    <p:sldId id="303" r:id="rId6"/>
    <p:sldId id="352" r:id="rId7"/>
    <p:sldId id="372" r:id="rId8"/>
    <p:sldId id="395" r:id="rId9"/>
    <p:sldId id="396" r:id="rId10"/>
    <p:sldId id="397" r:id="rId11"/>
    <p:sldId id="398" r:id="rId12"/>
    <p:sldId id="400" r:id="rId13"/>
    <p:sldId id="401" r:id="rId14"/>
    <p:sldId id="402" r:id="rId15"/>
    <p:sldId id="399" r:id="rId16"/>
    <p:sldId id="300" r:id="rId17"/>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56" userDrawn="1">
          <p15:clr>
            <a:srgbClr val="A4A3A4"/>
          </p15:clr>
        </p15:guide>
      </p15:sldGuideLst>
    </p:ext>
    <p:ext uri="{2D200454-40CA-4A62-9FC3-DE9A4176ACB9}">
      <p15:notesGuideLst xmlns:p15="http://schemas.microsoft.com/office/powerpoint/2012/main">
        <p15:guide id="1" orient="horz" pos="2162">
          <p15:clr>
            <a:srgbClr val="A4A3A4"/>
          </p15:clr>
        </p15:guide>
        <p15:guide id="2" pos="290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NTI" initials="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85" autoAdjust="0"/>
  </p:normalViewPr>
  <p:slideViewPr>
    <p:cSldViewPr showGuides="1">
      <p:cViewPr varScale="1">
        <p:scale>
          <a:sx n="81" d="100"/>
          <a:sy n="81" d="100"/>
        </p:scale>
        <p:origin x="1498" y="67"/>
      </p:cViewPr>
      <p:guideLst>
        <p:guide orient="horz" pos="2115"/>
        <p:guide pos="2856"/>
      </p:guideLst>
    </p:cSldViewPr>
  </p:slideViewPr>
  <p:notesTextViewPr>
    <p:cViewPr>
      <p:scale>
        <a:sx n="100" d="100"/>
        <a:sy n="100" d="100"/>
      </p:scale>
      <p:origin x="0" y="0"/>
    </p:cViewPr>
  </p:notesTextViewPr>
  <p:notesViewPr>
    <p:cSldViewPr>
      <p:cViewPr varScale="1">
        <p:scale>
          <a:sx n="55" d="100"/>
          <a:sy n="55" d="100"/>
        </p:scale>
        <p:origin x="-2892" y="-102"/>
      </p:cViewPr>
      <p:guideLst>
        <p:guide orient="horz" pos="2162"/>
        <p:guide pos="290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B1E2ECC-936D-4005-AFE0-22DEDCAC69BA}" type="doc">
      <dgm:prSet loTypeId="urn:microsoft.com/office/officeart/2005/8/layout/vList2#1" loCatId="list" qsTypeId="urn:microsoft.com/office/officeart/2005/8/quickstyle/simple3#1" qsCatId="simple" csTypeId="urn:microsoft.com/office/officeart/2005/8/colors/accent1_2#1" csCatId="accent1" phldr="1"/>
      <dgm:spPr/>
      <dgm:t>
        <a:bodyPr/>
        <a:lstStyle/>
        <a:p>
          <a:endParaRPr lang="en-US"/>
        </a:p>
      </dgm:t>
    </dgm:pt>
    <dgm:pt modelId="{6D16F8CB-9AF7-4F22-B2FD-42D2DED4D498}">
      <dgm:prSet/>
      <dgm:spPr/>
      <dgm:t>
        <a:bodyPr/>
        <a:lstStyle/>
        <a:p>
          <a:pPr algn="ctr" rtl="0"/>
          <a:r>
            <a:rPr lang="en-US" b="1" dirty="0"/>
            <a:t>INTRODUCTION AND BACKGROUND</a:t>
          </a:r>
          <a:endParaRPr lang="en-US" dirty="0"/>
        </a:p>
      </dgm:t>
    </dgm:pt>
    <dgm:pt modelId="{13604FA2-EA94-40AD-A688-3835026A228E}" type="parTrans" cxnId="{E4395235-20F5-4C9A-BE24-D39136E68366}">
      <dgm:prSet/>
      <dgm:spPr/>
      <dgm:t>
        <a:bodyPr/>
        <a:lstStyle/>
        <a:p>
          <a:pPr algn="ctr"/>
          <a:endParaRPr lang="en-US"/>
        </a:p>
      </dgm:t>
    </dgm:pt>
    <dgm:pt modelId="{D2BECEB2-E07D-459D-9CBB-5697C3778337}" type="sibTrans" cxnId="{E4395235-20F5-4C9A-BE24-D39136E68366}">
      <dgm:prSet/>
      <dgm:spPr/>
      <dgm:t>
        <a:bodyPr/>
        <a:lstStyle/>
        <a:p>
          <a:pPr algn="ctr"/>
          <a:endParaRPr lang="en-US"/>
        </a:p>
      </dgm:t>
    </dgm:pt>
    <dgm:pt modelId="{A534AA57-7BD0-4DF4-8EC9-987D0425090C}" type="pres">
      <dgm:prSet presAssocID="{0B1E2ECC-936D-4005-AFE0-22DEDCAC69BA}" presName="linear" presStyleCnt="0">
        <dgm:presLayoutVars>
          <dgm:animLvl val="lvl"/>
          <dgm:resizeHandles val="exact"/>
        </dgm:presLayoutVars>
      </dgm:prSet>
      <dgm:spPr/>
    </dgm:pt>
    <dgm:pt modelId="{CF84B9D2-B634-423E-8300-3AAE274B70E8}" type="pres">
      <dgm:prSet presAssocID="{6D16F8CB-9AF7-4F22-B2FD-42D2DED4D498}" presName="parentText" presStyleLbl="node1" presStyleIdx="0" presStyleCnt="1">
        <dgm:presLayoutVars>
          <dgm:chMax val="0"/>
          <dgm:bulletEnabled val="1"/>
        </dgm:presLayoutVars>
      </dgm:prSet>
      <dgm:spPr/>
    </dgm:pt>
  </dgm:ptLst>
  <dgm:cxnLst>
    <dgm:cxn modelId="{E4395235-20F5-4C9A-BE24-D39136E68366}" srcId="{0B1E2ECC-936D-4005-AFE0-22DEDCAC69BA}" destId="{6D16F8CB-9AF7-4F22-B2FD-42D2DED4D498}" srcOrd="0" destOrd="0" parTransId="{13604FA2-EA94-40AD-A688-3835026A228E}" sibTransId="{D2BECEB2-E07D-459D-9CBB-5697C3778337}"/>
    <dgm:cxn modelId="{B00AC7A7-1053-4E49-A755-297781948F7E}" type="presOf" srcId="{6D16F8CB-9AF7-4F22-B2FD-42D2DED4D498}" destId="{CF84B9D2-B634-423E-8300-3AAE274B70E8}" srcOrd="0" destOrd="0" presId="urn:microsoft.com/office/officeart/2005/8/layout/vList2#1"/>
    <dgm:cxn modelId="{1DC5BDE6-36EB-442F-9098-B8CAC9BEAF57}" type="presOf" srcId="{0B1E2ECC-936D-4005-AFE0-22DEDCAC69BA}" destId="{A534AA57-7BD0-4DF4-8EC9-987D0425090C}" srcOrd="0" destOrd="0" presId="urn:microsoft.com/office/officeart/2005/8/layout/vList2#1"/>
    <dgm:cxn modelId="{3ADCE750-BEBF-41ED-BF5E-4C45DEAC6F94}" type="presParOf" srcId="{A534AA57-7BD0-4DF4-8EC9-987D0425090C}" destId="{CF84B9D2-B634-423E-8300-3AAE274B70E8}" srcOrd="0" destOrd="0" presId="urn:microsoft.com/office/officeart/2005/8/layout/vList2#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EE8BEA-A244-465E-B8F6-A5FE5C7AAD92}" type="doc">
      <dgm:prSet loTypeId="urn:microsoft.com/office/officeart/2005/8/layout/vList2#3" loCatId="list" qsTypeId="urn:microsoft.com/office/officeart/2005/8/quickstyle/simple3#3" qsCatId="simple" csTypeId="urn:microsoft.com/office/officeart/2005/8/colors/accent1_2#3" csCatId="accent1"/>
      <dgm:spPr/>
      <dgm:t>
        <a:bodyPr/>
        <a:lstStyle/>
        <a:p>
          <a:endParaRPr lang="en-US"/>
        </a:p>
      </dgm:t>
    </dgm:pt>
    <dgm:pt modelId="{5F507642-858B-405C-9343-2357765331E8}">
      <dgm:prSet/>
      <dgm:spPr/>
      <dgm:t>
        <a:bodyPr/>
        <a:lstStyle/>
        <a:p>
          <a:pPr algn="ctr" rtl="0"/>
          <a:r>
            <a:rPr lang="en-US" b="1"/>
            <a:t>STATEMENT OF THE PROBLEM</a:t>
          </a:r>
          <a:endParaRPr lang="en-US"/>
        </a:p>
      </dgm:t>
    </dgm:pt>
    <dgm:pt modelId="{9B316B47-3270-422F-892D-99CE829C0372}" type="parTrans" cxnId="{F72F0F83-3022-4094-BC6A-EAB6DF7A8F38}">
      <dgm:prSet/>
      <dgm:spPr/>
      <dgm:t>
        <a:bodyPr/>
        <a:lstStyle/>
        <a:p>
          <a:pPr algn="ctr"/>
          <a:endParaRPr lang="en-US"/>
        </a:p>
      </dgm:t>
    </dgm:pt>
    <dgm:pt modelId="{9A4CECB3-3D84-4766-8F63-1CFEEB6DA5A9}" type="sibTrans" cxnId="{F72F0F83-3022-4094-BC6A-EAB6DF7A8F38}">
      <dgm:prSet/>
      <dgm:spPr/>
      <dgm:t>
        <a:bodyPr/>
        <a:lstStyle/>
        <a:p>
          <a:pPr algn="ctr"/>
          <a:endParaRPr lang="en-US"/>
        </a:p>
      </dgm:t>
    </dgm:pt>
    <dgm:pt modelId="{162BC4EA-2D4D-4E39-9003-A495139520CD}" type="pres">
      <dgm:prSet presAssocID="{5FEE8BEA-A244-465E-B8F6-A5FE5C7AAD92}" presName="linear" presStyleCnt="0">
        <dgm:presLayoutVars>
          <dgm:animLvl val="lvl"/>
          <dgm:resizeHandles val="exact"/>
        </dgm:presLayoutVars>
      </dgm:prSet>
      <dgm:spPr/>
    </dgm:pt>
    <dgm:pt modelId="{8EAA0D51-58A4-49E5-82F0-E39A1C7E75FA}" type="pres">
      <dgm:prSet presAssocID="{5F507642-858B-405C-9343-2357765331E8}" presName="parentText" presStyleLbl="node1" presStyleIdx="0" presStyleCnt="1">
        <dgm:presLayoutVars>
          <dgm:chMax val="0"/>
          <dgm:bulletEnabled val="1"/>
        </dgm:presLayoutVars>
      </dgm:prSet>
      <dgm:spPr/>
    </dgm:pt>
  </dgm:ptLst>
  <dgm:cxnLst>
    <dgm:cxn modelId="{C2849762-9828-45FF-94D0-B5AA58FF7497}" type="presOf" srcId="{5FEE8BEA-A244-465E-B8F6-A5FE5C7AAD92}" destId="{162BC4EA-2D4D-4E39-9003-A495139520CD}" srcOrd="0" destOrd="0" presId="urn:microsoft.com/office/officeart/2005/8/layout/vList2#3"/>
    <dgm:cxn modelId="{F72F0F83-3022-4094-BC6A-EAB6DF7A8F38}" srcId="{5FEE8BEA-A244-465E-B8F6-A5FE5C7AAD92}" destId="{5F507642-858B-405C-9343-2357765331E8}" srcOrd="0" destOrd="0" parTransId="{9B316B47-3270-422F-892D-99CE829C0372}" sibTransId="{9A4CECB3-3D84-4766-8F63-1CFEEB6DA5A9}"/>
    <dgm:cxn modelId="{B43AD39F-C2DB-4EDA-93E2-2057A4A1363E}" type="presOf" srcId="{5F507642-858B-405C-9343-2357765331E8}" destId="{8EAA0D51-58A4-49E5-82F0-E39A1C7E75FA}" srcOrd="0" destOrd="0" presId="urn:microsoft.com/office/officeart/2005/8/layout/vList2#3"/>
    <dgm:cxn modelId="{59F136E8-4AFB-4429-A6F4-7EBBEEE9D8FE}" type="presParOf" srcId="{162BC4EA-2D4D-4E39-9003-A495139520CD}" destId="{8EAA0D51-58A4-49E5-82F0-E39A1C7E75FA}" srcOrd="0" destOrd="0" presId="urn:microsoft.com/office/officeart/2005/8/layout/v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D204F9-AFC4-4C8B-A2A4-CBA72241455A}" type="doc">
      <dgm:prSet loTypeId="urn:microsoft.com/office/officeart/2005/8/layout/vList2#4" loCatId="list" qsTypeId="urn:microsoft.com/office/officeart/2005/8/quickstyle/simple3#4" qsCatId="simple" csTypeId="urn:microsoft.com/office/officeart/2005/8/colors/accent1_2#4" csCatId="accent1"/>
      <dgm:spPr/>
      <dgm:t>
        <a:bodyPr/>
        <a:lstStyle/>
        <a:p>
          <a:endParaRPr lang="en-US"/>
        </a:p>
      </dgm:t>
    </dgm:pt>
    <dgm:pt modelId="{B35BC2AB-5560-43B1-A38A-358B574A3548}">
      <dgm:prSet/>
      <dgm:spPr/>
      <dgm:t>
        <a:bodyPr/>
        <a:lstStyle/>
        <a:p>
          <a:pPr algn="ctr" rtl="0"/>
          <a:r>
            <a:rPr lang="en-US" b="1" dirty="0"/>
            <a:t>RESEARCH AIM AND OBJECTIVES</a:t>
          </a:r>
          <a:endParaRPr lang="en-US" dirty="0"/>
        </a:p>
      </dgm:t>
    </dgm:pt>
    <dgm:pt modelId="{A357B91D-E3F2-4A6A-A6C8-63B8F74D7DFE}" type="parTrans" cxnId="{99F173AC-66E6-4046-A645-C82858CB69E9}">
      <dgm:prSet/>
      <dgm:spPr/>
      <dgm:t>
        <a:bodyPr/>
        <a:lstStyle/>
        <a:p>
          <a:pPr algn="ctr"/>
          <a:endParaRPr lang="en-US"/>
        </a:p>
      </dgm:t>
    </dgm:pt>
    <dgm:pt modelId="{6E788130-AA15-4564-A905-33F0440F3DBA}" type="sibTrans" cxnId="{99F173AC-66E6-4046-A645-C82858CB69E9}">
      <dgm:prSet/>
      <dgm:spPr/>
      <dgm:t>
        <a:bodyPr/>
        <a:lstStyle/>
        <a:p>
          <a:pPr algn="ctr"/>
          <a:endParaRPr lang="en-US"/>
        </a:p>
      </dgm:t>
    </dgm:pt>
    <dgm:pt modelId="{97DBE4F2-ECE7-448C-87E8-E6F4557EF499}" type="pres">
      <dgm:prSet presAssocID="{FCD204F9-AFC4-4C8B-A2A4-CBA72241455A}" presName="linear" presStyleCnt="0">
        <dgm:presLayoutVars>
          <dgm:animLvl val="lvl"/>
          <dgm:resizeHandles val="exact"/>
        </dgm:presLayoutVars>
      </dgm:prSet>
      <dgm:spPr/>
    </dgm:pt>
    <dgm:pt modelId="{D33D4C1B-756D-405A-91FA-CB8FA5D62A77}" type="pres">
      <dgm:prSet presAssocID="{B35BC2AB-5560-43B1-A38A-358B574A3548}" presName="parentText" presStyleLbl="node1" presStyleIdx="0" presStyleCnt="1" custLinFactNeighborX="3658" custLinFactNeighborY="31297">
        <dgm:presLayoutVars>
          <dgm:chMax val="0"/>
          <dgm:bulletEnabled val="1"/>
        </dgm:presLayoutVars>
      </dgm:prSet>
      <dgm:spPr/>
    </dgm:pt>
  </dgm:ptLst>
  <dgm:cxnLst>
    <dgm:cxn modelId="{D7AC7415-6027-4B1C-8471-8204061CAB10}" type="presOf" srcId="{B35BC2AB-5560-43B1-A38A-358B574A3548}" destId="{D33D4C1B-756D-405A-91FA-CB8FA5D62A77}" srcOrd="0" destOrd="0" presId="urn:microsoft.com/office/officeart/2005/8/layout/vList2#4"/>
    <dgm:cxn modelId="{633C7BA1-C5AA-49EF-9CB5-3C081E4643D9}" type="presOf" srcId="{FCD204F9-AFC4-4C8B-A2A4-CBA72241455A}" destId="{97DBE4F2-ECE7-448C-87E8-E6F4557EF499}" srcOrd="0" destOrd="0" presId="urn:microsoft.com/office/officeart/2005/8/layout/vList2#4"/>
    <dgm:cxn modelId="{99F173AC-66E6-4046-A645-C82858CB69E9}" srcId="{FCD204F9-AFC4-4C8B-A2A4-CBA72241455A}" destId="{B35BC2AB-5560-43B1-A38A-358B574A3548}" srcOrd="0" destOrd="0" parTransId="{A357B91D-E3F2-4A6A-A6C8-63B8F74D7DFE}" sibTransId="{6E788130-AA15-4564-A905-33F0440F3DBA}"/>
    <dgm:cxn modelId="{DEE9627D-1B79-42B9-8C78-8922491B99F9}" type="presParOf" srcId="{97DBE4F2-ECE7-448C-87E8-E6F4557EF499}" destId="{D33D4C1B-756D-405A-91FA-CB8FA5D62A77}" srcOrd="0" destOrd="0" presId="urn:microsoft.com/office/officeart/2005/8/layout/vList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4B9D2-B634-423E-8300-3AAE274B70E8}">
      <dsp:nvSpPr>
        <dsp:cNvPr id="0" name=""/>
        <dsp:cNvSpPr/>
      </dsp:nvSpPr>
      <dsp:spPr bwMode="white">
        <a:xfrm>
          <a:off x="0" y="11430"/>
          <a:ext cx="6934200" cy="45656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p3d prstMaterial="dkEdge">
          <a:bevelT w="8200" h="38100"/>
        </a:sp3d>
      </dsp:spPr>
      <dsp:style>
        <a:lnRef idx="0">
          <a:schemeClr val="lt1"/>
        </a:lnRef>
        <a:fillRef idx="2">
          <a:schemeClr val="accent1"/>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1600200" rtl="0">
            <a:lnSpc>
              <a:spcPct val="90000"/>
            </a:lnSpc>
            <a:spcBef>
              <a:spcPct val="0"/>
            </a:spcBef>
            <a:spcAft>
              <a:spcPct val="35000"/>
            </a:spcAft>
            <a:buNone/>
          </a:pPr>
          <a:r>
            <a:rPr lang="en-US" sz="3600" b="1" kern="1200" dirty="0"/>
            <a:t>INTRODUCTION AND BACKGROUND</a:t>
          </a:r>
          <a:endParaRPr lang="en-US" sz="3600" kern="1200" dirty="0"/>
        </a:p>
      </dsp:txBody>
      <dsp:txXfrm>
        <a:off x="0" y="11430"/>
        <a:ext cx="6934200" cy="456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A0D51-58A4-49E5-82F0-E39A1C7E75FA}">
      <dsp:nvSpPr>
        <dsp:cNvPr id="0" name=""/>
        <dsp:cNvSpPr/>
      </dsp:nvSpPr>
      <dsp:spPr bwMode="white">
        <a:xfrm>
          <a:off x="0" y="11430"/>
          <a:ext cx="7162800" cy="45656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p3d prstMaterial="dkEdge">
          <a:bevelT w="8200" h="38100"/>
        </a:sp3d>
      </dsp:spPr>
      <dsp:style>
        <a:lnRef idx="0">
          <a:schemeClr val="lt1"/>
        </a:lnRef>
        <a:fillRef idx="2">
          <a:schemeClr val="accent1"/>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1600200" rtl="0">
            <a:lnSpc>
              <a:spcPct val="90000"/>
            </a:lnSpc>
            <a:spcBef>
              <a:spcPct val="0"/>
            </a:spcBef>
            <a:spcAft>
              <a:spcPct val="35000"/>
            </a:spcAft>
            <a:buNone/>
          </a:pPr>
          <a:r>
            <a:rPr lang="en-US" sz="3600" b="1" kern="1200"/>
            <a:t>STATEMENT OF THE PROBLEM</a:t>
          </a:r>
          <a:endParaRPr lang="en-US" sz="3600" kern="1200"/>
        </a:p>
      </dsp:txBody>
      <dsp:txXfrm>
        <a:off x="0" y="11430"/>
        <a:ext cx="7162800" cy="4565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D4C1B-756D-405A-91FA-CB8FA5D62A77}">
      <dsp:nvSpPr>
        <dsp:cNvPr id="0" name=""/>
        <dsp:cNvSpPr/>
      </dsp:nvSpPr>
      <dsp:spPr bwMode="white">
        <a:xfrm>
          <a:off x="0" y="22860"/>
          <a:ext cx="6248400" cy="45656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p3d prstMaterial="dkEdge">
          <a:bevelT w="8200" h="38100"/>
        </a:sp3d>
      </dsp:spPr>
      <dsp:style>
        <a:lnRef idx="0">
          <a:schemeClr val="lt1"/>
        </a:lnRef>
        <a:fillRef idx="2">
          <a:schemeClr val="accent1"/>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1600200" rtl="0">
            <a:lnSpc>
              <a:spcPct val="90000"/>
            </a:lnSpc>
            <a:spcBef>
              <a:spcPct val="0"/>
            </a:spcBef>
            <a:spcAft>
              <a:spcPct val="35000"/>
            </a:spcAft>
            <a:buNone/>
          </a:pPr>
          <a:r>
            <a:rPr lang="en-US" sz="3600" b="1" kern="1200" dirty="0"/>
            <a:t>RESEARCH AIM AND OBJECTIVES</a:t>
          </a:r>
          <a:endParaRPr lang="en-US" sz="3600" kern="1200" dirty="0"/>
        </a:p>
      </dsp:txBody>
      <dsp:txXfrm>
        <a:off x="0" y="22860"/>
        <a:ext cx="6248400" cy="456565"/>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3">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4">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0B7BE973-2B45-47C3-AB1A-A2A00EB414F3}" type="datetimeFigureOut">
              <a:rPr lang="en-US" smtClean="0"/>
              <a:t>12/31/2023</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5C54F88C-F9DC-4117-845C-CB709B1162F3}"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90B255CE-E6FF-49F9-A0B2-20D25386DC2E}" type="datetimeFigureOut">
              <a:rPr lang="en-US" smtClean="0"/>
              <a:t>12/31/2023</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67BA7EA9-DCD2-4A41-A21C-B6B11D2A74B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3CAF98-030A-41B0-BC81-377BDBDB0677}" type="datetime1">
              <a:rPr lang="en-US" smtClean="0"/>
              <a:t>12/31/2023</a:t>
            </a:fld>
            <a:endParaRPr lang="en-US"/>
          </a:p>
        </p:txBody>
      </p:sp>
      <p:sp>
        <p:nvSpPr>
          <p:cNvPr id="5" name="Footer Placeholder 4"/>
          <p:cNvSpPr>
            <a:spLocks noGrp="1"/>
          </p:cNvSpPr>
          <p:nvPr>
            <p:ph type="ftr" sz="quarter" idx="11"/>
          </p:nvPr>
        </p:nvSpPr>
        <p:spPr/>
        <p:txBody>
          <a:bodyPr/>
          <a:lstStyle/>
          <a:p>
            <a:r>
              <a:rPr lang="en-US" dirty="0"/>
              <a:t>www.auk.edu.ng</a:t>
            </a:r>
          </a:p>
        </p:txBody>
      </p:sp>
      <p:sp>
        <p:nvSpPr>
          <p:cNvPr id="6" name="Slide Number Placeholder 5"/>
          <p:cNvSpPr>
            <a:spLocks noGrp="1"/>
          </p:cNvSpPr>
          <p:nvPr>
            <p:ph type="sldNum" sz="quarter" idx="12"/>
          </p:nvPr>
        </p:nvSpPr>
        <p:spPr/>
        <p:txBody>
          <a:bodyPr/>
          <a:lstStyle/>
          <a:p>
            <a:fld id="{E473A4C0-AB87-48AA-91C4-A575EEC34F6A}" type="slidenum">
              <a:rPr lang="en-US" smtClean="0"/>
              <a:t>‹#›</a:t>
            </a:fld>
            <a:endParaRPr lang="en-US"/>
          </a:p>
        </p:txBody>
      </p:sp>
      <p:sp>
        <p:nvSpPr>
          <p:cNvPr id="2050" name="AutoShape 2" descr="Image result for al qalam university logo"/>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A8E37-CE13-4307-9F44-9440F5858D37}" type="datetime1">
              <a:rPr lang="en-US" smtClean="0"/>
              <a:t>12/31/2023</a:t>
            </a:fld>
            <a:endParaRPr lang="en-US"/>
          </a:p>
        </p:txBody>
      </p:sp>
      <p:sp>
        <p:nvSpPr>
          <p:cNvPr id="5" name="Footer Placeholder 4"/>
          <p:cNvSpPr>
            <a:spLocks noGrp="1"/>
          </p:cNvSpPr>
          <p:nvPr>
            <p:ph type="ftr" sz="quarter" idx="11"/>
          </p:nvPr>
        </p:nvSpPr>
        <p:spPr/>
        <p:txBody>
          <a:bodyPr/>
          <a:lstStyle/>
          <a:p>
            <a:r>
              <a:rPr lang="en-US"/>
              <a:t>www.auk.edu.ng</a:t>
            </a:r>
          </a:p>
        </p:txBody>
      </p:sp>
      <p:sp>
        <p:nvSpPr>
          <p:cNvPr id="6" name="Slide Number Placeholder 5"/>
          <p:cNvSpPr>
            <a:spLocks noGrp="1"/>
          </p:cNvSpPr>
          <p:nvPr>
            <p:ph type="sldNum" sz="quarter" idx="12"/>
          </p:nvPr>
        </p:nvSpPr>
        <p:spPr/>
        <p:txBody>
          <a:bodyPr/>
          <a:lstStyle/>
          <a:p>
            <a:fld id="{E473A4C0-AB87-48AA-91C4-A575EEC34F6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E15071-0355-4FC5-ADC7-BA685BD970D6}" type="datetime1">
              <a:rPr lang="en-US" smtClean="0"/>
              <a:t>12/31/2023</a:t>
            </a:fld>
            <a:endParaRPr lang="en-US"/>
          </a:p>
        </p:txBody>
      </p:sp>
      <p:sp>
        <p:nvSpPr>
          <p:cNvPr id="5" name="Footer Placeholder 4"/>
          <p:cNvSpPr>
            <a:spLocks noGrp="1"/>
          </p:cNvSpPr>
          <p:nvPr>
            <p:ph type="ftr" sz="quarter" idx="11"/>
          </p:nvPr>
        </p:nvSpPr>
        <p:spPr/>
        <p:txBody>
          <a:bodyPr/>
          <a:lstStyle/>
          <a:p>
            <a:r>
              <a:rPr lang="en-US"/>
              <a:t>www.auk.edu.ng</a:t>
            </a:r>
          </a:p>
        </p:txBody>
      </p:sp>
      <p:sp>
        <p:nvSpPr>
          <p:cNvPr id="6" name="Slide Number Placeholder 5"/>
          <p:cNvSpPr>
            <a:spLocks noGrp="1"/>
          </p:cNvSpPr>
          <p:nvPr>
            <p:ph type="sldNum" sz="quarter" idx="12"/>
          </p:nvPr>
        </p:nvSpPr>
        <p:spPr/>
        <p:txBody>
          <a:bodyPr/>
          <a:lstStyle/>
          <a:p>
            <a:fld id="{E473A4C0-AB87-48AA-91C4-A575EEC34F6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866BF1-DE76-4248-996D-7C3D14F12F39}" type="datetime1">
              <a:rPr lang="en-US" smtClean="0"/>
              <a:t>12/31/2023</a:t>
            </a:fld>
            <a:endParaRPr lang="en-US"/>
          </a:p>
        </p:txBody>
      </p:sp>
      <p:sp>
        <p:nvSpPr>
          <p:cNvPr id="5" name="Footer Placeholder 4"/>
          <p:cNvSpPr>
            <a:spLocks noGrp="1"/>
          </p:cNvSpPr>
          <p:nvPr>
            <p:ph type="ftr" sz="quarter" idx="11"/>
          </p:nvPr>
        </p:nvSpPr>
        <p:spPr/>
        <p:txBody>
          <a:bodyPr/>
          <a:lstStyle/>
          <a:p>
            <a:r>
              <a:rPr lang="en-US"/>
              <a:t>www.auk.edu.ng</a:t>
            </a:r>
          </a:p>
        </p:txBody>
      </p:sp>
      <p:sp>
        <p:nvSpPr>
          <p:cNvPr id="6" name="Slide Number Placeholder 5"/>
          <p:cNvSpPr>
            <a:spLocks noGrp="1"/>
          </p:cNvSpPr>
          <p:nvPr>
            <p:ph type="sldNum" sz="quarter" idx="12"/>
          </p:nvPr>
        </p:nvSpPr>
        <p:spPr/>
        <p:txBody>
          <a:bodyPr/>
          <a:lstStyle/>
          <a:p>
            <a:fld id="{E473A4C0-AB87-48AA-91C4-A575EEC34F6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9D65E1-B170-4EC0-8F1C-A2FC5E8DF929}" type="datetime1">
              <a:rPr lang="en-US" smtClean="0"/>
              <a:t>12/31/2023</a:t>
            </a:fld>
            <a:endParaRPr lang="en-US"/>
          </a:p>
        </p:txBody>
      </p:sp>
      <p:sp>
        <p:nvSpPr>
          <p:cNvPr id="5" name="Footer Placeholder 4"/>
          <p:cNvSpPr>
            <a:spLocks noGrp="1"/>
          </p:cNvSpPr>
          <p:nvPr>
            <p:ph type="ftr" sz="quarter" idx="11"/>
          </p:nvPr>
        </p:nvSpPr>
        <p:spPr/>
        <p:txBody>
          <a:bodyPr/>
          <a:lstStyle/>
          <a:p>
            <a:r>
              <a:rPr lang="en-US"/>
              <a:t>www.auk.edu.ng</a:t>
            </a:r>
          </a:p>
        </p:txBody>
      </p:sp>
      <p:sp>
        <p:nvSpPr>
          <p:cNvPr id="6" name="Slide Number Placeholder 5"/>
          <p:cNvSpPr>
            <a:spLocks noGrp="1"/>
          </p:cNvSpPr>
          <p:nvPr>
            <p:ph type="sldNum" sz="quarter" idx="12"/>
          </p:nvPr>
        </p:nvSpPr>
        <p:spPr/>
        <p:txBody>
          <a:bodyPr/>
          <a:lstStyle/>
          <a:p>
            <a:fld id="{E473A4C0-AB87-48AA-91C4-A575EEC34F6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22030B-5E5E-4294-A41E-620A024E7CB7}" type="datetime1">
              <a:rPr lang="en-US" smtClean="0"/>
              <a:t>12/31/2023</a:t>
            </a:fld>
            <a:endParaRPr lang="en-US"/>
          </a:p>
        </p:txBody>
      </p:sp>
      <p:sp>
        <p:nvSpPr>
          <p:cNvPr id="6" name="Footer Placeholder 5"/>
          <p:cNvSpPr>
            <a:spLocks noGrp="1"/>
          </p:cNvSpPr>
          <p:nvPr>
            <p:ph type="ftr" sz="quarter" idx="11"/>
          </p:nvPr>
        </p:nvSpPr>
        <p:spPr/>
        <p:txBody>
          <a:bodyPr/>
          <a:lstStyle/>
          <a:p>
            <a:r>
              <a:rPr lang="en-US"/>
              <a:t>www.auk.edu.ng</a:t>
            </a:r>
          </a:p>
        </p:txBody>
      </p:sp>
      <p:sp>
        <p:nvSpPr>
          <p:cNvPr id="7" name="Slide Number Placeholder 6"/>
          <p:cNvSpPr>
            <a:spLocks noGrp="1"/>
          </p:cNvSpPr>
          <p:nvPr>
            <p:ph type="sldNum" sz="quarter" idx="12"/>
          </p:nvPr>
        </p:nvSpPr>
        <p:spPr/>
        <p:txBody>
          <a:bodyPr/>
          <a:lstStyle/>
          <a:p>
            <a:fld id="{E473A4C0-AB87-48AA-91C4-A575EEC34F6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44DF75-95AD-4ECC-9F5D-702F8424136A}" type="datetime1">
              <a:rPr lang="en-US" smtClean="0"/>
              <a:t>12/31/2023</a:t>
            </a:fld>
            <a:endParaRPr lang="en-US"/>
          </a:p>
        </p:txBody>
      </p:sp>
      <p:sp>
        <p:nvSpPr>
          <p:cNvPr id="8" name="Footer Placeholder 7"/>
          <p:cNvSpPr>
            <a:spLocks noGrp="1"/>
          </p:cNvSpPr>
          <p:nvPr>
            <p:ph type="ftr" sz="quarter" idx="11"/>
          </p:nvPr>
        </p:nvSpPr>
        <p:spPr/>
        <p:txBody>
          <a:bodyPr/>
          <a:lstStyle/>
          <a:p>
            <a:r>
              <a:rPr lang="en-US"/>
              <a:t>www.auk.edu.ng</a:t>
            </a:r>
          </a:p>
        </p:txBody>
      </p:sp>
      <p:sp>
        <p:nvSpPr>
          <p:cNvPr id="9" name="Slide Number Placeholder 8"/>
          <p:cNvSpPr>
            <a:spLocks noGrp="1"/>
          </p:cNvSpPr>
          <p:nvPr>
            <p:ph type="sldNum" sz="quarter" idx="12"/>
          </p:nvPr>
        </p:nvSpPr>
        <p:spPr/>
        <p:txBody>
          <a:bodyPr/>
          <a:lstStyle/>
          <a:p>
            <a:fld id="{E473A4C0-AB87-48AA-91C4-A575EEC34F6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E090B7-38F6-4D6C-BD8D-2C81827B0D65}" type="datetime1">
              <a:rPr lang="en-US" smtClean="0"/>
              <a:t>12/31/2023</a:t>
            </a:fld>
            <a:endParaRPr lang="en-US"/>
          </a:p>
        </p:txBody>
      </p:sp>
      <p:sp>
        <p:nvSpPr>
          <p:cNvPr id="4" name="Footer Placeholder 3"/>
          <p:cNvSpPr>
            <a:spLocks noGrp="1"/>
          </p:cNvSpPr>
          <p:nvPr>
            <p:ph type="ftr" sz="quarter" idx="11"/>
          </p:nvPr>
        </p:nvSpPr>
        <p:spPr/>
        <p:txBody>
          <a:bodyPr/>
          <a:lstStyle/>
          <a:p>
            <a:r>
              <a:rPr lang="en-US"/>
              <a:t>www.auk.edu.ng</a:t>
            </a:r>
          </a:p>
        </p:txBody>
      </p:sp>
      <p:sp>
        <p:nvSpPr>
          <p:cNvPr id="5" name="Slide Number Placeholder 4"/>
          <p:cNvSpPr>
            <a:spLocks noGrp="1"/>
          </p:cNvSpPr>
          <p:nvPr>
            <p:ph type="sldNum" sz="quarter" idx="12"/>
          </p:nvPr>
        </p:nvSpPr>
        <p:spPr/>
        <p:txBody>
          <a:bodyPr/>
          <a:lstStyle/>
          <a:p>
            <a:fld id="{E473A4C0-AB87-48AA-91C4-A575EEC34F6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B9522-1769-4122-804B-B3E63C919785}" type="datetime1">
              <a:rPr lang="en-US" smtClean="0"/>
              <a:t>12/31/2023</a:t>
            </a:fld>
            <a:endParaRPr lang="en-US"/>
          </a:p>
        </p:txBody>
      </p:sp>
      <p:sp>
        <p:nvSpPr>
          <p:cNvPr id="3" name="Footer Placeholder 2"/>
          <p:cNvSpPr>
            <a:spLocks noGrp="1"/>
          </p:cNvSpPr>
          <p:nvPr>
            <p:ph type="ftr" sz="quarter" idx="11"/>
          </p:nvPr>
        </p:nvSpPr>
        <p:spPr/>
        <p:txBody>
          <a:bodyPr/>
          <a:lstStyle/>
          <a:p>
            <a:r>
              <a:rPr lang="en-US"/>
              <a:t>www.auk.edu.ng</a:t>
            </a:r>
          </a:p>
        </p:txBody>
      </p:sp>
      <p:sp>
        <p:nvSpPr>
          <p:cNvPr id="4" name="Slide Number Placeholder 3"/>
          <p:cNvSpPr>
            <a:spLocks noGrp="1"/>
          </p:cNvSpPr>
          <p:nvPr>
            <p:ph type="sldNum" sz="quarter" idx="12"/>
          </p:nvPr>
        </p:nvSpPr>
        <p:spPr/>
        <p:txBody>
          <a:bodyPr/>
          <a:lstStyle/>
          <a:p>
            <a:fld id="{E473A4C0-AB87-48AA-91C4-A575EEC34F6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A07CC8-0701-48EE-A4DE-53B7F3AA42BA}" type="datetime1">
              <a:rPr lang="en-US" smtClean="0"/>
              <a:t>12/31/2023</a:t>
            </a:fld>
            <a:endParaRPr lang="en-US"/>
          </a:p>
        </p:txBody>
      </p:sp>
      <p:sp>
        <p:nvSpPr>
          <p:cNvPr id="6" name="Footer Placeholder 5"/>
          <p:cNvSpPr>
            <a:spLocks noGrp="1"/>
          </p:cNvSpPr>
          <p:nvPr>
            <p:ph type="ftr" sz="quarter" idx="11"/>
          </p:nvPr>
        </p:nvSpPr>
        <p:spPr/>
        <p:txBody>
          <a:bodyPr/>
          <a:lstStyle/>
          <a:p>
            <a:r>
              <a:rPr lang="en-US"/>
              <a:t>www.auk.edu.ng</a:t>
            </a:r>
          </a:p>
        </p:txBody>
      </p:sp>
      <p:sp>
        <p:nvSpPr>
          <p:cNvPr id="7" name="Slide Number Placeholder 6"/>
          <p:cNvSpPr>
            <a:spLocks noGrp="1"/>
          </p:cNvSpPr>
          <p:nvPr>
            <p:ph type="sldNum" sz="quarter" idx="12"/>
          </p:nvPr>
        </p:nvSpPr>
        <p:spPr/>
        <p:txBody>
          <a:bodyPr/>
          <a:lstStyle/>
          <a:p>
            <a:fld id="{E473A4C0-AB87-48AA-91C4-A575EEC34F6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234EED-848D-4120-A04B-C2FB79AF35DD}" type="datetime1">
              <a:rPr lang="en-US" smtClean="0"/>
              <a:t>12/31/2023</a:t>
            </a:fld>
            <a:endParaRPr lang="en-US"/>
          </a:p>
        </p:txBody>
      </p:sp>
      <p:sp>
        <p:nvSpPr>
          <p:cNvPr id="6" name="Footer Placeholder 5"/>
          <p:cNvSpPr>
            <a:spLocks noGrp="1"/>
          </p:cNvSpPr>
          <p:nvPr>
            <p:ph type="ftr" sz="quarter" idx="11"/>
          </p:nvPr>
        </p:nvSpPr>
        <p:spPr/>
        <p:txBody>
          <a:bodyPr/>
          <a:lstStyle/>
          <a:p>
            <a:r>
              <a:rPr lang="en-US"/>
              <a:t>www.auk.edu.ng</a:t>
            </a:r>
          </a:p>
        </p:txBody>
      </p:sp>
      <p:sp>
        <p:nvSpPr>
          <p:cNvPr id="7" name="Slide Number Placeholder 6"/>
          <p:cNvSpPr>
            <a:spLocks noGrp="1"/>
          </p:cNvSpPr>
          <p:nvPr>
            <p:ph type="sldNum" sz="quarter" idx="12"/>
          </p:nvPr>
        </p:nvSpPr>
        <p:spPr/>
        <p:txBody>
          <a:bodyPr/>
          <a:lstStyle/>
          <a:p>
            <a:fld id="{E473A4C0-AB87-48AA-91C4-A575EEC34F6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002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819400"/>
            <a:ext cx="8229600" cy="3306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70E47B-3933-4B2A-A146-0BD6625C8826}" type="datetime1">
              <a:rPr lang="en-US" smtClean="0"/>
              <a:t>12/31/2023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2400">
                <a:solidFill>
                  <a:schemeClr val="accent3">
                    <a:lumMod val="50000"/>
                  </a:schemeClr>
                </a:solidFill>
              </a:defRPr>
            </a:lvl1pPr>
          </a:lstStyle>
          <a:p>
            <a:r>
              <a:rPr lang="en-US" dirty="0"/>
              <a:t>www.auk.edu.ng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73A4C0-AB87-48AA-91C4-A575EEC34F6A}" type="slidenum">
              <a:rPr lang="en-US" smtClean="0"/>
              <a:t>‹#›</a:t>
            </a:fld>
            <a:endParaRPr lang="en-US"/>
          </a:p>
        </p:txBody>
      </p:sp>
      <p:pic>
        <p:nvPicPr>
          <p:cNvPr id="8" name="Picture 3"/>
          <p:cNvPicPr>
            <a:picLocks noChangeAspect="1" noChangeArrowheads="1"/>
          </p:cNvPicPr>
          <p:nvPr userDrawn="1"/>
        </p:nvPicPr>
        <p:blipFill>
          <a:blip r:embed="rId13" cstate="print"/>
          <a:srcRect/>
          <a:stretch>
            <a:fillRect/>
          </a:stretch>
        </p:blipFill>
        <p:spPr bwMode="auto">
          <a:xfrm>
            <a:off x="7696200" y="76200"/>
            <a:ext cx="1143000"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353" y="335915"/>
            <a:ext cx="7884047" cy="1470025"/>
          </a:xfrm>
        </p:spPr>
        <p:txBody>
          <a:bodyPr>
            <a:normAutofit/>
          </a:bodyPr>
          <a:lstStyle/>
          <a:p>
            <a:r>
              <a:rPr lang="en-US" altLang="en-US" sz="2400" b="1" dirty="0">
                <a:latin typeface="Times New Roman" panose="02020603050405020304" pitchFamily="18" charset="0"/>
                <a:ea typeface="Calibri" panose="020F0502020204030204" pitchFamily="34" charset="0"/>
                <a:cs typeface="Times New Roman" panose="02020603050405020304" pitchFamily="18" charset="0"/>
                <a:sym typeface="+mn-ea"/>
              </a:rPr>
              <a:t>Assessing The Importance of ICT Specialization Among Senior Secondary Students in Kastina, Katsina Local Government</a:t>
            </a:r>
          </a:p>
        </p:txBody>
      </p:sp>
      <p:sp>
        <p:nvSpPr>
          <p:cNvPr id="1026" name="AutoShape 2" descr="Image result for al qalam university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7" name="Subtitle 2"/>
          <p:cNvSpPr txBox="1"/>
          <p:nvPr/>
        </p:nvSpPr>
        <p:spPr>
          <a:xfrm>
            <a:off x="-3175" y="2133600"/>
            <a:ext cx="9143999" cy="457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600" b="1" dirty="0">
                <a:solidFill>
                  <a:schemeClr val="tx1"/>
                </a:solidFill>
              </a:rPr>
              <a:t>BY</a:t>
            </a:r>
            <a:endParaRPr lang="en-US" sz="1600" dirty="0">
              <a:solidFill>
                <a:schemeClr val="tx1"/>
              </a:solidFill>
            </a:endParaRPr>
          </a:p>
          <a:p>
            <a:endParaRPr lang="en-US" sz="1600" dirty="0">
              <a:solidFill>
                <a:schemeClr val="tx1"/>
              </a:solidFill>
            </a:endParaRPr>
          </a:p>
        </p:txBody>
      </p:sp>
      <p:sp>
        <p:nvSpPr>
          <p:cNvPr id="10" name="Slide Number Placeholder 9"/>
          <p:cNvSpPr>
            <a:spLocks noGrp="1"/>
          </p:cNvSpPr>
          <p:nvPr>
            <p:ph type="sldNum" sz="quarter" idx="12"/>
          </p:nvPr>
        </p:nvSpPr>
        <p:spPr/>
        <p:txBody>
          <a:bodyPr/>
          <a:lstStyle/>
          <a:p>
            <a:fld id="{E473A4C0-AB87-48AA-91C4-A575EEC34F6A}" type="slidenum">
              <a:rPr lang="en-US" smtClean="0"/>
              <a:t>1</a:t>
            </a:fld>
            <a:endParaRPr lang="en-US"/>
          </a:p>
        </p:txBody>
      </p:sp>
      <p:sp>
        <p:nvSpPr>
          <p:cNvPr id="11" name="Rectangle 10"/>
          <p:cNvSpPr/>
          <p:nvPr/>
        </p:nvSpPr>
        <p:spPr>
          <a:xfrm>
            <a:off x="8382000" y="6400800"/>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p:cNvSpPr txBox="1"/>
          <p:nvPr/>
        </p:nvSpPr>
        <p:spPr>
          <a:xfrm>
            <a:off x="381113" y="4953000"/>
            <a:ext cx="8569847" cy="381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US" sz="2700" dirty="0">
                <a:solidFill>
                  <a:schemeClr val="tx1"/>
                </a:solidFill>
              </a:rPr>
              <a:t>PRESENTED AT</a:t>
            </a:r>
          </a:p>
          <a:p>
            <a:pPr algn="ctr"/>
            <a:r>
              <a:rPr lang="en-US" sz="2700" dirty="0">
                <a:solidFill>
                  <a:schemeClr val="tx1"/>
                </a:solidFill>
              </a:rPr>
              <a:t>CAPCDR 7th Conference ON " Public Health and Technology"</a:t>
            </a:r>
          </a:p>
          <a:p>
            <a:pPr algn="ctr"/>
            <a:endParaRPr lang="en-US" sz="1300" dirty="0">
              <a:solidFill>
                <a:schemeClr val="tx1"/>
              </a:solidFill>
            </a:endParaRPr>
          </a:p>
        </p:txBody>
      </p:sp>
      <p:sp>
        <p:nvSpPr>
          <p:cNvPr id="100" name="Text Box 99"/>
          <p:cNvSpPr txBox="1"/>
          <p:nvPr/>
        </p:nvSpPr>
        <p:spPr>
          <a:xfrm>
            <a:off x="953135" y="2918460"/>
            <a:ext cx="7656195" cy="1511935"/>
          </a:xfrm>
          <a:prstGeom prst="rect">
            <a:avLst/>
          </a:prstGeom>
          <a:noFill/>
          <a:ln w="9525">
            <a:noFill/>
          </a:ln>
        </p:spPr>
        <p:txBody>
          <a:bodyPr wrap="square">
            <a:spAutoFit/>
          </a:bodyPr>
          <a:lstStyle/>
          <a:p>
            <a:pPr indent="0" algn="ctr"/>
            <a:r>
              <a:rPr lang="en-US" sz="2800" b="0">
                <a:latin typeface="Times New Roman" panose="02020603050405020304" pitchFamily="18" charset="0"/>
                <a:cs typeface="Calibri" panose="020F0502020204030204" pitchFamily="34" charset="0"/>
              </a:rPr>
              <a:t>Raji Abdullahi Egigogo*</a:t>
            </a:r>
            <a:r>
              <a:rPr lang="en-US" sz="2800" b="0" baseline="30000">
                <a:latin typeface="Times New Roman" panose="02020603050405020304" pitchFamily="18" charset="0"/>
                <a:cs typeface="Calibri" panose="020F0502020204030204" pitchFamily="34" charset="0"/>
              </a:rPr>
              <a:t>1</a:t>
            </a:r>
            <a:r>
              <a:rPr lang="en-US" sz="2800" b="0">
                <a:latin typeface="Times New Roman" panose="02020603050405020304" pitchFamily="18" charset="0"/>
                <a:cs typeface="Calibri" panose="020F0502020204030204" pitchFamily="34" charset="0"/>
              </a:rPr>
              <a:t>, Muhammad Tijjani Naniya</a:t>
            </a:r>
            <a:r>
              <a:rPr lang="en-US" sz="2800" b="0" baseline="30000">
                <a:latin typeface="Times New Roman" panose="02020603050405020304" pitchFamily="18" charset="0"/>
                <a:cs typeface="Calibri" panose="020F0502020204030204" pitchFamily="34" charset="0"/>
              </a:rPr>
              <a:t>2</a:t>
            </a:r>
            <a:r>
              <a:rPr lang="en-US" sz="2800" b="0">
                <a:latin typeface="Times New Roman" panose="02020603050405020304" pitchFamily="18" charset="0"/>
                <a:cs typeface="Calibri" panose="020F0502020204030204" pitchFamily="34" charset="0"/>
              </a:rPr>
              <a:t>and Almansir Mansir</a:t>
            </a:r>
            <a:r>
              <a:rPr lang="en-US" sz="2800" b="0" baseline="30000">
                <a:latin typeface="Times New Roman" panose="02020603050405020304" pitchFamily="18" charset="0"/>
                <a:cs typeface="Calibri" panose="020F0502020204030204" pitchFamily="34" charset="0"/>
              </a:rPr>
              <a:t>3</a:t>
            </a:r>
          </a:p>
          <a:p>
            <a:pPr indent="0" algn="ctr"/>
            <a:r>
              <a:rPr lang="en-US" sz="2800" b="0" baseline="30000">
                <a:latin typeface="Times New Roman" panose="02020603050405020304" pitchFamily="18" charset="0"/>
                <a:cs typeface="Calibri" panose="020F0502020204030204" pitchFamily="34" charset="0"/>
              </a:rPr>
              <a:t>1,2.3 Department of Software Engineering and Cyber Security, Al-Qalam University, Katsina, Nigeria</a:t>
            </a:r>
          </a:p>
        </p:txBody>
      </p:sp>
      <p:sp>
        <p:nvSpPr>
          <p:cNvPr id="3" name="Subtitle 2"/>
          <p:cNvSpPr txBox="1"/>
          <p:nvPr/>
        </p:nvSpPr>
        <p:spPr>
          <a:xfrm>
            <a:off x="320153" y="6604000"/>
            <a:ext cx="8569847" cy="381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US" sz="1600" b="1" baseline="30000" dirty="0">
                <a:solidFill>
                  <a:schemeClr val="tx1"/>
                </a:solidFill>
              </a:rPr>
              <a:t>25-26TH</a:t>
            </a:r>
            <a:r>
              <a:rPr lang="en-US" sz="1600" b="1" dirty="0">
                <a:solidFill>
                  <a:schemeClr val="tx1"/>
                </a:solidFill>
              </a:rPr>
              <a:t> DECEMBER, 2023</a:t>
            </a:r>
            <a:endParaRPr lang="en-US" sz="1600" dirty="0">
              <a:solidFill>
                <a:schemeClr val="tx1"/>
              </a:solidFill>
            </a:endParaRPr>
          </a:p>
          <a:p>
            <a:pPr algn="ctr"/>
            <a:endParaRPr lang="en-US" sz="16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rot="5400000">
            <a:off x="4363403" y="-1819751"/>
            <a:ext cx="580073" cy="43891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205740" anchor="ctr"/>
          <a:lstStyle/>
          <a:p>
            <a:pPr algn="ctr">
              <a:lnSpc>
                <a:spcPct val="100000"/>
              </a:lnSpc>
            </a:pPr>
            <a:r>
              <a:rPr lang="en-US" sz="2100" b="1" dirty="0">
                <a:solidFill>
                  <a:prstClr val="white"/>
                </a:solidFill>
              </a:rPr>
              <a:t>RESULTS</a:t>
            </a:r>
          </a:p>
        </p:txBody>
      </p:sp>
      <p:sp>
        <p:nvSpPr>
          <p:cNvPr id="100" name="Text Box 99"/>
          <p:cNvSpPr txBox="1"/>
          <p:nvPr/>
        </p:nvSpPr>
        <p:spPr>
          <a:xfrm>
            <a:off x="139065" y="762000"/>
            <a:ext cx="8818245" cy="368300"/>
          </a:xfrm>
          <a:prstGeom prst="rect">
            <a:avLst/>
          </a:prstGeom>
          <a:noFill/>
          <a:ln w="9525">
            <a:noFill/>
          </a:ln>
        </p:spPr>
        <p:txBody>
          <a:bodyPr wrap="square">
            <a:spAutoFit/>
          </a:bodyPr>
          <a:lstStyle/>
          <a:p>
            <a:pPr indent="0"/>
            <a:r>
              <a:rPr lang="en-US" b="1">
                <a:solidFill>
                  <a:srgbClr val="000000"/>
                </a:solidFill>
                <a:latin typeface="Times New Roman" panose="02020603050405020304" pitchFamily="18" charset="0"/>
                <a:cs typeface="Arial" panose="020B0604020202020204" pitchFamily="34" charset="0"/>
              </a:rPr>
              <a:t>3. What are the impacts of ICT specialization among secondary school students? </a:t>
            </a:r>
          </a:p>
        </p:txBody>
      </p:sp>
      <p:graphicFrame>
        <p:nvGraphicFramePr>
          <p:cNvPr id="6" name="Table 5"/>
          <p:cNvGraphicFramePr/>
          <p:nvPr/>
        </p:nvGraphicFramePr>
        <p:xfrm>
          <a:off x="381000" y="1143000"/>
          <a:ext cx="4556760" cy="5510530"/>
        </p:xfrm>
        <a:graphic>
          <a:graphicData uri="http://schemas.openxmlformats.org/drawingml/2006/table">
            <a:tbl>
              <a:tblPr/>
              <a:tblGrid>
                <a:gridCol w="1139190">
                  <a:extLst>
                    <a:ext uri="{9D8B030D-6E8A-4147-A177-3AD203B41FA5}">
                      <a16:colId xmlns:a16="http://schemas.microsoft.com/office/drawing/2014/main" val="20000"/>
                    </a:ext>
                  </a:extLst>
                </a:gridCol>
                <a:gridCol w="1139190">
                  <a:extLst>
                    <a:ext uri="{9D8B030D-6E8A-4147-A177-3AD203B41FA5}">
                      <a16:colId xmlns:a16="http://schemas.microsoft.com/office/drawing/2014/main" val="20001"/>
                    </a:ext>
                  </a:extLst>
                </a:gridCol>
                <a:gridCol w="1139190">
                  <a:extLst>
                    <a:ext uri="{9D8B030D-6E8A-4147-A177-3AD203B41FA5}">
                      <a16:colId xmlns:a16="http://schemas.microsoft.com/office/drawing/2014/main" val="20002"/>
                    </a:ext>
                  </a:extLst>
                </a:gridCol>
                <a:gridCol w="1139190">
                  <a:extLst>
                    <a:ext uri="{9D8B030D-6E8A-4147-A177-3AD203B41FA5}">
                      <a16:colId xmlns:a16="http://schemas.microsoft.com/office/drawing/2014/main" val="20003"/>
                    </a:ext>
                  </a:extLst>
                </a:gridCol>
              </a:tblGrid>
              <a:tr h="671830">
                <a:tc>
                  <a:txBody>
                    <a:bodyPr/>
                    <a:lstStyle/>
                    <a:p>
                      <a:pPr indent="0" algn="ctr">
                        <a:buNone/>
                      </a:pPr>
                      <a:r>
                        <a:rPr lang="en-US" sz="1200" b="0">
                          <a:latin typeface="Times New Roman" panose="02020603050405020304" pitchFamily="18" charset="0"/>
                          <a:cs typeface="Times New Roman" panose="02020603050405020304" pitchFamily="18" charset="0"/>
                        </a:rPr>
                        <a:t>S/N</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 Impacts of ICT specialization </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 Frequency </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 Percentage (%) </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8645">
                <a:tc>
                  <a:txBody>
                    <a:bodyPr/>
                    <a:lstStyle/>
                    <a:p>
                      <a:pPr indent="0" algn="ctr">
                        <a:buNone/>
                      </a:pPr>
                      <a:r>
                        <a:rPr lang="en-US" sz="1200" b="0">
                          <a:latin typeface="Times New Roman" panose="02020603050405020304" pitchFamily="18" charset="0"/>
                          <a:cs typeface="Times New Roman" panose="02020603050405020304" pitchFamily="18" charset="0"/>
                        </a:rPr>
                        <a:t>1</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Improved Digital Skills </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25</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27.28</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8010">
                <a:tc>
                  <a:txBody>
                    <a:bodyPr/>
                    <a:lstStyle/>
                    <a:p>
                      <a:pPr indent="0" algn="ctr">
                        <a:buNone/>
                      </a:pPr>
                      <a:r>
                        <a:rPr lang="en-US" sz="1200" b="0">
                          <a:latin typeface="Times New Roman" panose="02020603050405020304" pitchFamily="18" charset="0"/>
                          <a:cs typeface="Times New Roman" panose="02020603050405020304" pitchFamily="18" charset="0"/>
                        </a:rPr>
                        <a:t>2</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Better Career Opportunities </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16</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17.87</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56105">
                <a:tc>
                  <a:txBody>
                    <a:bodyPr/>
                    <a:lstStyle/>
                    <a:p>
                      <a:pPr indent="0" algn="ctr">
                        <a:buNone/>
                      </a:pPr>
                      <a:r>
                        <a:rPr lang="en-US" sz="1200" b="0">
                          <a:latin typeface="Times New Roman" panose="02020603050405020304" pitchFamily="18" charset="0"/>
                          <a:cs typeface="Times New Roman" panose="02020603050405020304" pitchFamily="18" charset="0"/>
                        </a:rPr>
                        <a:t>3</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Enhanced Problem Solving Skills </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17</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18.89</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7375">
                <a:tc>
                  <a:txBody>
                    <a:bodyPr/>
                    <a:lstStyle/>
                    <a:p>
                      <a:pPr indent="0" algn="ctr">
                        <a:buNone/>
                      </a:pPr>
                      <a:r>
                        <a:rPr lang="en-US" sz="1200" b="0">
                          <a:latin typeface="Times New Roman" panose="02020603050405020304" pitchFamily="18" charset="0"/>
                          <a:cs typeface="Times New Roman" panose="02020603050405020304" pitchFamily="18" charset="0"/>
                        </a:rPr>
                        <a:t>4</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Increased Job Market Demand </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17</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18.89</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83285">
                <a:tc>
                  <a:txBody>
                    <a:bodyPr/>
                    <a:lstStyle/>
                    <a:p>
                      <a:pPr indent="0" algn="ctr">
                        <a:buNone/>
                      </a:pPr>
                      <a:r>
                        <a:rPr lang="en-US" sz="1200" b="0">
                          <a:latin typeface="Times New Roman" panose="02020603050405020304" pitchFamily="18" charset="0"/>
                          <a:cs typeface="Times New Roman" panose="02020603050405020304" pitchFamily="18" charset="0"/>
                        </a:rPr>
                        <a:t>5</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Improved Academic Performance </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10</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11.11</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280">
                <a:tc>
                  <a:txBody>
                    <a:bodyPr/>
                    <a:lstStyle/>
                    <a:p>
                      <a:pPr indent="0">
                        <a:buNone/>
                      </a:pPr>
                      <a:r>
                        <a:rPr lang="en-US" sz="1200" b="0">
                          <a:latin typeface="Times New Roman" panose="02020603050405020304" pitchFamily="18" charset="0"/>
                          <a:cs typeface="Times New Roman" panose="02020603050405020304" pitchFamily="18" charset="0"/>
                        </a:rPr>
                        <a:t> </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Times New Roman" panose="02020603050405020304" pitchFamily="18" charset="0"/>
                          <a:cs typeface="Times New Roman" panose="02020603050405020304" pitchFamily="18" charset="0"/>
                        </a:rPr>
                        <a:t>Total</a:t>
                      </a:r>
                      <a:r>
                        <a:rPr lang="en-US" sz="1200" b="0">
                          <a:latin typeface="Times New Roman" panose="02020603050405020304" pitchFamily="18" charset="0"/>
                          <a:cs typeface="Times New Roman" panose="02020603050405020304" pitchFamily="18" charset="0"/>
                        </a:rPr>
                        <a:t> </a:t>
                      </a:r>
                      <a:endParaRPr lang="en-US" sz="12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latin typeface="Times New Roman" panose="02020603050405020304" pitchFamily="18" charset="0"/>
                          <a:cs typeface="Times New Roman" panose="02020603050405020304" pitchFamily="18" charset="0"/>
                        </a:rPr>
                        <a:t>90</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b="0">
                          <a:latin typeface="Times New Roman" panose="02020603050405020304" pitchFamily="18" charset="0"/>
                          <a:cs typeface="Times New Roman" panose="02020603050405020304" pitchFamily="18" charset="0"/>
                        </a:rPr>
                        <a:t>100</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2" name="Picture 2" descr="C:\Users\USER~1.WIN\AppData\Local\Temp\ksohtml7340\wps4.png"/>
          <p:cNvPicPr>
            <a:picLocks noChangeAspect="1"/>
          </p:cNvPicPr>
          <p:nvPr/>
        </p:nvPicPr>
        <p:blipFill>
          <a:blip r:embed="rId2"/>
          <a:stretch>
            <a:fillRect/>
          </a:stretch>
        </p:blipFill>
        <p:spPr>
          <a:xfrm>
            <a:off x="5181600" y="2743200"/>
            <a:ext cx="3693795" cy="2852420"/>
          </a:xfrm>
          <a:prstGeom prst="rect">
            <a:avLst/>
          </a:prstGeom>
          <a:noFill/>
          <a:ln w="9525">
            <a:noFill/>
          </a:ln>
        </p:spPr>
      </p:pic>
      <p:sp>
        <p:nvSpPr>
          <p:cNvPr id="7" name="Text Box 6"/>
          <p:cNvSpPr txBox="1"/>
          <p:nvPr/>
        </p:nvSpPr>
        <p:spPr>
          <a:xfrm>
            <a:off x="5029200" y="5595620"/>
            <a:ext cx="4115435" cy="368300"/>
          </a:xfrm>
          <a:prstGeom prst="rect">
            <a:avLst/>
          </a:prstGeom>
          <a:noFill/>
          <a:ln w="9525">
            <a:noFill/>
          </a:ln>
        </p:spPr>
        <p:txBody>
          <a:bodyPr wrap="square">
            <a:spAutoFit/>
          </a:bodyPr>
          <a:lstStyle/>
          <a:p>
            <a:pPr indent="0" algn="ctr"/>
            <a:r>
              <a:rPr lang="en-US" b="0" i="1">
                <a:latin typeface="Times New Roman" panose="02020603050405020304" pitchFamily="18" charset="0"/>
                <a:cs typeface="Arial" panose="020B0604020202020204" pitchFamily="34" charset="0"/>
              </a:rPr>
              <a:t>Impacts of ICT specialization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rot="5400000">
            <a:off x="4363403" y="-1819751"/>
            <a:ext cx="580073" cy="43891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205740" anchor="ctr"/>
          <a:lstStyle/>
          <a:p>
            <a:pPr algn="ctr">
              <a:lnSpc>
                <a:spcPct val="100000"/>
              </a:lnSpc>
            </a:pPr>
            <a:r>
              <a:rPr lang="en-US" sz="2100" b="1" dirty="0">
                <a:solidFill>
                  <a:prstClr val="white"/>
                </a:solidFill>
              </a:rPr>
              <a:t>RESULTS</a:t>
            </a:r>
          </a:p>
        </p:txBody>
      </p:sp>
      <p:sp>
        <p:nvSpPr>
          <p:cNvPr id="100" name="Text Box 99"/>
          <p:cNvSpPr txBox="1"/>
          <p:nvPr/>
        </p:nvSpPr>
        <p:spPr>
          <a:xfrm>
            <a:off x="139065" y="762000"/>
            <a:ext cx="8818245" cy="645160"/>
          </a:xfrm>
          <a:prstGeom prst="rect">
            <a:avLst/>
          </a:prstGeom>
          <a:noFill/>
          <a:ln w="9525">
            <a:noFill/>
          </a:ln>
        </p:spPr>
        <p:txBody>
          <a:bodyPr wrap="square">
            <a:spAutoFit/>
          </a:bodyPr>
          <a:lstStyle/>
          <a:p>
            <a:pPr indent="0"/>
            <a:r>
              <a:rPr lang="en-US" b="1">
                <a:solidFill>
                  <a:srgbClr val="000000"/>
                </a:solidFill>
                <a:latin typeface="Times New Roman" panose="02020603050405020304" pitchFamily="18" charset="0"/>
                <a:cs typeface="Arial" panose="020B0604020202020204" pitchFamily="34" charset="0"/>
              </a:rPr>
              <a:t>4. What are the best practices to improve the effectiveness of ICT specialization among senior secondary school students?</a:t>
            </a:r>
          </a:p>
        </p:txBody>
      </p:sp>
      <p:sp>
        <p:nvSpPr>
          <p:cNvPr id="7" name="Text Box 6"/>
          <p:cNvSpPr txBox="1"/>
          <p:nvPr/>
        </p:nvSpPr>
        <p:spPr>
          <a:xfrm>
            <a:off x="5029200" y="5595620"/>
            <a:ext cx="4115435" cy="645160"/>
          </a:xfrm>
          <a:prstGeom prst="rect">
            <a:avLst/>
          </a:prstGeom>
          <a:noFill/>
          <a:ln w="9525">
            <a:noFill/>
          </a:ln>
        </p:spPr>
        <p:txBody>
          <a:bodyPr wrap="square">
            <a:spAutoFit/>
          </a:bodyPr>
          <a:lstStyle/>
          <a:p>
            <a:pPr indent="0" algn="ctr"/>
            <a:r>
              <a:rPr lang="en-US" b="0" i="1">
                <a:latin typeface="Times New Roman" panose="02020603050405020304" pitchFamily="18" charset="0"/>
                <a:cs typeface="Arial" panose="020B0604020202020204" pitchFamily="34" charset="0"/>
              </a:rPr>
              <a:t>Best practices to improve the effectiveness of ICT specialization</a:t>
            </a:r>
          </a:p>
        </p:txBody>
      </p:sp>
      <p:graphicFrame>
        <p:nvGraphicFramePr>
          <p:cNvPr id="3" name="Table 2"/>
          <p:cNvGraphicFramePr/>
          <p:nvPr/>
        </p:nvGraphicFramePr>
        <p:xfrm>
          <a:off x="304800" y="1467485"/>
          <a:ext cx="4451350" cy="5161280"/>
        </p:xfrm>
        <a:graphic>
          <a:graphicData uri="http://schemas.openxmlformats.org/drawingml/2006/table">
            <a:tbl>
              <a:tblPr/>
              <a:tblGrid>
                <a:gridCol w="937895">
                  <a:extLst>
                    <a:ext uri="{9D8B030D-6E8A-4147-A177-3AD203B41FA5}">
                      <a16:colId xmlns:a16="http://schemas.microsoft.com/office/drawing/2014/main" val="20000"/>
                    </a:ext>
                  </a:extLst>
                </a:gridCol>
                <a:gridCol w="1231265">
                  <a:extLst>
                    <a:ext uri="{9D8B030D-6E8A-4147-A177-3AD203B41FA5}">
                      <a16:colId xmlns:a16="http://schemas.microsoft.com/office/drawing/2014/main" val="20001"/>
                    </a:ext>
                  </a:extLst>
                </a:gridCol>
                <a:gridCol w="1133475">
                  <a:extLst>
                    <a:ext uri="{9D8B030D-6E8A-4147-A177-3AD203B41FA5}">
                      <a16:colId xmlns:a16="http://schemas.microsoft.com/office/drawing/2014/main" val="20002"/>
                    </a:ext>
                  </a:extLst>
                </a:gridCol>
                <a:gridCol w="1148715">
                  <a:extLst>
                    <a:ext uri="{9D8B030D-6E8A-4147-A177-3AD203B41FA5}">
                      <a16:colId xmlns:a16="http://schemas.microsoft.com/office/drawing/2014/main" val="20003"/>
                    </a:ext>
                  </a:extLst>
                </a:gridCol>
              </a:tblGrid>
              <a:tr h="1054100">
                <a:tc>
                  <a:txBody>
                    <a:bodyPr/>
                    <a:lstStyle/>
                    <a:p>
                      <a:pPr indent="0" algn="ctr">
                        <a:buNone/>
                      </a:pPr>
                      <a:r>
                        <a:rPr lang="en-US" sz="1200" b="0">
                          <a:latin typeface="Times New Roman" panose="02020603050405020304" pitchFamily="18" charset="0"/>
                          <a:cs typeface="Times New Roman" panose="02020603050405020304" pitchFamily="18" charset="0"/>
                        </a:rPr>
                        <a:t>S/N</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Best practices to improve the effectiveness of ICT specialization </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Frequency </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Percentage (% </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4245">
                <a:tc>
                  <a:txBody>
                    <a:bodyPr/>
                    <a:lstStyle/>
                    <a:p>
                      <a:pPr indent="0" algn="ctr">
                        <a:buNone/>
                      </a:pPr>
                      <a:r>
                        <a:rPr lang="en-US" sz="800" b="0">
                          <a:latin typeface="Times New Roman" panose="02020603050405020304" pitchFamily="18" charset="0"/>
                          <a:cs typeface="Times New Roman" panose="02020603050405020304" pitchFamily="18" charset="0"/>
                        </a:rPr>
                        <a:t> </a:t>
                      </a:r>
                      <a:endParaRPr lang="en-US" sz="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Improved Digital Skills </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20</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22.22</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54735">
                <a:tc>
                  <a:txBody>
                    <a:bodyPr/>
                    <a:lstStyle/>
                    <a:p>
                      <a:pPr indent="0" algn="ctr">
                        <a:buNone/>
                      </a:pPr>
                      <a:r>
                        <a:rPr lang="en-US" sz="800" b="0">
                          <a:latin typeface="Times New Roman" panose="02020603050405020304" pitchFamily="18" charset="0"/>
                          <a:cs typeface="Times New Roman" panose="02020603050405020304" pitchFamily="18" charset="0"/>
                        </a:rPr>
                        <a:t> </a:t>
                      </a:r>
                      <a:endParaRPr lang="en-US" sz="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Better Career Opportunities </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16</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17.78</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1825">
                <a:tc>
                  <a:txBody>
                    <a:bodyPr/>
                    <a:lstStyle/>
                    <a:p>
                      <a:pPr indent="0" algn="ctr">
                        <a:buNone/>
                      </a:pPr>
                      <a:r>
                        <a:rPr lang="en-US" sz="800" b="0">
                          <a:latin typeface="Times New Roman" panose="02020603050405020304" pitchFamily="18" charset="0"/>
                          <a:cs typeface="Times New Roman" panose="02020603050405020304" pitchFamily="18" charset="0"/>
                        </a:rPr>
                        <a:t> </a:t>
                      </a:r>
                      <a:endParaRPr lang="en-US" sz="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Enhanced Problem Solving Skills </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14</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15.56</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3095">
                <a:tc>
                  <a:txBody>
                    <a:bodyPr/>
                    <a:lstStyle/>
                    <a:p>
                      <a:pPr indent="0" algn="ctr">
                        <a:buNone/>
                      </a:pPr>
                      <a:r>
                        <a:rPr lang="en-US" sz="800" b="0">
                          <a:latin typeface="Times New Roman" panose="02020603050405020304" pitchFamily="18" charset="0"/>
                          <a:cs typeface="Times New Roman" panose="02020603050405020304" pitchFamily="18" charset="0"/>
                        </a:rPr>
                        <a:t> </a:t>
                      </a:r>
                      <a:endParaRPr lang="en-US" sz="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Increased Job Market Demand </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10</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11.11</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2460">
                <a:tc>
                  <a:txBody>
                    <a:bodyPr/>
                    <a:lstStyle/>
                    <a:p>
                      <a:pPr indent="0" algn="ctr">
                        <a:buNone/>
                      </a:pPr>
                      <a:r>
                        <a:rPr lang="en-US" sz="800" b="0">
                          <a:latin typeface="Times New Roman" panose="02020603050405020304" pitchFamily="18" charset="0"/>
                          <a:cs typeface="Times New Roman" panose="02020603050405020304" pitchFamily="18" charset="0"/>
                        </a:rPr>
                        <a:t> </a:t>
                      </a:r>
                      <a:endParaRPr lang="en-US" sz="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Improved Academic Performance </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30</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33.33</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0820">
                <a:tc>
                  <a:txBody>
                    <a:bodyPr/>
                    <a:lstStyle/>
                    <a:p>
                      <a:pPr indent="0" algn="ctr">
                        <a:buNone/>
                      </a:pPr>
                      <a:r>
                        <a:rPr lang="en-US" sz="800" b="0">
                          <a:latin typeface="Times New Roman" panose="02020603050405020304" pitchFamily="18" charset="0"/>
                          <a:cs typeface="Times New Roman" panose="02020603050405020304" pitchFamily="18" charset="0"/>
                        </a:rPr>
                        <a:t> </a:t>
                      </a:r>
                      <a:endParaRPr lang="en-US" sz="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Total </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90</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pitchFamily="18" charset="0"/>
                          <a:cs typeface="Times New Roman" panose="02020603050405020304" pitchFamily="18" charset="0"/>
                        </a:rPr>
                        <a:t>100</a:t>
                      </a: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2" name="Picture 1" descr="C:\Users\USER~1.WIN\AppData\Local\Temp\ksohtml7340\wps5.png"/>
          <p:cNvPicPr>
            <a:picLocks noChangeAspect="1"/>
          </p:cNvPicPr>
          <p:nvPr/>
        </p:nvPicPr>
        <p:blipFill>
          <a:blip r:embed="rId2"/>
          <a:stretch>
            <a:fillRect/>
          </a:stretch>
        </p:blipFill>
        <p:spPr>
          <a:xfrm>
            <a:off x="4920615" y="2971800"/>
            <a:ext cx="4162425" cy="247777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rot="5400000">
            <a:off x="4363403" y="-1819751"/>
            <a:ext cx="580073" cy="43891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205740" anchor="ctr"/>
          <a:lstStyle/>
          <a:p>
            <a:pPr algn="ctr">
              <a:lnSpc>
                <a:spcPct val="100000"/>
              </a:lnSpc>
            </a:pPr>
            <a:r>
              <a:rPr lang="en-US" sz="2100" b="1" dirty="0">
                <a:solidFill>
                  <a:prstClr val="white"/>
                </a:solidFill>
              </a:rPr>
              <a:t>RESULTS</a:t>
            </a:r>
          </a:p>
        </p:txBody>
      </p:sp>
      <p:sp>
        <p:nvSpPr>
          <p:cNvPr id="100" name="Text Box 99"/>
          <p:cNvSpPr txBox="1"/>
          <p:nvPr/>
        </p:nvSpPr>
        <p:spPr>
          <a:xfrm>
            <a:off x="139065" y="762000"/>
            <a:ext cx="8818245" cy="645160"/>
          </a:xfrm>
          <a:prstGeom prst="rect">
            <a:avLst/>
          </a:prstGeom>
          <a:noFill/>
          <a:ln w="9525">
            <a:noFill/>
          </a:ln>
        </p:spPr>
        <p:txBody>
          <a:bodyPr wrap="square">
            <a:spAutoFit/>
          </a:bodyPr>
          <a:lstStyle/>
          <a:p>
            <a:pPr indent="0"/>
            <a:r>
              <a:rPr lang="en-US" b="1">
                <a:solidFill>
                  <a:srgbClr val="000000"/>
                </a:solidFill>
                <a:latin typeface="Times New Roman" panose="02020603050405020304" pitchFamily="18" charset="0"/>
                <a:cs typeface="Arial" panose="020B0604020202020204" pitchFamily="34" charset="0"/>
              </a:rPr>
              <a:t>Table 5: t-test statistics of the respondents on the benefits of ICT Specialization among secondary school students </a:t>
            </a:r>
          </a:p>
        </p:txBody>
      </p:sp>
      <p:graphicFrame>
        <p:nvGraphicFramePr>
          <p:cNvPr id="4" name="Table 3"/>
          <p:cNvGraphicFramePr/>
          <p:nvPr/>
        </p:nvGraphicFramePr>
        <p:xfrm>
          <a:off x="838200" y="1490980"/>
          <a:ext cx="7146290" cy="1252220"/>
        </p:xfrm>
        <a:graphic>
          <a:graphicData uri="http://schemas.openxmlformats.org/drawingml/2006/table">
            <a:tbl>
              <a:tblPr/>
              <a:tblGrid>
                <a:gridCol w="1835785">
                  <a:extLst>
                    <a:ext uri="{9D8B030D-6E8A-4147-A177-3AD203B41FA5}">
                      <a16:colId xmlns:a16="http://schemas.microsoft.com/office/drawing/2014/main" val="20000"/>
                    </a:ext>
                  </a:extLst>
                </a:gridCol>
                <a:gridCol w="1061720">
                  <a:extLst>
                    <a:ext uri="{9D8B030D-6E8A-4147-A177-3AD203B41FA5}">
                      <a16:colId xmlns:a16="http://schemas.microsoft.com/office/drawing/2014/main" val="20001"/>
                    </a:ext>
                  </a:extLst>
                </a:gridCol>
                <a:gridCol w="970915">
                  <a:extLst>
                    <a:ext uri="{9D8B030D-6E8A-4147-A177-3AD203B41FA5}">
                      <a16:colId xmlns:a16="http://schemas.microsoft.com/office/drawing/2014/main" val="20002"/>
                    </a:ext>
                  </a:extLst>
                </a:gridCol>
                <a:gridCol w="897255">
                  <a:extLst>
                    <a:ext uri="{9D8B030D-6E8A-4147-A177-3AD203B41FA5}">
                      <a16:colId xmlns:a16="http://schemas.microsoft.com/office/drawing/2014/main" val="20003"/>
                    </a:ext>
                  </a:extLst>
                </a:gridCol>
                <a:gridCol w="921385">
                  <a:extLst>
                    <a:ext uri="{9D8B030D-6E8A-4147-A177-3AD203B41FA5}">
                      <a16:colId xmlns:a16="http://schemas.microsoft.com/office/drawing/2014/main" val="20004"/>
                    </a:ext>
                  </a:extLst>
                </a:gridCol>
                <a:gridCol w="1459230">
                  <a:extLst>
                    <a:ext uri="{9D8B030D-6E8A-4147-A177-3AD203B41FA5}">
                      <a16:colId xmlns:a16="http://schemas.microsoft.com/office/drawing/2014/main" val="20005"/>
                    </a:ext>
                  </a:extLst>
                </a:gridCol>
              </a:tblGrid>
              <a:tr h="626745">
                <a:tc>
                  <a:txBody>
                    <a:bodyPr/>
                    <a:lstStyle/>
                    <a:p>
                      <a:pPr indent="0">
                        <a:buNone/>
                      </a:pPr>
                      <a:r>
                        <a:rPr lang="en-US" sz="1800" b="1">
                          <a:solidFill>
                            <a:srgbClr val="000000"/>
                          </a:solidFill>
                          <a:latin typeface="Times New Roman" panose="02020603050405020304" pitchFamily="18" charset="0"/>
                          <a:cs typeface="Times New Roman" panose="02020603050405020304" pitchFamily="18" charset="0"/>
                        </a:rPr>
                        <a:t>Respondents</a:t>
                      </a:r>
                      <a:endParaRPr lang="en-US" sz="1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000000"/>
                          </a:solidFill>
                          <a:latin typeface="Times New Roman" panose="02020603050405020304" pitchFamily="18" charset="0"/>
                          <a:cs typeface="Times New Roman" panose="02020603050405020304" pitchFamily="18" charset="0"/>
                        </a:rPr>
                        <a:t>Mean</a:t>
                      </a:r>
                      <a:endParaRPr lang="en-US" sz="1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000000"/>
                          </a:solidFill>
                          <a:latin typeface="Times New Roman" panose="02020603050405020304" pitchFamily="18" charset="0"/>
                          <a:cs typeface="Times New Roman" panose="02020603050405020304" pitchFamily="18" charset="0"/>
                        </a:rPr>
                        <a:t>Std. Dev.</a:t>
                      </a:r>
                      <a:endParaRPr lang="en-US" sz="1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000000"/>
                          </a:solidFill>
                          <a:latin typeface="Times New Roman" panose="02020603050405020304" pitchFamily="18" charset="0"/>
                          <a:cs typeface="Times New Roman" panose="02020603050405020304" pitchFamily="18" charset="0"/>
                        </a:rPr>
                        <a:t>df</a:t>
                      </a:r>
                      <a:endParaRPr lang="en-US" sz="1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000000"/>
                          </a:solidFill>
                          <a:latin typeface="Times New Roman" panose="02020603050405020304" pitchFamily="18" charset="0"/>
                          <a:cs typeface="Times New Roman" panose="02020603050405020304" pitchFamily="18" charset="0"/>
                        </a:rPr>
                        <a:t>Sig. </a:t>
                      </a:r>
                      <a:endParaRPr lang="en-US" sz="1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000000"/>
                          </a:solidFill>
                          <a:latin typeface="Times New Roman" panose="02020603050405020304" pitchFamily="18" charset="0"/>
                          <a:cs typeface="Times New Roman" panose="02020603050405020304" pitchFamily="18" charset="0"/>
                        </a:rPr>
                        <a:t>Decision</a:t>
                      </a:r>
                      <a:endParaRPr lang="en-US" sz="1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420">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Male</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4.58</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.379</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310</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0.07</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Supported</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3055">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Female</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4.42</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.527</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Text Box 4"/>
          <p:cNvSpPr txBox="1"/>
          <p:nvPr/>
        </p:nvSpPr>
        <p:spPr>
          <a:xfrm>
            <a:off x="460375" y="3021965"/>
            <a:ext cx="8293100" cy="2345055"/>
          </a:xfrm>
          <a:prstGeom prst="rect">
            <a:avLst/>
          </a:prstGeom>
          <a:noFill/>
          <a:ln w="9525">
            <a:noFill/>
          </a:ln>
        </p:spPr>
        <p:txBody>
          <a:bodyPr wrap="square">
            <a:noAutofit/>
          </a:bodyPr>
          <a:lstStyle/>
          <a:p>
            <a:pPr indent="0"/>
            <a:r>
              <a:rPr lang="en-US" sz="2400" b="0">
                <a:latin typeface="Times New Roman" panose="02020603050405020304" pitchFamily="18" charset="0"/>
              </a:rPr>
              <a:t>The result revealed that the male has a mean (std. dev.) of 4.58 (.379) and the female have a mean (std. dev.) of 4.42 (.527) Since the P-value (0.07) is greater than the alpha value (0.05), this indicates that there is no evidence against the null hypothesis. Therefore, the hypothesis is accepted.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rot="5400000">
            <a:off x="4363403" y="-1819751"/>
            <a:ext cx="580073" cy="43891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205740" anchor="ctr"/>
          <a:lstStyle/>
          <a:p>
            <a:pPr algn="ctr">
              <a:lnSpc>
                <a:spcPct val="100000"/>
              </a:lnSpc>
            </a:pPr>
            <a:r>
              <a:rPr lang="en-US" sz="2100" b="1" dirty="0">
                <a:solidFill>
                  <a:prstClr val="white"/>
                </a:solidFill>
              </a:rPr>
              <a:t>RESULTS</a:t>
            </a:r>
          </a:p>
        </p:txBody>
      </p:sp>
      <p:sp>
        <p:nvSpPr>
          <p:cNvPr id="100" name="Text Box 99"/>
          <p:cNvSpPr txBox="1"/>
          <p:nvPr/>
        </p:nvSpPr>
        <p:spPr>
          <a:xfrm>
            <a:off x="139065" y="762000"/>
            <a:ext cx="8818245" cy="645160"/>
          </a:xfrm>
          <a:prstGeom prst="rect">
            <a:avLst/>
          </a:prstGeom>
          <a:noFill/>
          <a:ln w="9525">
            <a:noFill/>
          </a:ln>
        </p:spPr>
        <p:txBody>
          <a:bodyPr wrap="square">
            <a:spAutoFit/>
          </a:bodyPr>
          <a:lstStyle/>
          <a:p>
            <a:pPr indent="0"/>
            <a:r>
              <a:rPr lang="en-US" b="1">
                <a:solidFill>
                  <a:srgbClr val="000000"/>
                </a:solidFill>
                <a:latin typeface="Times New Roman" panose="02020603050405020304" pitchFamily="18" charset="0"/>
                <a:cs typeface="Arial" panose="020B0604020202020204" pitchFamily="34" charset="0"/>
              </a:rPr>
              <a:t>Table 6: t-test statistics of the respondents on the challenges faced among senior secondary school student in ICT specialization. </a:t>
            </a:r>
          </a:p>
        </p:txBody>
      </p:sp>
      <p:sp>
        <p:nvSpPr>
          <p:cNvPr id="5" name="Text Box 4"/>
          <p:cNvSpPr txBox="1"/>
          <p:nvPr/>
        </p:nvSpPr>
        <p:spPr>
          <a:xfrm>
            <a:off x="460375" y="3021965"/>
            <a:ext cx="8293100" cy="2345055"/>
          </a:xfrm>
          <a:prstGeom prst="rect">
            <a:avLst/>
          </a:prstGeom>
          <a:noFill/>
          <a:ln w="9525">
            <a:noFill/>
          </a:ln>
        </p:spPr>
        <p:txBody>
          <a:bodyPr wrap="square">
            <a:noAutofit/>
          </a:bodyPr>
          <a:lstStyle/>
          <a:p>
            <a:pPr indent="0"/>
            <a:r>
              <a:rPr lang="en-US" sz="2400" b="0">
                <a:latin typeface="Times New Roman" panose="02020603050405020304" pitchFamily="18" charset="0"/>
              </a:rPr>
              <a:t>The result revealed that the male has a mean (std. dev.) of 4.38 (.319) and the female have a mean (std. dev.) of 4.37 (.317) Since the P-value (0.15) is greater than the alpha value (0.05), this indicates that there is no evidence against the null hypothesis. Therefore, the hypothesis is accepted.</a:t>
            </a:r>
          </a:p>
        </p:txBody>
      </p:sp>
      <p:graphicFrame>
        <p:nvGraphicFramePr>
          <p:cNvPr id="2" name="Table 1"/>
          <p:cNvGraphicFramePr/>
          <p:nvPr/>
        </p:nvGraphicFramePr>
        <p:xfrm>
          <a:off x="575945" y="1447800"/>
          <a:ext cx="7798435" cy="1464310"/>
        </p:xfrm>
        <a:graphic>
          <a:graphicData uri="http://schemas.openxmlformats.org/drawingml/2006/table">
            <a:tbl>
              <a:tblPr/>
              <a:tblGrid>
                <a:gridCol w="2003425">
                  <a:extLst>
                    <a:ext uri="{9D8B030D-6E8A-4147-A177-3AD203B41FA5}">
                      <a16:colId xmlns:a16="http://schemas.microsoft.com/office/drawing/2014/main" val="20000"/>
                    </a:ext>
                  </a:extLst>
                </a:gridCol>
                <a:gridCol w="1159510">
                  <a:extLst>
                    <a:ext uri="{9D8B030D-6E8A-4147-A177-3AD203B41FA5}">
                      <a16:colId xmlns:a16="http://schemas.microsoft.com/office/drawing/2014/main" val="20001"/>
                    </a:ext>
                  </a:extLst>
                </a:gridCol>
                <a:gridCol w="1058545">
                  <a:extLst>
                    <a:ext uri="{9D8B030D-6E8A-4147-A177-3AD203B41FA5}">
                      <a16:colId xmlns:a16="http://schemas.microsoft.com/office/drawing/2014/main" val="20002"/>
                    </a:ext>
                  </a:extLst>
                </a:gridCol>
                <a:gridCol w="979805">
                  <a:extLst>
                    <a:ext uri="{9D8B030D-6E8A-4147-A177-3AD203B41FA5}">
                      <a16:colId xmlns:a16="http://schemas.microsoft.com/office/drawing/2014/main" val="20003"/>
                    </a:ext>
                  </a:extLst>
                </a:gridCol>
                <a:gridCol w="1005205">
                  <a:extLst>
                    <a:ext uri="{9D8B030D-6E8A-4147-A177-3AD203B41FA5}">
                      <a16:colId xmlns:a16="http://schemas.microsoft.com/office/drawing/2014/main" val="20004"/>
                    </a:ext>
                  </a:extLst>
                </a:gridCol>
                <a:gridCol w="1591945">
                  <a:extLst>
                    <a:ext uri="{9D8B030D-6E8A-4147-A177-3AD203B41FA5}">
                      <a16:colId xmlns:a16="http://schemas.microsoft.com/office/drawing/2014/main" val="20005"/>
                    </a:ext>
                  </a:extLst>
                </a:gridCol>
              </a:tblGrid>
              <a:tr h="732155">
                <a:tc>
                  <a:txBody>
                    <a:bodyPr/>
                    <a:lstStyle/>
                    <a:p>
                      <a:pPr indent="0">
                        <a:buNone/>
                      </a:pPr>
                      <a:r>
                        <a:rPr lang="en-US" sz="1800" b="1">
                          <a:solidFill>
                            <a:srgbClr val="000000"/>
                          </a:solidFill>
                          <a:latin typeface="Times New Roman" panose="02020603050405020304" pitchFamily="18" charset="0"/>
                          <a:cs typeface="Times New Roman" panose="02020603050405020304" pitchFamily="18" charset="0"/>
                        </a:rPr>
                        <a:t>Respondents</a:t>
                      </a:r>
                      <a:endParaRPr lang="en-US" sz="1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000000"/>
                          </a:solidFill>
                          <a:latin typeface="Times New Roman" panose="02020603050405020304" pitchFamily="18" charset="0"/>
                          <a:cs typeface="Times New Roman" panose="02020603050405020304" pitchFamily="18" charset="0"/>
                        </a:rPr>
                        <a:t>Mean</a:t>
                      </a:r>
                      <a:endParaRPr lang="en-US" sz="1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000000"/>
                          </a:solidFill>
                          <a:latin typeface="Times New Roman" panose="02020603050405020304" pitchFamily="18" charset="0"/>
                          <a:cs typeface="Times New Roman" panose="02020603050405020304" pitchFamily="18" charset="0"/>
                        </a:rPr>
                        <a:t>Std. Dev.</a:t>
                      </a:r>
                      <a:endParaRPr lang="en-US" sz="1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000000"/>
                          </a:solidFill>
                          <a:latin typeface="Times New Roman" panose="02020603050405020304" pitchFamily="18" charset="0"/>
                          <a:cs typeface="Times New Roman" panose="02020603050405020304" pitchFamily="18" charset="0"/>
                        </a:rPr>
                        <a:t>df</a:t>
                      </a:r>
                      <a:endParaRPr lang="en-US" sz="1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000000"/>
                          </a:solidFill>
                          <a:latin typeface="Times New Roman" panose="02020603050405020304" pitchFamily="18" charset="0"/>
                          <a:cs typeface="Times New Roman" panose="02020603050405020304" pitchFamily="18" charset="0"/>
                        </a:rPr>
                        <a:t>Sig. </a:t>
                      </a:r>
                      <a:endParaRPr lang="en-US" sz="1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000000"/>
                          </a:solidFill>
                          <a:latin typeface="Times New Roman" panose="02020603050405020304" pitchFamily="18" charset="0"/>
                          <a:cs typeface="Times New Roman" panose="02020603050405020304" pitchFamily="18" charset="0"/>
                        </a:rPr>
                        <a:t>Decision</a:t>
                      </a:r>
                      <a:endParaRPr lang="en-US" sz="1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60">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Male</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4.38</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.319</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310</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0.15</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Supported</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395">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Female</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4.37</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.317</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rot="5400000">
            <a:off x="4363403" y="-1819751"/>
            <a:ext cx="580073" cy="43891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205740" anchor="ctr"/>
          <a:lstStyle/>
          <a:p>
            <a:pPr algn="ctr">
              <a:lnSpc>
                <a:spcPct val="100000"/>
              </a:lnSpc>
            </a:pPr>
            <a:r>
              <a:rPr lang="en-US" sz="2100" b="1" dirty="0">
                <a:solidFill>
                  <a:prstClr val="white"/>
                </a:solidFill>
              </a:rPr>
              <a:t>RESULTS</a:t>
            </a:r>
          </a:p>
        </p:txBody>
      </p:sp>
      <p:sp>
        <p:nvSpPr>
          <p:cNvPr id="100" name="Text Box 99"/>
          <p:cNvSpPr txBox="1"/>
          <p:nvPr/>
        </p:nvSpPr>
        <p:spPr>
          <a:xfrm>
            <a:off x="139065" y="762000"/>
            <a:ext cx="8818245" cy="645160"/>
          </a:xfrm>
          <a:prstGeom prst="rect">
            <a:avLst/>
          </a:prstGeom>
          <a:noFill/>
          <a:ln w="9525">
            <a:noFill/>
          </a:ln>
        </p:spPr>
        <p:txBody>
          <a:bodyPr wrap="square">
            <a:spAutoFit/>
          </a:bodyPr>
          <a:lstStyle/>
          <a:p>
            <a:pPr indent="0"/>
            <a:r>
              <a:rPr lang="en-US" b="1">
                <a:solidFill>
                  <a:srgbClr val="000000"/>
                </a:solidFill>
                <a:latin typeface="Times New Roman" panose="02020603050405020304" pitchFamily="18" charset="0"/>
                <a:cs typeface="Arial" panose="020B0604020202020204" pitchFamily="34" charset="0"/>
              </a:rPr>
              <a:t>Table 7: t-test statistics of the respondents on the challenges faced among senior secondary school student in ICT specialization. </a:t>
            </a:r>
          </a:p>
        </p:txBody>
      </p:sp>
      <p:sp>
        <p:nvSpPr>
          <p:cNvPr id="5" name="Text Box 4"/>
          <p:cNvSpPr txBox="1"/>
          <p:nvPr/>
        </p:nvSpPr>
        <p:spPr>
          <a:xfrm>
            <a:off x="460375" y="3021965"/>
            <a:ext cx="8293100" cy="2345055"/>
          </a:xfrm>
          <a:prstGeom prst="rect">
            <a:avLst/>
          </a:prstGeom>
          <a:noFill/>
          <a:ln w="9525">
            <a:noFill/>
          </a:ln>
        </p:spPr>
        <p:txBody>
          <a:bodyPr wrap="square">
            <a:noAutofit/>
          </a:bodyPr>
          <a:lstStyle/>
          <a:p>
            <a:pPr indent="0"/>
            <a:r>
              <a:rPr lang="en-US" sz="2400" b="0">
                <a:latin typeface="Times New Roman" panose="02020603050405020304" pitchFamily="18" charset="0"/>
              </a:rPr>
              <a:t>The result revealed that the male has a mean (std. dev.) of 4.48 (.312) and the female have a mean (std. dev.) of 4.39 (.311) Since the P-value (0.22) is greater than the alpha value (0.05), this indicates that there is no evidence against the null hypothesis. Therefore, the hypothesis is accepted.</a:t>
            </a:r>
          </a:p>
        </p:txBody>
      </p:sp>
      <p:graphicFrame>
        <p:nvGraphicFramePr>
          <p:cNvPr id="2" name="Table 1"/>
          <p:cNvGraphicFramePr/>
          <p:nvPr/>
        </p:nvGraphicFramePr>
        <p:xfrm>
          <a:off x="575945" y="1447800"/>
          <a:ext cx="7798435" cy="1464310"/>
        </p:xfrm>
        <a:graphic>
          <a:graphicData uri="http://schemas.openxmlformats.org/drawingml/2006/table">
            <a:tbl>
              <a:tblPr/>
              <a:tblGrid>
                <a:gridCol w="2003425">
                  <a:extLst>
                    <a:ext uri="{9D8B030D-6E8A-4147-A177-3AD203B41FA5}">
                      <a16:colId xmlns:a16="http://schemas.microsoft.com/office/drawing/2014/main" val="20000"/>
                    </a:ext>
                  </a:extLst>
                </a:gridCol>
                <a:gridCol w="1159510">
                  <a:extLst>
                    <a:ext uri="{9D8B030D-6E8A-4147-A177-3AD203B41FA5}">
                      <a16:colId xmlns:a16="http://schemas.microsoft.com/office/drawing/2014/main" val="20001"/>
                    </a:ext>
                  </a:extLst>
                </a:gridCol>
                <a:gridCol w="1058545">
                  <a:extLst>
                    <a:ext uri="{9D8B030D-6E8A-4147-A177-3AD203B41FA5}">
                      <a16:colId xmlns:a16="http://schemas.microsoft.com/office/drawing/2014/main" val="20002"/>
                    </a:ext>
                  </a:extLst>
                </a:gridCol>
                <a:gridCol w="979805">
                  <a:extLst>
                    <a:ext uri="{9D8B030D-6E8A-4147-A177-3AD203B41FA5}">
                      <a16:colId xmlns:a16="http://schemas.microsoft.com/office/drawing/2014/main" val="20003"/>
                    </a:ext>
                  </a:extLst>
                </a:gridCol>
                <a:gridCol w="1005205">
                  <a:extLst>
                    <a:ext uri="{9D8B030D-6E8A-4147-A177-3AD203B41FA5}">
                      <a16:colId xmlns:a16="http://schemas.microsoft.com/office/drawing/2014/main" val="20004"/>
                    </a:ext>
                  </a:extLst>
                </a:gridCol>
                <a:gridCol w="1591945">
                  <a:extLst>
                    <a:ext uri="{9D8B030D-6E8A-4147-A177-3AD203B41FA5}">
                      <a16:colId xmlns:a16="http://schemas.microsoft.com/office/drawing/2014/main" val="20005"/>
                    </a:ext>
                  </a:extLst>
                </a:gridCol>
              </a:tblGrid>
              <a:tr h="732155">
                <a:tc>
                  <a:txBody>
                    <a:bodyPr/>
                    <a:lstStyle/>
                    <a:p>
                      <a:pPr indent="0">
                        <a:buNone/>
                      </a:pPr>
                      <a:r>
                        <a:rPr lang="en-US" sz="1800" b="1">
                          <a:solidFill>
                            <a:srgbClr val="000000"/>
                          </a:solidFill>
                          <a:latin typeface="Times New Roman" panose="02020603050405020304" pitchFamily="18" charset="0"/>
                          <a:cs typeface="Times New Roman" panose="02020603050405020304" pitchFamily="18" charset="0"/>
                        </a:rPr>
                        <a:t>Respondents</a:t>
                      </a:r>
                      <a:endParaRPr lang="en-US" sz="1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000000"/>
                          </a:solidFill>
                          <a:latin typeface="Times New Roman" panose="02020603050405020304" pitchFamily="18" charset="0"/>
                          <a:cs typeface="Times New Roman" panose="02020603050405020304" pitchFamily="18" charset="0"/>
                        </a:rPr>
                        <a:t>Mean</a:t>
                      </a:r>
                      <a:endParaRPr lang="en-US" sz="1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000000"/>
                          </a:solidFill>
                          <a:latin typeface="Times New Roman" panose="02020603050405020304" pitchFamily="18" charset="0"/>
                          <a:cs typeface="Times New Roman" panose="02020603050405020304" pitchFamily="18" charset="0"/>
                        </a:rPr>
                        <a:t>Std. Dev.</a:t>
                      </a:r>
                      <a:endParaRPr lang="en-US" sz="1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000000"/>
                          </a:solidFill>
                          <a:latin typeface="Times New Roman" panose="02020603050405020304" pitchFamily="18" charset="0"/>
                          <a:cs typeface="Times New Roman" panose="02020603050405020304" pitchFamily="18" charset="0"/>
                        </a:rPr>
                        <a:t>df</a:t>
                      </a:r>
                      <a:endParaRPr lang="en-US" sz="1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000000"/>
                          </a:solidFill>
                          <a:latin typeface="Times New Roman" panose="02020603050405020304" pitchFamily="18" charset="0"/>
                          <a:cs typeface="Times New Roman" panose="02020603050405020304" pitchFamily="18" charset="0"/>
                        </a:rPr>
                        <a:t>Sig. </a:t>
                      </a:r>
                      <a:endParaRPr lang="en-US" sz="1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000000"/>
                          </a:solidFill>
                          <a:latin typeface="Times New Roman" panose="02020603050405020304" pitchFamily="18" charset="0"/>
                          <a:cs typeface="Times New Roman" panose="02020603050405020304" pitchFamily="18" charset="0"/>
                        </a:rPr>
                        <a:t>Decision</a:t>
                      </a:r>
                      <a:endParaRPr lang="en-US" sz="1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60">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Male</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4.38</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.319</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310</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0.15</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Supported</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395">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Female</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4.37</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.317</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rot="5400000">
            <a:off x="4363403" y="-1819751"/>
            <a:ext cx="580073" cy="43891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205740" anchor="ctr"/>
          <a:lstStyle/>
          <a:p>
            <a:pPr algn="ctr">
              <a:lnSpc>
                <a:spcPct val="100000"/>
              </a:lnSpc>
            </a:pPr>
            <a:r>
              <a:rPr lang="en-US" sz="2100" b="1" dirty="0">
                <a:solidFill>
                  <a:prstClr val="white"/>
                </a:solidFill>
              </a:rPr>
              <a:t>CONCLUSION</a:t>
            </a:r>
          </a:p>
        </p:txBody>
      </p:sp>
      <p:sp>
        <p:nvSpPr>
          <p:cNvPr id="4" name="Text Box 3"/>
          <p:cNvSpPr txBox="1"/>
          <p:nvPr/>
        </p:nvSpPr>
        <p:spPr>
          <a:xfrm>
            <a:off x="498475" y="890270"/>
            <a:ext cx="8383270" cy="3336290"/>
          </a:xfrm>
          <a:prstGeom prst="rect">
            <a:avLst/>
          </a:prstGeom>
          <a:noFill/>
        </p:spPr>
        <p:txBody>
          <a:bodyPr wrap="square" rtlCol="0" anchor="t">
            <a:noAutofit/>
          </a:bodyPr>
          <a:lstStyle/>
          <a:p>
            <a:pPr algn="just"/>
            <a:r>
              <a:rPr lang="en-US" sz="2800">
                <a:latin typeface="Times New Roman" panose="02020603050405020304" pitchFamily="18" charset="0"/>
                <a:cs typeface="Times New Roman" panose="02020603050405020304" pitchFamily="18" charset="0"/>
              </a:rPr>
              <a:t>The study emphasizes the crucial importance of ICT education and infrastructure in secondary schools. It highlights deficiencies in computer teachers' skills and inadequate infrastructure such as computers, internet access, and software. The research strongly recommends government intervention, proposing mandatory teacher training in ICT and providing essential infrastructure. Overall, investing in ICT resources, training proficient educators, updating curricula, and adopting innovative teaching methods are seen as vital steps to improve academic performance, digital skills, career opportunities, problem-solving abilities, and students' competitiveness in the job market.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20975"/>
            <a:ext cx="7772400" cy="1470025"/>
          </a:xfrm>
        </p:spPr>
        <p:txBody>
          <a:bodyPr/>
          <a:lstStyle/>
          <a:p>
            <a:r>
              <a:rPr lang="en-GB" dirty="0"/>
              <a:t>THANK YOU FOR LISTENING</a:t>
            </a:r>
            <a:endParaRPr lang="en-US" dirty="0"/>
          </a:p>
        </p:txBody>
      </p:sp>
      <p:sp>
        <p:nvSpPr>
          <p:cNvPr id="1026" name="AutoShape 2" descr="Image result for al qalam university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5" name="Slide Number Placeholder 4"/>
          <p:cNvSpPr>
            <a:spLocks noGrp="1"/>
          </p:cNvSpPr>
          <p:nvPr>
            <p:ph type="sldNum" sz="quarter" idx="12"/>
          </p:nvPr>
        </p:nvSpPr>
        <p:spPr/>
        <p:txBody>
          <a:bodyPr/>
          <a:lstStyle/>
          <a:p>
            <a:fld id="{E473A4C0-AB87-48AA-91C4-A575EEC34F6A}" type="slidenum">
              <a:rPr lang="en-US" smtClean="0"/>
              <a:t>16</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473A4C0-AB87-48AA-91C4-A575EEC34F6A}" type="slidenum">
              <a:rPr lang="en-US" smtClean="0"/>
              <a:t>2</a:t>
            </a:fld>
            <a:endParaRPr lang="en-US"/>
          </a:p>
        </p:txBody>
      </p:sp>
      <p:graphicFrame>
        <p:nvGraphicFramePr>
          <p:cNvPr id="17" name="Table 16"/>
          <p:cNvGraphicFramePr>
            <a:graphicFrameLocks noGrp="1"/>
          </p:cNvGraphicFramePr>
          <p:nvPr/>
        </p:nvGraphicFramePr>
        <p:xfrm>
          <a:off x="152400" y="457200"/>
          <a:ext cx="8763000" cy="5802028"/>
        </p:xfrm>
        <a:graphic>
          <a:graphicData uri="http://schemas.openxmlformats.org/drawingml/2006/table">
            <a:tbl>
              <a:tblPr firstRow="1" bandRow="1">
                <a:tableStyleId>{2D5ABB26-0587-4C30-8999-92F81FD0307C}</a:tableStyleId>
              </a:tblPr>
              <a:tblGrid>
                <a:gridCol w="6174571">
                  <a:extLst>
                    <a:ext uri="{9D8B030D-6E8A-4147-A177-3AD203B41FA5}">
                      <a16:colId xmlns:a16="http://schemas.microsoft.com/office/drawing/2014/main" val="20000"/>
                    </a:ext>
                  </a:extLst>
                </a:gridCol>
                <a:gridCol w="2588429">
                  <a:extLst>
                    <a:ext uri="{9D8B030D-6E8A-4147-A177-3AD203B41FA5}">
                      <a16:colId xmlns:a16="http://schemas.microsoft.com/office/drawing/2014/main" val="20001"/>
                    </a:ext>
                  </a:extLst>
                </a:gridCol>
              </a:tblGrid>
              <a:tr h="518561">
                <a:tc>
                  <a:txBody>
                    <a:bodyPr/>
                    <a:lstStyle/>
                    <a:p>
                      <a:pPr marL="0" indent="0">
                        <a:lnSpc>
                          <a:spcPct val="100000"/>
                        </a:lnSpc>
                        <a:buNone/>
                      </a:pPr>
                      <a:r>
                        <a:rPr lang="en-US" sz="2400" b="1" kern="1200" dirty="0">
                          <a:solidFill>
                            <a:schemeClr val="tx1">
                              <a:lumMod val="90000"/>
                              <a:lumOff val="10000"/>
                            </a:schemeClr>
                          </a:solidFill>
                          <a:latin typeface="+mn-lt"/>
                          <a:ea typeface="+mn-ea"/>
                          <a:cs typeface="+mn-cs"/>
                        </a:rPr>
                        <a:t>Title Slide</a:t>
                      </a:r>
                    </a:p>
                  </a:txBody>
                  <a:tcPr marT="91440" marB="9144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400" dirty="0">
                          <a:solidFill>
                            <a:schemeClr val="tx1">
                              <a:lumMod val="90000"/>
                              <a:lumOff val="10000"/>
                            </a:schemeClr>
                          </a:solidFill>
                        </a:rPr>
                        <a:t>01</a:t>
                      </a:r>
                    </a:p>
                  </a:txBody>
                  <a:tcPr marT="91440" marB="9144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864268">
                <a:tc>
                  <a:txBody>
                    <a:bodyPr/>
                    <a:lstStyle/>
                    <a:p>
                      <a:pPr marL="0" indent="0">
                        <a:lnSpc>
                          <a:spcPct val="100000"/>
                        </a:lnSpc>
                        <a:buNone/>
                      </a:pPr>
                      <a:r>
                        <a:rPr lang="en-US" sz="2400" b="1" kern="1200" dirty="0">
                          <a:solidFill>
                            <a:schemeClr val="tx1">
                              <a:lumMod val="90000"/>
                              <a:lumOff val="10000"/>
                            </a:schemeClr>
                          </a:solidFill>
                          <a:latin typeface="+mn-lt"/>
                          <a:ea typeface="+mn-ea"/>
                          <a:cs typeface="+mn-cs"/>
                        </a:rPr>
                        <a:t>Introduction and Background of the Study</a:t>
                      </a:r>
                    </a:p>
                  </a:txBody>
                  <a:tcPr marT="91440" marB="9144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400" dirty="0">
                          <a:solidFill>
                            <a:schemeClr val="tx1">
                              <a:lumMod val="90000"/>
                              <a:lumOff val="10000"/>
                            </a:schemeClr>
                          </a:solidFill>
                        </a:rPr>
                        <a:t>02</a:t>
                      </a:r>
                    </a:p>
                  </a:txBody>
                  <a:tcPr marT="91440" marB="9144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518561">
                <a:tc>
                  <a:txBody>
                    <a:bodyPr/>
                    <a:lstStyle/>
                    <a:p>
                      <a:pPr marL="0" indent="0">
                        <a:lnSpc>
                          <a:spcPct val="100000"/>
                        </a:lnSpc>
                        <a:buNone/>
                      </a:pPr>
                      <a:r>
                        <a:rPr lang="en-US" sz="2400" b="1" kern="1200" dirty="0">
                          <a:solidFill>
                            <a:schemeClr val="tx1">
                              <a:lumMod val="90000"/>
                              <a:lumOff val="10000"/>
                            </a:schemeClr>
                          </a:solidFill>
                          <a:latin typeface="+mn-lt"/>
                          <a:ea typeface="+mn-ea"/>
                          <a:cs typeface="+mn-cs"/>
                        </a:rPr>
                        <a:t>Statement of the Problem</a:t>
                      </a:r>
                    </a:p>
                  </a:txBody>
                  <a:tcPr marT="91440" marB="9144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400" dirty="0">
                          <a:solidFill>
                            <a:schemeClr val="tx1">
                              <a:lumMod val="90000"/>
                              <a:lumOff val="10000"/>
                            </a:schemeClr>
                          </a:solidFill>
                        </a:rPr>
                        <a:t>03</a:t>
                      </a:r>
                    </a:p>
                  </a:txBody>
                  <a:tcPr marT="91440" marB="9144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518561">
                <a:tc>
                  <a:txBody>
                    <a:bodyPr/>
                    <a:lstStyle/>
                    <a:p>
                      <a:pPr eaLnBrk="0" hangingPunct="0"/>
                      <a:r>
                        <a:rPr lang="en-US" sz="2400" b="1" dirty="0"/>
                        <a:t>Research Aim and Objectives</a:t>
                      </a:r>
                      <a:endParaRPr lang="en-US" sz="2400" dirty="0"/>
                    </a:p>
                  </a:txBody>
                  <a:tcPr marT="91440" marB="9144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400" dirty="0">
                          <a:solidFill>
                            <a:schemeClr val="tx1">
                              <a:lumMod val="90000"/>
                              <a:lumOff val="10000"/>
                            </a:schemeClr>
                          </a:solidFill>
                        </a:rPr>
                        <a:t>04</a:t>
                      </a:r>
                    </a:p>
                  </a:txBody>
                  <a:tcPr marT="91440" marB="9144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518561">
                <a:tc>
                  <a:txBody>
                    <a:bodyPr/>
                    <a:lstStyle/>
                    <a:p>
                      <a:pPr eaLnBrk="0" hangingPunct="0"/>
                      <a:r>
                        <a:rPr lang="en-US" sz="2400" b="1" dirty="0"/>
                        <a:t>Research Methodology</a:t>
                      </a:r>
                      <a:endParaRPr lang="en-US" sz="2400" dirty="0"/>
                    </a:p>
                  </a:txBody>
                  <a:tcPr marT="91440" marB="9144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400" dirty="0">
                          <a:solidFill>
                            <a:schemeClr val="tx1">
                              <a:lumMod val="90000"/>
                              <a:lumOff val="10000"/>
                            </a:schemeClr>
                          </a:solidFill>
                        </a:rPr>
                        <a:t>05</a:t>
                      </a:r>
                    </a:p>
                  </a:txBody>
                  <a:tcPr marT="91440" marB="9144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518561">
                <a:tc>
                  <a:txBody>
                    <a:bodyPr/>
                    <a:lstStyle/>
                    <a:p>
                      <a:pPr marL="0" indent="0">
                        <a:lnSpc>
                          <a:spcPct val="100000"/>
                        </a:lnSpc>
                        <a:buNone/>
                      </a:pPr>
                      <a:r>
                        <a:rPr lang="en-US" sz="2400" b="1" kern="1200" dirty="0">
                          <a:solidFill>
                            <a:schemeClr val="tx1">
                              <a:lumMod val="90000"/>
                              <a:lumOff val="10000"/>
                            </a:schemeClr>
                          </a:solidFill>
                          <a:latin typeface="+mn-lt"/>
                          <a:ea typeface="+mn-ea"/>
                          <a:cs typeface="+mn-cs"/>
                        </a:rPr>
                        <a:t>Results</a:t>
                      </a:r>
                    </a:p>
                  </a:txBody>
                  <a:tcPr marT="91440" marB="9144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400" dirty="0">
                          <a:solidFill>
                            <a:schemeClr val="tx1">
                              <a:lumMod val="90000"/>
                              <a:lumOff val="10000"/>
                            </a:schemeClr>
                          </a:solidFill>
                        </a:rPr>
                        <a:t>06</a:t>
                      </a:r>
                    </a:p>
                  </a:txBody>
                  <a:tcPr marT="91440" marB="9144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518561">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400" b="1" kern="1200" dirty="0">
                          <a:solidFill>
                            <a:schemeClr val="tx1">
                              <a:lumMod val="90000"/>
                              <a:lumOff val="10000"/>
                            </a:schemeClr>
                          </a:solidFill>
                          <a:latin typeface="+mn-lt"/>
                          <a:ea typeface="+mn-ea"/>
                          <a:cs typeface="+mn-cs"/>
                        </a:rPr>
                        <a:t>Conclusion</a:t>
                      </a:r>
                    </a:p>
                  </a:txBody>
                  <a:tcPr marT="91440" marB="9144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400" dirty="0">
                          <a:solidFill>
                            <a:schemeClr val="tx1">
                              <a:lumMod val="90000"/>
                              <a:lumOff val="10000"/>
                            </a:schemeClr>
                          </a:solidFill>
                        </a:rPr>
                        <a:t>07</a:t>
                      </a:r>
                    </a:p>
                  </a:txBody>
                  <a:tcPr marT="91440" marB="9144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bl>
          </a:graphicData>
        </a:graphic>
      </p:graphicFrame>
      <p:sp>
        <p:nvSpPr>
          <p:cNvPr id="19" name="Title 2"/>
          <p:cNvSpPr txBox="1"/>
          <p:nvPr/>
        </p:nvSpPr>
        <p:spPr>
          <a:xfrm>
            <a:off x="2781300" y="0"/>
            <a:ext cx="3352800" cy="369332"/>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effectLst>
                  <a:outerShdw blurRad="60007" dist="310007" dir="7680000" sy="30000" kx="1300200" algn="ctr" rotWithShape="0">
                    <a:prstClr val="black">
                      <a:alpha val="13000"/>
                    </a:prstClr>
                  </a:outerShdw>
                </a:effectLst>
              </a:rPr>
              <a:t>Presentation Outline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 presetClass="entr" presetSubtype="4" accel="20000" decel="60000" fill="hold" grpId="0" nodeType="withEffect">
                                  <p:stCondLst>
                                    <p:cond delay="0"/>
                                  </p:stCondLst>
                                  <p:iterate type="wd">
                                    <p:tmPct val="10000"/>
                                  </p:iterate>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ppt_x"/>
                                          </p:val>
                                        </p:tav>
                                        <p:tav tm="100000">
                                          <p:val>
                                            <p:strVal val="#ppt_x"/>
                                          </p:val>
                                        </p:tav>
                                      </p:tavLst>
                                    </p:anim>
                                    <p:anim calcmode="lin" valueType="num">
                                      <p:cBhvr additive="base">
                                        <p:cTn id="1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AutoShape 2" descr="Image result for al qalam university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graphicFrame>
        <p:nvGraphicFramePr>
          <p:cNvPr id="17" name="Diagram 16"/>
          <p:cNvGraphicFramePr/>
          <p:nvPr/>
        </p:nvGraphicFramePr>
        <p:xfrm>
          <a:off x="609600" y="358775"/>
          <a:ext cx="6934200" cy="479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E473A4C0-AB87-48AA-91C4-A575EEC34F6A}" type="slidenum">
              <a:rPr lang="en-US" smtClean="0"/>
              <a:t>3</a:t>
            </a:fld>
            <a:endParaRPr lang="en-US" dirty="0"/>
          </a:p>
        </p:txBody>
      </p:sp>
      <p:grpSp>
        <p:nvGrpSpPr>
          <p:cNvPr id="27" name="Group 26"/>
          <p:cNvGrpSpPr/>
          <p:nvPr/>
        </p:nvGrpSpPr>
        <p:grpSpPr>
          <a:xfrm>
            <a:off x="152400" y="1219200"/>
            <a:ext cx="2160000" cy="4909285"/>
            <a:chOff x="495491" y="1087655"/>
            <a:chExt cx="1918256" cy="3461483"/>
          </a:xfrm>
        </p:grpSpPr>
        <p:sp>
          <p:nvSpPr>
            <p:cNvPr id="28" name="Rectangle: Top Corners Rounded 5"/>
            <p:cNvSpPr/>
            <p:nvPr/>
          </p:nvSpPr>
          <p:spPr bwMode="auto">
            <a:xfrm>
              <a:off x="495491" y="1087655"/>
              <a:ext cx="1918256" cy="722095"/>
            </a:xfrm>
            <a:prstGeom prst="round2SameRect">
              <a:avLst>
                <a:gd name="adj1" fmla="val 8975"/>
                <a:gd name="adj2" fmla="val 0"/>
              </a:avLst>
            </a:prstGeom>
            <a:solidFill>
              <a:schemeClr val="accent1"/>
            </a:solidFill>
            <a:ln w="9525">
              <a:noFill/>
              <a:round/>
            </a:ln>
          </p:spPr>
          <p:txBody>
            <a:bodyPr vert="horz" wrap="square" lIns="91440" tIns="45720" rIns="91440" bIns="45720" numCol="1" rtlCol="0" anchor="t" anchorCtr="0" compatLnSpc="1"/>
            <a:lstStyle/>
            <a:p>
              <a:pPr algn="ctr"/>
              <a:endParaRPr lang="en-US" sz="1600"/>
            </a:p>
          </p:txBody>
        </p:sp>
        <p:sp>
          <p:nvSpPr>
            <p:cNvPr id="29" name="Rectangle 28"/>
            <p:cNvSpPr/>
            <p:nvPr/>
          </p:nvSpPr>
          <p:spPr bwMode="auto">
            <a:xfrm>
              <a:off x="495491" y="1486655"/>
              <a:ext cx="1918256" cy="3062483"/>
            </a:xfrm>
            <a:prstGeom prst="rect">
              <a:avLst/>
            </a:prstGeom>
            <a:solidFill>
              <a:schemeClr val="bg1">
                <a:lumMod val="95000"/>
              </a:schemeClr>
            </a:solidFill>
            <a:ln w="9525">
              <a:noFill/>
              <a:round/>
            </a:ln>
          </p:spPr>
          <p:txBody>
            <a:bodyPr vert="horz" wrap="square" lIns="91440" tIns="640080" rIns="91440" bIns="45720" numCol="1" rtlCol="0" anchor="t" anchorCtr="0" compatLnSpc="1"/>
            <a:lstStyle/>
            <a:p>
              <a:pPr algn="l"/>
              <a:r>
                <a:rPr lang="en-GB" sz="1400" b="1" dirty="0"/>
                <a:t>The integration of Information and Communication Technology (ICT) into education is increasingly vital for preparing students to thrive in the digital age (Valverde-Berrocoso et al., 2022).</a:t>
              </a:r>
              <a:endParaRPr lang="en-US" sz="1400" b="1" dirty="0"/>
            </a:p>
            <a:p>
              <a:pPr algn="ctr"/>
              <a:endParaRPr lang="en-US" sz="1400" b="1" dirty="0">
                <a:solidFill>
                  <a:schemeClr val="tx1">
                    <a:lumMod val="75000"/>
                    <a:lumOff val="25000"/>
                  </a:schemeClr>
                </a:solidFill>
              </a:endParaRPr>
            </a:p>
          </p:txBody>
        </p:sp>
      </p:grpSp>
      <p:grpSp>
        <p:nvGrpSpPr>
          <p:cNvPr id="30" name="Group 29"/>
          <p:cNvGrpSpPr/>
          <p:nvPr/>
        </p:nvGrpSpPr>
        <p:grpSpPr>
          <a:xfrm>
            <a:off x="2362200" y="1230371"/>
            <a:ext cx="2160000" cy="4909283"/>
            <a:chOff x="495491" y="1087655"/>
            <a:chExt cx="1918256" cy="3461483"/>
          </a:xfrm>
        </p:grpSpPr>
        <p:sp>
          <p:nvSpPr>
            <p:cNvPr id="31" name="Rectangle: Top Corners Rounded 22"/>
            <p:cNvSpPr/>
            <p:nvPr/>
          </p:nvSpPr>
          <p:spPr bwMode="auto">
            <a:xfrm>
              <a:off x="495491" y="1087655"/>
              <a:ext cx="1918256" cy="722095"/>
            </a:xfrm>
            <a:prstGeom prst="round2SameRect">
              <a:avLst>
                <a:gd name="adj1" fmla="val 8975"/>
                <a:gd name="adj2" fmla="val 0"/>
              </a:avLst>
            </a:prstGeom>
            <a:solidFill>
              <a:schemeClr val="accent2"/>
            </a:solidFill>
            <a:ln w="9525">
              <a:noFill/>
              <a:round/>
            </a:ln>
          </p:spPr>
          <p:txBody>
            <a:bodyPr vert="horz" wrap="square" lIns="91440" tIns="45720" rIns="91440" bIns="45720" numCol="1" rtlCol="0" anchor="t" anchorCtr="0" compatLnSpc="1"/>
            <a:lstStyle/>
            <a:p>
              <a:pPr algn="ctr"/>
              <a:endParaRPr lang="en-US" sz="1600"/>
            </a:p>
          </p:txBody>
        </p:sp>
        <p:sp>
          <p:nvSpPr>
            <p:cNvPr id="32" name="Rectangle 31"/>
            <p:cNvSpPr/>
            <p:nvPr/>
          </p:nvSpPr>
          <p:spPr bwMode="auto">
            <a:xfrm>
              <a:off x="495491" y="1486653"/>
              <a:ext cx="1918256" cy="3062485"/>
            </a:xfrm>
            <a:prstGeom prst="rect">
              <a:avLst/>
            </a:prstGeom>
            <a:solidFill>
              <a:schemeClr val="bg1">
                <a:lumMod val="95000"/>
              </a:schemeClr>
            </a:solidFill>
            <a:ln w="9525">
              <a:noFill/>
              <a:round/>
            </a:ln>
          </p:spPr>
          <p:txBody>
            <a:bodyPr vert="horz" wrap="square" lIns="91440" tIns="640080" rIns="91440" bIns="45720" numCol="1" rtlCol="0" anchor="t" anchorCtr="0" compatLnSpc="1"/>
            <a:lstStyle/>
            <a:p>
              <a:pPr algn="l"/>
              <a:r>
                <a:rPr lang="en-GB" sz="1400" b="1" dirty="0"/>
                <a:t>ICT encompasses tools and techniques used to </a:t>
              </a:r>
            </a:p>
            <a:p>
              <a:pPr algn="l"/>
              <a:r>
                <a:rPr lang="en-GB" sz="1400" b="1" dirty="0"/>
                <a:t>process and communicate data, including computers, the </a:t>
              </a:r>
            </a:p>
            <a:p>
              <a:pPr algn="l"/>
              <a:r>
                <a:rPr lang="en-GB" sz="1400" b="1" dirty="0"/>
                <a:t>Internet, broadcasting technologies (such as radio and </a:t>
              </a:r>
            </a:p>
            <a:p>
              <a:pPr algn="l"/>
              <a:r>
                <a:rPr lang="en-GB" sz="1400" b="1" dirty="0"/>
                <a:t>television), and telephones(Boruah, 2022).</a:t>
              </a:r>
              <a:r>
                <a:rPr lang="en-US" sz="1400" b="1" dirty="0"/>
                <a:t> </a:t>
              </a:r>
            </a:p>
            <a:p>
              <a:pPr lvl="0" algn="l"/>
              <a:endParaRPr lang="en-US" sz="1400" b="1" dirty="0">
                <a:solidFill>
                  <a:schemeClr val="tx1">
                    <a:lumMod val="75000"/>
                    <a:lumOff val="25000"/>
                  </a:schemeClr>
                </a:solidFill>
              </a:endParaRPr>
            </a:p>
          </p:txBody>
        </p:sp>
      </p:grpSp>
      <p:grpSp>
        <p:nvGrpSpPr>
          <p:cNvPr id="33" name="Group 32"/>
          <p:cNvGrpSpPr/>
          <p:nvPr/>
        </p:nvGrpSpPr>
        <p:grpSpPr>
          <a:xfrm>
            <a:off x="4572000" y="1230371"/>
            <a:ext cx="2196000" cy="4909285"/>
            <a:chOff x="495491" y="1087655"/>
            <a:chExt cx="1950227" cy="3461485"/>
          </a:xfrm>
        </p:grpSpPr>
        <p:sp>
          <p:nvSpPr>
            <p:cNvPr id="34" name="Rectangle: Top Corners Rounded 26"/>
            <p:cNvSpPr/>
            <p:nvPr/>
          </p:nvSpPr>
          <p:spPr bwMode="auto">
            <a:xfrm>
              <a:off x="495491" y="1087655"/>
              <a:ext cx="1918256" cy="722095"/>
            </a:xfrm>
            <a:prstGeom prst="round2SameRect">
              <a:avLst>
                <a:gd name="adj1" fmla="val 8975"/>
                <a:gd name="adj2" fmla="val 0"/>
              </a:avLst>
            </a:prstGeom>
            <a:solidFill>
              <a:schemeClr val="accent3"/>
            </a:solidFill>
            <a:ln w="9525">
              <a:noFill/>
              <a:round/>
            </a:ln>
          </p:spPr>
          <p:txBody>
            <a:bodyPr vert="horz" wrap="square" lIns="91440" tIns="45720" rIns="91440" bIns="45720" numCol="1" rtlCol="0" anchor="t" anchorCtr="0" compatLnSpc="1"/>
            <a:lstStyle/>
            <a:p>
              <a:pPr algn="ctr"/>
              <a:endParaRPr lang="en-US" sz="1600"/>
            </a:p>
          </p:txBody>
        </p:sp>
        <p:sp>
          <p:nvSpPr>
            <p:cNvPr id="35" name="Rectangle 34"/>
            <p:cNvSpPr/>
            <p:nvPr/>
          </p:nvSpPr>
          <p:spPr bwMode="auto">
            <a:xfrm>
              <a:off x="495491" y="1486655"/>
              <a:ext cx="1950227" cy="3062485"/>
            </a:xfrm>
            <a:prstGeom prst="rect">
              <a:avLst/>
            </a:prstGeom>
            <a:solidFill>
              <a:schemeClr val="bg1">
                <a:lumMod val="95000"/>
              </a:schemeClr>
            </a:solidFill>
            <a:ln w="9525">
              <a:noFill/>
              <a:round/>
            </a:ln>
          </p:spPr>
          <p:txBody>
            <a:bodyPr vert="horz" wrap="square" lIns="91440" tIns="640080" rIns="91440" bIns="45720" numCol="1" rtlCol="0" anchor="t" anchorCtr="0" compatLnSpc="1"/>
            <a:lstStyle/>
            <a:p>
              <a:pPr algn="l"/>
              <a:r>
                <a:rPr lang="en-US" sz="1400" b="1" dirty="0">
                  <a:sym typeface="+mn-ea"/>
                </a:rPr>
                <a:t>Its rapid </a:t>
              </a:r>
            </a:p>
            <a:p>
              <a:pPr algn="l"/>
              <a:r>
                <a:rPr lang="en-US" sz="1400" b="1" dirty="0">
                  <a:sym typeface="+mn-ea"/>
                </a:rPr>
                <a:t>development is reshaping various sectors including banking, </a:t>
              </a:r>
            </a:p>
            <a:p>
              <a:pPr algn="l"/>
              <a:r>
                <a:rPr lang="en-US" sz="1400" b="1" dirty="0">
                  <a:sym typeface="+mn-ea"/>
                </a:rPr>
                <a:t>health, defense, economy, oil and gas, and notably, </a:t>
              </a:r>
            </a:p>
            <a:p>
              <a:pPr algn="l"/>
              <a:r>
                <a:rPr lang="en-US" sz="1400" b="1" dirty="0">
                  <a:sym typeface="+mn-ea"/>
                </a:rPr>
                <a:t>education</a:t>
              </a:r>
            </a:p>
            <a:p>
              <a:pPr algn="l"/>
              <a:r>
                <a:rPr lang="en-US" sz="1400" b="1" dirty="0">
                  <a:sym typeface="+mn-ea"/>
                </a:rPr>
                <a:t>According to Amutha, (2020), ICT is driving </a:t>
              </a:r>
            </a:p>
            <a:p>
              <a:pPr algn="l"/>
              <a:r>
                <a:rPr lang="en-US" sz="1400" b="1" dirty="0">
                  <a:sym typeface="+mn-ea"/>
                </a:rPr>
                <a:t>significant societal changes, particularly in education, </a:t>
              </a:r>
            </a:p>
            <a:p>
              <a:pPr algn="l"/>
              <a:r>
                <a:rPr lang="en-US" sz="1400" b="1" dirty="0">
                  <a:sym typeface="+mn-ea"/>
                </a:rPr>
                <a:t>offering both students and educators opportunities to </a:t>
              </a:r>
            </a:p>
            <a:p>
              <a:pPr algn="l"/>
              <a:r>
                <a:rPr lang="en-US" sz="1400" b="1" dirty="0">
                  <a:sym typeface="+mn-ea"/>
                </a:rPr>
                <a:t>personalize learning and teaching.</a:t>
              </a:r>
            </a:p>
            <a:p>
              <a:pPr algn="l"/>
              <a:endParaRPr lang="en-US" sz="1400" b="1" dirty="0">
                <a:solidFill>
                  <a:schemeClr val="tx1">
                    <a:lumMod val="75000"/>
                    <a:lumOff val="25000"/>
                  </a:schemeClr>
                </a:solidFill>
              </a:endParaRPr>
            </a:p>
          </p:txBody>
        </p:sp>
      </p:grpSp>
      <p:grpSp>
        <p:nvGrpSpPr>
          <p:cNvPr id="36" name="Group 35"/>
          <p:cNvGrpSpPr/>
          <p:nvPr/>
        </p:nvGrpSpPr>
        <p:grpSpPr>
          <a:xfrm>
            <a:off x="6831600" y="1230371"/>
            <a:ext cx="2160000" cy="4909285"/>
            <a:chOff x="495491" y="1087655"/>
            <a:chExt cx="1918256" cy="3461485"/>
          </a:xfrm>
        </p:grpSpPr>
        <p:sp>
          <p:nvSpPr>
            <p:cNvPr id="37" name="Rectangle: Top Corners Rounded 30"/>
            <p:cNvSpPr/>
            <p:nvPr/>
          </p:nvSpPr>
          <p:spPr bwMode="auto">
            <a:xfrm>
              <a:off x="495491" y="1087655"/>
              <a:ext cx="1918256" cy="722095"/>
            </a:xfrm>
            <a:prstGeom prst="round2SameRect">
              <a:avLst>
                <a:gd name="adj1" fmla="val 8975"/>
                <a:gd name="adj2" fmla="val 0"/>
              </a:avLst>
            </a:prstGeom>
            <a:solidFill>
              <a:schemeClr val="accent4"/>
            </a:solidFill>
            <a:ln w="9525">
              <a:noFill/>
              <a:round/>
            </a:ln>
          </p:spPr>
          <p:txBody>
            <a:bodyPr vert="horz" wrap="square" lIns="91440" tIns="45720" rIns="91440" bIns="45720" numCol="1" rtlCol="0" anchor="t" anchorCtr="0" compatLnSpc="1"/>
            <a:lstStyle/>
            <a:p>
              <a:pPr algn="ctr"/>
              <a:endParaRPr lang="en-US" sz="1600"/>
            </a:p>
          </p:txBody>
        </p:sp>
        <p:sp>
          <p:nvSpPr>
            <p:cNvPr id="38" name="Rectangle 37"/>
            <p:cNvSpPr/>
            <p:nvPr/>
          </p:nvSpPr>
          <p:spPr bwMode="auto">
            <a:xfrm>
              <a:off x="495491" y="1486655"/>
              <a:ext cx="1918256" cy="3062485"/>
            </a:xfrm>
            <a:prstGeom prst="rect">
              <a:avLst/>
            </a:prstGeom>
            <a:solidFill>
              <a:schemeClr val="bg1">
                <a:lumMod val="95000"/>
              </a:schemeClr>
            </a:solidFill>
            <a:ln w="9525">
              <a:noFill/>
              <a:round/>
            </a:ln>
          </p:spPr>
          <p:txBody>
            <a:bodyPr vert="horz" wrap="square" lIns="91440" tIns="640080" rIns="91440" bIns="45720" numCol="1" rtlCol="0" anchor="t" anchorCtr="0" compatLnSpc="1"/>
            <a:lstStyle/>
            <a:p>
              <a:pPr lvl="0" algn="l"/>
              <a:r>
                <a:rPr lang="en-US" sz="1400" b="1" dirty="0"/>
                <a:t>The government has </a:t>
              </a:r>
            </a:p>
            <a:p>
              <a:pPr lvl="0" algn="l"/>
              <a:r>
                <a:rPr lang="en-US" sz="1400" b="1" dirty="0"/>
                <a:t>notably improved ICT infrastructure and connectivity across </a:t>
              </a:r>
            </a:p>
            <a:p>
              <a:pPr lvl="0" algn="l"/>
              <a:r>
                <a:rPr lang="en-US" sz="1400" b="1" dirty="0"/>
                <a:t>educational institutions, granting students access to digital </a:t>
              </a:r>
            </a:p>
            <a:p>
              <a:pPr lvl="0" algn="l"/>
              <a:r>
                <a:rPr lang="en-US" sz="1400" b="1" dirty="0"/>
                <a:t>technologies like computers, internet connectivity, and </a:t>
              </a:r>
            </a:p>
            <a:p>
              <a:pPr lvl="0" algn="l"/>
              <a:r>
                <a:rPr lang="en-US" sz="1400" b="1" dirty="0"/>
                <a:t>software applications (Ogwuche &amp; Elaigwu, 2022).</a:t>
              </a:r>
              <a:endParaRPr lang="en-US" sz="1400" b="1" dirty="0">
                <a:solidFill>
                  <a:srgbClr val="0070C0"/>
                </a:solidFill>
              </a:endParaRPr>
            </a:p>
          </p:txBody>
        </p:sp>
      </p:grpSp>
      <p:sp>
        <p:nvSpPr>
          <p:cNvPr id="39" name="Oval 38"/>
          <p:cNvSpPr/>
          <p:nvPr/>
        </p:nvSpPr>
        <p:spPr bwMode="auto">
          <a:xfrm>
            <a:off x="966619" y="1363980"/>
            <a:ext cx="769620" cy="769620"/>
          </a:xfrm>
          <a:prstGeom prst="ellipse">
            <a:avLst/>
          </a:prstGeom>
          <a:solidFill>
            <a:schemeClr val="bg1"/>
          </a:solidFill>
          <a:ln w="28575">
            <a:solidFill>
              <a:schemeClr val="accent1"/>
            </a:solidFill>
            <a:roun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lstStyle/>
          <a:p>
            <a:pPr algn="ctr"/>
            <a:r>
              <a:rPr lang="en-US" b="1" dirty="0">
                <a:solidFill>
                  <a:schemeClr val="accent1"/>
                </a:solidFill>
              </a:rPr>
              <a:t>01</a:t>
            </a:r>
          </a:p>
        </p:txBody>
      </p:sp>
      <p:sp>
        <p:nvSpPr>
          <p:cNvPr id="40" name="Oval 39"/>
          <p:cNvSpPr/>
          <p:nvPr/>
        </p:nvSpPr>
        <p:spPr bwMode="auto">
          <a:xfrm>
            <a:off x="3113666" y="1371600"/>
            <a:ext cx="769620" cy="769620"/>
          </a:xfrm>
          <a:prstGeom prst="ellipse">
            <a:avLst/>
          </a:prstGeom>
          <a:solidFill>
            <a:schemeClr val="bg1"/>
          </a:solidFill>
          <a:ln w="28575">
            <a:solidFill>
              <a:schemeClr val="accent2"/>
            </a:solidFill>
            <a:roun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lstStyle/>
          <a:p>
            <a:pPr algn="ctr"/>
            <a:r>
              <a:rPr lang="en-US" b="1" dirty="0">
                <a:solidFill>
                  <a:schemeClr val="accent2"/>
                </a:solidFill>
              </a:rPr>
              <a:t>02</a:t>
            </a:r>
          </a:p>
        </p:txBody>
      </p:sp>
      <p:sp>
        <p:nvSpPr>
          <p:cNvPr id="41" name="Oval 40"/>
          <p:cNvSpPr/>
          <p:nvPr/>
        </p:nvSpPr>
        <p:spPr bwMode="auto">
          <a:xfrm>
            <a:off x="5260713" y="1371600"/>
            <a:ext cx="769620" cy="769620"/>
          </a:xfrm>
          <a:prstGeom prst="ellipse">
            <a:avLst/>
          </a:prstGeom>
          <a:solidFill>
            <a:schemeClr val="bg1"/>
          </a:solidFill>
          <a:ln w="28575">
            <a:solidFill>
              <a:schemeClr val="accent3"/>
            </a:solidFill>
            <a:roun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lstStyle/>
          <a:p>
            <a:pPr algn="ctr"/>
            <a:r>
              <a:rPr lang="en-US" b="1" dirty="0">
                <a:solidFill>
                  <a:schemeClr val="accent3"/>
                </a:solidFill>
              </a:rPr>
              <a:t>03</a:t>
            </a:r>
          </a:p>
        </p:txBody>
      </p:sp>
      <p:sp>
        <p:nvSpPr>
          <p:cNvPr id="42" name="Oval 41"/>
          <p:cNvSpPr/>
          <p:nvPr/>
        </p:nvSpPr>
        <p:spPr bwMode="auto">
          <a:xfrm>
            <a:off x="7407761" y="1371600"/>
            <a:ext cx="769620" cy="769620"/>
          </a:xfrm>
          <a:prstGeom prst="ellipse">
            <a:avLst/>
          </a:prstGeom>
          <a:solidFill>
            <a:schemeClr val="bg1"/>
          </a:solidFill>
          <a:ln w="28575">
            <a:solidFill>
              <a:schemeClr val="accent4"/>
            </a:solidFill>
            <a:roun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lstStyle/>
          <a:p>
            <a:pPr algn="ctr"/>
            <a:r>
              <a:rPr lang="en-US" b="1" dirty="0">
                <a:solidFill>
                  <a:schemeClr val="accent4"/>
                </a:solidFill>
              </a:rPr>
              <a:t>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2" presetClass="entr" presetSubtype="4" accel="20000" decel="6000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2" presetClass="entr" presetSubtype="4" accel="20000" decel="6000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ppt_x"/>
                                          </p:val>
                                        </p:tav>
                                        <p:tav tm="100000">
                                          <p:val>
                                            <p:strVal val="#ppt_x"/>
                                          </p:val>
                                        </p:tav>
                                      </p:tavLst>
                                    </p:anim>
                                    <p:anim calcmode="lin" valueType="num">
                                      <p:cBhvr additive="base">
                                        <p:cTn id="23" dur="500" fill="hold"/>
                                        <p:tgtEl>
                                          <p:spTgt spid="30"/>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2" presetClass="entr" presetSubtype="4" accel="20000" decel="6000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ppt_x"/>
                                          </p:val>
                                        </p:tav>
                                        <p:tav tm="100000">
                                          <p:val>
                                            <p:strVal val="#ppt_x"/>
                                          </p:val>
                                        </p:tav>
                                      </p:tavLst>
                                    </p:anim>
                                    <p:anim calcmode="lin" valueType="num">
                                      <p:cBhvr additive="base">
                                        <p:cTn id="33" dur="500" fill="hold"/>
                                        <p:tgtEl>
                                          <p:spTgt spid="33"/>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par>
                                <p:cTn id="40" presetID="2" presetClass="entr" presetSubtype="4" accel="20000" decel="6000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ppt_x"/>
                                          </p:val>
                                        </p:tav>
                                        <p:tav tm="100000">
                                          <p:val>
                                            <p:strVal val="#ppt_x"/>
                                          </p:val>
                                        </p:tav>
                                      </p:tavLst>
                                    </p:anim>
                                    <p:anim calcmode="lin" valueType="num">
                                      <p:cBhvr additive="base">
                                        <p:cTn id="4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al qalam university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graphicFrame>
        <p:nvGraphicFramePr>
          <p:cNvPr id="4" name="Diagram 3"/>
          <p:cNvGraphicFramePr/>
          <p:nvPr/>
        </p:nvGraphicFramePr>
        <p:xfrm>
          <a:off x="533400" y="26726"/>
          <a:ext cx="7162800" cy="479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E473A4C0-AB87-48AA-91C4-A575EEC34F6A}" type="slidenum">
              <a:rPr lang="en-US" smtClean="0"/>
              <a:t>4</a:t>
            </a:fld>
            <a:endParaRPr lang="en-US"/>
          </a:p>
        </p:txBody>
      </p:sp>
      <p:sp>
        <p:nvSpPr>
          <p:cNvPr id="11" name="Subtitle 2"/>
          <p:cNvSpPr txBox="1"/>
          <p:nvPr/>
        </p:nvSpPr>
        <p:spPr>
          <a:xfrm>
            <a:off x="155575" y="5562600"/>
            <a:ext cx="8835025" cy="11811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ct val="120000"/>
              </a:lnSpc>
              <a:spcBef>
                <a:spcPts val="0"/>
              </a:spcBef>
            </a:pP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6" name="Rounded Rectangle 1"/>
          <p:cNvSpPr/>
          <p:nvPr/>
        </p:nvSpPr>
        <p:spPr bwMode="auto">
          <a:xfrm>
            <a:off x="76200" y="1286128"/>
            <a:ext cx="2667000" cy="5114672"/>
          </a:xfrm>
          <a:prstGeom prst="roundRect">
            <a:avLst>
              <a:gd name="adj" fmla="val 2440"/>
            </a:avLst>
          </a:prstGeom>
          <a:solidFill>
            <a:schemeClr val="accent1"/>
          </a:solidFill>
          <a:ln w="9525">
            <a:noFill/>
            <a:round/>
          </a:ln>
        </p:spPr>
        <p:txBody>
          <a:bodyPr vert="horz" wrap="square" lIns="91440" tIns="45720" rIns="91440" bIns="45720" numCol="1" rtlCol="0" anchor="t" anchorCtr="0" compatLnSpc="1"/>
          <a:lstStyle/>
          <a:p>
            <a:pPr algn="ctr"/>
            <a:endParaRPr lang="en-GB" dirty="0">
              <a:solidFill>
                <a:schemeClr val="bg1"/>
              </a:solidFill>
            </a:endParaRPr>
          </a:p>
          <a:p>
            <a:pPr algn="ctr"/>
            <a:endParaRPr lang="en-GB" dirty="0">
              <a:solidFill>
                <a:schemeClr val="bg1"/>
              </a:solidFill>
            </a:endParaRPr>
          </a:p>
          <a:p>
            <a:pPr algn="ctr"/>
            <a:r>
              <a:rPr lang="en-GB" sz="1600" dirty="0">
                <a:solidFill>
                  <a:schemeClr val="bg1"/>
                </a:solidFill>
              </a:rPr>
              <a:t>In Katsina Local Government Area, ICT specialization </a:t>
            </a:r>
          </a:p>
          <a:p>
            <a:pPr algn="ctr"/>
            <a:r>
              <a:rPr lang="en-GB" sz="1600" dirty="0">
                <a:solidFill>
                  <a:schemeClr val="bg1"/>
                </a:solidFill>
              </a:rPr>
              <a:t>among secondary school students holds paramount </a:t>
            </a:r>
          </a:p>
          <a:p>
            <a:pPr algn="ctr"/>
            <a:r>
              <a:rPr lang="en-GB" sz="1600" dirty="0">
                <a:solidFill>
                  <a:schemeClr val="bg1"/>
                </a:solidFill>
              </a:rPr>
              <a:t>importance for academic success, career development, and </a:t>
            </a:r>
          </a:p>
          <a:p>
            <a:pPr algn="ctr"/>
            <a:r>
              <a:rPr lang="en-GB" sz="1600" dirty="0">
                <a:solidFill>
                  <a:schemeClr val="bg1"/>
                </a:solidFill>
              </a:rPr>
              <a:t>overall well-being.</a:t>
            </a:r>
          </a:p>
          <a:p>
            <a:pPr algn="ctr"/>
            <a:endParaRPr lang="en-GB" sz="1600" dirty="0">
              <a:solidFill>
                <a:schemeClr val="bg1"/>
              </a:solidFill>
            </a:endParaRPr>
          </a:p>
        </p:txBody>
      </p:sp>
      <p:sp>
        <p:nvSpPr>
          <p:cNvPr id="17" name="Rounded Rectangle 19"/>
          <p:cNvSpPr/>
          <p:nvPr/>
        </p:nvSpPr>
        <p:spPr bwMode="auto">
          <a:xfrm>
            <a:off x="2819400" y="1286128"/>
            <a:ext cx="2667000" cy="5114672"/>
          </a:xfrm>
          <a:prstGeom prst="roundRect">
            <a:avLst>
              <a:gd name="adj" fmla="val 2440"/>
            </a:avLst>
          </a:prstGeom>
          <a:solidFill>
            <a:schemeClr val="accent2"/>
          </a:solidFill>
          <a:ln w="9525">
            <a:noFill/>
            <a:round/>
          </a:ln>
        </p:spPr>
        <p:txBody>
          <a:bodyPr vert="horz" wrap="square" lIns="91440" tIns="45720" rIns="91440" bIns="45720" numCol="1" rtlCol="0" anchor="t" anchorCtr="0" compatLnSpc="1"/>
          <a:lstStyle/>
          <a:p>
            <a:pPr algn="ctr"/>
            <a:endParaRPr lang="en-GB" dirty="0"/>
          </a:p>
          <a:p>
            <a:pPr algn="ctr"/>
            <a:endParaRPr lang="en-GB" dirty="0"/>
          </a:p>
          <a:p>
            <a:pPr algn="ctr"/>
            <a:r>
              <a:rPr lang="en-US" dirty="0">
                <a:solidFill>
                  <a:schemeClr val="bg1"/>
                </a:solidFill>
              </a:rPr>
              <a:t>However, challenges such as limited </a:t>
            </a:r>
          </a:p>
          <a:p>
            <a:pPr algn="ctr"/>
            <a:r>
              <a:rPr lang="en-US" dirty="0">
                <a:solidFill>
                  <a:schemeClr val="bg1"/>
                </a:solidFill>
              </a:rPr>
              <a:t>access to ICT resources, shortage of qualified ICT teachers, </a:t>
            </a:r>
          </a:p>
          <a:p>
            <a:pPr algn="ctr"/>
            <a:r>
              <a:rPr lang="en-US" dirty="0">
                <a:solidFill>
                  <a:schemeClr val="bg1"/>
                </a:solidFill>
              </a:rPr>
              <a:t>and lack of awareness regarding ICT's significance hinder </a:t>
            </a:r>
          </a:p>
          <a:p>
            <a:pPr algn="ctr"/>
            <a:r>
              <a:rPr lang="en-US" dirty="0">
                <a:solidFill>
                  <a:schemeClr val="bg1"/>
                </a:solidFill>
              </a:rPr>
              <a:t>students from fully benefiting from ICT education</a:t>
            </a:r>
          </a:p>
        </p:txBody>
      </p:sp>
      <p:sp>
        <p:nvSpPr>
          <p:cNvPr id="18" name="Rounded Rectangle 20"/>
          <p:cNvSpPr/>
          <p:nvPr/>
        </p:nvSpPr>
        <p:spPr bwMode="auto">
          <a:xfrm>
            <a:off x="5562600" y="1286128"/>
            <a:ext cx="3420000" cy="5114672"/>
          </a:xfrm>
          <a:prstGeom prst="roundRect">
            <a:avLst>
              <a:gd name="adj" fmla="val 1932"/>
            </a:avLst>
          </a:prstGeom>
          <a:solidFill>
            <a:schemeClr val="accent3"/>
          </a:solidFill>
          <a:ln w="9525">
            <a:noFill/>
            <a:round/>
          </a:ln>
        </p:spPr>
        <p:txBody>
          <a:bodyPr vert="horz" wrap="square" lIns="91440" tIns="45720" rIns="91440" bIns="45720" numCol="1" rtlCol="0" anchor="t" anchorCtr="0" compatLnSpc="1"/>
          <a:lstStyle/>
          <a:p>
            <a:pPr algn="ctr"/>
            <a:endParaRPr lang="en-US" dirty="0">
              <a:solidFill>
                <a:schemeClr val="bg1"/>
              </a:solidFill>
            </a:endParaRPr>
          </a:p>
          <a:p>
            <a:pPr algn="ctr"/>
            <a:endParaRPr lang="en-US" dirty="0">
              <a:solidFill>
                <a:schemeClr val="bg1"/>
              </a:solidFill>
            </a:endParaRPr>
          </a:p>
          <a:p>
            <a:pPr algn="ctr"/>
            <a:r>
              <a:rPr>
                <a:solidFill>
                  <a:schemeClr val="bg1"/>
                </a:solidFill>
              </a:rPr>
              <a:t>Addressing these challenges involves providing adequate </a:t>
            </a:r>
          </a:p>
          <a:p>
            <a:pPr algn="ctr"/>
            <a:r>
              <a:rPr>
                <a:solidFill>
                  <a:schemeClr val="bg1"/>
                </a:solidFill>
              </a:rPr>
              <a:t>ICT resources to secondary schools, training more qualified </a:t>
            </a:r>
          </a:p>
          <a:p>
            <a:pPr algn="ctr"/>
            <a:r>
              <a:rPr>
                <a:solidFill>
                  <a:schemeClr val="bg1"/>
                </a:solidFill>
              </a:rPr>
              <a:t>ICT teachers, and raising awareness among parents and </a:t>
            </a:r>
          </a:p>
          <a:p>
            <a:pPr algn="ctr"/>
            <a:r>
              <a:rPr>
                <a:solidFill>
                  <a:schemeClr val="bg1"/>
                </a:solidFill>
              </a:rPr>
              <a:t>educators about the importance of ICT education</a:t>
            </a:r>
          </a:p>
        </p:txBody>
      </p:sp>
      <p:sp>
        <p:nvSpPr>
          <p:cNvPr id="19" name="Oval 18"/>
          <p:cNvSpPr/>
          <p:nvPr/>
        </p:nvSpPr>
        <p:spPr bwMode="auto">
          <a:xfrm>
            <a:off x="923925" y="762000"/>
            <a:ext cx="971550" cy="971550"/>
          </a:xfrm>
          <a:prstGeom prst="ellipse">
            <a:avLst/>
          </a:prstGeom>
          <a:solidFill>
            <a:schemeClr val="accent1"/>
          </a:solidFill>
          <a:ln w="28575">
            <a:solidFill>
              <a:schemeClr val="bg1"/>
            </a:solidFill>
            <a:round/>
          </a:ln>
        </p:spPr>
        <p:txBody>
          <a:bodyPr vert="horz" wrap="square" lIns="91440" tIns="45720" rIns="91440" bIns="45720" numCol="1" rtlCol="0" anchor="t" anchorCtr="0" compatLnSpc="1"/>
          <a:lstStyle/>
          <a:p>
            <a:pPr algn="ctr"/>
            <a:endParaRPr lang="en-US"/>
          </a:p>
        </p:txBody>
      </p:sp>
      <p:sp>
        <p:nvSpPr>
          <p:cNvPr id="20" name="Freeform 6"/>
          <p:cNvSpPr>
            <a:spLocks noEditPoints="1"/>
          </p:cNvSpPr>
          <p:nvPr/>
        </p:nvSpPr>
        <p:spPr bwMode="auto">
          <a:xfrm flipH="1">
            <a:off x="1160704" y="1000528"/>
            <a:ext cx="497992" cy="494494"/>
          </a:xfrm>
          <a:custGeom>
            <a:avLst/>
            <a:gdLst>
              <a:gd name="T0" fmla="*/ 2120 w 3986"/>
              <a:gd name="T1" fmla="*/ 444 h 3956"/>
              <a:gd name="T2" fmla="*/ 1803 w 3986"/>
              <a:gd name="T3" fmla="*/ 559 h 3956"/>
              <a:gd name="T4" fmla="*/ 1524 w 3986"/>
              <a:gd name="T5" fmla="*/ 765 h 3956"/>
              <a:gd name="T6" fmla="*/ 1316 w 3986"/>
              <a:gd name="T7" fmla="*/ 1043 h 3956"/>
              <a:gd name="T8" fmla="*/ 1200 w 3986"/>
              <a:gd name="T9" fmla="*/ 1358 h 3956"/>
              <a:gd name="T10" fmla="*/ 1177 w 3986"/>
              <a:gd name="T11" fmla="*/ 1688 h 3956"/>
              <a:gd name="T12" fmla="*/ 1246 w 3986"/>
              <a:gd name="T13" fmla="*/ 2012 h 3956"/>
              <a:gd name="T14" fmla="*/ 1408 w 3986"/>
              <a:gd name="T15" fmla="*/ 2311 h 3956"/>
              <a:gd name="T16" fmla="*/ 1658 w 3986"/>
              <a:gd name="T17" fmla="*/ 2558 h 3956"/>
              <a:gd name="T18" fmla="*/ 1959 w 3986"/>
              <a:gd name="T19" fmla="*/ 2719 h 3956"/>
              <a:gd name="T20" fmla="*/ 2286 w 3986"/>
              <a:gd name="T21" fmla="*/ 2787 h 3956"/>
              <a:gd name="T22" fmla="*/ 2618 w 3986"/>
              <a:gd name="T23" fmla="*/ 2765 h 3956"/>
              <a:gd name="T24" fmla="*/ 2934 w 3986"/>
              <a:gd name="T25" fmla="*/ 2650 h 3956"/>
              <a:gd name="T26" fmla="*/ 3214 w 3986"/>
              <a:gd name="T27" fmla="*/ 2443 h 3956"/>
              <a:gd name="T28" fmla="*/ 3422 w 3986"/>
              <a:gd name="T29" fmla="*/ 2166 h 3956"/>
              <a:gd name="T30" fmla="*/ 3538 w 3986"/>
              <a:gd name="T31" fmla="*/ 1852 h 3956"/>
              <a:gd name="T32" fmla="*/ 3561 w 3986"/>
              <a:gd name="T33" fmla="*/ 1522 h 3956"/>
              <a:gd name="T34" fmla="*/ 3491 w 3986"/>
              <a:gd name="T35" fmla="*/ 1197 h 3956"/>
              <a:gd name="T36" fmla="*/ 3330 w 3986"/>
              <a:gd name="T37" fmla="*/ 898 h 3956"/>
              <a:gd name="T38" fmla="*/ 3080 w 3986"/>
              <a:gd name="T39" fmla="*/ 651 h 3956"/>
              <a:gd name="T40" fmla="*/ 2780 w 3986"/>
              <a:gd name="T41" fmla="*/ 490 h 3956"/>
              <a:gd name="T42" fmla="*/ 2453 w 3986"/>
              <a:gd name="T43" fmla="*/ 421 h 3956"/>
              <a:gd name="T44" fmla="*/ 2560 w 3986"/>
              <a:gd name="T45" fmla="*/ 11 h 3956"/>
              <a:gd name="T46" fmla="*/ 2933 w 3986"/>
              <a:gd name="T47" fmla="*/ 100 h 3956"/>
              <a:gd name="T48" fmla="*/ 3280 w 3986"/>
              <a:gd name="T49" fmla="*/ 278 h 3956"/>
              <a:gd name="T50" fmla="*/ 3583 w 3986"/>
              <a:gd name="T51" fmla="*/ 543 h 3956"/>
              <a:gd name="T52" fmla="*/ 3806 w 3986"/>
              <a:gd name="T53" fmla="*/ 868 h 3956"/>
              <a:gd name="T54" fmla="*/ 3941 w 3986"/>
              <a:gd name="T55" fmla="*/ 1228 h 3956"/>
              <a:gd name="T56" fmla="*/ 3986 w 3986"/>
              <a:gd name="T57" fmla="*/ 1604 h 3956"/>
              <a:gd name="T58" fmla="*/ 3941 w 3986"/>
              <a:gd name="T59" fmla="*/ 1981 h 3956"/>
              <a:gd name="T60" fmla="*/ 3806 w 3986"/>
              <a:gd name="T61" fmla="*/ 2341 h 3956"/>
              <a:gd name="T62" fmla="*/ 3583 w 3986"/>
              <a:gd name="T63" fmla="*/ 2667 h 3956"/>
              <a:gd name="T64" fmla="*/ 3269 w 3986"/>
              <a:gd name="T65" fmla="*/ 2941 h 3956"/>
              <a:gd name="T66" fmla="*/ 2906 w 3986"/>
              <a:gd name="T67" fmla="*/ 3121 h 3956"/>
              <a:gd name="T68" fmla="*/ 2520 w 3986"/>
              <a:gd name="T69" fmla="*/ 3204 h 3956"/>
              <a:gd name="T70" fmla="*/ 2126 w 3986"/>
              <a:gd name="T71" fmla="*/ 3188 h 3956"/>
              <a:gd name="T72" fmla="*/ 1743 w 3986"/>
              <a:gd name="T73" fmla="*/ 3075 h 3956"/>
              <a:gd name="T74" fmla="*/ 1550 w 3986"/>
              <a:gd name="T75" fmla="*/ 2977 h 3956"/>
              <a:gd name="T76" fmla="*/ 1495 w 3986"/>
              <a:gd name="T77" fmla="*/ 2981 h 3956"/>
              <a:gd name="T78" fmla="*/ 574 w 3986"/>
              <a:gd name="T79" fmla="*/ 3876 h 3956"/>
              <a:gd name="T80" fmla="*/ 400 w 3986"/>
              <a:gd name="T81" fmla="*/ 3951 h 3956"/>
              <a:gd name="T82" fmla="*/ 227 w 3986"/>
              <a:gd name="T83" fmla="*/ 3939 h 3956"/>
              <a:gd name="T84" fmla="*/ 90 w 3986"/>
              <a:gd name="T85" fmla="*/ 3843 h 3956"/>
              <a:gd name="T86" fmla="*/ 6 w 3986"/>
              <a:gd name="T87" fmla="*/ 3689 h 3956"/>
              <a:gd name="T88" fmla="*/ 17 w 3986"/>
              <a:gd name="T89" fmla="*/ 3515 h 3956"/>
              <a:gd name="T90" fmla="*/ 112 w 3986"/>
              <a:gd name="T91" fmla="*/ 3345 h 3956"/>
              <a:gd name="T92" fmla="*/ 168 w 3986"/>
              <a:gd name="T93" fmla="*/ 3287 h 3956"/>
              <a:gd name="T94" fmla="*/ 247 w 3986"/>
              <a:gd name="T95" fmla="*/ 3208 h 3956"/>
              <a:gd name="T96" fmla="*/ 371 w 3986"/>
              <a:gd name="T97" fmla="*/ 3084 h 3956"/>
              <a:gd name="T98" fmla="*/ 522 w 3986"/>
              <a:gd name="T99" fmla="*/ 2935 h 3956"/>
              <a:gd name="T100" fmla="*/ 680 w 3986"/>
              <a:gd name="T101" fmla="*/ 2778 h 3956"/>
              <a:gd name="T102" fmla="*/ 828 w 3986"/>
              <a:gd name="T103" fmla="*/ 2631 h 3956"/>
              <a:gd name="T104" fmla="*/ 949 w 3986"/>
              <a:gd name="T105" fmla="*/ 2511 h 3956"/>
              <a:gd name="T106" fmla="*/ 991 w 3986"/>
              <a:gd name="T107" fmla="*/ 2441 h 3956"/>
              <a:gd name="T108" fmla="*/ 983 w 3986"/>
              <a:gd name="T109" fmla="*/ 2407 h 3956"/>
              <a:gd name="T110" fmla="*/ 818 w 3986"/>
              <a:gd name="T111" fmla="*/ 2039 h 3956"/>
              <a:gd name="T112" fmla="*/ 754 w 3986"/>
              <a:gd name="T113" fmla="*/ 1650 h 3956"/>
              <a:gd name="T114" fmla="*/ 788 w 3986"/>
              <a:gd name="T115" fmla="*/ 1260 h 3956"/>
              <a:gd name="T116" fmla="*/ 921 w 3986"/>
              <a:gd name="T117" fmla="*/ 887 h 3956"/>
              <a:gd name="T118" fmla="*/ 1152 w 3986"/>
              <a:gd name="T119" fmla="*/ 547 h 3956"/>
              <a:gd name="T120" fmla="*/ 1458 w 3986"/>
              <a:gd name="T121" fmla="*/ 278 h 3956"/>
              <a:gd name="T122" fmla="*/ 1806 w 3986"/>
              <a:gd name="T123" fmla="*/ 100 h 3956"/>
              <a:gd name="T124" fmla="*/ 2178 w 3986"/>
              <a:gd name="T125" fmla="*/ 11 h 3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86" h="3956">
                <a:moveTo>
                  <a:pt x="2369" y="419"/>
                </a:moveTo>
                <a:lnTo>
                  <a:pt x="2286" y="421"/>
                </a:lnTo>
                <a:lnTo>
                  <a:pt x="2202" y="430"/>
                </a:lnTo>
                <a:lnTo>
                  <a:pt x="2120" y="444"/>
                </a:lnTo>
                <a:lnTo>
                  <a:pt x="2038" y="465"/>
                </a:lnTo>
                <a:lnTo>
                  <a:pt x="1959" y="490"/>
                </a:lnTo>
                <a:lnTo>
                  <a:pt x="1880" y="521"/>
                </a:lnTo>
                <a:lnTo>
                  <a:pt x="1803" y="559"/>
                </a:lnTo>
                <a:lnTo>
                  <a:pt x="1729" y="602"/>
                </a:lnTo>
                <a:lnTo>
                  <a:pt x="1658" y="651"/>
                </a:lnTo>
                <a:lnTo>
                  <a:pt x="1589" y="705"/>
                </a:lnTo>
                <a:lnTo>
                  <a:pt x="1524" y="765"/>
                </a:lnTo>
                <a:lnTo>
                  <a:pt x="1463" y="830"/>
                </a:lnTo>
                <a:lnTo>
                  <a:pt x="1408" y="898"/>
                </a:lnTo>
                <a:lnTo>
                  <a:pt x="1360" y="969"/>
                </a:lnTo>
                <a:lnTo>
                  <a:pt x="1316" y="1043"/>
                </a:lnTo>
                <a:lnTo>
                  <a:pt x="1278" y="1119"/>
                </a:lnTo>
                <a:lnTo>
                  <a:pt x="1246" y="1197"/>
                </a:lnTo>
                <a:lnTo>
                  <a:pt x="1221" y="1277"/>
                </a:lnTo>
                <a:lnTo>
                  <a:pt x="1200" y="1358"/>
                </a:lnTo>
                <a:lnTo>
                  <a:pt x="1186" y="1439"/>
                </a:lnTo>
                <a:lnTo>
                  <a:pt x="1177" y="1522"/>
                </a:lnTo>
                <a:lnTo>
                  <a:pt x="1175" y="1604"/>
                </a:lnTo>
                <a:lnTo>
                  <a:pt x="1177" y="1688"/>
                </a:lnTo>
                <a:lnTo>
                  <a:pt x="1186" y="1770"/>
                </a:lnTo>
                <a:lnTo>
                  <a:pt x="1200" y="1852"/>
                </a:lnTo>
                <a:lnTo>
                  <a:pt x="1221" y="1933"/>
                </a:lnTo>
                <a:lnTo>
                  <a:pt x="1246" y="2012"/>
                </a:lnTo>
                <a:lnTo>
                  <a:pt x="1278" y="2090"/>
                </a:lnTo>
                <a:lnTo>
                  <a:pt x="1316" y="2166"/>
                </a:lnTo>
                <a:lnTo>
                  <a:pt x="1360" y="2239"/>
                </a:lnTo>
                <a:lnTo>
                  <a:pt x="1408" y="2311"/>
                </a:lnTo>
                <a:lnTo>
                  <a:pt x="1463" y="2379"/>
                </a:lnTo>
                <a:lnTo>
                  <a:pt x="1524" y="2443"/>
                </a:lnTo>
                <a:lnTo>
                  <a:pt x="1589" y="2504"/>
                </a:lnTo>
                <a:lnTo>
                  <a:pt x="1658" y="2558"/>
                </a:lnTo>
                <a:lnTo>
                  <a:pt x="1729" y="2608"/>
                </a:lnTo>
                <a:lnTo>
                  <a:pt x="1803" y="2650"/>
                </a:lnTo>
                <a:lnTo>
                  <a:pt x="1880" y="2687"/>
                </a:lnTo>
                <a:lnTo>
                  <a:pt x="1959" y="2719"/>
                </a:lnTo>
                <a:lnTo>
                  <a:pt x="2038" y="2745"/>
                </a:lnTo>
                <a:lnTo>
                  <a:pt x="2120" y="2765"/>
                </a:lnTo>
                <a:lnTo>
                  <a:pt x="2202" y="2779"/>
                </a:lnTo>
                <a:lnTo>
                  <a:pt x="2286" y="2787"/>
                </a:lnTo>
                <a:lnTo>
                  <a:pt x="2369" y="2791"/>
                </a:lnTo>
                <a:lnTo>
                  <a:pt x="2453" y="2787"/>
                </a:lnTo>
                <a:lnTo>
                  <a:pt x="2536" y="2779"/>
                </a:lnTo>
                <a:lnTo>
                  <a:pt x="2618" y="2765"/>
                </a:lnTo>
                <a:lnTo>
                  <a:pt x="2700" y="2745"/>
                </a:lnTo>
                <a:lnTo>
                  <a:pt x="2780" y="2719"/>
                </a:lnTo>
                <a:lnTo>
                  <a:pt x="2858" y="2687"/>
                </a:lnTo>
                <a:lnTo>
                  <a:pt x="2934" y="2650"/>
                </a:lnTo>
                <a:lnTo>
                  <a:pt x="3009" y="2608"/>
                </a:lnTo>
                <a:lnTo>
                  <a:pt x="3080" y="2558"/>
                </a:lnTo>
                <a:lnTo>
                  <a:pt x="3148" y="2504"/>
                </a:lnTo>
                <a:lnTo>
                  <a:pt x="3214" y="2443"/>
                </a:lnTo>
                <a:lnTo>
                  <a:pt x="3275" y="2379"/>
                </a:lnTo>
                <a:lnTo>
                  <a:pt x="3330" y="2311"/>
                </a:lnTo>
                <a:lnTo>
                  <a:pt x="3378" y="2239"/>
                </a:lnTo>
                <a:lnTo>
                  <a:pt x="3422" y="2166"/>
                </a:lnTo>
                <a:lnTo>
                  <a:pt x="3460" y="2090"/>
                </a:lnTo>
                <a:lnTo>
                  <a:pt x="3491" y="2012"/>
                </a:lnTo>
                <a:lnTo>
                  <a:pt x="3517" y="1933"/>
                </a:lnTo>
                <a:lnTo>
                  <a:pt x="3538" y="1852"/>
                </a:lnTo>
                <a:lnTo>
                  <a:pt x="3552" y="1770"/>
                </a:lnTo>
                <a:lnTo>
                  <a:pt x="3561" y="1688"/>
                </a:lnTo>
                <a:lnTo>
                  <a:pt x="3563" y="1604"/>
                </a:lnTo>
                <a:lnTo>
                  <a:pt x="3561" y="1522"/>
                </a:lnTo>
                <a:lnTo>
                  <a:pt x="3552" y="1439"/>
                </a:lnTo>
                <a:lnTo>
                  <a:pt x="3538" y="1358"/>
                </a:lnTo>
                <a:lnTo>
                  <a:pt x="3517" y="1277"/>
                </a:lnTo>
                <a:lnTo>
                  <a:pt x="3491" y="1197"/>
                </a:lnTo>
                <a:lnTo>
                  <a:pt x="3460" y="1119"/>
                </a:lnTo>
                <a:lnTo>
                  <a:pt x="3422" y="1043"/>
                </a:lnTo>
                <a:lnTo>
                  <a:pt x="3378" y="969"/>
                </a:lnTo>
                <a:lnTo>
                  <a:pt x="3330" y="898"/>
                </a:lnTo>
                <a:lnTo>
                  <a:pt x="3275" y="830"/>
                </a:lnTo>
                <a:lnTo>
                  <a:pt x="3214" y="765"/>
                </a:lnTo>
                <a:lnTo>
                  <a:pt x="3148" y="705"/>
                </a:lnTo>
                <a:lnTo>
                  <a:pt x="3080" y="651"/>
                </a:lnTo>
                <a:lnTo>
                  <a:pt x="3009" y="602"/>
                </a:lnTo>
                <a:lnTo>
                  <a:pt x="2934" y="559"/>
                </a:lnTo>
                <a:lnTo>
                  <a:pt x="2858" y="521"/>
                </a:lnTo>
                <a:lnTo>
                  <a:pt x="2780" y="490"/>
                </a:lnTo>
                <a:lnTo>
                  <a:pt x="2700" y="465"/>
                </a:lnTo>
                <a:lnTo>
                  <a:pt x="2618" y="444"/>
                </a:lnTo>
                <a:lnTo>
                  <a:pt x="2536" y="430"/>
                </a:lnTo>
                <a:lnTo>
                  <a:pt x="2453" y="421"/>
                </a:lnTo>
                <a:lnTo>
                  <a:pt x="2369" y="419"/>
                </a:lnTo>
                <a:close/>
                <a:moveTo>
                  <a:pt x="2369" y="0"/>
                </a:moveTo>
                <a:lnTo>
                  <a:pt x="2465" y="2"/>
                </a:lnTo>
                <a:lnTo>
                  <a:pt x="2560" y="11"/>
                </a:lnTo>
                <a:lnTo>
                  <a:pt x="2655" y="24"/>
                </a:lnTo>
                <a:lnTo>
                  <a:pt x="2748" y="45"/>
                </a:lnTo>
                <a:lnTo>
                  <a:pt x="2842" y="69"/>
                </a:lnTo>
                <a:lnTo>
                  <a:pt x="2933" y="100"/>
                </a:lnTo>
                <a:lnTo>
                  <a:pt x="3023" y="136"/>
                </a:lnTo>
                <a:lnTo>
                  <a:pt x="3111" y="177"/>
                </a:lnTo>
                <a:lnTo>
                  <a:pt x="3197" y="224"/>
                </a:lnTo>
                <a:lnTo>
                  <a:pt x="3280" y="278"/>
                </a:lnTo>
                <a:lnTo>
                  <a:pt x="3360" y="335"/>
                </a:lnTo>
                <a:lnTo>
                  <a:pt x="3438" y="399"/>
                </a:lnTo>
                <a:lnTo>
                  <a:pt x="3513" y="469"/>
                </a:lnTo>
                <a:lnTo>
                  <a:pt x="3583" y="543"/>
                </a:lnTo>
                <a:lnTo>
                  <a:pt x="3647" y="620"/>
                </a:lnTo>
                <a:lnTo>
                  <a:pt x="3705" y="700"/>
                </a:lnTo>
                <a:lnTo>
                  <a:pt x="3759" y="783"/>
                </a:lnTo>
                <a:lnTo>
                  <a:pt x="3806" y="868"/>
                </a:lnTo>
                <a:lnTo>
                  <a:pt x="3849" y="956"/>
                </a:lnTo>
                <a:lnTo>
                  <a:pt x="3885" y="1045"/>
                </a:lnTo>
                <a:lnTo>
                  <a:pt x="3916" y="1136"/>
                </a:lnTo>
                <a:lnTo>
                  <a:pt x="3941" y="1228"/>
                </a:lnTo>
                <a:lnTo>
                  <a:pt x="3961" y="1321"/>
                </a:lnTo>
                <a:lnTo>
                  <a:pt x="3974" y="1415"/>
                </a:lnTo>
                <a:lnTo>
                  <a:pt x="3983" y="1510"/>
                </a:lnTo>
                <a:lnTo>
                  <a:pt x="3986" y="1604"/>
                </a:lnTo>
                <a:lnTo>
                  <a:pt x="3983" y="1700"/>
                </a:lnTo>
                <a:lnTo>
                  <a:pt x="3974" y="1794"/>
                </a:lnTo>
                <a:lnTo>
                  <a:pt x="3961" y="1888"/>
                </a:lnTo>
                <a:lnTo>
                  <a:pt x="3941" y="1981"/>
                </a:lnTo>
                <a:lnTo>
                  <a:pt x="3916" y="2074"/>
                </a:lnTo>
                <a:lnTo>
                  <a:pt x="3885" y="2165"/>
                </a:lnTo>
                <a:lnTo>
                  <a:pt x="3849" y="2254"/>
                </a:lnTo>
                <a:lnTo>
                  <a:pt x="3806" y="2341"/>
                </a:lnTo>
                <a:lnTo>
                  <a:pt x="3759" y="2426"/>
                </a:lnTo>
                <a:lnTo>
                  <a:pt x="3705" y="2509"/>
                </a:lnTo>
                <a:lnTo>
                  <a:pt x="3647" y="2589"/>
                </a:lnTo>
                <a:lnTo>
                  <a:pt x="3583" y="2667"/>
                </a:lnTo>
                <a:lnTo>
                  <a:pt x="3513" y="2740"/>
                </a:lnTo>
                <a:lnTo>
                  <a:pt x="3434" y="2813"/>
                </a:lnTo>
                <a:lnTo>
                  <a:pt x="3353" y="2879"/>
                </a:lnTo>
                <a:lnTo>
                  <a:pt x="3269" y="2941"/>
                </a:lnTo>
                <a:lnTo>
                  <a:pt x="3181" y="2995"/>
                </a:lnTo>
                <a:lnTo>
                  <a:pt x="3092" y="3043"/>
                </a:lnTo>
                <a:lnTo>
                  <a:pt x="3000" y="3086"/>
                </a:lnTo>
                <a:lnTo>
                  <a:pt x="2906" y="3121"/>
                </a:lnTo>
                <a:lnTo>
                  <a:pt x="2812" y="3151"/>
                </a:lnTo>
                <a:lnTo>
                  <a:pt x="2715" y="3175"/>
                </a:lnTo>
                <a:lnTo>
                  <a:pt x="2618" y="3192"/>
                </a:lnTo>
                <a:lnTo>
                  <a:pt x="2520" y="3204"/>
                </a:lnTo>
                <a:lnTo>
                  <a:pt x="2421" y="3209"/>
                </a:lnTo>
                <a:lnTo>
                  <a:pt x="2323" y="3209"/>
                </a:lnTo>
                <a:lnTo>
                  <a:pt x="2224" y="3202"/>
                </a:lnTo>
                <a:lnTo>
                  <a:pt x="2126" y="3188"/>
                </a:lnTo>
                <a:lnTo>
                  <a:pt x="2028" y="3169"/>
                </a:lnTo>
                <a:lnTo>
                  <a:pt x="1932" y="3144"/>
                </a:lnTo>
                <a:lnTo>
                  <a:pt x="1836" y="3112"/>
                </a:lnTo>
                <a:lnTo>
                  <a:pt x="1743" y="3075"/>
                </a:lnTo>
                <a:lnTo>
                  <a:pt x="1650" y="3031"/>
                </a:lnTo>
                <a:lnTo>
                  <a:pt x="1560" y="2982"/>
                </a:lnTo>
                <a:lnTo>
                  <a:pt x="1558" y="2981"/>
                </a:lnTo>
                <a:lnTo>
                  <a:pt x="1550" y="2977"/>
                </a:lnTo>
                <a:lnTo>
                  <a:pt x="1540" y="2975"/>
                </a:lnTo>
                <a:lnTo>
                  <a:pt x="1526" y="2972"/>
                </a:lnTo>
                <a:lnTo>
                  <a:pt x="1510" y="2975"/>
                </a:lnTo>
                <a:lnTo>
                  <a:pt x="1495" y="2981"/>
                </a:lnTo>
                <a:lnTo>
                  <a:pt x="1478" y="2993"/>
                </a:lnTo>
                <a:lnTo>
                  <a:pt x="654" y="3810"/>
                </a:lnTo>
                <a:lnTo>
                  <a:pt x="615" y="3846"/>
                </a:lnTo>
                <a:lnTo>
                  <a:pt x="574" y="3876"/>
                </a:lnTo>
                <a:lnTo>
                  <a:pt x="533" y="3903"/>
                </a:lnTo>
                <a:lnTo>
                  <a:pt x="489" y="3924"/>
                </a:lnTo>
                <a:lnTo>
                  <a:pt x="444" y="3940"/>
                </a:lnTo>
                <a:lnTo>
                  <a:pt x="400" y="3951"/>
                </a:lnTo>
                <a:lnTo>
                  <a:pt x="355" y="3956"/>
                </a:lnTo>
                <a:lnTo>
                  <a:pt x="311" y="3956"/>
                </a:lnTo>
                <a:lnTo>
                  <a:pt x="269" y="3950"/>
                </a:lnTo>
                <a:lnTo>
                  <a:pt x="227" y="3939"/>
                </a:lnTo>
                <a:lnTo>
                  <a:pt x="187" y="3921"/>
                </a:lnTo>
                <a:lnTo>
                  <a:pt x="150" y="3898"/>
                </a:lnTo>
                <a:lnTo>
                  <a:pt x="114" y="3868"/>
                </a:lnTo>
                <a:lnTo>
                  <a:pt x="90" y="3843"/>
                </a:lnTo>
                <a:lnTo>
                  <a:pt x="60" y="3808"/>
                </a:lnTo>
                <a:lnTo>
                  <a:pt x="35" y="3770"/>
                </a:lnTo>
                <a:lnTo>
                  <a:pt x="17" y="3732"/>
                </a:lnTo>
                <a:lnTo>
                  <a:pt x="6" y="3689"/>
                </a:lnTo>
                <a:lnTo>
                  <a:pt x="0" y="3647"/>
                </a:lnTo>
                <a:lnTo>
                  <a:pt x="0" y="3604"/>
                </a:lnTo>
                <a:lnTo>
                  <a:pt x="6" y="3560"/>
                </a:lnTo>
                <a:lnTo>
                  <a:pt x="17" y="3515"/>
                </a:lnTo>
                <a:lnTo>
                  <a:pt x="33" y="3472"/>
                </a:lnTo>
                <a:lnTo>
                  <a:pt x="55" y="3429"/>
                </a:lnTo>
                <a:lnTo>
                  <a:pt x="80" y="3386"/>
                </a:lnTo>
                <a:lnTo>
                  <a:pt x="112" y="3345"/>
                </a:lnTo>
                <a:lnTo>
                  <a:pt x="147" y="3307"/>
                </a:lnTo>
                <a:lnTo>
                  <a:pt x="150" y="3304"/>
                </a:lnTo>
                <a:lnTo>
                  <a:pt x="157" y="3298"/>
                </a:lnTo>
                <a:lnTo>
                  <a:pt x="168" y="3287"/>
                </a:lnTo>
                <a:lnTo>
                  <a:pt x="182" y="3273"/>
                </a:lnTo>
                <a:lnTo>
                  <a:pt x="201" y="3253"/>
                </a:lnTo>
                <a:lnTo>
                  <a:pt x="223" y="3233"/>
                </a:lnTo>
                <a:lnTo>
                  <a:pt x="247" y="3208"/>
                </a:lnTo>
                <a:lnTo>
                  <a:pt x="275" y="3180"/>
                </a:lnTo>
                <a:lnTo>
                  <a:pt x="305" y="3151"/>
                </a:lnTo>
                <a:lnTo>
                  <a:pt x="337" y="3118"/>
                </a:lnTo>
                <a:lnTo>
                  <a:pt x="371" y="3084"/>
                </a:lnTo>
                <a:lnTo>
                  <a:pt x="407" y="3049"/>
                </a:lnTo>
                <a:lnTo>
                  <a:pt x="444" y="3012"/>
                </a:lnTo>
                <a:lnTo>
                  <a:pt x="483" y="2975"/>
                </a:lnTo>
                <a:lnTo>
                  <a:pt x="522" y="2935"/>
                </a:lnTo>
                <a:lnTo>
                  <a:pt x="562" y="2896"/>
                </a:lnTo>
                <a:lnTo>
                  <a:pt x="601" y="2856"/>
                </a:lnTo>
                <a:lnTo>
                  <a:pt x="641" y="2818"/>
                </a:lnTo>
                <a:lnTo>
                  <a:pt x="680" y="2778"/>
                </a:lnTo>
                <a:lnTo>
                  <a:pt x="719" y="2739"/>
                </a:lnTo>
                <a:lnTo>
                  <a:pt x="756" y="2702"/>
                </a:lnTo>
                <a:lnTo>
                  <a:pt x="793" y="2666"/>
                </a:lnTo>
                <a:lnTo>
                  <a:pt x="828" y="2631"/>
                </a:lnTo>
                <a:lnTo>
                  <a:pt x="862" y="2598"/>
                </a:lnTo>
                <a:lnTo>
                  <a:pt x="894" y="2567"/>
                </a:lnTo>
                <a:lnTo>
                  <a:pt x="923" y="2538"/>
                </a:lnTo>
                <a:lnTo>
                  <a:pt x="949" y="2511"/>
                </a:lnTo>
                <a:lnTo>
                  <a:pt x="973" y="2488"/>
                </a:lnTo>
                <a:lnTo>
                  <a:pt x="985" y="2472"/>
                </a:lnTo>
                <a:lnTo>
                  <a:pt x="990" y="2455"/>
                </a:lnTo>
                <a:lnTo>
                  <a:pt x="991" y="2441"/>
                </a:lnTo>
                <a:lnTo>
                  <a:pt x="990" y="2428"/>
                </a:lnTo>
                <a:lnTo>
                  <a:pt x="986" y="2417"/>
                </a:lnTo>
                <a:lnTo>
                  <a:pt x="984" y="2410"/>
                </a:lnTo>
                <a:lnTo>
                  <a:pt x="983" y="2407"/>
                </a:lnTo>
                <a:lnTo>
                  <a:pt x="932" y="2318"/>
                </a:lnTo>
                <a:lnTo>
                  <a:pt x="888" y="2226"/>
                </a:lnTo>
                <a:lnTo>
                  <a:pt x="850" y="2133"/>
                </a:lnTo>
                <a:lnTo>
                  <a:pt x="818" y="2039"/>
                </a:lnTo>
                <a:lnTo>
                  <a:pt x="793" y="1942"/>
                </a:lnTo>
                <a:lnTo>
                  <a:pt x="773" y="1846"/>
                </a:lnTo>
                <a:lnTo>
                  <a:pt x="760" y="1749"/>
                </a:lnTo>
                <a:lnTo>
                  <a:pt x="754" y="1650"/>
                </a:lnTo>
                <a:lnTo>
                  <a:pt x="753" y="1552"/>
                </a:lnTo>
                <a:lnTo>
                  <a:pt x="758" y="1455"/>
                </a:lnTo>
                <a:lnTo>
                  <a:pt x="770" y="1357"/>
                </a:lnTo>
                <a:lnTo>
                  <a:pt x="788" y="1260"/>
                </a:lnTo>
                <a:lnTo>
                  <a:pt x="811" y="1165"/>
                </a:lnTo>
                <a:lnTo>
                  <a:pt x="842" y="1071"/>
                </a:lnTo>
                <a:lnTo>
                  <a:pt x="878" y="978"/>
                </a:lnTo>
                <a:lnTo>
                  <a:pt x="921" y="887"/>
                </a:lnTo>
                <a:lnTo>
                  <a:pt x="969" y="798"/>
                </a:lnTo>
                <a:lnTo>
                  <a:pt x="1024" y="711"/>
                </a:lnTo>
                <a:lnTo>
                  <a:pt x="1085" y="628"/>
                </a:lnTo>
                <a:lnTo>
                  <a:pt x="1152" y="547"/>
                </a:lnTo>
                <a:lnTo>
                  <a:pt x="1226" y="469"/>
                </a:lnTo>
                <a:lnTo>
                  <a:pt x="1300" y="399"/>
                </a:lnTo>
                <a:lnTo>
                  <a:pt x="1378" y="335"/>
                </a:lnTo>
                <a:lnTo>
                  <a:pt x="1458" y="278"/>
                </a:lnTo>
                <a:lnTo>
                  <a:pt x="1542" y="224"/>
                </a:lnTo>
                <a:lnTo>
                  <a:pt x="1627" y="177"/>
                </a:lnTo>
                <a:lnTo>
                  <a:pt x="1716" y="136"/>
                </a:lnTo>
                <a:lnTo>
                  <a:pt x="1806" y="100"/>
                </a:lnTo>
                <a:lnTo>
                  <a:pt x="1897" y="69"/>
                </a:lnTo>
                <a:lnTo>
                  <a:pt x="1989" y="45"/>
                </a:lnTo>
                <a:lnTo>
                  <a:pt x="2083" y="24"/>
                </a:lnTo>
                <a:lnTo>
                  <a:pt x="2178" y="11"/>
                </a:lnTo>
                <a:lnTo>
                  <a:pt x="2274" y="2"/>
                </a:lnTo>
                <a:lnTo>
                  <a:pt x="236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21" name="Oval 20"/>
          <p:cNvSpPr/>
          <p:nvPr/>
        </p:nvSpPr>
        <p:spPr bwMode="auto">
          <a:xfrm>
            <a:off x="3667125" y="762000"/>
            <a:ext cx="971550" cy="971550"/>
          </a:xfrm>
          <a:prstGeom prst="ellipse">
            <a:avLst/>
          </a:prstGeom>
          <a:solidFill>
            <a:schemeClr val="accent2"/>
          </a:solidFill>
          <a:ln w="28575">
            <a:solidFill>
              <a:schemeClr val="bg1"/>
            </a:solidFill>
            <a:round/>
          </a:ln>
        </p:spPr>
        <p:txBody>
          <a:bodyPr vert="horz" wrap="square" lIns="91440" tIns="45720" rIns="91440" bIns="45720" numCol="1" rtlCol="0" anchor="t" anchorCtr="0" compatLnSpc="1"/>
          <a:lstStyle/>
          <a:p>
            <a:pPr algn="ctr"/>
            <a:endParaRPr lang="en-US"/>
          </a:p>
        </p:txBody>
      </p:sp>
      <p:sp>
        <p:nvSpPr>
          <p:cNvPr id="22" name="Oval 21"/>
          <p:cNvSpPr/>
          <p:nvPr/>
        </p:nvSpPr>
        <p:spPr bwMode="auto">
          <a:xfrm>
            <a:off x="6781800" y="762000"/>
            <a:ext cx="971550" cy="971550"/>
          </a:xfrm>
          <a:prstGeom prst="ellipse">
            <a:avLst/>
          </a:prstGeom>
          <a:solidFill>
            <a:schemeClr val="accent3"/>
          </a:solidFill>
          <a:ln w="28575">
            <a:solidFill>
              <a:schemeClr val="bg1"/>
            </a:solidFill>
            <a:round/>
          </a:ln>
        </p:spPr>
        <p:txBody>
          <a:bodyPr vert="horz" wrap="square" lIns="91440" tIns="45720" rIns="91440" bIns="45720" numCol="1" rtlCol="0" anchor="t" anchorCtr="0" compatLnSpc="1"/>
          <a:lstStyle/>
          <a:p>
            <a:pPr algn="ctr"/>
            <a:endParaRPr lang="en-US"/>
          </a:p>
        </p:txBody>
      </p:sp>
      <p:grpSp>
        <p:nvGrpSpPr>
          <p:cNvPr id="23" name="Group 22"/>
          <p:cNvGrpSpPr/>
          <p:nvPr/>
        </p:nvGrpSpPr>
        <p:grpSpPr>
          <a:xfrm>
            <a:off x="3882210" y="1035050"/>
            <a:ext cx="541376" cy="425450"/>
            <a:chOff x="-650875" y="1612900"/>
            <a:chExt cx="1482725" cy="1165226"/>
          </a:xfrm>
          <a:solidFill>
            <a:schemeClr val="bg1"/>
          </a:solidFill>
        </p:grpSpPr>
        <p:sp>
          <p:nvSpPr>
            <p:cNvPr id="24" name="Freeform 6"/>
            <p:cNvSpPr>
              <a:spLocks noEditPoints="1"/>
            </p:cNvSpPr>
            <p:nvPr/>
          </p:nvSpPr>
          <p:spPr bwMode="auto">
            <a:xfrm>
              <a:off x="-650875" y="1612900"/>
              <a:ext cx="1165225" cy="952500"/>
            </a:xfrm>
            <a:custGeom>
              <a:avLst/>
              <a:gdLst>
                <a:gd name="T0" fmla="*/ 1160 w 2936"/>
                <a:gd name="T1" fmla="*/ 294 h 2402"/>
                <a:gd name="T2" fmla="*/ 795 w 2936"/>
                <a:gd name="T3" fmla="*/ 407 h 2402"/>
                <a:gd name="T4" fmla="*/ 533 w 2936"/>
                <a:gd name="T5" fmla="*/ 569 h 2402"/>
                <a:gd name="T6" fmla="*/ 351 w 2936"/>
                <a:gd name="T7" fmla="*/ 777 h 2402"/>
                <a:gd name="T8" fmla="*/ 270 w 2936"/>
                <a:gd name="T9" fmla="*/ 1007 h 2402"/>
                <a:gd name="T10" fmla="*/ 295 w 2936"/>
                <a:gd name="T11" fmla="*/ 1235 h 2402"/>
                <a:gd name="T12" fmla="*/ 416 w 2936"/>
                <a:gd name="T13" fmla="*/ 1449 h 2402"/>
                <a:gd name="T14" fmla="*/ 624 w 2936"/>
                <a:gd name="T15" fmla="*/ 1632 h 2402"/>
                <a:gd name="T16" fmla="*/ 885 w 2936"/>
                <a:gd name="T17" fmla="*/ 1923 h 2402"/>
                <a:gd name="T18" fmla="*/ 1257 w 2936"/>
                <a:gd name="T19" fmla="*/ 1855 h 2402"/>
                <a:gd name="T20" fmla="*/ 1677 w 2936"/>
                <a:gd name="T21" fmla="*/ 1856 h 2402"/>
                <a:gd name="T22" fmla="*/ 2065 w 2936"/>
                <a:gd name="T23" fmla="*/ 1760 h 2402"/>
                <a:gd name="T24" fmla="*/ 2345 w 2936"/>
                <a:gd name="T25" fmla="*/ 1611 h 2402"/>
                <a:gd name="T26" fmla="*/ 2549 w 2936"/>
                <a:gd name="T27" fmla="*/ 1412 h 2402"/>
                <a:gd name="T28" fmla="*/ 2656 w 2936"/>
                <a:gd name="T29" fmla="*/ 1187 h 2402"/>
                <a:gd name="T30" fmla="*/ 2656 w 2936"/>
                <a:gd name="T31" fmla="*/ 948 h 2402"/>
                <a:gd name="T32" fmla="*/ 2549 w 2936"/>
                <a:gd name="T33" fmla="*/ 723 h 2402"/>
                <a:gd name="T34" fmla="*/ 2345 w 2936"/>
                <a:gd name="T35" fmla="*/ 524 h 2402"/>
                <a:gd name="T36" fmla="*/ 2065 w 2936"/>
                <a:gd name="T37" fmla="*/ 375 h 2402"/>
                <a:gd name="T38" fmla="*/ 1677 w 2936"/>
                <a:gd name="T39" fmla="*/ 279 h 2402"/>
                <a:gd name="T40" fmla="*/ 1468 w 2936"/>
                <a:gd name="T41" fmla="*/ 0 h 2402"/>
                <a:gd name="T42" fmla="*/ 1904 w 2936"/>
                <a:gd name="T43" fmla="*/ 46 h 2402"/>
                <a:gd name="T44" fmla="*/ 2288 w 2936"/>
                <a:gd name="T45" fmla="*/ 180 h 2402"/>
                <a:gd name="T46" fmla="*/ 2573 w 2936"/>
                <a:gd name="T47" fmla="*/ 362 h 2402"/>
                <a:gd name="T48" fmla="*/ 2786 w 2936"/>
                <a:gd name="T49" fmla="*/ 593 h 2402"/>
                <a:gd name="T50" fmla="*/ 2909 w 2936"/>
                <a:gd name="T51" fmla="*/ 856 h 2402"/>
                <a:gd name="T52" fmla="*/ 2934 w 2936"/>
                <a:gd name="T53" fmla="*/ 1139 h 2402"/>
                <a:gd name="T54" fmla="*/ 2860 w 2936"/>
                <a:gd name="T55" fmla="*/ 1412 h 2402"/>
                <a:gd name="T56" fmla="*/ 2689 w 2936"/>
                <a:gd name="T57" fmla="*/ 1663 h 2402"/>
                <a:gd name="T58" fmla="*/ 2439 w 2936"/>
                <a:gd name="T59" fmla="*/ 1871 h 2402"/>
                <a:gd name="T60" fmla="*/ 2108 w 2936"/>
                <a:gd name="T61" fmla="*/ 2031 h 2402"/>
                <a:gd name="T62" fmla="*/ 1692 w 2936"/>
                <a:gd name="T63" fmla="*/ 2124 h 2402"/>
                <a:gd name="T64" fmla="*/ 1287 w 2936"/>
                <a:gd name="T65" fmla="*/ 2127 h 2402"/>
                <a:gd name="T66" fmla="*/ 922 w 2936"/>
                <a:gd name="T67" fmla="*/ 2213 h 2402"/>
                <a:gd name="T68" fmla="*/ 522 w 2936"/>
                <a:gd name="T69" fmla="*/ 2369 h 2402"/>
                <a:gd name="T70" fmla="*/ 336 w 2936"/>
                <a:gd name="T71" fmla="*/ 2402 h 2402"/>
                <a:gd name="T72" fmla="*/ 281 w 2936"/>
                <a:gd name="T73" fmla="*/ 2373 h 2402"/>
                <a:gd name="T74" fmla="*/ 267 w 2936"/>
                <a:gd name="T75" fmla="*/ 2328 h 2402"/>
                <a:gd name="T76" fmla="*/ 272 w 2936"/>
                <a:gd name="T77" fmla="*/ 2302 h 2402"/>
                <a:gd name="T78" fmla="*/ 280 w 2936"/>
                <a:gd name="T79" fmla="*/ 2288 h 2402"/>
                <a:gd name="T80" fmla="*/ 289 w 2936"/>
                <a:gd name="T81" fmla="*/ 2274 h 2402"/>
                <a:gd name="T82" fmla="*/ 294 w 2936"/>
                <a:gd name="T83" fmla="*/ 2270 h 2402"/>
                <a:gd name="T84" fmla="*/ 303 w 2936"/>
                <a:gd name="T85" fmla="*/ 2260 h 2402"/>
                <a:gd name="T86" fmla="*/ 311 w 2936"/>
                <a:gd name="T87" fmla="*/ 2250 h 2402"/>
                <a:gd name="T88" fmla="*/ 341 w 2936"/>
                <a:gd name="T89" fmla="*/ 2216 h 2402"/>
                <a:gd name="T90" fmla="*/ 413 w 2936"/>
                <a:gd name="T91" fmla="*/ 2136 h 2402"/>
                <a:gd name="T92" fmla="*/ 488 w 2936"/>
                <a:gd name="T93" fmla="*/ 2036 h 2402"/>
                <a:gd name="T94" fmla="*/ 483 w 2936"/>
                <a:gd name="T95" fmla="*/ 1859 h 2402"/>
                <a:gd name="T96" fmla="*/ 242 w 2936"/>
                <a:gd name="T97" fmla="*/ 1654 h 2402"/>
                <a:gd name="T98" fmla="*/ 76 w 2936"/>
                <a:gd name="T99" fmla="*/ 1407 h 2402"/>
                <a:gd name="T100" fmla="*/ 3 w 2936"/>
                <a:gd name="T101" fmla="*/ 1138 h 2402"/>
                <a:gd name="T102" fmla="*/ 27 w 2936"/>
                <a:gd name="T103" fmla="*/ 856 h 2402"/>
                <a:gd name="T104" fmla="*/ 150 w 2936"/>
                <a:gd name="T105" fmla="*/ 593 h 2402"/>
                <a:gd name="T106" fmla="*/ 363 w 2936"/>
                <a:gd name="T107" fmla="*/ 362 h 2402"/>
                <a:gd name="T108" fmla="*/ 649 w 2936"/>
                <a:gd name="T109" fmla="*/ 180 h 2402"/>
                <a:gd name="T110" fmla="*/ 1032 w 2936"/>
                <a:gd name="T111" fmla="*/ 46 h 2402"/>
                <a:gd name="T112" fmla="*/ 1468 w 2936"/>
                <a:gd name="T113" fmla="*/ 0 h 2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6" h="2402">
                  <a:moveTo>
                    <a:pt x="1468" y="266"/>
                  </a:moveTo>
                  <a:lnTo>
                    <a:pt x="1364" y="270"/>
                  </a:lnTo>
                  <a:lnTo>
                    <a:pt x="1260" y="279"/>
                  </a:lnTo>
                  <a:lnTo>
                    <a:pt x="1160" y="294"/>
                  </a:lnTo>
                  <a:lnTo>
                    <a:pt x="1062" y="315"/>
                  </a:lnTo>
                  <a:lnTo>
                    <a:pt x="965" y="341"/>
                  </a:lnTo>
                  <a:lnTo>
                    <a:pt x="871" y="375"/>
                  </a:lnTo>
                  <a:lnTo>
                    <a:pt x="795" y="407"/>
                  </a:lnTo>
                  <a:lnTo>
                    <a:pt x="723" y="443"/>
                  </a:lnTo>
                  <a:lnTo>
                    <a:pt x="655" y="482"/>
                  </a:lnTo>
                  <a:lnTo>
                    <a:pt x="592" y="524"/>
                  </a:lnTo>
                  <a:lnTo>
                    <a:pt x="533" y="569"/>
                  </a:lnTo>
                  <a:lnTo>
                    <a:pt x="480" y="618"/>
                  </a:lnTo>
                  <a:lnTo>
                    <a:pt x="431" y="669"/>
                  </a:lnTo>
                  <a:lnTo>
                    <a:pt x="387" y="723"/>
                  </a:lnTo>
                  <a:lnTo>
                    <a:pt x="351" y="777"/>
                  </a:lnTo>
                  <a:lnTo>
                    <a:pt x="320" y="833"/>
                  </a:lnTo>
                  <a:lnTo>
                    <a:pt x="297" y="890"/>
                  </a:lnTo>
                  <a:lnTo>
                    <a:pt x="280" y="948"/>
                  </a:lnTo>
                  <a:lnTo>
                    <a:pt x="270" y="1007"/>
                  </a:lnTo>
                  <a:lnTo>
                    <a:pt x="267" y="1067"/>
                  </a:lnTo>
                  <a:lnTo>
                    <a:pt x="270" y="1124"/>
                  </a:lnTo>
                  <a:lnTo>
                    <a:pt x="279" y="1180"/>
                  </a:lnTo>
                  <a:lnTo>
                    <a:pt x="295" y="1235"/>
                  </a:lnTo>
                  <a:lnTo>
                    <a:pt x="317" y="1290"/>
                  </a:lnTo>
                  <a:lnTo>
                    <a:pt x="344" y="1344"/>
                  </a:lnTo>
                  <a:lnTo>
                    <a:pt x="378" y="1398"/>
                  </a:lnTo>
                  <a:lnTo>
                    <a:pt x="416" y="1449"/>
                  </a:lnTo>
                  <a:lnTo>
                    <a:pt x="461" y="1499"/>
                  </a:lnTo>
                  <a:lnTo>
                    <a:pt x="511" y="1545"/>
                  </a:lnTo>
                  <a:lnTo>
                    <a:pt x="565" y="1589"/>
                  </a:lnTo>
                  <a:lnTo>
                    <a:pt x="624" y="1632"/>
                  </a:lnTo>
                  <a:lnTo>
                    <a:pt x="689" y="1672"/>
                  </a:lnTo>
                  <a:lnTo>
                    <a:pt x="891" y="1789"/>
                  </a:lnTo>
                  <a:lnTo>
                    <a:pt x="818" y="1964"/>
                  </a:lnTo>
                  <a:lnTo>
                    <a:pt x="885" y="1923"/>
                  </a:lnTo>
                  <a:lnTo>
                    <a:pt x="947" y="1883"/>
                  </a:lnTo>
                  <a:lnTo>
                    <a:pt x="1039" y="1819"/>
                  </a:lnTo>
                  <a:lnTo>
                    <a:pt x="1149" y="1839"/>
                  </a:lnTo>
                  <a:lnTo>
                    <a:pt x="1257" y="1855"/>
                  </a:lnTo>
                  <a:lnTo>
                    <a:pt x="1364" y="1865"/>
                  </a:lnTo>
                  <a:lnTo>
                    <a:pt x="1468" y="1868"/>
                  </a:lnTo>
                  <a:lnTo>
                    <a:pt x="1574" y="1865"/>
                  </a:lnTo>
                  <a:lnTo>
                    <a:pt x="1677" y="1856"/>
                  </a:lnTo>
                  <a:lnTo>
                    <a:pt x="1777" y="1841"/>
                  </a:lnTo>
                  <a:lnTo>
                    <a:pt x="1875" y="1820"/>
                  </a:lnTo>
                  <a:lnTo>
                    <a:pt x="1971" y="1794"/>
                  </a:lnTo>
                  <a:lnTo>
                    <a:pt x="2065" y="1760"/>
                  </a:lnTo>
                  <a:lnTo>
                    <a:pt x="2142" y="1728"/>
                  </a:lnTo>
                  <a:lnTo>
                    <a:pt x="2215" y="1691"/>
                  </a:lnTo>
                  <a:lnTo>
                    <a:pt x="2282" y="1653"/>
                  </a:lnTo>
                  <a:lnTo>
                    <a:pt x="2345" y="1611"/>
                  </a:lnTo>
                  <a:lnTo>
                    <a:pt x="2403" y="1566"/>
                  </a:lnTo>
                  <a:lnTo>
                    <a:pt x="2457" y="1517"/>
                  </a:lnTo>
                  <a:lnTo>
                    <a:pt x="2506" y="1466"/>
                  </a:lnTo>
                  <a:lnTo>
                    <a:pt x="2549" y="1412"/>
                  </a:lnTo>
                  <a:lnTo>
                    <a:pt x="2586" y="1358"/>
                  </a:lnTo>
                  <a:lnTo>
                    <a:pt x="2616" y="1302"/>
                  </a:lnTo>
                  <a:lnTo>
                    <a:pt x="2640" y="1244"/>
                  </a:lnTo>
                  <a:lnTo>
                    <a:pt x="2656" y="1187"/>
                  </a:lnTo>
                  <a:lnTo>
                    <a:pt x="2666" y="1128"/>
                  </a:lnTo>
                  <a:lnTo>
                    <a:pt x="2670" y="1067"/>
                  </a:lnTo>
                  <a:lnTo>
                    <a:pt x="2666" y="1007"/>
                  </a:lnTo>
                  <a:lnTo>
                    <a:pt x="2656" y="948"/>
                  </a:lnTo>
                  <a:lnTo>
                    <a:pt x="2640" y="890"/>
                  </a:lnTo>
                  <a:lnTo>
                    <a:pt x="2616" y="833"/>
                  </a:lnTo>
                  <a:lnTo>
                    <a:pt x="2586" y="777"/>
                  </a:lnTo>
                  <a:lnTo>
                    <a:pt x="2549" y="723"/>
                  </a:lnTo>
                  <a:lnTo>
                    <a:pt x="2506" y="669"/>
                  </a:lnTo>
                  <a:lnTo>
                    <a:pt x="2457" y="618"/>
                  </a:lnTo>
                  <a:lnTo>
                    <a:pt x="2403" y="569"/>
                  </a:lnTo>
                  <a:lnTo>
                    <a:pt x="2345" y="524"/>
                  </a:lnTo>
                  <a:lnTo>
                    <a:pt x="2282" y="482"/>
                  </a:lnTo>
                  <a:lnTo>
                    <a:pt x="2215" y="443"/>
                  </a:lnTo>
                  <a:lnTo>
                    <a:pt x="2142" y="407"/>
                  </a:lnTo>
                  <a:lnTo>
                    <a:pt x="2065" y="375"/>
                  </a:lnTo>
                  <a:lnTo>
                    <a:pt x="1971" y="341"/>
                  </a:lnTo>
                  <a:lnTo>
                    <a:pt x="1875" y="315"/>
                  </a:lnTo>
                  <a:lnTo>
                    <a:pt x="1777" y="294"/>
                  </a:lnTo>
                  <a:lnTo>
                    <a:pt x="1677" y="279"/>
                  </a:lnTo>
                  <a:lnTo>
                    <a:pt x="1574" y="270"/>
                  </a:lnTo>
                  <a:lnTo>
                    <a:pt x="1468" y="266"/>
                  </a:lnTo>
                  <a:close/>
                  <a:moveTo>
                    <a:pt x="1468" y="0"/>
                  </a:moveTo>
                  <a:lnTo>
                    <a:pt x="1468" y="0"/>
                  </a:lnTo>
                  <a:lnTo>
                    <a:pt x="1582" y="2"/>
                  </a:lnTo>
                  <a:lnTo>
                    <a:pt x="1692" y="11"/>
                  </a:lnTo>
                  <a:lnTo>
                    <a:pt x="1799" y="26"/>
                  </a:lnTo>
                  <a:lnTo>
                    <a:pt x="1904" y="46"/>
                  </a:lnTo>
                  <a:lnTo>
                    <a:pt x="2007" y="72"/>
                  </a:lnTo>
                  <a:lnTo>
                    <a:pt x="2108" y="104"/>
                  </a:lnTo>
                  <a:lnTo>
                    <a:pt x="2206" y="143"/>
                  </a:lnTo>
                  <a:lnTo>
                    <a:pt x="2288" y="180"/>
                  </a:lnTo>
                  <a:lnTo>
                    <a:pt x="2367" y="220"/>
                  </a:lnTo>
                  <a:lnTo>
                    <a:pt x="2439" y="264"/>
                  </a:lnTo>
                  <a:lnTo>
                    <a:pt x="2508" y="311"/>
                  </a:lnTo>
                  <a:lnTo>
                    <a:pt x="2573" y="362"/>
                  </a:lnTo>
                  <a:lnTo>
                    <a:pt x="2633" y="415"/>
                  </a:lnTo>
                  <a:lnTo>
                    <a:pt x="2689" y="472"/>
                  </a:lnTo>
                  <a:lnTo>
                    <a:pt x="2741" y="532"/>
                  </a:lnTo>
                  <a:lnTo>
                    <a:pt x="2786" y="593"/>
                  </a:lnTo>
                  <a:lnTo>
                    <a:pt x="2826" y="657"/>
                  </a:lnTo>
                  <a:lnTo>
                    <a:pt x="2860" y="723"/>
                  </a:lnTo>
                  <a:lnTo>
                    <a:pt x="2887" y="788"/>
                  </a:lnTo>
                  <a:lnTo>
                    <a:pt x="2909" y="856"/>
                  </a:lnTo>
                  <a:lnTo>
                    <a:pt x="2925" y="926"/>
                  </a:lnTo>
                  <a:lnTo>
                    <a:pt x="2934" y="996"/>
                  </a:lnTo>
                  <a:lnTo>
                    <a:pt x="2936" y="1067"/>
                  </a:lnTo>
                  <a:lnTo>
                    <a:pt x="2934" y="1139"/>
                  </a:lnTo>
                  <a:lnTo>
                    <a:pt x="2925" y="1209"/>
                  </a:lnTo>
                  <a:lnTo>
                    <a:pt x="2909" y="1278"/>
                  </a:lnTo>
                  <a:lnTo>
                    <a:pt x="2887" y="1347"/>
                  </a:lnTo>
                  <a:lnTo>
                    <a:pt x="2860" y="1412"/>
                  </a:lnTo>
                  <a:lnTo>
                    <a:pt x="2826" y="1478"/>
                  </a:lnTo>
                  <a:lnTo>
                    <a:pt x="2786" y="1542"/>
                  </a:lnTo>
                  <a:lnTo>
                    <a:pt x="2741" y="1603"/>
                  </a:lnTo>
                  <a:lnTo>
                    <a:pt x="2689" y="1663"/>
                  </a:lnTo>
                  <a:lnTo>
                    <a:pt x="2633" y="1720"/>
                  </a:lnTo>
                  <a:lnTo>
                    <a:pt x="2573" y="1773"/>
                  </a:lnTo>
                  <a:lnTo>
                    <a:pt x="2508" y="1824"/>
                  </a:lnTo>
                  <a:lnTo>
                    <a:pt x="2439" y="1871"/>
                  </a:lnTo>
                  <a:lnTo>
                    <a:pt x="2367" y="1915"/>
                  </a:lnTo>
                  <a:lnTo>
                    <a:pt x="2288" y="1955"/>
                  </a:lnTo>
                  <a:lnTo>
                    <a:pt x="2206" y="1992"/>
                  </a:lnTo>
                  <a:lnTo>
                    <a:pt x="2108" y="2031"/>
                  </a:lnTo>
                  <a:lnTo>
                    <a:pt x="2007" y="2062"/>
                  </a:lnTo>
                  <a:lnTo>
                    <a:pt x="1904" y="2089"/>
                  </a:lnTo>
                  <a:lnTo>
                    <a:pt x="1799" y="2109"/>
                  </a:lnTo>
                  <a:lnTo>
                    <a:pt x="1692" y="2124"/>
                  </a:lnTo>
                  <a:lnTo>
                    <a:pt x="1580" y="2133"/>
                  </a:lnTo>
                  <a:lnTo>
                    <a:pt x="1468" y="2135"/>
                  </a:lnTo>
                  <a:lnTo>
                    <a:pt x="1378" y="2133"/>
                  </a:lnTo>
                  <a:lnTo>
                    <a:pt x="1287" y="2127"/>
                  </a:lnTo>
                  <a:lnTo>
                    <a:pt x="1195" y="2117"/>
                  </a:lnTo>
                  <a:lnTo>
                    <a:pt x="1102" y="2102"/>
                  </a:lnTo>
                  <a:lnTo>
                    <a:pt x="1013" y="2160"/>
                  </a:lnTo>
                  <a:lnTo>
                    <a:pt x="922" y="2213"/>
                  </a:lnTo>
                  <a:lnTo>
                    <a:pt x="827" y="2260"/>
                  </a:lnTo>
                  <a:lnTo>
                    <a:pt x="728" y="2302"/>
                  </a:lnTo>
                  <a:lnTo>
                    <a:pt x="626" y="2338"/>
                  </a:lnTo>
                  <a:lnTo>
                    <a:pt x="522" y="2369"/>
                  </a:lnTo>
                  <a:lnTo>
                    <a:pt x="469" y="2381"/>
                  </a:lnTo>
                  <a:lnTo>
                    <a:pt x="408" y="2391"/>
                  </a:lnTo>
                  <a:lnTo>
                    <a:pt x="343" y="2402"/>
                  </a:lnTo>
                  <a:lnTo>
                    <a:pt x="336" y="2402"/>
                  </a:lnTo>
                  <a:lnTo>
                    <a:pt x="321" y="2401"/>
                  </a:lnTo>
                  <a:lnTo>
                    <a:pt x="306" y="2395"/>
                  </a:lnTo>
                  <a:lnTo>
                    <a:pt x="293" y="2386"/>
                  </a:lnTo>
                  <a:lnTo>
                    <a:pt x="281" y="2373"/>
                  </a:lnTo>
                  <a:lnTo>
                    <a:pt x="273" y="2359"/>
                  </a:lnTo>
                  <a:lnTo>
                    <a:pt x="269" y="2342"/>
                  </a:lnTo>
                  <a:lnTo>
                    <a:pt x="268" y="2335"/>
                  </a:lnTo>
                  <a:lnTo>
                    <a:pt x="267" y="2328"/>
                  </a:lnTo>
                  <a:lnTo>
                    <a:pt x="268" y="2321"/>
                  </a:lnTo>
                  <a:lnTo>
                    <a:pt x="268" y="2314"/>
                  </a:lnTo>
                  <a:lnTo>
                    <a:pt x="270" y="2309"/>
                  </a:lnTo>
                  <a:lnTo>
                    <a:pt x="272" y="2302"/>
                  </a:lnTo>
                  <a:lnTo>
                    <a:pt x="277" y="2292"/>
                  </a:lnTo>
                  <a:lnTo>
                    <a:pt x="278" y="2292"/>
                  </a:lnTo>
                  <a:lnTo>
                    <a:pt x="279" y="2291"/>
                  </a:lnTo>
                  <a:lnTo>
                    <a:pt x="280" y="2288"/>
                  </a:lnTo>
                  <a:lnTo>
                    <a:pt x="283" y="2285"/>
                  </a:lnTo>
                  <a:lnTo>
                    <a:pt x="285" y="2280"/>
                  </a:lnTo>
                  <a:lnTo>
                    <a:pt x="287" y="2276"/>
                  </a:lnTo>
                  <a:lnTo>
                    <a:pt x="289" y="2274"/>
                  </a:lnTo>
                  <a:lnTo>
                    <a:pt x="292" y="2271"/>
                  </a:lnTo>
                  <a:lnTo>
                    <a:pt x="293" y="2270"/>
                  </a:lnTo>
                  <a:lnTo>
                    <a:pt x="293" y="2270"/>
                  </a:lnTo>
                  <a:lnTo>
                    <a:pt x="294" y="2270"/>
                  </a:lnTo>
                  <a:lnTo>
                    <a:pt x="295" y="2269"/>
                  </a:lnTo>
                  <a:lnTo>
                    <a:pt x="297" y="2267"/>
                  </a:lnTo>
                  <a:lnTo>
                    <a:pt x="300" y="2263"/>
                  </a:lnTo>
                  <a:lnTo>
                    <a:pt x="303" y="2260"/>
                  </a:lnTo>
                  <a:lnTo>
                    <a:pt x="305" y="2255"/>
                  </a:lnTo>
                  <a:lnTo>
                    <a:pt x="307" y="2252"/>
                  </a:lnTo>
                  <a:lnTo>
                    <a:pt x="310" y="2251"/>
                  </a:lnTo>
                  <a:lnTo>
                    <a:pt x="311" y="2250"/>
                  </a:lnTo>
                  <a:lnTo>
                    <a:pt x="311" y="2250"/>
                  </a:lnTo>
                  <a:lnTo>
                    <a:pt x="318" y="2242"/>
                  </a:lnTo>
                  <a:lnTo>
                    <a:pt x="328" y="2230"/>
                  </a:lnTo>
                  <a:lnTo>
                    <a:pt x="341" y="2216"/>
                  </a:lnTo>
                  <a:lnTo>
                    <a:pt x="359" y="2197"/>
                  </a:lnTo>
                  <a:lnTo>
                    <a:pt x="381" y="2174"/>
                  </a:lnTo>
                  <a:lnTo>
                    <a:pt x="399" y="2153"/>
                  </a:lnTo>
                  <a:lnTo>
                    <a:pt x="413" y="2136"/>
                  </a:lnTo>
                  <a:lnTo>
                    <a:pt x="425" y="2120"/>
                  </a:lnTo>
                  <a:lnTo>
                    <a:pt x="441" y="2100"/>
                  </a:lnTo>
                  <a:lnTo>
                    <a:pt x="459" y="2076"/>
                  </a:lnTo>
                  <a:lnTo>
                    <a:pt x="488" y="2036"/>
                  </a:lnTo>
                  <a:lnTo>
                    <a:pt x="512" y="1996"/>
                  </a:lnTo>
                  <a:lnTo>
                    <a:pt x="533" y="1952"/>
                  </a:lnTo>
                  <a:lnTo>
                    <a:pt x="555" y="1904"/>
                  </a:lnTo>
                  <a:lnTo>
                    <a:pt x="483" y="1859"/>
                  </a:lnTo>
                  <a:lnTo>
                    <a:pt x="416" y="1813"/>
                  </a:lnTo>
                  <a:lnTo>
                    <a:pt x="354" y="1763"/>
                  </a:lnTo>
                  <a:lnTo>
                    <a:pt x="295" y="1710"/>
                  </a:lnTo>
                  <a:lnTo>
                    <a:pt x="242" y="1654"/>
                  </a:lnTo>
                  <a:lnTo>
                    <a:pt x="193" y="1596"/>
                  </a:lnTo>
                  <a:lnTo>
                    <a:pt x="149" y="1535"/>
                  </a:lnTo>
                  <a:lnTo>
                    <a:pt x="109" y="1471"/>
                  </a:lnTo>
                  <a:lnTo>
                    <a:pt x="76" y="1407"/>
                  </a:lnTo>
                  <a:lnTo>
                    <a:pt x="49" y="1342"/>
                  </a:lnTo>
                  <a:lnTo>
                    <a:pt x="27" y="1275"/>
                  </a:lnTo>
                  <a:lnTo>
                    <a:pt x="12" y="1207"/>
                  </a:lnTo>
                  <a:lnTo>
                    <a:pt x="3" y="1138"/>
                  </a:lnTo>
                  <a:lnTo>
                    <a:pt x="0" y="1067"/>
                  </a:lnTo>
                  <a:lnTo>
                    <a:pt x="3" y="996"/>
                  </a:lnTo>
                  <a:lnTo>
                    <a:pt x="12" y="926"/>
                  </a:lnTo>
                  <a:lnTo>
                    <a:pt x="27" y="856"/>
                  </a:lnTo>
                  <a:lnTo>
                    <a:pt x="49" y="788"/>
                  </a:lnTo>
                  <a:lnTo>
                    <a:pt x="77" y="723"/>
                  </a:lnTo>
                  <a:lnTo>
                    <a:pt x="110" y="657"/>
                  </a:lnTo>
                  <a:lnTo>
                    <a:pt x="150" y="593"/>
                  </a:lnTo>
                  <a:lnTo>
                    <a:pt x="196" y="532"/>
                  </a:lnTo>
                  <a:lnTo>
                    <a:pt x="247" y="472"/>
                  </a:lnTo>
                  <a:lnTo>
                    <a:pt x="303" y="415"/>
                  </a:lnTo>
                  <a:lnTo>
                    <a:pt x="363" y="362"/>
                  </a:lnTo>
                  <a:lnTo>
                    <a:pt x="428" y="311"/>
                  </a:lnTo>
                  <a:lnTo>
                    <a:pt x="497" y="264"/>
                  </a:lnTo>
                  <a:lnTo>
                    <a:pt x="571" y="220"/>
                  </a:lnTo>
                  <a:lnTo>
                    <a:pt x="649" y="180"/>
                  </a:lnTo>
                  <a:lnTo>
                    <a:pt x="731" y="143"/>
                  </a:lnTo>
                  <a:lnTo>
                    <a:pt x="829" y="104"/>
                  </a:lnTo>
                  <a:lnTo>
                    <a:pt x="929" y="72"/>
                  </a:lnTo>
                  <a:lnTo>
                    <a:pt x="1032" y="46"/>
                  </a:lnTo>
                  <a:lnTo>
                    <a:pt x="1138" y="26"/>
                  </a:lnTo>
                  <a:lnTo>
                    <a:pt x="1246" y="11"/>
                  </a:lnTo>
                  <a:lnTo>
                    <a:pt x="1356" y="2"/>
                  </a:lnTo>
                  <a:lnTo>
                    <a:pt x="1468"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5" name="Freeform 7"/>
            <p:cNvSpPr/>
            <p:nvPr/>
          </p:nvSpPr>
          <p:spPr bwMode="auto">
            <a:xfrm>
              <a:off x="-141288" y="1909763"/>
              <a:ext cx="973138" cy="868363"/>
            </a:xfrm>
            <a:custGeom>
              <a:avLst/>
              <a:gdLst>
                <a:gd name="T0" fmla="*/ 2016 w 2453"/>
                <a:gd name="T1" fmla="*/ 91 h 2186"/>
                <a:gd name="T2" fmla="*/ 2199 w 2453"/>
                <a:gd name="T3" fmla="*/ 251 h 2186"/>
                <a:gd name="T4" fmla="*/ 2339 w 2453"/>
                <a:gd name="T5" fmla="*/ 435 h 2186"/>
                <a:gd name="T6" fmla="*/ 2425 w 2453"/>
                <a:gd name="T7" fmla="*/ 637 h 2186"/>
                <a:gd name="T8" fmla="*/ 2453 w 2453"/>
                <a:gd name="T9" fmla="*/ 852 h 2186"/>
                <a:gd name="T10" fmla="*/ 2426 w 2453"/>
                <a:gd name="T11" fmla="*/ 1059 h 2186"/>
                <a:gd name="T12" fmla="*/ 2344 w 2453"/>
                <a:gd name="T13" fmla="*/ 1257 h 2186"/>
                <a:gd name="T14" fmla="*/ 2212 w 2453"/>
                <a:gd name="T15" fmla="*/ 1438 h 2186"/>
                <a:gd name="T16" fmla="*/ 2038 w 2453"/>
                <a:gd name="T17" fmla="*/ 1596 h 2186"/>
                <a:gd name="T18" fmla="*/ 1920 w 2453"/>
                <a:gd name="T19" fmla="*/ 1736 h 2186"/>
                <a:gd name="T20" fmla="*/ 1994 w 2453"/>
                <a:gd name="T21" fmla="*/ 1860 h 2186"/>
                <a:gd name="T22" fmla="*/ 2040 w 2453"/>
                <a:gd name="T23" fmla="*/ 1921 h 2186"/>
                <a:gd name="T24" fmla="*/ 2095 w 2453"/>
                <a:gd name="T25" fmla="*/ 1982 h 2186"/>
                <a:gd name="T26" fmla="*/ 2136 w 2453"/>
                <a:gd name="T27" fmla="*/ 2026 h 2186"/>
                <a:gd name="T28" fmla="*/ 2148 w 2453"/>
                <a:gd name="T29" fmla="*/ 2040 h 2186"/>
                <a:gd name="T30" fmla="*/ 2158 w 2453"/>
                <a:gd name="T31" fmla="*/ 2051 h 2186"/>
                <a:gd name="T32" fmla="*/ 2166 w 2453"/>
                <a:gd name="T33" fmla="*/ 2060 h 2186"/>
                <a:gd name="T34" fmla="*/ 2174 w 2453"/>
                <a:gd name="T35" fmla="*/ 2073 h 2186"/>
                <a:gd name="T36" fmla="*/ 2182 w 2453"/>
                <a:gd name="T37" fmla="*/ 2087 h 2186"/>
                <a:gd name="T38" fmla="*/ 2185 w 2453"/>
                <a:gd name="T39" fmla="*/ 2099 h 2186"/>
                <a:gd name="T40" fmla="*/ 2188 w 2453"/>
                <a:gd name="T41" fmla="*/ 2110 h 2186"/>
                <a:gd name="T42" fmla="*/ 2185 w 2453"/>
                <a:gd name="T43" fmla="*/ 2113 h 2186"/>
                <a:gd name="T44" fmla="*/ 2184 w 2453"/>
                <a:gd name="T45" fmla="*/ 2126 h 2186"/>
                <a:gd name="T46" fmla="*/ 2157 w 2453"/>
                <a:gd name="T47" fmla="*/ 2171 h 2186"/>
                <a:gd name="T48" fmla="*/ 2112 w 2453"/>
                <a:gd name="T49" fmla="*/ 2186 h 2186"/>
                <a:gd name="T50" fmla="*/ 1932 w 2453"/>
                <a:gd name="T51" fmla="*/ 2153 h 2186"/>
                <a:gd name="T52" fmla="*/ 1626 w 2453"/>
                <a:gd name="T53" fmla="*/ 2044 h 2186"/>
                <a:gd name="T54" fmla="*/ 1353 w 2453"/>
                <a:gd name="T55" fmla="*/ 1885 h 2186"/>
                <a:gd name="T56" fmla="*/ 1076 w 2453"/>
                <a:gd name="T57" fmla="*/ 1917 h 2186"/>
                <a:gd name="T58" fmla="*/ 765 w 2453"/>
                <a:gd name="T59" fmla="*/ 1908 h 2186"/>
                <a:gd name="T60" fmla="*/ 456 w 2453"/>
                <a:gd name="T61" fmla="*/ 1850 h 2186"/>
                <a:gd name="T62" fmla="*/ 174 w 2453"/>
                <a:gd name="T63" fmla="*/ 1744 h 2186"/>
                <a:gd name="T64" fmla="*/ 57 w 2453"/>
                <a:gd name="T65" fmla="*/ 1647 h 2186"/>
                <a:gd name="T66" fmla="*/ 184 w 2453"/>
                <a:gd name="T67" fmla="*/ 1652 h 2186"/>
                <a:gd name="T68" fmla="*/ 513 w 2453"/>
                <a:gd name="T69" fmla="*/ 1629 h 2186"/>
                <a:gd name="T70" fmla="*/ 829 w 2453"/>
                <a:gd name="T71" fmla="*/ 1559 h 2186"/>
                <a:gd name="T72" fmla="*/ 1121 w 2453"/>
                <a:gd name="T73" fmla="*/ 1444 h 2186"/>
                <a:gd name="T74" fmla="*/ 1380 w 2453"/>
                <a:gd name="T75" fmla="*/ 1290 h 2186"/>
                <a:gd name="T76" fmla="*/ 1581 w 2453"/>
                <a:gd name="T77" fmla="*/ 1114 h 2186"/>
                <a:gd name="T78" fmla="*/ 1737 w 2453"/>
                <a:gd name="T79" fmla="*/ 918 h 2186"/>
                <a:gd name="T80" fmla="*/ 1848 w 2453"/>
                <a:gd name="T81" fmla="*/ 702 h 2186"/>
                <a:gd name="T82" fmla="*/ 1909 w 2453"/>
                <a:gd name="T83" fmla="*/ 475 h 2186"/>
                <a:gd name="T84" fmla="*/ 1917 w 2453"/>
                <a:gd name="T85" fmla="*/ 237 h 2186"/>
                <a:gd name="T86" fmla="*/ 1871 w 2453"/>
                <a:gd name="T87"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3" h="2186">
                  <a:moveTo>
                    <a:pt x="1871" y="0"/>
                  </a:moveTo>
                  <a:lnTo>
                    <a:pt x="1946" y="44"/>
                  </a:lnTo>
                  <a:lnTo>
                    <a:pt x="2016" y="91"/>
                  </a:lnTo>
                  <a:lnTo>
                    <a:pt x="2081" y="142"/>
                  </a:lnTo>
                  <a:lnTo>
                    <a:pt x="2142" y="194"/>
                  </a:lnTo>
                  <a:lnTo>
                    <a:pt x="2199" y="251"/>
                  </a:lnTo>
                  <a:lnTo>
                    <a:pt x="2250" y="310"/>
                  </a:lnTo>
                  <a:lnTo>
                    <a:pt x="2297" y="372"/>
                  </a:lnTo>
                  <a:lnTo>
                    <a:pt x="2339" y="435"/>
                  </a:lnTo>
                  <a:lnTo>
                    <a:pt x="2374" y="501"/>
                  </a:lnTo>
                  <a:lnTo>
                    <a:pt x="2402" y="569"/>
                  </a:lnTo>
                  <a:lnTo>
                    <a:pt x="2425" y="637"/>
                  </a:lnTo>
                  <a:lnTo>
                    <a:pt x="2441" y="708"/>
                  </a:lnTo>
                  <a:lnTo>
                    <a:pt x="2450" y="779"/>
                  </a:lnTo>
                  <a:lnTo>
                    <a:pt x="2453" y="852"/>
                  </a:lnTo>
                  <a:lnTo>
                    <a:pt x="2451" y="922"/>
                  </a:lnTo>
                  <a:lnTo>
                    <a:pt x="2442" y="991"/>
                  </a:lnTo>
                  <a:lnTo>
                    <a:pt x="2426" y="1059"/>
                  </a:lnTo>
                  <a:lnTo>
                    <a:pt x="2406" y="1126"/>
                  </a:lnTo>
                  <a:lnTo>
                    <a:pt x="2378" y="1192"/>
                  </a:lnTo>
                  <a:lnTo>
                    <a:pt x="2344" y="1257"/>
                  </a:lnTo>
                  <a:lnTo>
                    <a:pt x="2306" y="1319"/>
                  </a:lnTo>
                  <a:lnTo>
                    <a:pt x="2261" y="1381"/>
                  </a:lnTo>
                  <a:lnTo>
                    <a:pt x="2212" y="1438"/>
                  </a:lnTo>
                  <a:lnTo>
                    <a:pt x="2158" y="1494"/>
                  </a:lnTo>
                  <a:lnTo>
                    <a:pt x="2100" y="1546"/>
                  </a:lnTo>
                  <a:lnTo>
                    <a:pt x="2038" y="1596"/>
                  </a:lnTo>
                  <a:lnTo>
                    <a:pt x="1971" y="1644"/>
                  </a:lnTo>
                  <a:lnTo>
                    <a:pt x="1898" y="1688"/>
                  </a:lnTo>
                  <a:lnTo>
                    <a:pt x="1920" y="1736"/>
                  </a:lnTo>
                  <a:lnTo>
                    <a:pt x="1942" y="1780"/>
                  </a:lnTo>
                  <a:lnTo>
                    <a:pt x="1965" y="1821"/>
                  </a:lnTo>
                  <a:lnTo>
                    <a:pt x="1994" y="1860"/>
                  </a:lnTo>
                  <a:lnTo>
                    <a:pt x="2012" y="1884"/>
                  </a:lnTo>
                  <a:lnTo>
                    <a:pt x="2028" y="1904"/>
                  </a:lnTo>
                  <a:lnTo>
                    <a:pt x="2040" y="1921"/>
                  </a:lnTo>
                  <a:lnTo>
                    <a:pt x="2054" y="1938"/>
                  </a:lnTo>
                  <a:lnTo>
                    <a:pt x="2072" y="1958"/>
                  </a:lnTo>
                  <a:lnTo>
                    <a:pt x="2095" y="1982"/>
                  </a:lnTo>
                  <a:lnTo>
                    <a:pt x="2112" y="2000"/>
                  </a:lnTo>
                  <a:lnTo>
                    <a:pt x="2125" y="2015"/>
                  </a:lnTo>
                  <a:lnTo>
                    <a:pt x="2136" y="2026"/>
                  </a:lnTo>
                  <a:lnTo>
                    <a:pt x="2142" y="2034"/>
                  </a:lnTo>
                  <a:lnTo>
                    <a:pt x="2145" y="2036"/>
                  </a:lnTo>
                  <a:lnTo>
                    <a:pt x="2148" y="2040"/>
                  </a:lnTo>
                  <a:lnTo>
                    <a:pt x="2151" y="2043"/>
                  </a:lnTo>
                  <a:lnTo>
                    <a:pt x="2155" y="2048"/>
                  </a:lnTo>
                  <a:lnTo>
                    <a:pt x="2158" y="2051"/>
                  </a:lnTo>
                  <a:lnTo>
                    <a:pt x="2160" y="2053"/>
                  </a:lnTo>
                  <a:lnTo>
                    <a:pt x="2163" y="2057"/>
                  </a:lnTo>
                  <a:lnTo>
                    <a:pt x="2166" y="2060"/>
                  </a:lnTo>
                  <a:lnTo>
                    <a:pt x="2168" y="2065"/>
                  </a:lnTo>
                  <a:lnTo>
                    <a:pt x="2172" y="2069"/>
                  </a:lnTo>
                  <a:lnTo>
                    <a:pt x="2174" y="2073"/>
                  </a:lnTo>
                  <a:lnTo>
                    <a:pt x="2176" y="2076"/>
                  </a:lnTo>
                  <a:lnTo>
                    <a:pt x="2181" y="2086"/>
                  </a:lnTo>
                  <a:lnTo>
                    <a:pt x="2182" y="2087"/>
                  </a:lnTo>
                  <a:lnTo>
                    <a:pt x="2182" y="2090"/>
                  </a:lnTo>
                  <a:lnTo>
                    <a:pt x="2184" y="2093"/>
                  </a:lnTo>
                  <a:lnTo>
                    <a:pt x="2185" y="2099"/>
                  </a:lnTo>
                  <a:lnTo>
                    <a:pt x="2187" y="2103"/>
                  </a:lnTo>
                  <a:lnTo>
                    <a:pt x="2188" y="2107"/>
                  </a:lnTo>
                  <a:lnTo>
                    <a:pt x="2188" y="2110"/>
                  </a:lnTo>
                  <a:lnTo>
                    <a:pt x="2188" y="2111"/>
                  </a:lnTo>
                  <a:lnTo>
                    <a:pt x="2187" y="2112"/>
                  </a:lnTo>
                  <a:lnTo>
                    <a:pt x="2185" y="2113"/>
                  </a:lnTo>
                  <a:lnTo>
                    <a:pt x="2184" y="2116"/>
                  </a:lnTo>
                  <a:lnTo>
                    <a:pt x="2184" y="2120"/>
                  </a:lnTo>
                  <a:lnTo>
                    <a:pt x="2184" y="2126"/>
                  </a:lnTo>
                  <a:lnTo>
                    <a:pt x="2179" y="2144"/>
                  </a:lnTo>
                  <a:lnTo>
                    <a:pt x="2170" y="2159"/>
                  </a:lnTo>
                  <a:lnTo>
                    <a:pt x="2157" y="2171"/>
                  </a:lnTo>
                  <a:lnTo>
                    <a:pt x="2143" y="2180"/>
                  </a:lnTo>
                  <a:lnTo>
                    <a:pt x="2128" y="2185"/>
                  </a:lnTo>
                  <a:lnTo>
                    <a:pt x="2112" y="2186"/>
                  </a:lnTo>
                  <a:lnTo>
                    <a:pt x="2045" y="2176"/>
                  </a:lnTo>
                  <a:lnTo>
                    <a:pt x="1986" y="2165"/>
                  </a:lnTo>
                  <a:lnTo>
                    <a:pt x="1932" y="2153"/>
                  </a:lnTo>
                  <a:lnTo>
                    <a:pt x="1827" y="2123"/>
                  </a:lnTo>
                  <a:lnTo>
                    <a:pt x="1725" y="2086"/>
                  </a:lnTo>
                  <a:lnTo>
                    <a:pt x="1626" y="2044"/>
                  </a:lnTo>
                  <a:lnTo>
                    <a:pt x="1532" y="1997"/>
                  </a:lnTo>
                  <a:lnTo>
                    <a:pt x="1440" y="1944"/>
                  </a:lnTo>
                  <a:lnTo>
                    <a:pt x="1353" y="1885"/>
                  </a:lnTo>
                  <a:lnTo>
                    <a:pt x="1259" y="1900"/>
                  </a:lnTo>
                  <a:lnTo>
                    <a:pt x="1167" y="1910"/>
                  </a:lnTo>
                  <a:lnTo>
                    <a:pt x="1076" y="1917"/>
                  </a:lnTo>
                  <a:lnTo>
                    <a:pt x="985" y="1919"/>
                  </a:lnTo>
                  <a:lnTo>
                    <a:pt x="874" y="1916"/>
                  </a:lnTo>
                  <a:lnTo>
                    <a:pt x="765" y="1908"/>
                  </a:lnTo>
                  <a:lnTo>
                    <a:pt x="659" y="1895"/>
                  </a:lnTo>
                  <a:lnTo>
                    <a:pt x="556" y="1875"/>
                  </a:lnTo>
                  <a:lnTo>
                    <a:pt x="456" y="1850"/>
                  </a:lnTo>
                  <a:lnTo>
                    <a:pt x="360" y="1820"/>
                  </a:lnTo>
                  <a:lnTo>
                    <a:pt x="266" y="1784"/>
                  </a:lnTo>
                  <a:lnTo>
                    <a:pt x="174" y="1744"/>
                  </a:lnTo>
                  <a:lnTo>
                    <a:pt x="87" y="1696"/>
                  </a:lnTo>
                  <a:lnTo>
                    <a:pt x="0" y="1644"/>
                  </a:lnTo>
                  <a:lnTo>
                    <a:pt x="57" y="1647"/>
                  </a:lnTo>
                  <a:lnTo>
                    <a:pt x="107" y="1651"/>
                  </a:lnTo>
                  <a:lnTo>
                    <a:pt x="149" y="1652"/>
                  </a:lnTo>
                  <a:lnTo>
                    <a:pt x="184" y="1652"/>
                  </a:lnTo>
                  <a:lnTo>
                    <a:pt x="295" y="1649"/>
                  </a:lnTo>
                  <a:lnTo>
                    <a:pt x="405" y="1641"/>
                  </a:lnTo>
                  <a:lnTo>
                    <a:pt x="513" y="1629"/>
                  </a:lnTo>
                  <a:lnTo>
                    <a:pt x="620" y="1611"/>
                  </a:lnTo>
                  <a:lnTo>
                    <a:pt x="725" y="1587"/>
                  </a:lnTo>
                  <a:lnTo>
                    <a:pt x="829" y="1559"/>
                  </a:lnTo>
                  <a:lnTo>
                    <a:pt x="929" y="1525"/>
                  </a:lnTo>
                  <a:lnTo>
                    <a:pt x="1027" y="1487"/>
                  </a:lnTo>
                  <a:lnTo>
                    <a:pt x="1121" y="1444"/>
                  </a:lnTo>
                  <a:lnTo>
                    <a:pt x="1211" y="1398"/>
                  </a:lnTo>
                  <a:lnTo>
                    <a:pt x="1297" y="1345"/>
                  </a:lnTo>
                  <a:lnTo>
                    <a:pt x="1380" y="1290"/>
                  </a:lnTo>
                  <a:lnTo>
                    <a:pt x="1451" y="1233"/>
                  </a:lnTo>
                  <a:lnTo>
                    <a:pt x="1518" y="1175"/>
                  </a:lnTo>
                  <a:lnTo>
                    <a:pt x="1581" y="1114"/>
                  </a:lnTo>
                  <a:lnTo>
                    <a:pt x="1637" y="1050"/>
                  </a:lnTo>
                  <a:lnTo>
                    <a:pt x="1690" y="986"/>
                  </a:lnTo>
                  <a:lnTo>
                    <a:pt x="1737" y="918"/>
                  </a:lnTo>
                  <a:lnTo>
                    <a:pt x="1780" y="847"/>
                  </a:lnTo>
                  <a:lnTo>
                    <a:pt x="1817" y="775"/>
                  </a:lnTo>
                  <a:lnTo>
                    <a:pt x="1848" y="702"/>
                  </a:lnTo>
                  <a:lnTo>
                    <a:pt x="1875" y="627"/>
                  </a:lnTo>
                  <a:lnTo>
                    <a:pt x="1894" y="551"/>
                  </a:lnTo>
                  <a:lnTo>
                    <a:pt x="1909" y="475"/>
                  </a:lnTo>
                  <a:lnTo>
                    <a:pt x="1917" y="397"/>
                  </a:lnTo>
                  <a:lnTo>
                    <a:pt x="1920" y="317"/>
                  </a:lnTo>
                  <a:lnTo>
                    <a:pt x="1917" y="237"/>
                  </a:lnTo>
                  <a:lnTo>
                    <a:pt x="1907" y="157"/>
                  </a:lnTo>
                  <a:lnTo>
                    <a:pt x="1893" y="79"/>
                  </a:lnTo>
                  <a:lnTo>
                    <a:pt x="1871"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26" name="Group 25"/>
          <p:cNvGrpSpPr/>
          <p:nvPr/>
        </p:nvGrpSpPr>
        <p:grpSpPr>
          <a:xfrm>
            <a:off x="7106299" y="1024004"/>
            <a:ext cx="322552" cy="447542"/>
            <a:chOff x="-447675" y="2074863"/>
            <a:chExt cx="762000" cy="1057276"/>
          </a:xfrm>
          <a:solidFill>
            <a:schemeClr val="bg1"/>
          </a:solidFill>
        </p:grpSpPr>
        <p:sp>
          <p:nvSpPr>
            <p:cNvPr id="27" name="Freeform 12"/>
            <p:cNvSpPr/>
            <p:nvPr/>
          </p:nvSpPr>
          <p:spPr bwMode="auto">
            <a:xfrm>
              <a:off x="-209550" y="2867026"/>
              <a:ext cx="263525" cy="265113"/>
            </a:xfrm>
            <a:custGeom>
              <a:avLst/>
              <a:gdLst>
                <a:gd name="T0" fmla="*/ 104 w 831"/>
                <a:gd name="T1" fmla="*/ 0 h 832"/>
                <a:gd name="T2" fmla="*/ 727 w 831"/>
                <a:gd name="T3" fmla="*/ 0 h 832"/>
                <a:gd name="T4" fmla="*/ 747 w 831"/>
                <a:gd name="T5" fmla="*/ 2 h 832"/>
                <a:gd name="T6" fmla="*/ 766 w 831"/>
                <a:gd name="T7" fmla="*/ 8 h 832"/>
                <a:gd name="T8" fmla="*/ 783 w 831"/>
                <a:gd name="T9" fmla="*/ 17 h 832"/>
                <a:gd name="T10" fmla="*/ 799 w 831"/>
                <a:gd name="T11" fmla="*/ 32 h 832"/>
                <a:gd name="T12" fmla="*/ 814 w 831"/>
                <a:gd name="T13" fmla="*/ 48 h 832"/>
                <a:gd name="T14" fmla="*/ 823 w 831"/>
                <a:gd name="T15" fmla="*/ 66 h 832"/>
                <a:gd name="T16" fmla="*/ 829 w 831"/>
                <a:gd name="T17" fmla="*/ 84 h 832"/>
                <a:gd name="T18" fmla="*/ 831 w 831"/>
                <a:gd name="T19" fmla="*/ 105 h 832"/>
                <a:gd name="T20" fmla="*/ 831 w 831"/>
                <a:gd name="T21" fmla="*/ 728 h 832"/>
                <a:gd name="T22" fmla="*/ 829 w 831"/>
                <a:gd name="T23" fmla="*/ 749 h 832"/>
                <a:gd name="T24" fmla="*/ 823 w 831"/>
                <a:gd name="T25" fmla="*/ 767 h 832"/>
                <a:gd name="T26" fmla="*/ 814 w 831"/>
                <a:gd name="T27" fmla="*/ 785 h 832"/>
                <a:gd name="T28" fmla="*/ 799 w 831"/>
                <a:gd name="T29" fmla="*/ 801 h 832"/>
                <a:gd name="T30" fmla="*/ 783 w 831"/>
                <a:gd name="T31" fmla="*/ 814 h 832"/>
                <a:gd name="T32" fmla="*/ 766 w 831"/>
                <a:gd name="T33" fmla="*/ 825 h 832"/>
                <a:gd name="T34" fmla="*/ 747 w 831"/>
                <a:gd name="T35" fmla="*/ 830 h 832"/>
                <a:gd name="T36" fmla="*/ 727 w 831"/>
                <a:gd name="T37" fmla="*/ 832 h 832"/>
                <a:gd name="T38" fmla="*/ 104 w 831"/>
                <a:gd name="T39" fmla="*/ 832 h 832"/>
                <a:gd name="T40" fmla="*/ 83 w 831"/>
                <a:gd name="T41" fmla="*/ 830 h 832"/>
                <a:gd name="T42" fmla="*/ 65 w 831"/>
                <a:gd name="T43" fmla="*/ 825 h 832"/>
                <a:gd name="T44" fmla="*/ 47 w 831"/>
                <a:gd name="T45" fmla="*/ 814 h 832"/>
                <a:gd name="T46" fmla="*/ 31 w 831"/>
                <a:gd name="T47" fmla="*/ 801 h 832"/>
                <a:gd name="T48" fmla="*/ 18 w 831"/>
                <a:gd name="T49" fmla="*/ 785 h 832"/>
                <a:gd name="T50" fmla="*/ 7 w 831"/>
                <a:gd name="T51" fmla="*/ 767 h 832"/>
                <a:gd name="T52" fmla="*/ 2 w 831"/>
                <a:gd name="T53" fmla="*/ 749 h 832"/>
                <a:gd name="T54" fmla="*/ 0 w 831"/>
                <a:gd name="T55" fmla="*/ 728 h 832"/>
                <a:gd name="T56" fmla="*/ 0 w 831"/>
                <a:gd name="T57" fmla="*/ 105 h 832"/>
                <a:gd name="T58" fmla="*/ 2 w 831"/>
                <a:gd name="T59" fmla="*/ 84 h 832"/>
                <a:gd name="T60" fmla="*/ 7 w 831"/>
                <a:gd name="T61" fmla="*/ 66 h 832"/>
                <a:gd name="T62" fmla="*/ 18 w 831"/>
                <a:gd name="T63" fmla="*/ 48 h 832"/>
                <a:gd name="T64" fmla="*/ 31 w 831"/>
                <a:gd name="T65" fmla="*/ 32 h 832"/>
                <a:gd name="T66" fmla="*/ 47 w 831"/>
                <a:gd name="T67" fmla="*/ 18 h 832"/>
                <a:gd name="T68" fmla="*/ 65 w 831"/>
                <a:gd name="T69" fmla="*/ 8 h 832"/>
                <a:gd name="T70" fmla="*/ 83 w 831"/>
                <a:gd name="T71" fmla="*/ 2 h 832"/>
                <a:gd name="T72" fmla="*/ 104 w 831"/>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1" h="832">
                  <a:moveTo>
                    <a:pt x="104" y="0"/>
                  </a:moveTo>
                  <a:lnTo>
                    <a:pt x="727" y="0"/>
                  </a:lnTo>
                  <a:lnTo>
                    <a:pt x="747" y="2"/>
                  </a:lnTo>
                  <a:lnTo>
                    <a:pt x="766" y="8"/>
                  </a:lnTo>
                  <a:lnTo>
                    <a:pt x="783" y="17"/>
                  </a:lnTo>
                  <a:lnTo>
                    <a:pt x="799" y="32"/>
                  </a:lnTo>
                  <a:lnTo>
                    <a:pt x="814" y="48"/>
                  </a:lnTo>
                  <a:lnTo>
                    <a:pt x="823" y="66"/>
                  </a:lnTo>
                  <a:lnTo>
                    <a:pt x="829" y="84"/>
                  </a:lnTo>
                  <a:lnTo>
                    <a:pt x="831" y="105"/>
                  </a:lnTo>
                  <a:lnTo>
                    <a:pt x="831" y="728"/>
                  </a:lnTo>
                  <a:lnTo>
                    <a:pt x="829" y="749"/>
                  </a:lnTo>
                  <a:lnTo>
                    <a:pt x="823" y="767"/>
                  </a:lnTo>
                  <a:lnTo>
                    <a:pt x="814" y="785"/>
                  </a:lnTo>
                  <a:lnTo>
                    <a:pt x="799" y="801"/>
                  </a:lnTo>
                  <a:lnTo>
                    <a:pt x="783" y="814"/>
                  </a:lnTo>
                  <a:lnTo>
                    <a:pt x="766" y="825"/>
                  </a:lnTo>
                  <a:lnTo>
                    <a:pt x="747" y="830"/>
                  </a:lnTo>
                  <a:lnTo>
                    <a:pt x="727" y="832"/>
                  </a:lnTo>
                  <a:lnTo>
                    <a:pt x="104" y="832"/>
                  </a:lnTo>
                  <a:lnTo>
                    <a:pt x="83" y="830"/>
                  </a:lnTo>
                  <a:lnTo>
                    <a:pt x="65" y="825"/>
                  </a:lnTo>
                  <a:lnTo>
                    <a:pt x="47" y="814"/>
                  </a:lnTo>
                  <a:lnTo>
                    <a:pt x="31" y="801"/>
                  </a:lnTo>
                  <a:lnTo>
                    <a:pt x="18" y="785"/>
                  </a:lnTo>
                  <a:lnTo>
                    <a:pt x="7" y="767"/>
                  </a:lnTo>
                  <a:lnTo>
                    <a:pt x="2" y="749"/>
                  </a:lnTo>
                  <a:lnTo>
                    <a:pt x="0" y="728"/>
                  </a:lnTo>
                  <a:lnTo>
                    <a:pt x="0" y="105"/>
                  </a:lnTo>
                  <a:lnTo>
                    <a:pt x="2" y="84"/>
                  </a:lnTo>
                  <a:lnTo>
                    <a:pt x="7" y="66"/>
                  </a:lnTo>
                  <a:lnTo>
                    <a:pt x="18" y="48"/>
                  </a:lnTo>
                  <a:lnTo>
                    <a:pt x="31" y="32"/>
                  </a:lnTo>
                  <a:lnTo>
                    <a:pt x="47" y="18"/>
                  </a:lnTo>
                  <a:lnTo>
                    <a:pt x="65" y="8"/>
                  </a:lnTo>
                  <a:lnTo>
                    <a:pt x="83" y="2"/>
                  </a:lnTo>
                  <a:lnTo>
                    <a:pt x="104"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8" name="Freeform 13"/>
            <p:cNvSpPr/>
            <p:nvPr/>
          </p:nvSpPr>
          <p:spPr bwMode="auto">
            <a:xfrm>
              <a:off x="-447675" y="2074863"/>
              <a:ext cx="762000" cy="739775"/>
            </a:xfrm>
            <a:custGeom>
              <a:avLst/>
              <a:gdLst>
                <a:gd name="T0" fmla="*/ 1387 w 2399"/>
                <a:gd name="T1" fmla="*/ 13 h 2328"/>
                <a:gd name="T2" fmla="*/ 1639 w 2399"/>
                <a:gd name="T3" fmla="*/ 81 h 2328"/>
                <a:gd name="T4" fmla="*/ 1876 w 2399"/>
                <a:gd name="T5" fmla="*/ 197 h 2328"/>
                <a:gd name="T6" fmla="*/ 2072 w 2399"/>
                <a:gd name="T7" fmla="*/ 343 h 2328"/>
                <a:gd name="T8" fmla="*/ 2216 w 2399"/>
                <a:gd name="T9" fmla="*/ 504 h 2328"/>
                <a:gd name="T10" fmla="*/ 2325 w 2399"/>
                <a:gd name="T11" fmla="*/ 694 h 2328"/>
                <a:gd name="T12" fmla="*/ 2388 w 2399"/>
                <a:gd name="T13" fmla="*/ 897 h 2328"/>
                <a:gd name="T14" fmla="*/ 2397 w 2399"/>
                <a:gd name="T15" fmla="*/ 1109 h 2328"/>
                <a:gd name="T16" fmla="*/ 2359 w 2399"/>
                <a:gd name="T17" fmla="*/ 1302 h 2328"/>
                <a:gd name="T18" fmla="*/ 2292 w 2399"/>
                <a:gd name="T19" fmla="*/ 1459 h 2328"/>
                <a:gd name="T20" fmla="*/ 2207 w 2399"/>
                <a:gd name="T21" fmla="*/ 1578 h 2328"/>
                <a:gd name="T22" fmla="*/ 2090 w 2399"/>
                <a:gd name="T23" fmla="*/ 1685 h 2328"/>
                <a:gd name="T24" fmla="*/ 2000 w 2399"/>
                <a:gd name="T25" fmla="*/ 1753 h 2328"/>
                <a:gd name="T26" fmla="*/ 1923 w 2399"/>
                <a:gd name="T27" fmla="*/ 1800 h 2328"/>
                <a:gd name="T28" fmla="*/ 1817 w 2399"/>
                <a:gd name="T29" fmla="*/ 1861 h 2328"/>
                <a:gd name="T30" fmla="*/ 1702 w 2399"/>
                <a:gd name="T31" fmla="*/ 1950 h 2328"/>
                <a:gd name="T32" fmla="*/ 1618 w 2399"/>
                <a:gd name="T33" fmla="*/ 2065 h 2328"/>
                <a:gd name="T34" fmla="*/ 1576 w 2399"/>
                <a:gd name="T35" fmla="*/ 2156 h 2328"/>
                <a:gd name="T36" fmla="*/ 1565 w 2399"/>
                <a:gd name="T37" fmla="*/ 2233 h 2328"/>
                <a:gd name="T38" fmla="*/ 1521 w 2399"/>
                <a:gd name="T39" fmla="*/ 2306 h 2328"/>
                <a:gd name="T40" fmla="*/ 1464 w 2399"/>
                <a:gd name="T41" fmla="*/ 2328 h 2328"/>
                <a:gd name="T42" fmla="*/ 806 w 2399"/>
                <a:gd name="T43" fmla="*/ 2317 h 2328"/>
                <a:gd name="T44" fmla="*/ 760 w 2399"/>
                <a:gd name="T45" fmla="*/ 2248 h 2328"/>
                <a:gd name="T46" fmla="*/ 748 w 2399"/>
                <a:gd name="T47" fmla="*/ 2066 h 2328"/>
                <a:gd name="T48" fmla="*/ 779 w 2399"/>
                <a:gd name="T49" fmla="*/ 1886 h 2328"/>
                <a:gd name="T50" fmla="*/ 872 w 2399"/>
                <a:gd name="T51" fmla="*/ 1714 h 2328"/>
                <a:gd name="T52" fmla="*/ 1033 w 2399"/>
                <a:gd name="T53" fmla="*/ 1544 h 2328"/>
                <a:gd name="T54" fmla="*/ 1221 w 2399"/>
                <a:gd name="T55" fmla="*/ 1411 h 2328"/>
                <a:gd name="T56" fmla="*/ 1397 w 2399"/>
                <a:gd name="T57" fmla="*/ 1321 h 2328"/>
                <a:gd name="T58" fmla="*/ 1506 w 2399"/>
                <a:gd name="T59" fmla="*/ 1232 h 2328"/>
                <a:gd name="T60" fmla="*/ 1555 w 2399"/>
                <a:gd name="T61" fmla="*/ 1145 h 2328"/>
                <a:gd name="T62" fmla="*/ 1571 w 2399"/>
                <a:gd name="T63" fmla="*/ 1034 h 2328"/>
                <a:gd name="T64" fmla="*/ 1541 w 2399"/>
                <a:gd name="T65" fmla="*/ 931 h 2328"/>
                <a:gd name="T66" fmla="*/ 1450 w 2399"/>
                <a:gd name="T67" fmla="*/ 842 h 2328"/>
                <a:gd name="T68" fmla="*/ 1321 w 2399"/>
                <a:gd name="T69" fmla="*/ 779 h 2328"/>
                <a:gd name="T70" fmla="*/ 1171 w 2399"/>
                <a:gd name="T71" fmla="*/ 759 h 2328"/>
                <a:gd name="T72" fmla="*/ 1017 w 2399"/>
                <a:gd name="T73" fmla="*/ 777 h 2328"/>
                <a:gd name="T74" fmla="*/ 891 w 2399"/>
                <a:gd name="T75" fmla="*/ 835 h 2328"/>
                <a:gd name="T76" fmla="*/ 820 w 2399"/>
                <a:gd name="T77" fmla="*/ 896 h 2328"/>
                <a:gd name="T78" fmla="*/ 727 w 2399"/>
                <a:gd name="T79" fmla="*/ 996 h 2328"/>
                <a:gd name="T80" fmla="*/ 613 w 2399"/>
                <a:gd name="T81" fmla="*/ 1134 h 2328"/>
                <a:gd name="T82" fmla="*/ 555 w 2399"/>
                <a:gd name="T83" fmla="*/ 1172 h 2328"/>
                <a:gd name="T84" fmla="*/ 489 w 2399"/>
                <a:gd name="T85" fmla="*/ 1166 h 2328"/>
                <a:gd name="T86" fmla="*/ 27 w 2399"/>
                <a:gd name="T87" fmla="*/ 815 h 2328"/>
                <a:gd name="T88" fmla="*/ 1 w 2399"/>
                <a:gd name="T89" fmla="*/ 764 h 2328"/>
                <a:gd name="T90" fmla="*/ 15 w 2399"/>
                <a:gd name="T91" fmla="*/ 691 h 2328"/>
                <a:gd name="T92" fmla="*/ 174 w 2399"/>
                <a:gd name="T93" fmla="*/ 469 h 2328"/>
                <a:gd name="T94" fmla="*/ 356 w 2399"/>
                <a:gd name="T95" fmla="*/ 289 h 2328"/>
                <a:gd name="T96" fmla="*/ 560 w 2399"/>
                <a:gd name="T97" fmla="*/ 153 h 2328"/>
                <a:gd name="T98" fmla="*/ 788 w 2399"/>
                <a:gd name="T99" fmla="*/ 59 h 2328"/>
                <a:gd name="T100" fmla="*/ 1041 w 2399"/>
                <a:gd name="T101" fmla="*/ 10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99" h="2328">
                  <a:moveTo>
                    <a:pt x="1220" y="0"/>
                  </a:moveTo>
                  <a:lnTo>
                    <a:pt x="1304" y="3"/>
                  </a:lnTo>
                  <a:lnTo>
                    <a:pt x="1387" y="13"/>
                  </a:lnTo>
                  <a:lnTo>
                    <a:pt x="1471" y="28"/>
                  </a:lnTo>
                  <a:lnTo>
                    <a:pt x="1555" y="51"/>
                  </a:lnTo>
                  <a:lnTo>
                    <a:pt x="1639" y="81"/>
                  </a:lnTo>
                  <a:lnTo>
                    <a:pt x="1721" y="115"/>
                  </a:lnTo>
                  <a:lnTo>
                    <a:pt x="1800" y="154"/>
                  </a:lnTo>
                  <a:lnTo>
                    <a:pt x="1876" y="197"/>
                  </a:lnTo>
                  <a:lnTo>
                    <a:pt x="1949" y="244"/>
                  </a:lnTo>
                  <a:lnTo>
                    <a:pt x="2017" y="296"/>
                  </a:lnTo>
                  <a:lnTo>
                    <a:pt x="2072" y="343"/>
                  </a:lnTo>
                  <a:lnTo>
                    <a:pt x="2123" y="393"/>
                  </a:lnTo>
                  <a:lnTo>
                    <a:pt x="2171" y="446"/>
                  </a:lnTo>
                  <a:lnTo>
                    <a:pt x="2216" y="504"/>
                  </a:lnTo>
                  <a:lnTo>
                    <a:pt x="2256" y="564"/>
                  </a:lnTo>
                  <a:lnTo>
                    <a:pt x="2294" y="627"/>
                  </a:lnTo>
                  <a:lnTo>
                    <a:pt x="2325" y="694"/>
                  </a:lnTo>
                  <a:lnTo>
                    <a:pt x="2352" y="761"/>
                  </a:lnTo>
                  <a:lnTo>
                    <a:pt x="2373" y="829"/>
                  </a:lnTo>
                  <a:lnTo>
                    <a:pt x="2388" y="897"/>
                  </a:lnTo>
                  <a:lnTo>
                    <a:pt x="2396" y="968"/>
                  </a:lnTo>
                  <a:lnTo>
                    <a:pt x="2399" y="1039"/>
                  </a:lnTo>
                  <a:lnTo>
                    <a:pt x="2397" y="1109"/>
                  </a:lnTo>
                  <a:lnTo>
                    <a:pt x="2389" y="1176"/>
                  </a:lnTo>
                  <a:lnTo>
                    <a:pt x="2377" y="1239"/>
                  </a:lnTo>
                  <a:lnTo>
                    <a:pt x="2359" y="1302"/>
                  </a:lnTo>
                  <a:lnTo>
                    <a:pt x="2339" y="1361"/>
                  </a:lnTo>
                  <a:lnTo>
                    <a:pt x="2316" y="1413"/>
                  </a:lnTo>
                  <a:lnTo>
                    <a:pt x="2292" y="1459"/>
                  </a:lnTo>
                  <a:lnTo>
                    <a:pt x="2268" y="1501"/>
                  </a:lnTo>
                  <a:lnTo>
                    <a:pt x="2240" y="1539"/>
                  </a:lnTo>
                  <a:lnTo>
                    <a:pt x="2207" y="1578"/>
                  </a:lnTo>
                  <a:lnTo>
                    <a:pt x="2169" y="1617"/>
                  </a:lnTo>
                  <a:lnTo>
                    <a:pt x="2125" y="1656"/>
                  </a:lnTo>
                  <a:lnTo>
                    <a:pt x="2090" y="1685"/>
                  </a:lnTo>
                  <a:lnTo>
                    <a:pt x="2057" y="1711"/>
                  </a:lnTo>
                  <a:lnTo>
                    <a:pt x="2028" y="1734"/>
                  </a:lnTo>
                  <a:lnTo>
                    <a:pt x="2000" y="1753"/>
                  </a:lnTo>
                  <a:lnTo>
                    <a:pt x="1976" y="1769"/>
                  </a:lnTo>
                  <a:lnTo>
                    <a:pt x="1952" y="1784"/>
                  </a:lnTo>
                  <a:lnTo>
                    <a:pt x="1923" y="1800"/>
                  </a:lnTo>
                  <a:lnTo>
                    <a:pt x="1891" y="1819"/>
                  </a:lnTo>
                  <a:lnTo>
                    <a:pt x="1856" y="1839"/>
                  </a:lnTo>
                  <a:lnTo>
                    <a:pt x="1817" y="1861"/>
                  </a:lnTo>
                  <a:lnTo>
                    <a:pt x="1776" y="1887"/>
                  </a:lnTo>
                  <a:lnTo>
                    <a:pt x="1738" y="1916"/>
                  </a:lnTo>
                  <a:lnTo>
                    <a:pt x="1702" y="1950"/>
                  </a:lnTo>
                  <a:lnTo>
                    <a:pt x="1670" y="1988"/>
                  </a:lnTo>
                  <a:lnTo>
                    <a:pt x="1640" y="2029"/>
                  </a:lnTo>
                  <a:lnTo>
                    <a:pt x="1618" y="2065"/>
                  </a:lnTo>
                  <a:lnTo>
                    <a:pt x="1600" y="2098"/>
                  </a:lnTo>
                  <a:lnTo>
                    <a:pt x="1586" y="2128"/>
                  </a:lnTo>
                  <a:lnTo>
                    <a:pt x="1576" y="2156"/>
                  </a:lnTo>
                  <a:lnTo>
                    <a:pt x="1570" y="2182"/>
                  </a:lnTo>
                  <a:lnTo>
                    <a:pt x="1569" y="2204"/>
                  </a:lnTo>
                  <a:lnTo>
                    <a:pt x="1565" y="2233"/>
                  </a:lnTo>
                  <a:lnTo>
                    <a:pt x="1555" y="2262"/>
                  </a:lnTo>
                  <a:lnTo>
                    <a:pt x="1537" y="2288"/>
                  </a:lnTo>
                  <a:lnTo>
                    <a:pt x="1521" y="2306"/>
                  </a:lnTo>
                  <a:lnTo>
                    <a:pt x="1503" y="2319"/>
                  </a:lnTo>
                  <a:lnTo>
                    <a:pt x="1485" y="2326"/>
                  </a:lnTo>
                  <a:lnTo>
                    <a:pt x="1464" y="2328"/>
                  </a:lnTo>
                  <a:lnTo>
                    <a:pt x="841" y="2328"/>
                  </a:lnTo>
                  <a:lnTo>
                    <a:pt x="823" y="2326"/>
                  </a:lnTo>
                  <a:lnTo>
                    <a:pt x="806" y="2317"/>
                  </a:lnTo>
                  <a:lnTo>
                    <a:pt x="789" y="2302"/>
                  </a:lnTo>
                  <a:lnTo>
                    <a:pt x="775" y="2281"/>
                  </a:lnTo>
                  <a:lnTo>
                    <a:pt x="760" y="2248"/>
                  </a:lnTo>
                  <a:lnTo>
                    <a:pt x="751" y="2216"/>
                  </a:lnTo>
                  <a:lnTo>
                    <a:pt x="748" y="2184"/>
                  </a:lnTo>
                  <a:lnTo>
                    <a:pt x="748" y="2066"/>
                  </a:lnTo>
                  <a:lnTo>
                    <a:pt x="751" y="2005"/>
                  </a:lnTo>
                  <a:lnTo>
                    <a:pt x="761" y="1945"/>
                  </a:lnTo>
                  <a:lnTo>
                    <a:pt x="779" y="1886"/>
                  </a:lnTo>
                  <a:lnTo>
                    <a:pt x="804" y="1828"/>
                  </a:lnTo>
                  <a:lnTo>
                    <a:pt x="834" y="1771"/>
                  </a:lnTo>
                  <a:lnTo>
                    <a:pt x="872" y="1714"/>
                  </a:lnTo>
                  <a:lnTo>
                    <a:pt x="916" y="1660"/>
                  </a:lnTo>
                  <a:lnTo>
                    <a:pt x="974" y="1599"/>
                  </a:lnTo>
                  <a:lnTo>
                    <a:pt x="1033" y="1544"/>
                  </a:lnTo>
                  <a:lnTo>
                    <a:pt x="1094" y="1493"/>
                  </a:lnTo>
                  <a:lnTo>
                    <a:pt x="1157" y="1449"/>
                  </a:lnTo>
                  <a:lnTo>
                    <a:pt x="1221" y="1411"/>
                  </a:lnTo>
                  <a:lnTo>
                    <a:pt x="1288" y="1377"/>
                  </a:lnTo>
                  <a:lnTo>
                    <a:pt x="1345" y="1349"/>
                  </a:lnTo>
                  <a:lnTo>
                    <a:pt x="1397" y="1321"/>
                  </a:lnTo>
                  <a:lnTo>
                    <a:pt x="1440" y="1292"/>
                  </a:lnTo>
                  <a:lnTo>
                    <a:pt x="1477" y="1262"/>
                  </a:lnTo>
                  <a:lnTo>
                    <a:pt x="1506" y="1232"/>
                  </a:lnTo>
                  <a:lnTo>
                    <a:pt x="1526" y="1206"/>
                  </a:lnTo>
                  <a:lnTo>
                    <a:pt x="1542" y="1177"/>
                  </a:lnTo>
                  <a:lnTo>
                    <a:pt x="1555" y="1145"/>
                  </a:lnTo>
                  <a:lnTo>
                    <a:pt x="1564" y="1111"/>
                  </a:lnTo>
                  <a:lnTo>
                    <a:pt x="1569" y="1074"/>
                  </a:lnTo>
                  <a:lnTo>
                    <a:pt x="1571" y="1034"/>
                  </a:lnTo>
                  <a:lnTo>
                    <a:pt x="1568" y="999"/>
                  </a:lnTo>
                  <a:lnTo>
                    <a:pt x="1558" y="964"/>
                  </a:lnTo>
                  <a:lnTo>
                    <a:pt x="1541" y="931"/>
                  </a:lnTo>
                  <a:lnTo>
                    <a:pt x="1518" y="900"/>
                  </a:lnTo>
                  <a:lnTo>
                    <a:pt x="1487" y="871"/>
                  </a:lnTo>
                  <a:lnTo>
                    <a:pt x="1450" y="842"/>
                  </a:lnTo>
                  <a:lnTo>
                    <a:pt x="1409" y="816"/>
                  </a:lnTo>
                  <a:lnTo>
                    <a:pt x="1366" y="796"/>
                  </a:lnTo>
                  <a:lnTo>
                    <a:pt x="1321" y="779"/>
                  </a:lnTo>
                  <a:lnTo>
                    <a:pt x="1272" y="768"/>
                  </a:lnTo>
                  <a:lnTo>
                    <a:pt x="1223" y="761"/>
                  </a:lnTo>
                  <a:lnTo>
                    <a:pt x="1171" y="759"/>
                  </a:lnTo>
                  <a:lnTo>
                    <a:pt x="1116" y="761"/>
                  </a:lnTo>
                  <a:lnTo>
                    <a:pt x="1065" y="767"/>
                  </a:lnTo>
                  <a:lnTo>
                    <a:pt x="1017" y="777"/>
                  </a:lnTo>
                  <a:lnTo>
                    <a:pt x="972" y="793"/>
                  </a:lnTo>
                  <a:lnTo>
                    <a:pt x="930" y="811"/>
                  </a:lnTo>
                  <a:lnTo>
                    <a:pt x="891" y="835"/>
                  </a:lnTo>
                  <a:lnTo>
                    <a:pt x="869" y="851"/>
                  </a:lnTo>
                  <a:lnTo>
                    <a:pt x="846" y="872"/>
                  </a:lnTo>
                  <a:lnTo>
                    <a:pt x="820" y="896"/>
                  </a:lnTo>
                  <a:lnTo>
                    <a:pt x="791" y="925"/>
                  </a:lnTo>
                  <a:lnTo>
                    <a:pt x="760" y="959"/>
                  </a:lnTo>
                  <a:lnTo>
                    <a:pt x="727" y="996"/>
                  </a:lnTo>
                  <a:lnTo>
                    <a:pt x="692" y="1037"/>
                  </a:lnTo>
                  <a:lnTo>
                    <a:pt x="654" y="1083"/>
                  </a:lnTo>
                  <a:lnTo>
                    <a:pt x="613" y="1134"/>
                  </a:lnTo>
                  <a:lnTo>
                    <a:pt x="595" y="1151"/>
                  </a:lnTo>
                  <a:lnTo>
                    <a:pt x="576" y="1165"/>
                  </a:lnTo>
                  <a:lnTo>
                    <a:pt x="555" y="1172"/>
                  </a:lnTo>
                  <a:lnTo>
                    <a:pt x="533" y="1175"/>
                  </a:lnTo>
                  <a:lnTo>
                    <a:pt x="511" y="1173"/>
                  </a:lnTo>
                  <a:lnTo>
                    <a:pt x="489" y="1166"/>
                  </a:lnTo>
                  <a:lnTo>
                    <a:pt x="468" y="1154"/>
                  </a:lnTo>
                  <a:lnTo>
                    <a:pt x="42" y="830"/>
                  </a:lnTo>
                  <a:lnTo>
                    <a:pt x="27" y="815"/>
                  </a:lnTo>
                  <a:lnTo>
                    <a:pt x="14" y="800"/>
                  </a:lnTo>
                  <a:lnTo>
                    <a:pt x="6" y="782"/>
                  </a:lnTo>
                  <a:lnTo>
                    <a:pt x="1" y="764"/>
                  </a:lnTo>
                  <a:lnTo>
                    <a:pt x="0" y="738"/>
                  </a:lnTo>
                  <a:lnTo>
                    <a:pt x="5" y="715"/>
                  </a:lnTo>
                  <a:lnTo>
                    <a:pt x="15" y="691"/>
                  </a:lnTo>
                  <a:lnTo>
                    <a:pt x="66" y="612"/>
                  </a:lnTo>
                  <a:lnTo>
                    <a:pt x="119" y="538"/>
                  </a:lnTo>
                  <a:lnTo>
                    <a:pt x="174" y="469"/>
                  </a:lnTo>
                  <a:lnTo>
                    <a:pt x="232" y="404"/>
                  </a:lnTo>
                  <a:lnTo>
                    <a:pt x="292" y="345"/>
                  </a:lnTo>
                  <a:lnTo>
                    <a:pt x="356" y="289"/>
                  </a:lnTo>
                  <a:lnTo>
                    <a:pt x="422" y="239"/>
                  </a:lnTo>
                  <a:lnTo>
                    <a:pt x="489" y="194"/>
                  </a:lnTo>
                  <a:lnTo>
                    <a:pt x="560" y="153"/>
                  </a:lnTo>
                  <a:lnTo>
                    <a:pt x="634" y="117"/>
                  </a:lnTo>
                  <a:lnTo>
                    <a:pt x="710" y="86"/>
                  </a:lnTo>
                  <a:lnTo>
                    <a:pt x="788" y="59"/>
                  </a:lnTo>
                  <a:lnTo>
                    <a:pt x="870" y="38"/>
                  </a:lnTo>
                  <a:lnTo>
                    <a:pt x="953" y="21"/>
                  </a:lnTo>
                  <a:lnTo>
                    <a:pt x="1041" y="10"/>
                  </a:lnTo>
                  <a:lnTo>
                    <a:pt x="1129" y="3"/>
                  </a:lnTo>
                  <a:lnTo>
                    <a:pt x="1220" y="0"/>
                  </a:lnTo>
                  <a:close/>
                </a:path>
              </a:pathLst>
            </a:custGeom>
            <a:grpFill/>
            <a:ln w="0">
              <a:noFill/>
              <a:prstDash val="solid"/>
              <a:round/>
            </a:ln>
          </p:spPr>
          <p:txBody>
            <a:bodyPr vert="horz" wrap="square" lIns="91440" tIns="45720" rIns="91440" bIns="45720" numCol="1" anchor="t" anchorCtr="0" compatLnSpc="1"/>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decel="82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500"/>
                            </p:stCondLst>
                            <p:childTnLst>
                              <p:par>
                                <p:cTn id="22" presetID="2" presetClass="entr" presetSubtype="4" accel="18000" decel="8200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 presetClass="entr" presetSubtype="4" accel="18000" decel="8200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AutoShape 2" descr="Image result for al qalam university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graphicFrame>
        <p:nvGraphicFramePr>
          <p:cNvPr id="54" name="Diagram 53"/>
          <p:cNvGraphicFramePr/>
          <p:nvPr/>
        </p:nvGraphicFramePr>
        <p:xfrm>
          <a:off x="1524000" y="7937"/>
          <a:ext cx="6248400" cy="479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E473A4C0-AB87-48AA-91C4-A575EEC34F6A}" type="slidenum">
              <a:rPr lang="en-US" smtClean="0"/>
              <a:t>5</a:t>
            </a:fld>
            <a:endParaRPr lang="en-US"/>
          </a:p>
        </p:txBody>
      </p:sp>
      <p:sp>
        <p:nvSpPr>
          <p:cNvPr id="14" name="Text Placeholder 3"/>
          <p:cNvSpPr txBox="1"/>
          <p:nvPr/>
        </p:nvSpPr>
        <p:spPr>
          <a:xfrm>
            <a:off x="387350" y="1752600"/>
            <a:ext cx="8299450" cy="145478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a:t>The aim of this study is to accesses the importance </a:t>
            </a:r>
          </a:p>
          <a:p>
            <a:pPr marL="0" indent="0" algn="ctr">
              <a:buNone/>
            </a:pPr>
            <a:r>
              <a:rPr lang="en-US" sz="2000" b="1" dirty="0"/>
              <a:t>of ICT specialization among senior secondary </a:t>
            </a:r>
          </a:p>
          <a:p>
            <a:pPr marL="0" indent="0" algn="ctr">
              <a:buNone/>
            </a:pPr>
            <a:r>
              <a:rPr lang="en-US" sz="2000" b="1" dirty="0"/>
              <a:t>school students in Katsina local government, </a:t>
            </a:r>
          </a:p>
          <a:p>
            <a:pPr marL="0" indent="0" algn="ctr">
              <a:buNone/>
            </a:pPr>
            <a:r>
              <a:rPr lang="en-US" sz="2000" b="1" dirty="0"/>
              <a:t>katsina.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3510" y="0"/>
            <a:ext cx="501015" cy="685546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205740" anchor="ctr"/>
          <a:lstStyle/>
          <a:p>
            <a:pPr algn="ctr">
              <a:defRPr/>
            </a:pPr>
            <a:r>
              <a:rPr lang="en-US" sz="2400" b="1" dirty="0">
                <a:solidFill>
                  <a:prstClr val="white"/>
                </a:solidFill>
              </a:rPr>
              <a:t>  OBJECTIVES OF THE STUDY</a:t>
            </a:r>
          </a:p>
        </p:txBody>
      </p:sp>
      <p:sp>
        <p:nvSpPr>
          <p:cNvPr id="2" name="Text Box 1"/>
          <p:cNvSpPr txBox="1"/>
          <p:nvPr/>
        </p:nvSpPr>
        <p:spPr>
          <a:xfrm>
            <a:off x="644525" y="838200"/>
            <a:ext cx="8248650" cy="1271270"/>
          </a:xfrm>
          <a:prstGeom prst="rect">
            <a:avLst/>
          </a:prstGeom>
          <a:noFill/>
        </p:spPr>
        <p:txBody>
          <a:bodyPr wrap="square" rtlCol="0" anchor="t">
            <a:noAutofit/>
          </a:bodyPr>
          <a:lstStyle/>
          <a:p>
            <a:pPr marL="457200" indent="-457200">
              <a:buFont typeface="Arial" panose="020B0604020202020204" pitchFamily="34" charset="0"/>
              <a:buChar char="•"/>
            </a:pPr>
            <a:r>
              <a:rPr lang="en-US" sz="2800"/>
              <a:t>To identify the benefit of ICT specialization among senior secondary schools.</a:t>
            </a:r>
          </a:p>
          <a:p>
            <a:pPr marL="457200" indent="-457200">
              <a:buFont typeface="Arial" panose="020B0604020202020204" pitchFamily="34" charset="0"/>
              <a:buChar char="•"/>
            </a:pPr>
            <a:r>
              <a:rPr lang="en-US" sz="2800"/>
              <a:t>To identify the challenges faced among senior secondary school student in ICT specialization</a:t>
            </a:r>
          </a:p>
          <a:p>
            <a:pPr marL="457200" indent="-457200">
              <a:buFont typeface="Arial" panose="020B0604020202020204" pitchFamily="34" charset="0"/>
              <a:buChar char="•"/>
            </a:pPr>
            <a:r>
              <a:rPr lang="en-US" sz="2800"/>
              <a:t>To assess the academic impact of ICT specialization among senior secondary school students.</a:t>
            </a:r>
          </a:p>
          <a:p>
            <a:pPr marL="457200" indent="-457200">
              <a:buFont typeface="Arial" panose="020B0604020202020204" pitchFamily="34" charset="0"/>
              <a:buChar char="•"/>
            </a:pPr>
            <a:r>
              <a:rPr lang="en-US" sz="2800"/>
              <a:t>To propose recommendations for improving the effectiveness of ICT specialization programs in senior secondary schools.</a:t>
            </a:r>
          </a:p>
          <a:p>
            <a:pPr marL="457200" indent="-457200">
              <a:buFont typeface="Arial" panose="020B0604020202020204" pitchFamily="34" charset="0"/>
              <a:buChar char="•"/>
            </a:pPr>
            <a:endParaRPr lang="en-US"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rot="5400000">
            <a:off x="4363403" y="-1057751"/>
            <a:ext cx="580073" cy="43891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205740" anchor="ctr"/>
          <a:lstStyle/>
          <a:p>
            <a:pPr algn="ctr">
              <a:lnSpc>
                <a:spcPct val="100000"/>
              </a:lnSpc>
            </a:pPr>
            <a:r>
              <a:rPr lang="en-US" sz="2100" b="1" dirty="0">
                <a:solidFill>
                  <a:prstClr val="white"/>
                </a:solidFill>
              </a:rPr>
              <a:t>RESEARCH METHODS AND METHODOLOGY</a:t>
            </a:r>
          </a:p>
        </p:txBody>
      </p:sp>
      <p:sp>
        <p:nvSpPr>
          <p:cNvPr id="2" name="Text Box 1"/>
          <p:cNvSpPr txBox="1"/>
          <p:nvPr/>
        </p:nvSpPr>
        <p:spPr>
          <a:xfrm>
            <a:off x="381000" y="1676400"/>
            <a:ext cx="8281670" cy="3784600"/>
          </a:xfrm>
          <a:prstGeom prst="rect">
            <a:avLst/>
          </a:prstGeom>
          <a:noFill/>
        </p:spPr>
        <p:txBody>
          <a:bodyPr wrap="square" rtlCol="0" anchor="t">
            <a:spAutoFit/>
          </a:bodyPr>
          <a:lstStyle/>
          <a:p>
            <a:pPr indent="0">
              <a:buFont typeface="+mj-lt"/>
              <a:buNone/>
            </a:pPr>
            <a:r>
              <a:rPr lang="en-US" sz="2400"/>
              <a:t>This stage explained tools, techniques use in carrying out research and how the  research is done. </a:t>
            </a:r>
          </a:p>
          <a:p>
            <a:pPr indent="0">
              <a:buFont typeface="+mj-lt"/>
              <a:buNone/>
            </a:pPr>
            <a:r>
              <a:rPr lang="en-US" sz="2400">
                <a:sym typeface="+mn-ea"/>
              </a:rPr>
              <a:t>The total number of the students from the selected schools is 130 and the </a:t>
            </a:r>
            <a:r>
              <a:rPr lang="en-US" sz="2400"/>
              <a:t>sample size was determined by the use of Krejcie and  Morgan table (1970). Based on table the sample size for the study becomes 97. The data was collected through the use of questionnaire. 97 questionnaires were distributed to the 97 respondents through the use of simple radom sampling technique and utilized frequency, percentage and T-test statistics for analysis.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rot="5400000">
            <a:off x="4363403" y="-1819751"/>
            <a:ext cx="580073" cy="43891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205740" anchor="ctr"/>
          <a:lstStyle/>
          <a:p>
            <a:pPr algn="ctr">
              <a:lnSpc>
                <a:spcPct val="100000"/>
              </a:lnSpc>
            </a:pPr>
            <a:r>
              <a:rPr lang="en-US" sz="2100" b="1" dirty="0">
                <a:solidFill>
                  <a:prstClr val="white"/>
                </a:solidFill>
              </a:rPr>
              <a:t>RESULTS</a:t>
            </a:r>
          </a:p>
        </p:txBody>
      </p:sp>
      <p:graphicFrame>
        <p:nvGraphicFramePr>
          <p:cNvPr id="3" name="Table 2"/>
          <p:cNvGraphicFramePr/>
          <p:nvPr/>
        </p:nvGraphicFramePr>
        <p:xfrm>
          <a:off x="228600" y="1295400"/>
          <a:ext cx="4201795" cy="5487035"/>
        </p:xfrm>
        <a:graphic>
          <a:graphicData uri="http://schemas.openxmlformats.org/drawingml/2006/table">
            <a:tbl>
              <a:tblPr/>
              <a:tblGrid>
                <a:gridCol w="611505">
                  <a:extLst>
                    <a:ext uri="{9D8B030D-6E8A-4147-A177-3AD203B41FA5}">
                      <a16:colId xmlns:a16="http://schemas.microsoft.com/office/drawing/2014/main" val="20000"/>
                    </a:ext>
                  </a:extLst>
                </a:gridCol>
                <a:gridCol w="1391285">
                  <a:extLst>
                    <a:ext uri="{9D8B030D-6E8A-4147-A177-3AD203B41FA5}">
                      <a16:colId xmlns:a16="http://schemas.microsoft.com/office/drawing/2014/main" val="20001"/>
                    </a:ext>
                  </a:extLst>
                </a:gridCol>
                <a:gridCol w="1138555">
                  <a:extLst>
                    <a:ext uri="{9D8B030D-6E8A-4147-A177-3AD203B41FA5}">
                      <a16:colId xmlns:a16="http://schemas.microsoft.com/office/drawing/2014/main" val="20002"/>
                    </a:ext>
                  </a:extLst>
                </a:gridCol>
                <a:gridCol w="1060450">
                  <a:extLst>
                    <a:ext uri="{9D8B030D-6E8A-4147-A177-3AD203B41FA5}">
                      <a16:colId xmlns:a16="http://schemas.microsoft.com/office/drawing/2014/main" val="20003"/>
                    </a:ext>
                  </a:extLst>
                </a:gridCol>
              </a:tblGrid>
              <a:tr h="1097280">
                <a:tc>
                  <a:txBody>
                    <a:bodyPr/>
                    <a:lstStyle/>
                    <a:p>
                      <a:pPr indent="0" algn="ctr">
                        <a:buNone/>
                      </a:pPr>
                      <a:r>
                        <a:rPr lang="en-US" sz="1800" b="0">
                          <a:latin typeface="Times New Roman" panose="02020603050405020304" pitchFamily="18" charset="0"/>
                          <a:cs typeface="Times New Roman" panose="02020603050405020304" pitchFamily="18" charset="0"/>
                        </a:rPr>
                        <a:t>S/N</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 Benefits of ICT specialization</a:t>
                      </a:r>
                      <a:r>
                        <a:rPr lang="en-US" sz="1800" b="0" i="1">
                          <a:latin typeface="Times New Roman" panose="02020603050405020304" pitchFamily="18" charset="0"/>
                          <a:cs typeface="Times New Roman" panose="02020603050405020304" pitchFamily="18" charset="0"/>
                        </a:rPr>
                        <a:t> </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Frequency</a:t>
                      </a:r>
                      <a:r>
                        <a:rPr lang="en-US" sz="1800" b="0" i="1">
                          <a:latin typeface="Times New Roman" panose="02020603050405020304" pitchFamily="18" charset="0"/>
                          <a:cs typeface="Times New Roman" panose="02020603050405020304" pitchFamily="18" charset="0"/>
                        </a:rPr>
                        <a:t> </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Percentage (%)</a:t>
                      </a:r>
                      <a:r>
                        <a:rPr lang="en-US" sz="1800" b="0" i="1">
                          <a:latin typeface="Times New Roman" panose="02020603050405020304" pitchFamily="18" charset="0"/>
                          <a:cs typeface="Times New Roman" panose="02020603050405020304" pitchFamily="18" charset="0"/>
                        </a:rPr>
                        <a:t> </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2485">
                <a:tc>
                  <a:txBody>
                    <a:bodyPr/>
                    <a:lstStyle/>
                    <a:p>
                      <a:pPr indent="0" algn="ctr">
                        <a:buNone/>
                      </a:pPr>
                      <a:r>
                        <a:rPr lang="en-US" sz="1800" b="0">
                          <a:latin typeface="Times New Roman" panose="02020603050405020304" pitchFamily="18" charset="0"/>
                          <a:cs typeface="Times New Roman" panose="02020603050405020304" pitchFamily="18" charset="0"/>
                        </a:rPr>
                        <a:t>1</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Improved Digital Skills</a:t>
                      </a:r>
                      <a:r>
                        <a:rPr lang="en-US" sz="1800" b="0" i="1">
                          <a:latin typeface="Times New Roman" panose="02020603050405020304" pitchFamily="18" charset="0"/>
                          <a:cs typeface="Times New Roman" panose="02020603050405020304" pitchFamily="18" charset="0"/>
                        </a:rPr>
                        <a:t> </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45</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50</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7435">
                <a:tc>
                  <a:txBody>
                    <a:bodyPr/>
                    <a:lstStyle/>
                    <a:p>
                      <a:pPr indent="0" algn="ctr">
                        <a:buNone/>
                      </a:pPr>
                      <a:r>
                        <a:rPr lang="en-US" sz="1800" b="0">
                          <a:latin typeface="Times New Roman" panose="02020603050405020304" pitchFamily="18" charset="0"/>
                          <a:cs typeface="Times New Roman" panose="02020603050405020304" pitchFamily="18" charset="0"/>
                        </a:rPr>
                        <a:t>2</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Better Career Opportunities</a:t>
                      </a:r>
                      <a:r>
                        <a:rPr lang="en-US" sz="1800" b="0" i="1">
                          <a:latin typeface="Times New Roman" panose="02020603050405020304" pitchFamily="18" charset="0"/>
                          <a:cs typeface="Times New Roman" panose="02020603050405020304" pitchFamily="18" charset="0"/>
                        </a:rPr>
                        <a:t> </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25</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27.78</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4390">
                <a:tc>
                  <a:txBody>
                    <a:bodyPr/>
                    <a:lstStyle/>
                    <a:p>
                      <a:pPr indent="0" algn="ctr">
                        <a:buNone/>
                      </a:pPr>
                      <a:r>
                        <a:rPr lang="en-US" sz="1800" b="0">
                          <a:latin typeface="Times New Roman" panose="02020603050405020304" pitchFamily="18" charset="0"/>
                          <a:cs typeface="Times New Roman" panose="02020603050405020304" pitchFamily="18" charset="0"/>
                        </a:rPr>
                        <a:t>3</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Enhanced Problem Solving</a:t>
                      </a:r>
                      <a:r>
                        <a:rPr lang="en-US" sz="1800" b="0" i="1">
                          <a:latin typeface="Times New Roman" panose="02020603050405020304" pitchFamily="18" charset="0"/>
                          <a:cs typeface="Times New Roman" panose="02020603050405020304" pitchFamily="18" charset="0"/>
                        </a:rPr>
                        <a:t> </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10</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11.11</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2485">
                <a:tc>
                  <a:txBody>
                    <a:bodyPr/>
                    <a:lstStyle/>
                    <a:p>
                      <a:pPr indent="0" algn="ctr">
                        <a:buNone/>
                      </a:pPr>
                      <a:r>
                        <a:rPr lang="en-US" sz="1800" b="0">
                          <a:latin typeface="Times New Roman" panose="02020603050405020304" pitchFamily="18" charset="0"/>
                          <a:cs typeface="Times New Roman" panose="02020603050405020304" pitchFamily="18" charset="0"/>
                        </a:rPr>
                        <a:t>4</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Increased Job Market Demand</a:t>
                      </a:r>
                      <a:r>
                        <a:rPr lang="en-US" sz="1800" b="0" i="1">
                          <a:latin typeface="Times New Roman" panose="02020603050405020304" pitchFamily="18" charset="0"/>
                          <a:cs typeface="Times New Roman" panose="02020603050405020304" pitchFamily="18" charset="0"/>
                        </a:rPr>
                        <a:t> </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8</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8.89</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8640">
                <a:tc>
                  <a:txBody>
                    <a:bodyPr/>
                    <a:lstStyle/>
                    <a:p>
                      <a:pPr indent="0" algn="ctr">
                        <a:buNone/>
                      </a:pPr>
                      <a:r>
                        <a:rPr lang="en-US" sz="1800" b="0">
                          <a:latin typeface="Times New Roman" panose="02020603050405020304" pitchFamily="18" charset="0"/>
                          <a:cs typeface="Times New Roman" panose="02020603050405020304" pitchFamily="18" charset="0"/>
                        </a:rPr>
                        <a:t>5</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Other (Specify) </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2</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2.22</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20">
                <a:tc>
                  <a:txBody>
                    <a:bodyPr/>
                    <a:lstStyle/>
                    <a:p>
                      <a:pPr indent="0" algn="ctr">
                        <a:buNone/>
                      </a:pPr>
                      <a:r>
                        <a:rPr lang="en-US" sz="1800" b="0">
                          <a:latin typeface="Times New Roman" panose="02020603050405020304" pitchFamily="18" charset="0"/>
                          <a:cs typeface="Times New Roman" panose="02020603050405020304" pitchFamily="18" charset="0"/>
                        </a:rPr>
                        <a:t> </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TOTAL</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90</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100</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00" name="Text Box 99"/>
          <p:cNvSpPr txBox="1"/>
          <p:nvPr/>
        </p:nvSpPr>
        <p:spPr>
          <a:xfrm>
            <a:off x="139065" y="762000"/>
            <a:ext cx="8818245" cy="368300"/>
          </a:xfrm>
          <a:prstGeom prst="rect">
            <a:avLst/>
          </a:prstGeom>
          <a:noFill/>
          <a:ln w="9525">
            <a:noFill/>
          </a:ln>
        </p:spPr>
        <p:txBody>
          <a:bodyPr wrap="square">
            <a:spAutoFit/>
          </a:bodyPr>
          <a:lstStyle/>
          <a:p>
            <a:pPr indent="0"/>
            <a:r>
              <a:rPr lang="en-US" b="1">
                <a:solidFill>
                  <a:srgbClr val="000000"/>
                </a:solidFill>
                <a:latin typeface="Times New Roman" panose="02020603050405020304" pitchFamily="18" charset="0"/>
                <a:cs typeface="Arial" panose="020B0604020202020204" pitchFamily="34" charset="0"/>
              </a:rPr>
              <a:t>Table 1: What are the benefits of ICT Specialization among secondary school students?</a:t>
            </a:r>
          </a:p>
        </p:txBody>
      </p:sp>
      <p:pic>
        <p:nvPicPr>
          <p:cNvPr id="2" name="Picture 4" descr="C:\Users\USER~1.WIN\AppData\Local\Temp\ksohtml7340\wps2.png"/>
          <p:cNvPicPr>
            <a:picLocks noChangeAspect="1"/>
          </p:cNvPicPr>
          <p:nvPr/>
        </p:nvPicPr>
        <p:blipFill>
          <a:blip r:embed="rId2"/>
          <a:stretch>
            <a:fillRect/>
          </a:stretch>
        </p:blipFill>
        <p:spPr>
          <a:xfrm>
            <a:off x="4430395" y="2362200"/>
            <a:ext cx="4599940" cy="3570605"/>
          </a:xfrm>
          <a:prstGeom prst="rect">
            <a:avLst/>
          </a:prstGeom>
          <a:noFill/>
          <a:ln w="9525">
            <a:noFill/>
          </a:ln>
        </p:spPr>
      </p:pic>
      <p:sp>
        <p:nvSpPr>
          <p:cNvPr id="4" name="Text Box 3"/>
          <p:cNvSpPr txBox="1"/>
          <p:nvPr/>
        </p:nvSpPr>
        <p:spPr>
          <a:xfrm>
            <a:off x="4064000" y="5867400"/>
            <a:ext cx="5080000" cy="368300"/>
          </a:xfrm>
          <a:prstGeom prst="rect">
            <a:avLst/>
          </a:prstGeom>
          <a:noFill/>
          <a:ln w="9525">
            <a:noFill/>
          </a:ln>
        </p:spPr>
        <p:txBody>
          <a:bodyPr>
            <a:spAutoFit/>
          </a:bodyPr>
          <a:lstStyle/>
          <a:p>
            <a:pPr indent="0" algn="ctr"/>
            <a:r>
              <a:rPr lang="en-US" b="0" i="1">
                <a:latin typeface="Times New Roman" panose="02020603050405020304" pitchFamily="18" charset="0"/>
                <a:cs typeface="Arial" panose="020B0604020202020204" pitchFamily="34" charset="0"/>
              </a:rPr>
              <a:t>Benefits of ICT specialization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rot="5400000">
            <a:off x="4363403" y="-1819751"/>
            <a:ext cx="580073" cy="43891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205740" anchor="ctr"/>
          <a:lstStyle/>
          <a:p>
            <a:pPr algn="ctr">
              <a:lnSpc>
                <a:spcPct val="100000"/>
              </a:lnSpc>
            </a:pPr>
            <a:r>
              <a:rPr lang="en-US" sz="2100" b="1" dirty="0">
                <a:solidFill>
                  <a:prstClr val="white"/>
                </a:solidFill>
              </a:rPr>
              <a:t>RESULTS</a:t>
            </a:r>
          </a:p>
        </p:txBody>
      </p:sp>
      <p:sp>
        <p:nvSpPr>
          <p:cNvPr id="100" name="Text Box 99"/>
          <p:cNvSpPr txBox="1"/>
          <p:nvPr/>
        </p:nvSpPr>
        <p:spPr>
          <a:xfrm>
            <a:off x="139065" y="762000"/>
            <a:ext cx="8818245" cy="368300"/>
          </a:xfrm>
          <a:prstGeom prst="rect">
            <a:avLst/>
          </a:prstGeom>
          <a:noFill/>
          <a:ln w="9525">
            <a:noFill/>
          </a:ln>
        </p:spPr>
        <p:txBody>
          <a:bodyPr wrap="square">
            <a:spAutoFit/>
          </a:bodyPr>
          <a:lstStyle/>
          <a:p>
            <a:pPr indent="0"/>
            <a:r>
              <a:rPr lang="en-US" b="1">
                <a:solidFill>
                  <a:srgbClr val="000000"/>
                </a:solidFill>
                <a:latin typeface="Times New Roman" panose="02020603050405020304" pitchFamily="18" charset="0"/>
                <a:cs typeface="Arial" panose="020B0604020202020204" pitchFamily="34" charset="0"/>
              </a:rPr>
              <a:t>2. What are the challenges of ICT specialization among secondary school students?</a:t>
            </a:r>
          </a:p>
        </p:txBody>
      </p:sp>
      <p:graphicFrame>
        <p:nvGraphicFramePr>
          <p:cNvPr id="2" name="Table 1"/>
          <p:cNvGraphicFramePr/>
          <p:nvPr/>
        </p:nvGraphicFramePr>
        <p:xfrm>
          <a:off x="152400" y="1297305"/>
          <a:ext cx="4932680" cy="5359400"/>
        </p:xfrm>
        <a:graphic>
          <a:graphicData uri="http://schemas.openxmlformats.org/drawingml/2006/table">
            <a:tbl>
              <a:tblPr/>
              <a:tblGrid>
                <a:gridCol w="544830">
                  <a:extLst>
                    <a:ext uri="{9D8B030D-6E8A-4147-A177-3AD203B41FA5}">
                      <a16:colId xmlns:a16="http://schemas.microsoft.com/office/drawing/2014/main" val="20000"/>
                    </a:ext>
                  </a:extLst>
                </a:gridCol>
                <a:gridCol w="191897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tblGrid>
              <a:tr h="1035050">
                <a:tc>
                  <a:txBody>
                    <a:bodyPr/>
                    <a:lstStyle/>
                    <a:p>
                      <a:pPr indent="0">
                        <a:buNone/>
                      </a:pPr>
                      <a:r>
                        <a:rPr lang="en-US" sz="800" b="0">
                          <a:solidFill>
                            <a:srgbClr val="000000"/>
                          </a:solidFill>
                          <a:latin typeface="Times New Roman" panose="02020603050405020304" pitchFamily="18" charset="0"/>
                          <a:cs typeface="Times New Roman" panose="02020603050405020304" pitchFamily="18" charset="0"/>
                        </a:rPr>
                        <a:t>S/N</a:t>
                      </a:r>
                      <a:endParaRPr lang="en-US" sz="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1">
                          <a:latin typeface="Times New Roman" panose="02020603050405020304" pitchFamily="18" charset="0"/>
                          <a:cs typeface="Times New Roman" panose="02020603050405020304" pitchFamily="18" charset="0"/>
                        </a:rPr>
                        <a:t>Challenges of ICT specialization</a:t>
                      </a:r>
                      <a:r>
                        <a:rPr lang="en-US" sz="1800" b="0">
                          <a:solidFill>
                            <a:srgbClr val="000000"/>
                          </a:solidFill>
                          <a:latin typeface="Times New Roman" panose="02020603050405020304" pitchFamily="18" charset="0"/>
                          <a:cs typeface="Times New Roman" panose="02020603050405020304" pitchFamily="18" charset="0"/>
                        </a:rPr>
                        <a:t> </a:t>
                      </a:r>
                      <a:endParaRPr lang="en-US" sz="1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1">
                          <a:latin typeface="Times New Roman" panose="02020603050405020304" pitchFamily="18" charset="0"/>
                          <a:cs typeface="Times New Roman" panose="02020603050405020304" pitchFamily="18" charset="0"/>
                        </a:rPr>
                        <a:t>Frequency</a:t>
                      </a:r>
                      <a:r>
                        <a:rPr lang="en-US" sz="1800" b="0">
                          <a:solidFill>
                            <a:srgbClr val="000000"/>
                          </a:solidFill>
                          <a:latin typeface="Times New Roman" panose="02020603050405020304" pitchFamily="18" charset="0"/>
                          <a:cs typeface="Times New Roman" panose="02020603050405020304" pitchFamily="18" charset="0"/>
                        </a:rPr>
                        <a:t> </a:t>
                      </a:r>
                      <a:endParaRPr lang="en-US" sz="1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1">
                          <a:latin typeface="Times New Roman" panose="02020603050405020304" pitchFamily="18" charset="0"/>
                          <a:cs typeface="Times New Roman" panose="02020603050405020304" pitchFamily="18" charset="0"/>
                        </a:rPr>
                        <a:t>Percentage (%)</a:t>
                      </a:r>
                      <a:r>
                        <a:rPr lang="en-US" sz="1800" b="0">
                          <a:solidFill>
                            <a:srgbClr val="000000"/>
                          </a:solidFill>
                          <a:latin typeface="Times New Roman" panose="02020603050405020304" pitchFamily="18" charset="0"/>
                          <a:cs typeface="Times New Roman" panose="02020603050405020304" pitchFamily="18" charset="0"/>
                        </a:rPr>
                        <a:t> </a:t>
                      </a:r>
                      <a:endParaRPr lang="en-US" sz="1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2480">
                <a:tc>
                  <a:txBody>
                    <a:bodyPr/>
                    <a:lstStyle/>
                    <a:p>
                      <a:pPr indent="0">
                        <a:buNone/>
                      </a:pPr>
                      <a:r>
                        <a:rPr lang="en-US" sz="700" b="0">
                          <a:solidFill>
                            <a:srgbClr val="000000"/>
                          </a:solidFill>
                          <a:latin typeface="Times New Roman" panose="02020603050405020304" pitchFamily="18" charset="0"/>
                          <a:cs typeface="Times New Roman" panose="02020603050405020304" pitchFamily="18" charset="0"/>
                        </a:rPr>
                        <a:t>1</a:t>
                      </a:r>
                      <a:endParaRPr lang="en-US" sz="7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Limited Access to Technology</a:t>
                      </a:r>
                      <a:r>
                        <a:rPr lang="en-US" sz="1800" b="0">
                          <a:solidFill>
                            <a:srgbClr val="000000"/>
                          </a:solidFill>
                          <a:latin typeface="Times New Roman" panose="02020603050405020304" pitchFamily="18" charset="0"/>
                          <a:cs typeface="Times New Roman" panose="02020603050405020304" pitchFamily="18" charset="0"/>
                        </a:rPr>
                        <a:t> </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20</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22.22</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9290">
                <a:tc>
                  <a:txBody>
                    <a:bodyPr/>
                    <a:lstStyle/>
                    <a:p>
                      <a:pPr indent="0">
                        <a:buNone/>
                      </a:pPr>
                      <a:r>
                        <a:rPr lang="en-US" sz="700" b="0">
                          <a:solidFill>
                            <a:srgbClr val="000000"/>
                          </a:solidFill>
                          <a:latin typeface="Times New Roman" panose="02020603050405020304" pitchFamily="18" charset="0"/>
                          <a:cs typeface="Times New Roman" panose="02020603050405020304" pitchFamily="18" charset="0"/>
                        </a:rPr>
                        <a:t>2</a:t>
                      </a:r>
                      <a:endParaRPr lang="en-US" sz="7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Inadequate ICT Infrastructure</a:t>
                      </a:r>
                      <a:r>
                        <a:rPr lang="en-US" sz="1800" b="0">
                          <a:solidFill>
                            <a:srgbClr val="000000"/>
                          </a:solidFill>
                          <a:latin typeface="Times New Roman" panose="02020603050405020304" pitchFamily="18" charset="0"/>
                          <a:cs typeface="Times New Roman" panose="02020603050405020304" pitchFamily="18" charset="0"/>
                        </a:rPr>
                        <a:t> </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35</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38.89</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1365">
                <a:tc>
                  <a:txBody>
                    <a:bodyPr/>
                    <a:lstStyle/>
                    <a:p>
                      <a:pPr indent="0">
                        <a:buNone/>
                      </a:pPr>
                      <a:r>
                        <a:rPr lang="en-US" sz="700" b="0">
                          <a:solidFill>
                            <a:srgbClr val="000000"/>
                          </a:solidFill>
                          <a:latin typeface="Times New Roman" panose="02020603050405020304" pitchFamily="18" charset="0"/>
                          <a:cs typeface="Times New Roman" panose="02020603050405020304" pitchFamily="18" charset="0"/>
                        </a:rPr>
                        <a:t>3</a:t>
                      </a:r>
                      <a:endParaRPr lang="en-US" sz="7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Lack of Qualified Teachers</a:t>
                      </a:r>
                      <a:r>
                        <a:rPr lang="en-US" sz="1800" b="0">
                          <a:solidFill>
                            <a:srgbClr val="000000"/>
                          </a:solidFill>
                          <a:latin typeface="Times New Roman" panose="02020603050405020304" pitchFamily="18" charset="0"/>
                          <a:cs typeface="Times New Roman" panose="02020603050405020304" pitchFamily="18" charset="0"/>
                        </a:rPr>
                        <a:t> </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14</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15.56</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9445">
                <a:tc>
                  <a:txBody>
                    <a:bodyPr/>
                    <a:lstStyle/>
                    <a:p>
                      <a:pPr indent="0">
                        <a:buNone/>
                      </a:pPr>
                      <a:r>
                        <a:rPr lang="en-US" sz="700" b="0">
                          <a:solidFill>
                            <a:srgbClr val="000000"/>
                          </a:solidFill>
                          <a:latin typeface="Times New Roman" panose="02020603050405020304" pitchFamily="18" charset="0"/>
                          <a:cs typeface="Times New Roman" panose="02020603050405020304" pitchFamily="18" charset="0"/>
                        </a:rPr>
                        <a:t>4</a:t>
                      </a:r>
                      <a:endParaRPr lang="en-US" sz="7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Financial Constraints</a:t>
                      </a:r>
                      <a:r>
                        <a:rPr lang="en-US" sz="1800" b="0">
                          <a:solidFill>
                            <a:srgbClr val="000000"/>
                          </a:solidFill>
                          <a:latin typeface="Times New Roman" panose="02020603050405020304" pitchFamily="18" charset="0"/>
                          <a:cs typeface="Times New Roman" panose="02020603050405020304" pitchFamily="18" charset="0"/>
                        </a:rPr>
                        <a:t> </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11</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12.22</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0405">
                <a:tc>
                  <a:txBody>
                    <a:bodyPr/>
                    <a:lstStyle/>
                    <a:p>
                      <a:pPr indent="0">
                        <a:buNone/>
                      </a:pPr>
                      <a:r>
                        <a:rPr lang="en-US" sz="700" b="0">
                          <a:solidFill>
                            <a:srgbClr val="000000"/>
                          </a:solidFill>
                          <a:latin typeface="Times New Roman" panose="02020603050405020304" pitchFamily="18" charset="0"/>
                          <a:cs typeface="Times New Roman" panose="02020603050405020304" pitchFamily="18" charset="0"/>
                        </a:rPr>
                        <a:t>5</a:t>
                      </a:r>
                      <a:endParaRPr lang="en-US" sz="7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Outdated Curriculum</a:t>
                      </a:r>
                      <a:r>
                        <a:rPr lang="en-US" sz="1800" b="0">
                          <a:solidFill>
                            <a:srgbClr val="000000"/>
                          </a:solidFill>
                          <a:latin typeface="Times New Roman" panose="02020603050405020304" pitchFamily="18" charset="0"/>
                          <a:cs typeface="Times New Roman" panose="02020603050405020304" pitchFamily="18" charset="0"/>
                        </a:rPr>
                        <a:t> </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10</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11.11</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61365">
                <a:tc>
                  <a:txBody>
                    <a:bodyPr/>
                    <a:lstStyle/>
                    <a:p>
                      <a:pPr indent="0">
                        <a:buNone/>
                      </a:pPr>
                      <a:r>
                        <a:rPr lang="en-US" sz="700" b="0">
                          <a:solidFill>
                            <a:srgbClr val="000000"/>
                          </a:solidFill>
                          <a:latin typeface="Times New Roman" panose="02020603050405020304" pitchFamily="18" charset="0"/>
                          <a:cs typeface="Times New Roman" panose="02020603050405020304" pitchFamily="18" charset="0"/>
                        </a:rPr>
                        <a:t> </a:t>
                      </a:r>
                      <a:endParaRPr lang="en-US" sz="7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1">
                          <a:latin typeface="Times New Roman" panose="02020603050405020304" pitchFamily="18" charset="0"/>
                          <a:cs typeface="Times New Roman" panose="02020603050405020304" pitchFamily="18" charset="0"/>
                        </a:rPr>
                        <a:t>Total</a:t>
                      </a:r>
                      <a:r>
                        <a:rPr lang="en-US" sz="1800" b="0">
                          <a:solidFill>
                            <a:srgbClr val="000000"/>
                          </a:solidFill>
                          <a:latin typeface="Times New Roman" panose="02020603050405020304" pitchFamily="18" charset="0"/>
                          <a:cs typeface="Times New Roman" panose="02020603050405020304" pitchFamily="18" charset="0"/>
                        </a:rPr>
                        <a:t> </a:t>
                      </a:r>
                      <a:endParaRPr lang="en-US" sz="1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90</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Times New Roman" panose="02020603050405020304" pitchFamily="18" charset="0"/>
                          <a:cs typeface="Times New Roman" panose="02020603050405020304" pitchFamily="18" charset="0"/>
                        </a:rPr>
                        <a:t>100</a:t>
                      </a:r>
                      <a:endParaRPr 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3" name="Picture -2147482601" descr="C:\Users\USER~1.WIN\AppData\Local\Temp\ksohtml7340\wps3.png"/>
          <p:cNvPicPr>
            <a:picLocks noChangeAspect="1"/>
          </p:cNvPicPr>
          <p:nvPr/>
        </p:nvPicPr>
        <p:blipFill>
          <a:blip r:embed="rId2"/>
          <a:stretch>
            <a:fillRect/>
          </a:stretch>
        </p:blipFill>
        <p:spPr>
          <a:xfrm>
            <a:off x="5085080" y="2438400"/>
            <a:ext cx="4132580" cy="2994660"/>
          </a:xfrm>
          <a:prstGeom prst="rect">
            <a:avLst/>
          </a:prstGeom>
          <a:noFill/>
          <a:ln w="9525">
            <a:noFill/>
          </a:ln>
        </p:spPr>
      </p:pic>
      <p:sp>
        <p:nvSpPr>
          <p:cNvPr id="4" name="Text Box 3"/>
          <p:cNvSpPr txBox="1"/>
          <p:nvPr/>
        </p:nvSpPr>
        <p:spPr>
          <a:xfrm>
            <a:off x="4800600" y="5486400"/>
            <a:ext cx="5080000" cy="368300"/>
          </a:xfrm>
          <a:prstGeom prst="rect">
            <a:avLst/>
          </a:prstGeom>
          <a:noFill/>
          <a:ln w="9525">
            <a:noFill/>
          </a:ln>
        </p:spPr>
        <p:txBody>
          <a:bodyPr>
            <a:spAutoFit/>
          </a:bodyPr>
          <a:lstStyle/>
          <a:p>
            <a:pPr indent="0" algn="ctr"/>
            <a:r>
              <a:rPr lang="en-US" b="0" i="1">
                <a:latin typeface="Times New Roman" panose="02020603050405020304" pitchFamily="18" charset="0"/>
                <a:cs typeface="Arial" panose="020B0604020202020204" pitchFamily="34" charset="0"/>
              </a:rPr>
              <a:t>Challenges of ICT specialization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0</TotalTime>
  <Words>1255</Words>
  <Application>Microsoft Office PowerPoint</Application>
  <PresentationFormat>On-screen Show (4:3)</PresentationFormat>
  <Paragraphs>264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Book Antiqua</vt:lpstr>
      <vt:lpstr>Calibri</vt:lpstr>
      <vt:lpstr>Lucida Sans</vt:lpstr>
      <vt:lpstr>Times New Roman</vt:lpstr>
      <vt:lpstr>Office Theme</vt:lpstr>
      <vt:lpstr>Assessing The Importance of ICT Specialization Among Senior Secondary Students in Kastina, Katsina Local Government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Lawal Idris Bagiwa</dc:creator>
  <cp:lastModifiedBy>Advocate Dr Kazi Abdul Mannan</cp:lastModifiedBy>
  <cp:revision>333</cp:revision>
  <cp:lastPrinted>2019-09-07T07:29:00Z</cp:lastPrinted>
  <dcterms:created xsi:type="dcterms:W3CDTF">2019-03-26T18:58:00Z</dcterms:created>
  <dcterms:modified xsi:type="dcterms:W3CDTF">2023-12-31T04:49:29Z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BEA9E80720C6416680B656BBFE775FA6_13</vt:lpwstr>
  </property>
  <property fmtid="{D5CDD505-2E9C-101B-9397-08002B2CF9AE}" pid="3" name="KSOProductBuildVer">
    <vt:lpwstr>1033-12.2.0.13359</vt:lpwstr>
  </property>
</Properties>
</file>