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FF79"/>
    <a:srgbClr val="C2B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22" d="100"/>
          <a:sy n="22" d="100"/>
        </p:scale>
        <p:origin x="3715"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380493712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US" altLang="zh-CN"/>
              <a:t>Click to edit Master title style</a:t>
            </a:r>
            <a:endParaRPr lang="en-US" dirty="0"/>
          </a:p>
        </p:txBody>
      </p:sp>
      <p:sp>
        <p:nvSpPr>
          <p:cNvPr id="1048612"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13"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14" name="Footer Placeholder 4"/>
          <p:cNvSpPr>
            <a:spLocks noGrp="1"/>
          </p:cNvSpPr>
          <p:nvPr>
            <p:ph type="ftr" sz="quarter" idx="11"/>
          </p:nvPr>
        </p:nvSpPr>
        <p:spPr/>
        <p:txBody>
          <a:bodyPr/>
          <a:lstStyle/>
          <a:p>
            <a:endParaRPr lang="zh-CN" altLang="en-US"/>
          </a:p>
        </p:txBody>
      </p:sp>
      <p:sp>
        <p:nvSpPr>
          <p:cNvPr id="104861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5" name="Vertical Title 1"/>
          <p:cNvSpPr>
            <a:spLocks noGrp="1"/>
          </p:cNvSpPr>
          <p:nvPr>
            <p:ph type="title" orient="vert"/>
          </p:nvPr>
        </p:nvSpPr>
        <p:spPr>
          <a:xfrm>
            <a:off x="6543675" y="365125"/>
            <a:ext cx="1971675" cy="5811838"/>
          </a:xfrm>
        </p:spPr>
        <p:txBody>
          <a:bodyPr vert="eaVert"/>
          <a:lstStyle/>
          <a:p>
            <a:r>
              <a:rPr lang="en-US" altLang="zh-CN"/>
              <a:t>Click to edit Master title style</a:t>
            </a:r>
            <a:endParaRPr lang="en-US" dirty="0"/>
          </a:p>
        </p:txBody>
      </p:sp>
      <p:sp>
        <p:nvSpPr>
          <p:cNvPr id="1048596" name="Vertical Text Placeholder 2"/>
          <p:cNvSpPr>
            <a:spLocks noGrp="1"/>
          </p:cNvSpPr>
          <p:nvPr>
            <p:ph type="body" orient="vert" idx="1"/>
          </p:nvPr>
        </p:nvSpPr>
        <p:spPr>
          <a:xfrm>
            <a:off x="628650" y="365125"/>
            <a:ext cx="5800725" cy="5811838"/>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97"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98" name="Footer Placeholder 4"/>
          <p:cNvSpPr>
            <a:spLocks noGrp="1"/>
          </p:cNvSpPr>
          <p:nvPr>
            <p:ph type="ftr" sz="quarter" idx="11"/>
          </p:nvPr>
        </p:nvSpPr>
        <p:spPr/>
        <p:txBody>
          <a:bodyPr/>
          <a:lstStyle/>
          <a:p>
            <a:endParaRPr lang="zh-CN" altLang="en-US"/>
          </a:p>
        </p:txBody>
      </p:sp>
      <p:sp>
        <p:nvSpPr>
          <p:cNvPr id="104859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00" name="Title 1"/>
          <p:cNvSpPr>
            <a:spLocks noGrp="1"/>
          </p:cNvSpPr>
          <p:nvPr>
            <p:ph type="title"/>
          </p:nvPr>
        </p:nvSpPr>
        <p:spPr/>
        <p:txBody>
          <a:bodyPr/>
          <a:lstStyle/>
          <a:p>
            <a:r>
              <a:rPr lang="en-US" altLang="zh-CN"/>
              <a:t>Click to edit Master title style</a:t>
            </a:r>
            <a:endParaRPr lang="en-US" dirty="0"/>
          </a:p>
        </p:txBody>
      </p:sp>
      <p:sp>
        <p:nvSpPr>
          <p:cNvPr id="1048601"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02"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03" name="Footer Placeholder 4"/>
          <p:cNvSpPr>
            <a:spLocks noGrp="1"/>
          </p:cNvSpPr>
          <p:nvPr>
            <p:ph type="ftr" sz="quarter" idx="11"/>
          </p:nvPr>
        </p:nvSpPr>
        <p:spPr/>
        <p:txBody>
          <a:bodyPr/>
          <a:lstStyle/>
          <a:p>
            <a:endParaRPr lang="zh-CN" altLang="en-US"/>
          </a:p>
        </p:txBody>
      </p:sp>
      <p:sp>
        <p:nvSpPr>
          <p:cNvPr id="104860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6" name="Title 1"/>
          <p:cNvSpPr>
            <a:spLocks noGrp="1"/>
          </p:cNvSpPr>
          <p:nvPr>
            <p:ph type="title"/>
          </p:nvPr>
        </p:nvSpPr>
        <p:spPr>
          <a:xfrm>
            <a:off x="623888" y="1709739"/>
            <a:ext cx="7886700" cy="2852737"/>
          </a:xfrm>
        </p:spPr>
        <p:txBody>
          <a:bodyPr anchor="b"/>
          <a:lstStyle>
            <a:lvl1pPr>
              <a:defRPr sz="6000"/>
            </a:lvl1pPr>
          </a:lstStyle>
          <a:p>
            <a:r>
              <a:rPr lang="en-US" altLang="zh-CN"/>
              <a:t>Click to edit Master title style</a:t>
            </a:r>
            <a:endParaRPr lang="en-US" dirty="0"/>
          </a:p>
        </p:txBody>
      </p:sp>
      <p:sp>
        <p:nvSpPr>
          <p:cNvPr id="1048617"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a:t>Click to edit Master text styles</a:t>
            </a:r>
          </a:p>
        </p:txBody>
      </p:sp>
      <p:sp>
        <p:nvSpPr>
          <p:cNvPr id="1048618" name="Date Placeholder 3"/>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19" name="Footer Placeholder 4"/>
          <p:cNvSpPr>
            <a:spLocks noGrp="1"/>
          </p:cNvSpPr>
          <p:nvPr>
            <p:ph type="ftr" sz="quarter" idx="11"/>
          </p:nvPr>
        </p:nvSpPr>
        <p:spPr/>
        <p:txBody>
          <a:bodyPr/>
          <a:lstStyle/>
          <a:p>
            <a:endParaRPr lang="zh-CN" altLang="en-US"/>
          </a:p>
        </p:txBody>
      </p:sp>
      <p:sp>
        <p:nvSpPr>
          <p:cNvPr id="1048620"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1" name="Title 1"/>
          <p:cNvSpPr>
            <a:spLocks noGrp="1"/>
          </p:cNvSpPr>
          <p:nvPr>
            <p:ph type="title"/>
          </p:nvPr>
        </p:nvSpPr>
        <p:spPr/>
        <p:txBody>
          <a:bodyPr/>
          <a:lstStyle/>
          <a:p>
            <a:r>
              <a:rPr lang="en-US" altLang="zh-CN"/>
              <a:t>Click to edit Master title style</a:t>
            </a:r>
            <a:endParaRPr lang="en-US" dirty="0"/>
          </a:p>
        </p:txBody>
      </p:sp>
      <p:sp>
        <p:nvSpPr>
          <p:cNvPr id="1048622" name="Content Placeholder 2"/>
          <p:cNvSpPr>
            <a:spLocks noGrp="1"/>
          </p:cNvSpPr>
          <p:nvPr>
            <p:ph sz="half" idx="1"/>
          </p:nvPr>
        </p:nvSpPr>
        <p:spPr>
          <a:xfrm>
            <a:off x="6286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3" name="Content Placeholder 3"/>
          <p:cNvSpPr>
            <a:spLocks noGrp="1"/>
          </p:cNvSpPr>
          <p:nvPr>
            <p:ph sz="half" idx="2"/>
          </p:nvPr>
        </p:nvSpPr>
        <p:spPr>
          <a:xfrm>
            <a:off x="4629150" y="1825625"/>
            <a:ext cx="3886200" cy="435133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24"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25" name="Footer Placeholder 5"/>
          <p:cNvSpPr>
            <a:spLocks noGrp="1"/>
          </p:cNvSpPr>
          <p:nvPr>
            <p:ph type="ftr" sz="quarter" idx="11"/>
          </p:nvPr>
        </p:nvSpPr>
        <p:spPr/>
        <p:txBody>
          <a:bodyPr/>
          <a:lstStyle/>
          <a:p>
            <a:endParaRPr lang="zh-CN" altLang="en-US"/>
          </a:p>
        </p:txBody>
      </p:sp>
      <p:sp>
        <p:nvSpPr>
          <p:cNvPr id="1048626"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7" name="Title 1"/>
          <p:cNvSpPr>
            <a:spLocks noGrp="1"/>
          </p:cNvSpPr>
          <p:nvPr>
            <p:ph type="title"/>
          </p:nvPr>
        </p:nvSpPr>
        <p:spPr>
          <a:xfrm>
            <a:off x="629841" y="365126"/>
            <a:ext cx="7886700" cy="1325563"/>
          </a:xfrm>
        </p:spPr>
        <p:txBody>
          <a:bodyPr/>
          <a:lstStyle/>
          <a:p>
            <a:r>
              <a:rPr lang="en-US" altLang="zh-CN"/>
              <a:t>Click to edit Master title style</a:t>
            </a:r>
            <a:endParaRPr lang="en-US" dirty="0"/>
          </a:p>
        </p:txBody>
      </p:sp>
      <p:sp>
        <p:nvSpPr>
          <p:cNvPr id="1048628"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29" name="Content Placeholder 3"/>
          <p:cNvSpPr>
            <a:spLocks noGrp="1"/>
          </p:cNvSpPr>
          <p:nvPr>
            <p:ph sz="half" idx="2"/>
          </p:nvPr>
        </p:nvSpPr>
        <p:spPr>
          <a:xfrm>
            <a:off x="629842" y="2505075"/>
            <a:ext cx="3868340"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0"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1048631" name="Content Placeholder 5"/>
          <p:cNvSpPr>
            <a:spLocks noGrp="1"/>
          </p:cNvSpPr>
          <p:nvPr>
            <p:ph sz="quarter" idx="4"/>
          </p:nvPr>
        </p:nvSpPr>
        <p:spPr>
          <a:xfrm>
            <a:off x="4629150" y="2505075"/>
            <a:ext cx="3887391" cy="3684588"/>
          </a:xfrm>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32" name="Date Placeholder 6"/>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33" name="Footer Placeholder 7"/>
          <p:cNvSpPr>
            <a:spLocks noGrp="1"/>
          </p:cNvSpPr>
          <p:nvPr>
            <p:ph type="ftr" sz="quarter" idx="11"/>
          </p:nvPr>
        </p:nvSpPr>
        <p:spPr/>
        <p:txBody>
          <a:bodyPr/>
          <a:lstStyle/>
          <a:p>
            <a:endParaRPr lang="zh-CN" altLang="en-US"/>
          </a:p>
        </p:txBody>
      </p:sp>
      <p:sp>
        <p:nvSpPr>
          <p:cNvPr id="1048634"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r>
              <a:rPr lang="en-US" altLang="zh-CN"/>
              <a:t>Click to edit Master title style</a:t>
            </a:r>
            <a:endParaRPr lang="en-US" dirty="0"/>
          </a:p>
        </p:txBody>
      </p:sp>
      <p:sp>
        <p:nvSpPr>
          <p:cNvPr id="1048592" name="Date Placeholder 2"/>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593" name="Footer Placeholder 3"/>
          <p:cNvSpPr>
            <a:spLocks noGrp="1"/>
          </p:cNvSpPr>
          <p:nvPr>
            <p:ph type="ftr" sz="quarter" idx="11"/>
          </p:nvPr>
        </p:nvSpPr>
        <p:spPr/>
        <p:txBody>
          <a:bodyPr/>
          <a:lstStyle/>
          <a:p>
            <a:endParaRPr lang="zh-CN" altLang="en-US"/>
          </a:p>
        </p:txBody>
      </p:sp>
      <p:sp>
        <p:nvSpPr>
          <p:cNvPr id="1048594"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5" name="Date Placeholder 1"/>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36" name="Footer Placeholder 2"/>
          <p:cNvSpPr>
            <a:spLocks noGrp="1"/>
          </p:cNvSpPr>
          <p:nvPr>
            <p:ph type="ftr" sz="quarter" idx="11"/>
          </p:nvPr>
        </p:nvSpPr>
        <p:spPr/>
        <p:txBody>
          <a:bodyPr/>
          <a:lstStyle/>
          <a:p>
            <a:endParaRPr lang="zh-CN" altLang="en-US"/>
          </a:p>
        </p:txBody>
      </p:sp>
      <p:sp>
        <p:nvSpPr>
          <p:cNvPr id="1048637"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8"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39"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640"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41"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42" name="Footer Placeholder 5"/>
          <p:cNvSpPr>
            <a:spLocks noGrp="1"/>
          </p:cNvSpPr>
          <p:nvPr>
            <p:ph type="ftr" sz="quarter" idx="11"/>
          </p:nvPr>
        </p:nvSpPr>
        <p:spPr/>
        <p:txBody>
          <a:bodyPr/>
          <a:lstStyle/>
          <a:p>
            <a:endParaRPr lang="zh-CN" altLang="en-US"/>
          </a:p>
        </p:txBody>
      </p:sp>
      <p:sp>
        <p:nvSpPr>
          <p:cNvPr id="104864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5" name="Title 1"/>
          <p:cNvSpPr>
            <a:spLocks noGrp="1"/>
          </p:cNvSpPr>
          <p:nvPr>
            <p:ph type="title"/>
          </p:nvPr>
        </p:nvSpPr>
        <p:spPr>
          <a:xfrm>
            <a:off x="629841" y="457200"/>
            <a:ext cx="2949178" cy="1600200"/>
          </a:xfrm>
        </p:spPr>
        <p:txBody>
          <a:bodyPr anchor="b"/>
          <a:lstStyle>
            <a:lvl1pPr>
              <a:defRPr sz="3200"/>
            </a:lvl1pPr>
          </a:lstStyle>
          <a:p>
            <a:r>
              <a:rPr lang="en-US" altLang="zh-CN"/>
              <a:t>Click to edit Master title style</a:t>
            </a:r>
            <a:endParaRPr lang="en-US" dirty="0"/>
          </a:p>
        </p:txBody>
      </p:sp>
      <p:sp>
        <p:nvSpPr>
          <p:cNvPr id="1048606"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en-US" dirty="0"/>
          </a:p>
        </p:txBody>
      </p:sp>
      <p:sp>
        <p:nvSpPr>
          <p:cNvPr id="104860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a:t>Click to edit Master text styles</a:t>
            </a:r>
          </a:p>
        </p:txBody>
      </p:sp>
      <p:sp>
        <p:nvSpPr>
          <p:cNvPr id="1048608" name="Date Placeholder 4"/>
          <p:cNvSpPr>
            <a:spLocks noGrp="1"/>
          </p:cNvSpPr>
          <p:nvPr>
            <p:ph type="dt" sz="half" idx="10"/>
          </p:nvPr>
        </p:nvSpPr>
        <p:spPr/>
        <p:txBody>
          <a:bodyPr/>
          <a:lstStyle/>
          <a:p>
            <a:fld id="{70BC1078-46ED-40F9-8930-935BAD7C2B02}" type="datetimeFigureOut">
              <a:rPr lang="zh-CN" altLang="en-US" smtClean="0"/>
              <a:t>2023/12/18</a:t>
            </a:fld>
            <a:endParaRPr lang="zh-CN" altLang="en-US"/>
          </a:p>
        </p:txBody>
      </p:sp>
      <p:sp>
        <p:nvSpPr>
          <p:cNvPr id="1048609" name="Footer Placeholder 5"/>
          <p:cNvSpPr>
            <a:spLocks noGrp="1"/>
          </p:cNvSpPr>
          <p:nvPr>
            <p:ph type="ftr" sz="quarter" idx="11"/>
          </p:nvPr>
        </p:nvSpPr>
        <p:spPr/>
        <p:txBody>
          <a:bodyPr/>
          <a:lstStyle/>
          <a:p>
            <a:endParaRPr lang="zh-CN" altLang="en-US"/>
          </a:p>
        </p:txBody>
      </p:sp>
      <p:sp>
        <p:nvSpPr>
          <p:cNvPr id="104861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2023/12/18</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who.int/mediacentre/factsheets/fs%20117/en/"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48586" name="TextBox 1048585"/>
          <p:cNvSpPr txBox="1"/>
          <p:nvPr/>
        </p:nvSpPr>
        <p:spPr>
          <a:xfrm>
            <a:off x="1394999" y="383141"/>
            <a:ext cx="6770094" cy="338554"/>
          </a:xfrm>
          <a:prstGeom prst="rect">
            <a:avLst/>
          </a:prstGeom>
        </p:spPr>
        <p:txBody>
          <a:bodyPr wrap="square" rtlCol="0">
            <a:spAutoFit/>
          </a:bodyPr>
          <a:lstStyle/>
          <a:p>
            <a:r>
              <a:rPr lang="en-US" sz="1600" b="1" dirty="0"/>
              <a:t>                                                        DENGUE</a:t>
            </a:r>
            <a:endParaRPr lang="en-US" sz="1600" dirty="0"/>
          </a:p>
        </p:txBody>
      </p:sp>
      <p:sp>
        <p:nvSpPr>
          <p:cNvPr id="1048587" name="TextBox 1048586"/>
          <p:cNvSpPr txBox="1"/>
          <p:nvPr/>
        </p:nvSpPr>
        <p:spPr>
          <a:xfrm>
            <a:off x="3383506" y="721695"/>
            <a:ext cx="4000000" cy="338554"/>
          </a:xfrm>
          <a:prstGeom prst="rect">
            <a:avLst/>
          </a:prstGeom>
        </p:spPr>
        <p:txBody>
          <a:bodyPr wrap="square" rtlCol="0">
            <a:spAutoFit/>
          </a:bodyPr>
          <a:lstStyle/>
          <a:p>
            <a:r>
              <a:rPr lang="en-US" sz="1600" b="1" dirty="0" err="1">
                <a:solidFill>
                  <a:srgbClr val="FFC000"/>
                </a:solidFill>
              </a:rPr>
              <a:t>Hogale</a:t>
            </a:r>
            <a:r>
              <a:rPr lang="en-US" sz="1600" b="1" dirty="0">
                <a:solidFill>
                  <a:srgbClr val="FFC000"/>
                </a:solidFill>
              </a:rPr>
              <a:t> </a:t>
            </a:r>
            <a:r>
              <a:rPr lang="en-US" sz="1600" b="1" dirty="0" err="1">
                <a:solidFill>
                  <a:srgbClr val="FFC000"/>
                </a:solidFill>
              </a:rPr>
              <a:t>Krushna</a:t>
            </a:r>
            <a:r>
              <a:rPr lang="en-US" sz="1600" b="1" dirty="0">
                <a:solidFill>
                  <a:srgbClr val="FFC000"/>
                </a:solidFill>
              </a:rPr>
              <a:t> </a:t>
            </a:r>
            <a:r>
              <a:rPr lang="en-US" sz="1600" b="1" dirty="0" err="1">
                <a:solidFill>
                  <a:srgbClr val="FFC000"/>
                </a:solidFill>
              </a:rPr>
              <a:t>Nanasaheb</a:t>
            </a:r>
            <a:r>
              <a:rPr lang="en-US" sz="1200" dirty="0">
                <a:solidFill>
                  <a:srgbClr val="FFC000"/>
                </a:solidFill>
              </a:rPr>
              <a:t> </a:t>
            </a:r>
            <a:endParaRPr lang="en-GB" sz="1200" dirty="0">
              <a:solidFill>
                <a:srgbClr val="FFC000"/>
              </a:solidFill>
            </a:endParaRPr>
          </a:p>
        </p:txBody>
      </p:sp>
      <p:sp>
        <p:nvSpPr>
          <p:cNvPr id="1048588" name="TextBox 1048587"/>
          <p:cNvSpPr txBox="1"/>
          <p:nvPr/>
        </p:nvSpPr>
        <p:spPr>
          <a:xfrm>
            <a:off x="699410" y="1137193"/>
            <a:ext cx="7995857" cy="523220"/>
          </a:xfrm>
          <a:prstGeom prst="rect">
            <a:avLst/>
          </a:prstGeom>
        </p:spPr>
        <p:txBody>
          <a:bodyPr wrap="square" rtlCol="0">
            <a:spAutoFit/>
          </a:bodyPr>
          <a:lstStyle/>
          <a:p>
            <a:r>
              <a:rPr lang="en-US" sz="1400" b="1" dirty="0" err="1">
                <a:solidFill>
                  <a:srgbClr val="FF0000"/>
                </a:solidFill>
                <a:latin typeface="FZZWXBTOT_Uni"/>
                <a:cs typeface="FZZWXBTOT_Uni"/>
              </a:rPr>
              <a:t>Parikrama</a:t>
            </a:r>
            <a:r>
              <a:rPr lang="en-US" sz="1400" b="1" dirty="0">
                <a:solidFill>
                  <a:srgbClr val="FF0000"/>
                </a:solidFill>
                <a:latin typeface="FZZWXBTOT_Uni"/>
                <a:cs typeface="FZZWXBTOT_Uni"/>
              </a:rPr>
              <a:t> Diploma in Pharmaceutical Sciences, Kashti, Tal- </a:t>
            </a:r>
            <a:r>
              <a:rPr lang="en-US" sz="1400" b="1" dirty="0" err="1">
                <a:solidFill>
                  <a:srgbClr val="FF0000"/>
                </a:solidFill>
                <a:latin typeface="FZZWXBTOT_Uni"/>
                <a:cs typeface="FZZWXBTOT_Uni"/>
              </a:rPr>
              <a:t>Shrigonda</a:t>
            </a:r>
            <a:r>
              <a:rPr lang="en-US" sz="1400" b="1" dirty="0">
                <a:solidFill>
                  <a:srgbClr val="FF0000"/>
                </a:solidFill>
                <a:latin typeface="FZZWXBTOT_Uni"/>
                <a:cs typeface="FZZWXBTOT_Uni"/>
              </a:rPr>
              <a:t>, </a:t>
            </a:r>
            <a:r>
              <a:rPr lang="en-US" sz="1400" b="1" dirty="0" err="1">
                <a:solidFill>
                  <a:srgbClr val="FF0000"/>
                </a:solidFill>
                <a:latin typeface="FZZWXBTOT_Uni"/>
                <a:cs typeface="FZZWXBTOT_Uni"/>
              </a:rPr>
              <a:t>Dist</a:t>
            </a:r>
            <a:r>
              <a:rPr lang="en-US" sz="1400" b="1" dirty="0">
                <a:solidFill>
                  <a:srgbClr val="FF0000"/>
                </a:solidFill>
                <a:latin typeface="FZZWXBTOT_Uni"/>
                <a:cs typeface="FZZWXBTOT_Uni"/>
              </a:rPr>
              <a:t>- </a:t>
            </a:r>
            <a:r>
              <a:rPr lang="en-US" sz="1400" b="1" dirty="0" err="1">
                <a:solidFill>
                  <a:srgbClr val="FF0000"/>
                </a:solidFill>
                <a:latin typeface="FZZWXBTOT_Uni"/>
                <a:cs typeface="FZZWXBTOT_Uni"/>
              </a:rPr>
              <a:t>Ahmednagar</a:t>
            </a:r>
            <a:r>
              <a:rPr lang="en-US" sz="1400" b="1" dirty="0">
                <a:solidFill>
                  <a:srgbClr val="FF0000"/>
                </a:solidFill>
                <a:latin typeface="FZZWXBTOT_Uni"/>
                <a:cs typeface="FZZWXBTOT_Uni"/>
              </a:rPr>
              <a:t>,                   </a:t>
            </a:r>
            <a:endParaRPr lang="en-GB" sz="1400" b="1" dirty="0">
              <a:solidFill>
                <a:srgbClr val="FF0000"/>
              </a:solidFill>
              <a:latin typeface="FZZWXBTOT_Uni"/>
              <a:cs typeface="FZZWXBTOT_Uni"/>
            </a:endParaRPr>
          </a:p>
          <a:p>
            <a:r>
              <a:rPr lang="en-US" sz="1400" b="1" dirty="0">
                <a:solidFill>
                  <a:srgbClr val="FF0000"/>
                </a:solidFill>
                <a:latin typeface="FZZWXBTOT_Uni"/>
                <a:cs typeface="FZZWXBTOT_Uni"/>
              </a:rPr>
              <a:t>                                                   Maharashtra, India,</a:t>
            </a:r>
            <a:endParaRPr lang="en-GB" sz="1400" b="1" dirty="0">
              <a:solidFill>
                <a:srgbClr val="FF0000"/>
              </a:solidFill>
              <a:latin typeface="FZZWXBTOT_Uni"/>
              <a:cs typeface="FZZWXBTOT_Uni"/>
            </a:endParaRPr>
          </a:p>
        </p:txBody>
      </p:sp>
      <p:sp>
        <p:nvSpPr>
          <p:cNvPr id="1048589" name="TextBox 1048588"/>
          <p:cNvSpPr txBox="1"/>
          <p:nvPr/>
        </p:nvSpPr>
        <p:spPr>
          <a:xfrm>
            <a:off x="781351" y="2921375"/>
            <a:ext cx="4000000" cy="369332"/>
          </a:xfrm>
          <a:prstGeom prst="rect">
            <a:avLst/>
          </a:prstGeom>
        </p:spPr>
        <p:txBody>
          <a:bodyPr wrap="square" rtlCol="0">
            <a:spAutoFit/>
          </a:bodyPr>
          <a:lstStyle/>
          <a:p>
            <a:r>
              <a:rPr lang="en-US" b="1" dirty="0">
                <a:solidFill>
                  <a:srgbClr val="00B0F0"/>
                </a:solidFill>
              </a:rPr>
              <a:t>THE DENGUE VIRUS HISTORY</a:t>
            </a:r>
            <a:endParaRPr lang="en-US" dirty="0">
              <a:solidFill>
                <a:srgbClr val="00B0F0"/>
              </a:solidFill>
            </a:endParaRPr>
          </a:p>
        </p:txBody>
      </p:sp>
      <p:sp>
        <p:nvSpPr>
          <p:cNvPr id="1048590" name="TextBox 1048589"/>
          <p:cNvSpPr txBox="1"/>
          <p:nvPr/>
        </p:nvSpPr>
        <p:spPr>
          <a:xfrm>
            <a:off x="781351" y="3723545"/>
            <a:ext cx="7997391" cy="3077766"/>
          </a:xfrm>
          <a:prstGeom prst="rect">
            <a:avLst/>
          </a:prstGeom>
        </p:spPr>
        <p:txBody>
          <a:bodyPr wrap="square" rtlCol="0">
            <a:spAutoFit/>
          </a:bodyPr>
          <a:lstStyle/>
          <a:p>
            <a:r>
              <a:rPr lang="en-US" sz="1600" dirty="0"/>
              <a:t>The dengue virus was discovered in Calcutta (now Kolkata) in 1944 from blood samples of US soldiers4, and in Japan in 1943 by inoculating patient serum in nursing mice 14. Madras (now Chennai) saw the first epidemic of clinical dengue-like sickness in 1780, while Kolkata and the Eastern Coast of India saw the first epidemic of dengue fever in India that was confirmed by microbiological testing in 1963–196416–18. The initial A significant DHF epidemic struck the Philippines in 1953–1954, and the DF/DHF19 outbreak quickly spread throughout the world. DHF was present in the neighboring nations but not in India. given that all the risk factors were present, for unclear reasons. Since 198820–22, the DHF has been boiling in various parts of India. In India, the first significant nationwide DHF/DSS outbreaks struck in 1996, initially affecting the regions surrounding Delhi 23 and </a:t>
            </a:r>
            <a:r>
              <a:rPr lang="en-US" sz="1600" dirty="0" err="1"/>
              <a:t>Lucknow</a:t>
            </a:r>
            <a:r>
              <a:rPr lang="en-US" sz="1600" dirty="0"/>
              <a:t> 24 before spreading over the entire nation 25.</a:t>
            </a:r>
          </a:p>
          <a:p>
            <a:r>
              <a:rPr lang="en-US" sz="1600" b="1" dirty="0"/>
              <a:t> </a:t>
            </a:r>
            <a:endParaRPr 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1048650" name="TextBox 1048649"/>
          <p:cNvSpPr txBox="1"/>
          <p:nvPr/>
        </p:nvSpPr>
        <p:spPr>
          <a:xfrm>
            <a:off x="2697624" y="741309"/>
            <a:ext cx="5733909" cy="707886"/>
          </a:xfrm>
          <a:prstGeom prst="rect">
            <a:avLst/>
          </a:prstGeom>
        </p:spPr>
        <p:txBody>
          <a:bodyPr wrap="square" rtlCol="0">
            <a:spAutoFit/>
          </a:bodyPr>
          <a:lstStyle/>
          <a:p>
            <a:r>
              <a:rPr lang="en-US" sz="1600" b="1" dirty="0"/>
              <a:t> </a:t>
            </a:r>
            <a:endParaRPr lang="en-US" sz="1600" dirty="0">
              <a:solidFill>
                <a:srgbClr val="00B0F0"/>
              </a:solidFill>
            </a:endParaRPr>
          </a:p>
          <a:p>
            <a:pPr lvl="0"/>
            <a:r>
              <a:rPr lang="en-US" sz="2400" b="1" dirty="0">
                <a:solidFill>
                  <a:srgbClr val="00B0F0"/>
                </a:solidFill>
              </a:rPr>
              <a:t>ENDOMEDICINE OF DENGUE FEVER</a:t>
            </a:r>
            <a:endParaRPr lang="en-US" sz="2400" dirty="0">
              <a:solidFill>
                <a:srgbClr val="00B0F0"/>
              </a:solidFill>
            </a:endParaRPr>
          </a:p>
        </p:txBody>
      </p:sp>
      <p:sp>
        <p:nvSpPr>
          <p:cNvPr id="1048651" name="TextBox 1048650"/>
          <p:cNvSpPr txBox="1"/>
          <p:nvPr/>
        </p:nvSpPr>
        <p:spPr>
          <a:xfrm>
            <a:off x="1215958" y="3185768"/>
            <a:ext cx="7743864" cy="3046988"/>
          </a:xfrm>
          <a:prstGeom prst="rect">
            <a:avLst/>
          </a:prstGeom>
        </p:spPr>
        <p:txBody>
          <a:bodyPr wrap="square" rtlCol="0">
            <a:spAutoFit/>
          </a:bodyPr>
          <a:lstStyle/>
          <a:p>
            <a:r>
              <a:rPr lang="en-US" sz="1600" b="1" dirty="0">
                <a:solidFill>
                  <a:srgbClr val="002060"/>
                </a:solidFill>
              </a:rPr>
              <a:t>Traveling abroad, a growing human population, and urbanization all provide the ideal environment for the mosquito vector </a:t>
            </a:r>
            <a:r>
              <a:rPr lang="en-US" sz="1600" b="1" dirty="0" err="1">
                <a:solidFill>
                  <a:srgbClr val="002060"/>
                </a:solidFill>
              </a:rPr>
              <a:t>Ae</a:t>
            </a:r>
            <a:r>
              <a:rPr lang="en-US" sz="1600" b="1" dirty="0">
                <a:solidFill>
                  <a:srgbClr val="002060"/>
                </a:solidFill>
              </a:rPr>
              <a:t>. </a:t>
            </a:r>
            <a:r>
              <a:rPr lang="en-US" sz="1600" b="1" dirty="0" err="1">
                <a:solidFill>
                  <a:srgbClr val="002060"/>
                </a:solidFill>
              </a:rPr>
              <a:t>aegyti</a:t>
            </a:r>
            <a:r>
              <a:rPr lang="en-US" sz="1600" b="1" dirty="0">
                <a:solidFill>
                  <a:srgbClr val="002060"/>
                </a:solidFill>
              </a:rPr>
              <a:t> to thrive, which allows the virus to spread to new locations and cause serious pandemics (13, 28, 29). Over 100 nations in Africa, America, the Eastern Mediterranean, Southeast Asia, and the Western Pacific have an endemic dengue epidemic; Southeast Asia and the Western Pacific are the most afflicted regions in the region13,30–32. The first two DENV serotypes were found in the 1950s in Thailand and the Philippines4, where the first case of DHF was found. The third and fourth serotypes were found in 195426. Since then, DHF has documented significant cases among children in regions ranging from Asia to Africa and the Pacific4 that resulted in hospitalization and death. Roughly half of the world's population, or 2.5 billion, are currently d's population2 is susceptible to dengue, and 50 million cases worldwide are reported each year4.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1048656" name="TextBox 1048655"/>
          <p:cNvSpPr txBox="1"/>
          <p:nvPr/>
        </p:nvSpPr>
        <p:spPr>
          <a:xfrm>
            <a:off x="1181425" y="367930"/>
            <a:ext cx="5874088" cy="369332"/>
          </a:xfrm>
          <a:prstGeom prst="rect">
            <a:avLst/>
          </a:prstGeom>
        </p:spPr>
        <p:txBody>
          <a:bodyPr wrap="square" rtlCol="0">
            <a:spAutoFit/>
          </a:bodyPr>
          <a:lstStyle/>
          <a:p>
            <a:pPr lvl="0"/>
            <a:r>
              <a:rPr lang="en-US" b="1" dirty="0"/>
              <a:t>PATHOPHYSIOLOGY DENGUE FEVER</a:t>
            </a:r>
            <a:endParaRPr lang="en-US" dirty="0"/>
          </a:p>
        </p:txBody>
      </p:sp>
      <p:sp>
        <p:nvSpPr>
          <p:cNvPr id="1048657" name="TextBox 1048656"/>
          <p:cNvSpPr txBox="1"/>
          <p:nvPr/>
        </p:nvSpPr>
        <p:spPr>
          <a:xfrm>
            <a:off x="660265" y="958932"/>
            <a:ext cx="7785918" cy="5478423"/>
          </a:xfrm>
          <a:prstGeom prst="rect">
            <a:avLst/>
          </a:prstGeom>
          <a:noFill/>
          <a:ln>
            <a:noFill/>
            <a:prstDash val="solid"/>
          </a:ln>
        </p:spPr>
        <p:txBody>
          <a:bodyPr wrap="square" rtlCol="0">
            <a:spAutoFit/>
          </a:bodyPr>
          <a:lstStyle/>
          <a:p>
            <a:r>
              <a:rPr lang="en-US" sz="1600" b="1" dirty="0">
                <a:solidFill>
                  <a:srgbClr val="FF0000"/>
                </a:solidFill>
              </a:rPr>
              <a:t>Bite bites from female </a:t>
            </a:r>
            <a:r>
              <a:rPr lang="en-US" sz="1600" b="1" dirty="0" err="1">
                <a:solidFill>
                  <a:srgbClr val="FF0000"/>
                </a:solidFill>
              </a:rPr>
              <a:t>Ae</a:t>
            </a:r>
            <a:r>
              <a:rPr lang="en-US" sz="1600" b="1" dirty="0">
                <a:solidFill>
                  <a:srgbClr val="FF0000"/>
                </a:solidFill>
              </a:rPr>
              <a:t>. </a:t>
            </a:r>
            <a:r>
              <a:rPr lang="en-US" sz="1600" b="1" dirty="0" err="1">
                <a:solidFill>
                  <a:srgbClr val="FF0000"/>
                </a:solidFill>
              </a:rPr>
              <a:t>aegypti</a:t>
            </a:r>
            <a:r>
              <a:rPr lang="en-US" sz="1600" b="1" dirty="0">
                <a:solidFill>
                  <a:srgbClr val="FF0000"/>
                </a:solidFill>
              </a:rPr>
              <a:t> mosquitoes carrying the </a:t>
            </a:r>
            <a:r>
              <a:rPr lang="en-US" sz="1600" b="1" dirty="0" err="1">
                <a:solidFill>
                  <a:srgbClr val="FF0000"/>
                </a:solidFill>
              </a:rPr>
              <a:t>Flavivirus</a:t>
            </a:r>
            <a:r>
              <a:rPr lang="en-US" sz="1600" b="1" dirty="0">
                <a:solidFill>
                  <a:srgbClr val="FF0000"/>
                </a:solidFill>
              </a:rPr>
              <a:t> are the cause of dengue infection. The virus takes three to fourteen days to fully incubate after biting a person3,30. During this time, the victim may have fever, headache, rash, nausea, and joint and musculoskeletal pain3,13. This classic DF typically lasts 5-7 days6 and recorded temperatures from 39-400 C. During this time, the virus may enter the peripheral bloodstream and harm lymph nodes and blood arteries if treatment is not </a:t>
            </a:r>
            <a:r>
              <a:rPr lang="en-US" sz="1600" b="1" dirty="0" err="1">
                <a:solidFill>
                  <a:srgbClr val="FF0000"/>
                </a:solidFill>
              </a:rPr>
              <a:t>received.resulting</a:t>
            </a:r>
            <a:r>
              <a:rPr lang="en-US" sz="1600" b="1" dirty="0">
                <a:solidFill>
                  <a:srgbClr val="FF0000"/>
                </a:solidFill>
              </a:rPr>
              <a:t> in DHF, which manifests as symptoms like gums, bleeding from the nose, or bleeding beneath the skin30. Breathing difficulties are another issue that DHF patients have, and severe development might result in DSS.</a:t>
            </a:r>
          </a:p>
          <a:p>
            <a:r>
              <a:rPr lang="en-US" sz="1600" b="1" dirty="0">
                <a:solidFill>
                  <a:srgbClr val="FF0000"/>
                </a:solidFill>
              </a:rPr>
              <a:t>        DSS is able to use result in death if the right care is not given. The body and legs of </a:t>
            </a:r>
            <a:r>
              <a:rPr lang="en-US" sz="1600" b="1" dirty="0" err="1">
                <a:solidFill>
                  <a:srgbClr val="FF0000"/>
                </a:solidFill>
              </a:rPr>
              <a:t>Aedes</a:t>
            </a:r>
            <a:r>
              <a:rPr lang="en-US" sz="1600" b="1" dirty="0">
                <a:solidFill>
                  <a:srgbClr val="FF0000"/>
                </a:solidFill>
              </a:rPr>
              <a:t> mosquitoes are black with white patterns, and they are tiny. For female mosquitoes to lay viable eggs, they must bite humans or other animals and draw blood. The development of an egg takes two to three days. Dengue's primary vector, </a:t>
            </a:r>
            <a:r>
              <a:rPr lang="en-US" sz="1600" b="1" dirty="0" err="1">
                <a:solidFill>
                  <a:srgbClr val="FF0000"/>
                </a:solidFill>
              </a:rPr>
              <a:t>Ae</a:t>
            </a:r>
            <a:r>
              <a:rPr lang="en-US" sz="1600" b="1" dirty="0">
                <a:solidFill>
                  <a:srgbClr val="FF0000"/>
                </a:solidFill>
              </a:rPr>
              <a:t>. </a:t>
            </a:r>
            <a:r>
              <a:rPr lang="en-US" sz="1600" b="1" dirty="0" err="1">
                <a:solidFill>
                  <a:srgbClr val="FF0000"/>
                </a:solidFill>
              </a:rPr>
              <a:t>aegypti</a:t>
            </a:r>
            <a:r>
              <a:rPr lang="en-US" sz="1600" b="1" dirty="0">
                <a:solidFill>
                  <a:srgbClr val="FF0000"/>
                </a:solidFill>
              </a:rPr>
              <a:t>, has successfully adapted to life in cities26,29 and consistently reproduces in stagnant containers. Eggs require moisture to grow, taking 24 to 72 hours70. Bite from mosquitoes is the only way DENV can spread. DENV is frequently spread from one to person through domestic occur from mosquitoes 6. A mosquito bite from a patient with DF/DHF70 causes an outbreak. The virus replicates in the lymph nodes and travels through the lymph and blood to other tissues after being transferred to a new human host by infected mosquitoes. It is vital to comprehend the DENV life cycle in order to find a possible antiviral treatment.</a:t>
            </a:r>
          </a:p>
          <a:p>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5000" r="-35000"/>
          </a:stretch>
        </a:blipFill>
        <a:effectLst/>
      </p:bgPr>
    </p:bg>
    <p:spTree>
      <p:nvGrpSpPr>
        <p:cNvPr id="1" name=""/>
        <p:cNvGrpSpPr/>
        <p:nvPr/>
      </p:nvGrpSpPr>
      <p:grpSpPr>
        <a:xfrm>
          <a:off x="0" y="0"/>
          <a:ext cx="0" cy="0"/>
          <a:chOff x="0" y="0"/>
          <a:chExt cx="0" cy="0"/>
        </a:xfrm>
      </p:grpSpPr>
      <p:sp>
        <p:nvSpPr>
          <p:cNvPr id="2" name="TextBox 1"/>
          <p:cNvSpPr txBox="1"/>
          <p:nvPr/>
        </p:nvSpPr>
        <p:spPr>
          <a:xfrm>
            <a:off x="558800" y="1998133"/>
            <a:ext cx="7086600" cy="369332"/>
          </a:xfrm>
          <a:prstGeom prst="rect">
            <a:avLst/>
          </a:prstGeom>
          <a:noFill/>
        </p:spPr>
        <p:txBody>
          <a:bodyPr wrap="square" rtlCol="0">
            <a:spAutoFit/>
          </a:bodyPr>
          <a:lstStyle/>
          <a:p>
            <a:pPr lvl="0"/>
            <a:r>
              <a:rPr lang="en-US" b="1" dirty="0">
                <a:solidFill>
                  <a:srgbClr val="FFFF00"/>
                </a:solidFill>
              </a:rPr>
              <a:t>SUMMARY OF RESEARCH ON PLANT SPECIES USED TO TREAT DENGUE</a:t>
            </a:r>
            <a:endParaRPr lang="en-US" dirty="0">
              <a:solidFill>
                <a:srgbClr val="FFFF00"/>
              </a:solidFill>
            </a:endParaRPr>
          </a:p>
        </p:txBody>
      </p:sp>
      <p:sp>
        <p:nvSpPr>
          <p:cNvPr id="3" name="TextBox 2"/>
          <p:cNvSpPr txBox="1"/>
          <p:nvPr/>
        </p:nvSpPr>
        <p:spPr>
          <a:xfrm>
            <a:off x="338666" y="3141134"/>
            <a:ext cx="8475133" cy="3046988"/>
          </a:xfrm>
          <a:prstGeom prst="rect">
            <a:avLst/>
          </a:prstGeom>
          <a:noFill/>
        </p:spPr>
        <p:txBody>
          <a:bodyPr wrap="square" rtlCol="0">
            <a:spAutoFit/>
          </a:bodyPr>
          <a:lstStyle/>
          <a:p>
            <a:r>
              <a:rPr lang="en-US" sz="1600" b="1" dirty="0">
                <a:solidFill>
                  <a:srgbClr val="00B050"/>
                </a:solidFill>
              </a:rPr>
              <a:t>Due to their little or nonexistent side effects, the use of medicinal plants and herbal remedies to treat a wide range of illnesses is expanding throughout the world. The sections that follow list a few types of medicinal plants with anti-dengue properties from a variety of groups have been studied. We also describe the species and their separated chemical that are traditionally used to treat dengue. </a:t>
            </a:r>
            <a:r>
              <a:rPr lang="en-US" sz="1600" b="1" dirty="0" err="1">
                <a:solidFill>
                  <a:srgbClr val="00B050"/>
                </a:solidFill>
              </a:rPr>
              <a:t>Phloxeroides</a:t>
            </a:r>
            <a:r>
              <a:rPr lang="en-US" sz="1600" b="1" dirty="0">
                <a:solidFill>
                  <a:srgbClr val="00B050"/>
                </a:solidFill>
              </a:rPr>
              <a:t> </a:t>
            </a:r>
            <a:r>
              <a:rPr lang="en-US" sz="1600" b="1" dirty="0" err="1">
                <a:solidFill>
                  <a:srgbClr val="00B050"/>
                </a:solidFill>
              </a:rPr>
              <a:t>Alternanthera</a:t>
            </a:r>
            <a:r>
              <a:rPr lang="en-US" sz="1600" b="1" dirty="0">
                <a:solidFill>
                  <a:srgbClr val="00B050"/>
                </a:solidFill>
              </a:rPr>
              <a:t> </a:t>
            </a:r>
            <a:r>
              <a:rPr lang="en-US" sz="1600" b="1" dirty="0" err="1">
                <a:solidFill>
                  <a:srgbClr val="00B050"/>
                </a:solidFill>
              </a:rPr>
              <a:t>Alternanthera</a:t>
            </a:r>
            <a:r>
              <a:rPr lang="en-US" sz="1600" b="1" dirty="0">
                <a:solidFill>
                  <a:srgbClr val="00B050"/>
                </a:solidFill>
              </a:rPr>
              <a:t> </a:t>
            </a:r>
            <a:r>
              <a:rPr lang="en-US" sz="1600" b="1" dirty="0" err="1">
                <a:solidFill>
                  <a:srgbClr val="00B050"/>
                </a:solidFill>
              </a:rPr>
              <a:t>philoxeroides</a:t>
            </a:r>
            <a:r>
              <a:rPr lang="en-US" sz="1600" b="1" dirty="0">
                <a:solidFill>
                  <a:srgbClr val="00B050"/>
                </a:solidFill>
              </a:rPr>
              <a:t> is a member of the </a:t>
            </a:r>
            <a:r>
              <a:rPr lang="en-US" sz="1600" b="1" dirty="0" err="1">
                <a:solidFill>
                  <a:srgbClr val="00B050"/>
                </a:solidFill>
              </a:rPr>
              <a:t>Amaranthaceae</a:t>
            </a:r>
            <a:r>
              <a:rPr lang="en-US" sz="1600" b="1" dirty="0">
                <a:solidFill>
                  <a:srgbClr val="00B050"/>
                </a:solidFill>
              </a:rPr>
              <a:t> family. A. </a:t>
            </a:r>
            <a:r>
              <a:rPr lang="en-US" sz="1600" b="1" dirty="0" err="1">
                <a:solidFill>
                  <a:srgbClr val="00B050"/>
                </a:solidFill>
              </a:rPr>
              <a:t>philoxeroides</a:t>
            </a:r>
            <a:r>
              <a:rPr lang="en-US" sz="1600" b="1" dirty="0">
                <a:solidFill>
                  <a:srgbClr val="00B050"/>
                </a:solidFill>
              </a:rPr>
              <a:t> is an aquatic plant that is submerged in water and is also known as "Alligator Weed." It is currently encroaching on Australia, but it came from South America. In vitro84 research was done to examine the impact of A. </a:t>
            </a:r>
            <a:r>
              <a:rPr lang="en-US" sz="1600" b="1" dirty="0" err="1">
                <a:solidFill>
                  <a:srgbClr val="00B050"/>
                </a:solidFill>
              </a:rPr>
              <a:t>philoxeroides</a:t>
            </a:r>
            <a:r>
              <a:rPr lang="en-US" sz="1600" b="1" dirty="0">
                <a:solidFill>
                  <a:srgbClr val="00B050"/>
                </a:solidFill>
              </a:rPr>
              <a:t> extracts against the dengue virus. To ascertain A. </a:t>
            </a:r>
            <a:r>
              <a:rPr lang="en-US" sz="1600" b="1" dirty="0" err="1">
                <a:solidFill>
                  <a:srgbClr val="00B050"/>
                </a:solidFill>
              </a:rPr>
              <a:t>philoxeroides's</a:t>
            </a:r>
            <a:r>
              <a:rPr lang="en-US" sz="1600" b="1" dirty="0">
                <a:solidFill>
                  <a:srgbClr val="00B050"/>
                </a:solidFill>
              </a:rPr>
              <a:t> cytotoxicity on C6/36 cell lines, an MTT experiment was used. An extract of A. </a:t>
            </a:r>
            <a:r>
              <a:rPr lang="en-US" sz="1600" b="1" dirty="0" err="1">
                <a:solidFill>
                  <a:srgbClr val="00B050"/>
                </a:solidFill>
              </a:rPr>
              <a:t>philoxeroides</a:t>
            </a:r>
            <a:r>
              <a:rPr lang="en-US" sz="1600" b="1" dirty="0">
                <a:solidFill>
                  <a:srgbClr val="00B050"/>
                </a:solidFill>
              </a:rPr>
              <a:t>' </a:t>
            </a:r>
            <a:r>
              <a:rPr lang="en-US" sz="1600" b="1" dirty="0" err="1">
                <a:solidFill>
                  <a:srgbClr val="00B050"/>
                </a:solidFill>
              </a:rPr>
              <a:t>coumarins</a:t>
            </a:r>
            <a:r>
              <a:rPr lang="en-US" sz="1600" b="1" dirty="0">
                <a:solidFill>
                  <a:srgbClr val="00B050"/>
                </a:solidFill>
              </a:rPr>
              <a:t> had the least amount of toxicity on cells (TD50 = 535.91), whereas an A. </a:t>
            </a:r>
            <a:r>
              <a:rPr lang="en-US" sz="1600" b="1" dirty="0" err="1">
                <a:solidFill>
                  <a:srgbClr val="00B050"/>
                </a:solidFill>
              </a:rPr>
              <a:t>philoxeroides</a:t>
            </a:r>
            <a:r>
              <a:rPr lang="en-US" sz="1600" b="1" dirty="0">
                <a:solidFill>
                  <a:srgbClr val="00B050"/>
                </a:solidFill>
              </a:rPr>
              <a:t> petroleum ether extract exhibited the greatest ability to suppress the dengue virus (ED50 = 47.43).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4" name="TextBox 3"/>
          <p:cNvSpPr txBox="1"/>
          <p:nvPr/>
        </p:nvSpPr>
        <p:spPr>
          <a:xfrm>
            <a:off x="986827" y="1683945"/>
            <a:ext cx="2100404" cy="369332"/>
          </a:xfrm>
          <a:prstGeom prst="rect">
            <a:avLst/>
          </a:prstGeom>
          <a:noFill/>
        </p:spPr>
        <p:txBody>
          <a:bodyPr wrap="square" rtlCol="0">
            <a:spAutoFit/>
          </a:bodyPr>
          <a:lstStyle/>
          <a:p>
            <a:r>
              <a:rPr lang="en-US" b="1" dirty="0">
                <a:latin typeface="Arial Black" panose="020B0A04020102020204" pitchFamily="34" charset="0"/>
              </a:rPr>
              <a:t>CONCLUSION</a:t>
            </a:r>
            <a:r>
              <a:rPr lang="en-US" b="1" dirty="0"/>
              <a:t> </a:t>
            </a:r>
            <a:endParaRPr lang="en-US" dirty="0"/>
          </a:p>
        </p:txBody>
      </p:sp>
      <p:sp>
        <p:nvSpPr>
          <p:cNvPr id="6" name="TextBox 5"/>
          <p:cNvSpPr txBox="1"/>
          <p:nvPr/>
        </p:nvSpPr>
        <p:spPr>
          <a:xfrm>
            <a:off x="905345" y="2218098"/>
            <a:ext cx="7795034" cy="3416320"/>
          </a:xfrm>
          <a:prstGeom prst="rect">
            <a:avLst/>
          </a:prstGeom>
          <a:noFill/>
        </p:spPr>
        <p:txBody>
          <a:bodyPr wrap="square" rtlCol="0">
            <a:spAutoFit/>
          </a:bodyPr>
          <a:lstStyle/>
          <a:p>
            <a:r>
              <a:rPr lang="en-US" b="1" dirty="0">
                <a:solidFill>
                  <a:srgbClr val="FFFF00"/>
                </a:solidFill>
              </a:rPr>
              <a:t>The creation of novel anti-dengue products utilizing bioactive chemicals is imperative to identify anti-dengue medications that are both less harmful and more effective. Consequently, any in-depth research on the Further in vitro and in vivo animal testing, followed by toxicity and clinical testing, should be conducted on the potential of plants that have identified active chemicals that have demonstrated anti-dengue action. Using this approach could lead to the identification of a promising molecule that could be improved and used to create novel anti-dengue drugs. Research on medications made from medicinal plants found </a:t>
            </a:r>
            <a:r>
              <a:rPr lang="en-US" sz="1600" b="1" dirty="0">
                <a:solidFill>
                  <a:srgbClr val="FFFF00"/>
                </a:solidFill>
              </a:rPr>
              <a:t>throughout the </a:t>
            </a:r>
            <a:r>
              <a:rPr lang="en-US" b="1" dirty="0">
                <a:solidFill>
                  <a:srgbClr val="FFFF00"/>
                </a:solidFill>
              </a:rPr>
              <a:t>continents could be beneficial to both national and individual health. Furthermore, these findings might result in the creation of extremely effective and secure dengue medicines. But in order to find possible anti-dengue herbs.</a:t>
            </a:r>
          </a:p>
        </p:txBody>
      </p:sp>
    </p:spTree>
    <p:extLst>
      <p:ext uri="{BB962C8B-B14F-4D97-AF65-F5344CB8AC3E}">
        <p14:creationId xmlns:p14="http://schemas.microsoft.com/office/powerpoint/2010/main" val="2683855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5" name="Rectangle 4"/>
          <p:cNvSpPr/>
          <p:nvPr/>
        </p:nvSpPr>
        <p:spPr>
          <a:xfrm>
            <a:off x="656385" y="652375"/>
            <a:ext cx="1819729" cy="390684"/>
          </a:xfrm>
          <a:prstGeom prst="rect">
            <a:avLst/>
          </a:prstGeom>
        </p:spPr>
        <p:txBody>
          <a:bodyPr wrap="none">
            <a:spAutoFit/>
          </a:bodyPr>
          <a:lstStyle/>
          <a:p>
            <a:pPr algn="just">
              <a:lnSpc>
                <a:spcPct val="115000"/>
              </a:lnSpc>
              <a:spcAft>
                <a:spcPts val="1000"/>
              </a:spcAft>
            </a:pPr>
            <a:r>
              <a:rPr lang="en-US" b="1" dirty="0">
                <a:solidFill>
                  <a:srgbClr val="00B0F0"/>
                </a:solidFill>
                <a:latin typeface="Times New Roman" panose="02020603050405020304" pitchFamily="18" charset="0"/>
                <a:ea typeface="Calibri" panose="020F0502020204030204" pitchFamily="34" charset="0"/>
                <a:cs typeface="SimSun" panose="02010600030101010101" pitchFamily="2" charset="-122"/>
              </a:rPr>
              <a:t>REFERENCE :-</a:t>
            </a:r>
            <a:endParaRPr lang="en-US" sz="1600" dirty="0">
              <a:solidFill>
                <a:srgbClr val="00B0F0"/>
              </a:solidFill>
              <a:effectLst/>
              <a:latin typeface="Calibri" panose="020F0502020204030204" pitchFamily="34" charset="0"/>
              <a:ea typeface="Calibri" panose="020F0502020204030204" pitchFamily="34" charset="0"/>
              <a:cs typeface="SimSun" panose="02010600030101010101" pitchFamily="2" charset="-122"/>
            </a:endParaRPr>
          </a:p>
        </p:txBody>
      </p:sp>
      <p:sp>
        <p:nvSpPr>
          <p:cNvPr id="6" name="TextBox 5"/>
          <p:cNvSpPr txBox="1"/>
          <p:nvPr/>
        </p:nvSpPr>
        <p:spPr>
          <a:xfrm>
            <a:off x="534154" y="1294645"/>
            <a:ext cx="7867462" cy="4801314"/>
          </a:xfrm>
          <a:prstGeom prst="rect">
            <a:avLst/>
          </a:prstGeom>
          <a:noFill/>
        </p:spPr>
        <p:txBody>
          <a:bodyPr wrap="square" rtlCol="0">
            <a:spAutoFit/>
          </a:bodyPr>
          <a:lstStyle/>
          <a:p>
            <a:r>
              <a:rPr lang="en-US" dirty="0">
                <a:solidFill>
                  <a:srgbClr val="FFFF00"/>
                </a:solidFill>
              </a:rPr>
              <a:t>1) An effective preventive agent for the in vitro Dengue virus is an algal-derived DL-</a:t>
            </a:r>
            <a:r>
              <a:rPr lang="en-US" dirty="0" err="1">
                <a:solidFill>
                  <a:srgbClr val="FFFF00"/>
                </a:solidFill>
              </a:rPr>
              <a:t>galactan</a:t>
            </a:r>
            <a:r>
              <a:rPr lang="en-US" dirty="0">
                <a:solidFill>
                  <a:srgbClr val="FFFF00"/>
                </a:solidFill>
              </a:rPr>
              <a:t> hybrid, according to </a:t>
            </a:r>
            <a:r>
              <a:rPr lang="en-US" dirty="0" err="1">
                <a:solidFill>
                  <a:srgbClr val="FFFF00"/>
                </a:solidFill>
              </a:rPr>
              <a:t>Talarico</a:t>
            </a:r>
            <a:r>
              <a:rPr lang="en-US" dirty="0">
                <a:solidFill>
                  <a:srgbClr val="FFFF00"/>
                </a:solidFill>
              </a:rPr>
              <a:t> LB, </a:t>
            </a:r>
            <a:r>
              <a:rPr lang="en-US" dirty="0" err="1">
                <a:solidFill>
                  <a:srgbClr val="FFFF00"/>
                </a:solidFill>
              </a:rPr>
              <a:t>Zibetti</a:t>
            </a:r>
            <a:r>
              <a:rPr lang="en-US" dirty="0">
                <a:solidFill>
                  <a:srgbClr val="FFFF00"/>
                </a:solidFill>
              </a:rPr>
              <a:t> RGM, </a:t>
            </a:r>
            <a:r>
              <a:rPr lang="en-US" dirty="0" err="1">
                <a:solidFill>
                  <a:srgbClr val="FFFF00"/>
                </a:solidFill>
              </a:rPr>
              <a:t>Noseda</a:t>
            </a:r>
            <a:r>
              <a:rPr lang="en-US" dirty="0">
                <a:solidFill>
                  <a:srgbClr val="FFFF00"/>
                </a:solidFill>
              </a:rPr>
              <a:t> MD, Duarte MER, </a:t>
            </a:r>
            <a:r>
              <a:rPr lang="en-US" dirty="0" err="1">
                <a:solidFill>
                  <a:srgbClr val="FFFF00"/>
                </a:solidFill>
              </a:rPr>
              <a:t>Damonte</a:t>
            </a:r>
            <a:r>
              <a:rPr lang="en-US" dirty="0">
                <a:solidFill>
                  <a:srgbClr val="FFFF00"/>
                </a:solidFill>
              </a:rPr>
              <a:t> EB, et al. illness”, </a:t>
            </a:r>
            <a:r>
              <a:rPr lang="en-US" dirty="0" err="1">
                <a:solidFill>
                  <a:srgbClr val="FFFF00"/>
                </a:solidFill>
              </a:rPr>
              <a:t>Planta</a:t>
            </a:r>
            <a:r>
              <a:rPr lang="en-US" dirty="0">
                <a:solidFill>
                  <a:srgbClr val="FFFF00"/>
                </a:solidFill>
              </a:rPr>
              <a:t> Med, 73:1464–1468, 2007.</a:t>
            </a:r>
          </a:p>
          <a:p>
            <a:r>
              <a:rPr lang="en-US" dirty="0">
                <a:solidFill>
                  <a:srgbClr val="FFFF00"/>
                </a:solidFill>
              </a:rPr>
              <a:t>2) "Effect of Thai medicinal plant extracts against Dengue virus in vitro," MU J Pharm, </a:t>
            </a:r>
            <a:r>
              <a:rPr lang="en-US" dirty="0" err="1">
                <a:solidFill>
                  <a:srgbClr val="FFFF00"/>
                </a:solidFill>
              </a:rPr>
              <a:t>Klawikkan</a:t>
            </a:r>
            <a:r>
              <a:rPr lang="en-US" dirty="0">
                <a:solidFill>
                  <a:srgbClr val="FFFF00"/>
                </a:solidFill>
              </a:rPr>
              <a:t> N, </a:t>
            </a:r>
            <a:r>
              <a:rPr lang="en-US" dirty="0" err="1">
                <a:solidFill>
                  <a:srgbClr val="FFFF00"/>
                </a:solidFill>
              </a:rPr>
              <a:t>Nukoolkarn</a:t>
            </a:r>
            <a:r>
              <a:rPr lang="en-US" dirty="0">
                <a:solidFill>
                  <a:srgbClr val="FFFF00"/>
                </a:solidFill>
              </a:rPr>
              <a:t> V, </a:t>
            </a:r>
            <a:r>
              <a:rPr lang="en-US" dirty="0" err="1">
                <a:solidFill>
                  <a:srgbClr val="FFFF00"/>
                </a:solidFill>
              </a:rPr>
              <a:t>Jirakanjanakir</a:t>
            </a:r>
            <a:r>
              <a:rPr lang="en-US" dirty="0">
                <a:solidFill>
                  <a:srgbClr val="FFFF00"/>
                </a:solidFill>
              </a:rPr>
              <a:t> N, </a:t>
            </a:r>
            <a:r>
              <a:rPr lang="en-US" dirty="0" err="1">
                <a:solidFill>
                  <a:srgbClr val="FFFF00"/>
                </a:solidFill>
              </a:rPr>
              <a:t>Yoksan</a:t>
            </a:r>
            <a:r>
              <a:rPr lang="en-US" dirty="0">
                <a:solidFill>
                  <a:srgbClr val="FFFF00"/>
                </a:solidFill>
              </a:rPr>
              <a:t> S, </a:t>
            </a:r>
            <a:r>
              <a:rPr lang="en-US" dirty="0" err="1">
                <a:solidFill>
                  <a:srgbClr val="FFFF00"/>
                </a:solidFill>
              </a:rPr>
              <a:t>Wiwat</a:t>
            </a:r>
            <a:r>
              <a:rPr lang="en-US" dirty="0">
                <a:solidFill>
                  <a:srgbClr val="FFFF00"/>
                </a:solidFill>
              </a:rPr>
              <a:t> C, </a:t>
            </a:r>
            <a:r>
              <a:rPr lang="en-US" dirty="0" err="1">
                <a:solidFill>
                  <a:srgbClr val="FFFF00"/>
                </a:solidFill>
              </a:rPr>
              <a:t>Thirapanmethee</a:t>
            </a:r>
            <a:r>
              <a:rPr lang="en-US" dirty="0">
                <a:solidFill>
                  <a:srgbClr val="FFFF00"/>
                </a:solidFill>
              </a:rPr>
              <a:t> K, et al. 38(1-2): 13–18, 2011.</a:t>
            </a:r>
          </a:p>
          <a:p>
            <a:r>
              <a:rPr lang="en-US" dirty="0">
                <a:solidFill>
                  <a:srgbClr val="FFFF00"/>
                </a:solidFill>
              </a:rPr>
              <a:t>3) Guzman A, </a:t>
            </a:r>
            <a:r>
              <a:rPr lang="en-US" dirty="0" err="1">
                <a:solidFill>
                  <a:srgbClr val="FFFF00"/>
                </a:solidFill>
              </a:rPr>
              <a:t>Isturiz</a:t>
            </a:r>
            <a:r>
              <a:rPr lang="en-US" dirty="0">
                <a:solidFill>
                  <a:srgbClr val="FFFF00"/>
                </a:solidFill>
              </a:rPr>
              <a:t> RE. “Update on the global spread of dengue”, </a:t>
            </a:r>
            <a:r>
              <a:rPr lang="en-US" dirty="0" err="1">
                <a:solidFill>
                  <a:srgbClr val="FFFF00"/>
                </a:solidFill>
              </a:rPr>
              <a:t>Int</a:t>
            </a:r>
            <a:r>
              <a:rPr lang="en-US" dirty="0">
                <a:solidFill>
                  <a:srgbClr val="FFFF00"/>
                </a:solidFill>
              </a:rPr>
              <a:t> J </a:t>
            </a:r>
            <a:r>
              <a:rPr lang="en-US" dirty="0" err="1">
                <a:solidFill>
                  <a:srgbClr val="FFFF00"/>
                </a:solidFill>
              </a:rPr>
              <a:t>Antimicrob</a:t>
            </a:r>
            <a:r>
              <a:rPr lang="en-US" dirty="0">
                <a:solidFill>
                  <a:srgbClr val="FFFF00"/>
                </a:solidFill>
              </a:rPr>
              <a:t> Agents, 2010, 36S:S40–S42. </a:t>
            </a:r>
          </a:p>
          <a:p>
            <a:r>
              <a:rPr lang="en-US" dirty="0">
                <a:solidFill>
                  <a:srgbClr val="FFFF00"/>
                </a:solidFill>
              </a:rPr>
              <a:t>4) WHO. World Health Organization. “Dengue and severe dengue”. Fact Sheet, 2012. </a:t>
            </a:r>
            <a:r>
              <a:rPr lang="en-US" dirty="0">
                <a:solidFill>
                  <a:srgbClr val="FFFF00"/>
                </a:solidFill>
                <a:hlinkClick r:id="rId3"/>
              </a:rPr>
              <a:t>http://www.who.int/mediacentre/factsheets/fs 117/en/</a:t>
            </a:r>
            <a:endParaRPr lang="en-US" dirty="0">
              <a:solidFill>
                <a:srgbClr val="FFFF00"/>
              </a:solidFill>
            </a:endParaRPr>
          </a:p>
          <a:p>
            <a:r>
              <a:rPr lang="en-US" dirty="0">
                <a:solidFill>
                  <a:srgbClr val="FFFF00"/>
                </a:solidFill>
              </a:rPr>
              <a:t>5) "The inhibitory actions of </a:t>
            </a:r>
            <a:r>
              <a:rPr lang="en-US" dirty="0" err="1">
                <a:solidFill>
                  <a:srgbClr val="FFFF00"/>
                </a:solidFill>
              </a:rPr>
              <a:t>Houttuynia</a:t>
            </a:r>
            <a:r>
              <a:rPr lang="en-US" dirty="0">
                <a:solidFill>
                  <a:srgbClr val="FFFF00"/>
                </a:solidFill>
              </a:rPr>
              <a:t> </a:t>
            </a:r>
            <a:r>
              <a:rPr lang="en-US" dirty="0" err="1">
                <a:solidFill>
                  <a:srgbClr val="FFFF00"/>
                </a:solidFill>
              </a:rPr>
              <a:t>cordata</a:t>
            </a:r>
            <a:r>
              <a:rPr lang="en-US" dirty="0">
                <a:solidFill>
                  <a:srgbClr val="FFFF00"/>
                </a:solidFill>
              </a:rPr>
              <a:t> aqueous extract on Dengue" by </a:t>
            </a:r>
            <a:r>
              <a:rPr lang="en-US" dirty="0" err="1">
                <a:solidFill>
                  <a:srgbClr val="FFFF00"/>
                </a:solidFill>
              </a:rPr>
              <a:t>Leardkamolkarn</a:t>
            </a:r>
            <a:r>
              <a:rPr lang="en-US" dirty="0">
                <a:solidFill>
                  <a:srgbClr val="FFFF00"/>
                </a:solidFill>
              </a:rPr>
              <a:t> V, </a:t>
            </a:r>
            <a:r>
              <a:rPr lang="en-US" dirty="0" err="1">
                <a:solidFill>
                  <a:srgbClr val="FFFF00"/>
                </a:solidFill>
              </a:rPr>
              <a:t>Srigulpanit</a:t>
            </a:r>
            <a:r>
              <a:rPr lang="en-US" dirty="0">
                <a:solidFill>
                  <a:srgbClr val="FFFF00"/>
                </a:solidFill>
              </a:rPr>
              <a:t> W, </a:t>
            </a:r>
            <a:r>
              <a:rPr lang="en-US" dirty="0" err="1">
                <a:solidFill>
                  <a:srgbClr val="FFFF00"/>
                </a:solidFill>
              </a:rPr>
              <a:t>Phurimsak</a:t>
            </a:r>
            <a:r>
              <a:rPr lang="en-US" dirty="0">
                <a:solidFill>
                  <a:srgbClr val="FFFF00"/>
                </a:solidFill>
              </a:rPr>
              <a:t> C, </a:t>
            </a:r>
            <a:r>
              <a:rPr lang="en-US" dirty="0" err="1">
                <a:solidFill>
                  <a:srgbClr val="FFFF00"/>
                </a:solidFill>
              </a:rPr>
              <a:t>Kumkate</a:t>
            </a:r>
            <a:r>
              <a:rPr lang="en-US" dirty="0">
                <a:solidFill>
                  <a:srgbClr val="FFFF00"/>
                </a:solidFill>
              </a:rPr>
              <a:t> S, </a:t>
            </a:r>
            <a:r>
              <a:rPr lang="en-US" dirty="0" err="1">
                <a:solidFill>
                  <a:srgbClr val="FFFF00"/>
                </a:solidFill>
              </a:rPr>
              <a:t>Himakoun</a:t>
            </a:r>
            <a:r>
              <a:rPr lang="en-US" dirty="0">
                <a:solidFill>
                  <a:srgbClr val="FFFF00"/>
                </a:solidFill>
              </a:rPr>
              <a:t> L, </a:t>
            </a:r>
            <a:r>
              <a:rPr lang="en-US" dirty="0" err="1">
                <a:solidFill>
                  <a:srgbClr val="FFFF00"/>
                </a:solidFill>
              </a:rPr>
              <a:t>Sripanidkulchai</a:t>
            </a:r>
            <a:r>
              <a:rPr lang="en-US" dirty="0">
                <a:solidFill>
                  <a:srgbClr val="FFFF00"/>
                </a:solidFill>
              </a:rPr>
              <a:t> B, et al.</a:t>
            </a:r>
          </a:p>
          <a:p>
            <a:r>
              <a:rPr lang="en-US" dirty="0">
                <a:solidFill>
                  <a:srgbClr val="FFFF00"/>
                </a:solidFill>
              </a:rPr>
              <a:t>6) The inhibitory effects of </a:t>
            </a:r>
            <a:r>
              <a:rPr lang="en-US" dirty="0" err="1">
                <a:solidFill>
                  <a:srgbClr val="FFFF00"/>
                </a:solidFill>
              </a:rPr>
              <a:t>Houttuynia</a:t>
            </a:r>
            <a:r>
              <a:rPr lang="en-US" dirty="0">
                <a:solidFill>
                  <a:srgbClr val="FFFF00"/>
                </a:solidFill>
              </a:rPr>
              <a:t> </a:t>
            </a:r>
            <a:r>
              <a:rPr lang="en-US" dirty="0" err="1">
                <a:solidFill>
                  <a:srgbClr val="FFFF00"/>
                </a:solidFill>
              </a:rPr>
              <a:t>cordata</a:t>
            </a:r>
            <a:r>
              <a:rPr lang="en-US" dirty="0">
                <a:solidFill>
                  <a:srgbClr val="FFFF00"/>
                </a:solidFill>
              </a:rPr>
              <a:t> aqueous extract on Dengue were observed by </a:t>
            </a:r>
            <a:r>
              <a:rPr lang="en-US" dirty="0" err="1">
                <a:solidFill>
                  <a:srgbClr val="FFFF00"/>
                </a:solidFill>
              </a:rPr>
              <a:t>Leardkamolkarn</a:t>
            </a:r>
            <a:r>
              <a:rPr lang="en-US" dirty="0">
                <a:solidFill>
                  <a:srgbClr val="FFFF00"/>
                </a:solidFill>
              </a:rPr>
              <a:t> V, </a:t>
            </a:r>
            <a:r>
              <a:rPr lang="en-US" dirty="0" err="1">
                <a:solidFill>
                  <a:srgbClr val="FFFF00"/>
                </a:solidFill>
              </a:rPr>
              <a:t>Srigulpanit</a:t>
            </a:r>
            <a:r>
              <a:rPr lang="en-US" dirty="0">
                <a:solidFill>
                  <a:srgbClr val="FFFF00"/>
                </a:solidFill>
              </a:rPr>
              <a:t> W, </a:t>
            </a:r>
            <a:r>
              <a:rPr lang="en-US" dirty="0" err="1">
                <a:solidFill>
                  <a:srgbClr val="FFFF00"/>
                </a:solidFill>
              </a:rPr>
              <a:t>Phurimsak</a:t>
            </a:r>
            <a:r>
              <a:rPr lang="en-US" dirty="0">
                <a:solidFill>
                  <a:srgbClr val="FFFF00"/>
                </a:solidFill>
              </a:rPr>
              <a:t> C, </a:t>
            </a:r>
            <a:r>
              <a:rPr lang="en-US" dirty="0" err="1">
                <a:solidFill>
                  <a:srgbClr val="FFFF00"/>
                </a:solidFill>
              </a:rPr>
              <a:t>Kumkate</a:t>
            </a:r>
            <a:r>
              <a:rPr lang="en-US" dirty="0">
                <a:solidFill>
                  <a:srgbClr val="FFFF00"/>
                </a:solidFill>
              </a:rPr>
              <a:t> S, </a:t>
            </a:r>
            <a:r>
              <a:rPr lang="en-US" dirty="0" err="1">
                <a:solidFill>
                  <a:srgbClr val="FFFF00"/>
                </a:solidFill>
              </a:rPr>
              <a:t>Himakoun</a:t>
            </a:r>
            <a:r>
              <a:rPr lang="en-US" dirty="0">
                <a:solidFill>
                  <a:srgbClr val="FFFF00"/>
                </a:solidFill>
              </a:rPr>
              <a:t> L, </a:t>
            </a:r>
            <a:r>
              <a:rPr lang="en-US" dirty="0" err="1">
                <a:solidFill>
                  <a:srgbClr val="FFFF00"/>
                </a:solidFill>
              </a:rPr>
              <a:t>Sripanidkulchai</a:t>
            </a:r>
            <a:r>
              <a:rPr lang="en-US" dirty="0">
                <a:solidFill>
                  <a:srgbClr val="FFFF00"/>
                </a:solidFill>
              </a:rPr>
              <a:t> B, in addition to others.</a:t>
            </a:r>
          </a:p>
          <a:p>
            <a:endParaRPr lang="en-US" dirty="0">
              <a:solidFill>
                <a:srgbClr val="FFFF00"/>
              </a:solidFill>
            </a:endParaRPr>
          </a:p>
        </p:txBody>
      </p:sp>
    </p:spTree>
    <p:extLst>
      <p:ext uri="{BB962C8B-B14F-4D97-AF65-F5344CB8AC3E}">
        <p14:creationId xmlns:p14="http://schemas.microsoft.com/office/powerpoint/2010/main" val="4225778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4852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1284</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Black</vt:lpstr>
      <vt:lpstr>Calibri</vt:lpstr>
      <vt:lpstr>Calibri Light</vt:lpstr>
      <vt:lpstr>FZZWXBTOT_Uni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RMX3461</dc:creator>
  <cp:lastModifiedBy>Advocate Dr Kazi Abdul Mannan</cp:lastModifiedBy>
  <cp:revision>4</cp:revision>
  <dcterms:created xsi:type="dcterms:W3CDTF">2015-05-11T11:30:45Z</dcterms:created>
  <dcterms:modified xsi:type="dcterms:W3CDTF">2023-12-18T07:04:04Z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df8ec43678874cee81b87a5a944c3b05</vt:lpwstr>
  </property>
</Properties>
</file>