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75" r:id="rId2"/>
    <p:sldId id="257" r:id="rId3"/>
    <p:sldId id="287" r:id="rId4"/>
    <p:sldId id="259" r:id="rId5"/>
    <p:sldId id="267" r:id="rId6"/>
    <p:sldId id="261" r:id="rId7"/>
    <p:sldId id="263" r:id="rId8"/>
    <p:sldId id="300" r:id="rId9"/>
    <p:sldId id="265" r:id="rId10"/>
    <p:sldId id="286" r:id="rId11"/>
    <p:sldId id="269" r:id="rId12"/>
    <p:sldId id="266" r:id="rId13"/>
    <p:sldId id="276" r:id="rId14"/>
    <p:sldId id="271" r:id="rId15"/>
    <p:sldId id="301" r:id="rId16"/>
    <p:sldId id="303" r:id="rId17"/>
    <p:sldId id="289" r:id="rId18"/>
    <p:sldId id="295" r:id="rId19"/>
    <p:sldId id="292" r:id="rId20"/>
    <p:sldId id="305" r:id="rId21"/>
    <p:sldId id="307" r:id="rId22"/>
    <p:sldId id="304" r:id="rId23"/>
    <p:sldId id="279" r:id="rId24"/>
    <p:sldId id="280" r:id="rId25"/>
    <p:sldId id="281" r:id="rId26"/>
    <p:sldId id="309" r:id="rId27"/>
    <p:sldId id="311" r:id="rId28"/>
    <p:sldId id="282" r:id="rId29"/>
    <p:sldId id="283" r:id="rId30"/>
    <p:sldId id="284" r:id="rId31"/>
    <p:sldId id="296" r:id="rId32"/>
    <p:sldId id="297" r:id="rId33"/>
    <p:sldId id="298" r:id="rId34"/>
    <p:sldId id="2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2" d="100"/>
          <a:sy n="22" d="100"/>
        </p:scale>
        <p:origin x="344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20OSEEIN\Documents\Book1%20demo%20jeg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20OSEEIN\Documents\Book%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20OSEEIN\Documents\pobable%20drug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20OSEEIN\Documents\Book5%20ESBL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Sheet1!$A$2</c:f>
              <c:strCache>
                <c:ptCount val="1"/>
                <c:pt idx="0">
                  <c:v>Male</c:v>
                </c:pt>
              </c:strCache>
            </c:strRef>
          </c:tx>
          <c:spPr>
            <a:solidFill>
              <a:schemeClr val="accent1"/>
            </a:solidFill>
            <a:ln>
              <a:noFill/>
            </a:ln>
            <a:effectLst/>
          </c:spPr>
          <c:invertIfNegative val="0"/>
          <c:cat>
            <c:strRef>
              <c:f>Sheet1!$B$1</c:f>
              <c:strCache>
                <c:ptCount val="1"/>
                <c:pt idx="0">
                  <c:v>Number of Samples</c:v>
                </c:pt>
              </c:strCache>
            </c:strRef>
          </c:cat>
          <c:val>
            <c:numRef>
              <c:f>Sheet1!$B$2</c:f>
              <c:numCache>
                <c:formatCode>General</c:formatCode>
                <c:ptCount val="1"/>
                <c:pt idx="0">
                  <c:v>78</c:v>
                </c:pt>
              </c:numCache>
            </c:numRef>
          </c:val>
          <c:extLst>
            <c:ext xmlns:c16="http://schemas.microsoft.com/office/drawing/2014/chart" uri="{C3380CC4-5D6E-409C-BE32-E72D297353CC}">
              <c16:uniqueId val="{00000000-882D-4D3D-B96A-1D1DC2A73B35}"/>
            </c:ext>
          </c:extLst>
        </c:ser>
        <c:ser>
          <c:idx val="1"/>
          <c:order val="1"/>
          <c:tx>
            <c:strRef>
              <c:f>Sheet1!$A$3</c:f>
              <c:strCache>
                <c:ptCount val="1"/>
                <c:pt idx="0">
                  <c:v>Female</c:v>
                </c:pt>
              </c:strCache>
            </c:strRef>
          </c:tx>
          <c:spPr>
            <a:solidFill>
              <a:schemeClr val="accent2"/>
            </a:solidFill>
            <a:ln>
              <a:noFill/>
            </a:ln>
            <a:effectLst/>
          </c:spPr>
          <c:invertIfNegative val="0"/>
          <c:cat>
            <c:strRef>
              <c:f>Sheet1!$B$1</c:f>
              <c:strCache>
                <c:ptCount val="1"/>
                <c:pt idx="0">
                  <c:v>Number of Samples</c:v>
                </c:pt>
              </c:strCache>
            </c:strRef>
          </c:cat>
          <c:val>
            <c:numRef>
              <c:f>Sheet1!$B$3</c:f>
              <c:numCache>
                <c:formatCode>General</c:formatCode>
                <c:ptCount val="1"/>
                <c:pt idx="0">
                  <c:v>60</c:v>
                </c:pt>
              </c:numCache>
            </c:numRef>
          </c:val>
          <c:extLst>
            <c:ext xmlns:c16="http://schemas.microsoft.com/office/drawing/2014/chart" uri="{C3380CC4-5D6E-409C-BE32-E72D297353CC}">
              <c16:uniqueId val="{00000001-882D-4D3D-B96A-1D1DC2A73B35}"/>
            </c:ext>
          </c:extLst>
        </c:ser>
        <c:ser>
          <c:idx val="2"/>
          <c:order val="2"/>
          <c:tx>
            <c:strRef>
              <c:f>Sheet1!$A$4</c:f>
              <c:strCache>
                <c:ptCount val="1"/>
                <c:pt idx="0">
                  <c:v>≤25</c:v>
                </c:pt>
              </c:strCache>
            </c:strRef>
          </c:tx>
          <c:spPr>
            <a:solidFill>
              <a:schemeClr val="accent3"/>
            </a:solidFill>
            <a:ln>
              <a:noFill/>
            </a:ln>
            <a:effectLst/>
          </c:spPr>
          <c:invertIfNegative val="0"/>
          <c:cat>
            <c:strRef>
              <c:f>Sheet1!$B$1</c:f>
              <c:strCache>
                <c:ptCount val="1"/>
                <c:pt idx="0">
                  <c:v>Number of Samples</c:v>
                </c:pt>
              </c:strCache>
            </c:strRef>
          </c:cat>
          <c:val>
            <c:numRef>
              <c:f>Sheet1!$B$4</c:f>
              <c:numCache>
                <c:formatCode>General</c:formatCode>
                <c:ptCount val="1"/>
                <c:pt idx="0">
                  <c:v>40</c:v>
                </c:pt>
              </c:numCache>
            </c:numRef>
          </c:val>
          <c:extLst>
            <c:ext xmlns:c16="http://schemas.microsoft.com/office/drawing/2014/chart" uri="{C3380CC4-5D6E-409C-BE32-E72D297353CC}">
              <c16:uniqueId val="{00000002-882D-4D3D-B96A-1D1DC2A73B35}"/>
            </c:ext>
          </c:extLst>
        </c:ser>
        <c:ser>
          <c:idx val="3"/>
          <c:order val="3"/>
          <c:tx>
            <c:strRef>
              <c:f>Sheet1!$A$5</c:f>
              <c:strCache>
                <c:ptCount val="1"/>
                <c:pt idx="0">
                  <c:v>≤41</c:v>
                </c:pt>
              </c:strCache>
            </c:strRef>
          </c:tx>
          <c:spPr>
            <a:solidFill>
              <a:schemeClr val="accent4"/>
            </a:solidFill>
            <a:ln>
              <a:noFill/>
            </a:ln>
            <a:effectLst/>
          </c:spPr>
          <c:invertIfNegative val="0"/>
          <c:cat>
            <c:strRef>
              <c:f>Sheet1!$B$1</c:f>
              <c:strCache>
                <c:ptCount val="1"/>
                <c:pt idx="0">
                  <c:v>Number of Samples</c:v>
                </c:pt>
              </c:strCache>
            </c:strRef>
          </c:cat>
          <c:val>
            <c:numRef>
              <c:f>Sheet1!$B$5</c:f>
              <c:numCache>
                <c:formatCode>General</c:formatCode>
                <c:ptCount val="1"/>
                <c:pt idx="0">
                  <c:v>39</c:v>
                </c:pt>
              </c:numCache>
            </c:numRef>
          </c:val>
          <c:extLst>
            <c:ext xmlns:c16="http://schemas.microsoft.com/office/drawing/2014/chart" uri="{C3380CC4-5D6E-409C-BE32-E72D297353CC}">
              <c16:uniqueId val="{00000003-882D-4D3D-B96A-1D1DC2A73B35}"/>
            </c:ext>
          </c:extLst>
        </c:ser>
        <c:ser>
          <c:idx val="4"/>
          <c:order val="4"/>
          <c:tx>
            <c:strRef>
              <c:f>Sheet1!$A$6</c:f>
              <c:strCache>
                <c:ptCount val="1"/>
                <c:pt idx="0">
                  <c:v>≤57</c:v>
                </c:pt>
              </c:strCache>
            </c:strRef>
          </c:tx>
          <c:spPr>
            <a:solidFill>
              <a:schemeClr val="accent5"/>
            </a:solidFill>
            <a:ln>
              <a:noFill/>
            </a:ln>
            <a:effectLst/>
          </c:spPr>
          <c:invertIfNegative val="0"/>
          <c:cat>
            <c:strRef>
              <c:f>Sheet1!$B$1</c:f>
              <c:strCache>
                <c:ptCount val="1"/>
                <c:pt idx="0">
                  <c:v>Number of Samples</c:v>
                </c:pt>
              </c:strCache>
            </c:strRef>
          </c:cat>
          <c:val>
            <c:numRef>
              <c:f>Sheet1!$B$6</c:f>
              <c:numCache>
                <c:formatCode>General</c:formatCode>
                <c:ptCount val="1"/>
                <c:pt idx="0">
                  <c:v>34</c:v>
                </c:pt>
              </c:numCache>
            </c:numRef>
          </c:val>
          <c:extLst>
            <c:ext xmlns:c16="http://schemas.microsoft.com/office/drawing/2014/chart" uri="{C3380CC4-5D6E-409C-BE32-E72D297353CC}">
              <c16:uniqueId val="{00000004-882D-4D3D-B96A-1D1DC2A73B35}"/>
            </c:ext>
          </c:extLst>
        </c:ser>
        <c:ser>
          <c:idx val="5"/>
          <c:order val="5"/>
          <c:tx>
            <c:strRef>
              <c:f>Sheet1!$A$7</c:f>
              <c:strCache>
                <c:ptCount val="1"/>
                <c:pt idx="0">
                  <c:v>≤73</c:v>
                </c:pt>
              </c:strCache>
            </c:strRef>
          </c:tx>
          <c:spPr>
            <a:solidFill>
              <a:schemeClr val="accent6"/>
            </a:solidFill>
            <a:ln>
              <a:noFill/>
            </a:ln>
            <a:effectLst/>
          </c:spPr>
          <c:invertIfNegative val="0"/>
          <c:cat>
            <c:strRef>
              <c:f>Sheet1!$B$1</c:f>
              <c:strCache>
                <c:ptCount val="1"/>
                <c:pt idx="0">
                  <c:v>Number of Samples</c:v>
                </c:pt>
              </c:strCache>
            </c:strRef>
          </c:cat>
          <c:val>
            <c:numRef>
              <c:f>Sheet1!$B$7</c:f>
              <c:numCache>
                <c:formatCode>General</c:formatCode>
                <c:ptCount val="1"/>
                <c:pt idx="0">
                  <c:v>21</c:v>
                </c:pt>
              </c:numCache>
            </c:numRef>
          </c:val>
          <c:extLst>
            <c:ext xmlns:c16="http://schemas.microsoft.com/office/drawing/2014/chart" uri="{C3380CC4-5D6E-409C-BE32-E72D297353CC}">
              <c16:uniqueId val="{00000005-882D-4D3D-B96A-1D1DC2A73B35}"/>
            </c:ext>
          </c:extLst>
        </c:ser>
        <c:ser>
          <c:idx val="6"/>
          <c:order val="6"/>
          <c:tx>
            <c:strRef>
              <c:f>Sheet1!$A$8</c:f>
              <c:strCache>
                <c:ptCount val="1"/>
                <c:pt idx="0">
                  <c:v>≤90</c:v>
                </c:pt>
              </c:strCache>
            </c:strRef>
          </c:tx>
          <c:spPr>
            <a:solidFill>
              <a:schemeClr val="accent1">
                <a:lumMod val="60000"/>
              </a:schemeClr>
            </a:solidFill>
            <a:ln>
              <a:noFill/>
            </a:ln>
            <a:effectLst/>
          </c:spPr>
          <c:invertIfNegative val="0"/>
          <c:cat>
            <c:strRef>
              <c:f>Sheet1!$B$1</c:f>
              <c:strCache>
                <c:ptCount val="1"/>
                <c:pt idx="0">
                  <c:v>Number of Samples</c:v>
                </c:pt>
              </c:strCache>
            </c:strRef>
          </c:cat>
          <c:val>
            <c:numRef>
              <c:f>Sheet1!$B$8</c:f>
              <c:numCache>
                <c:formatCode>General</c:formatCode>
                <c:ptCount val="1"/>
                <c:pt idx="0">
                  <c:v>4</c:v>
                </c:pt>
              </c:numCache>
            </c:numRef>
          </c:val>
          <c:extLst>
            <c:ext xmlns:c16="http://schemas.microsoft.com/office/drawing/2014/chart" uri="{C3380CC4-5D6E-409C-BE32-E72D297353CC}">
              <c16:uniqueId val="{00000006-882D-4D3D-B96A-1D1DC2A73B35}"/>
            </c:ext>
          </c:extLst>
        </c:ser>
        <c:dLbls>
          <c:showLegendKey val="0"/>
          <c:showVal val="0"/>
          <c:showCatName val="0"/>
          <c:showSerName val="0"/>
          <c:showPercent val="0"/>
          <c:showBubbleSize val="0"/>
        </c:dLbls>
        <c:gapWidth val="150"/>
        <c:overlap val="100"/>
        <c:axId val="448848792"/>
        <c:axId val="448846832"/>
      </c:barChart>
      <c:catAx>
        <c:axId val="448848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846832"/>
        <c:crosses val="autoZero"/>
        <c:auto val="1"/>
        <c:lblAlgn val="ctr"/>
        <c:lblOffset val="100"/>
        <c:noMultiLvlLbl val="0"/>
      </c:catAx>
      <c:valAx>
        <c:axId val="448846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848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Susceptibility</c:v>
                </c:pt>
              </c:strCache>
            </c:strRef>
          </c:tx>
          <c:spPr>
            <a:solidFill>
              <a:schemeClr val="accent1"/>
            </a:solidFill>
            <a:ln>
              <a:noFill/>
            </a:ln>
            <a:effectLst/>
          </c:spPr>
          <c:invertIfNegative val="0"/>
          <c:cat>
            <c:strRef>
              <c:f>Sheet1!$A$2:$A$11</c:f>
              <c:strCache>
                <c:ptCount val="10"/>
                <c:pt idx="0">
                  <c:v>Tetracycline </c:v>
                </c:pt>
                <c:pt idx="1">
                  <c:v>Augumentin </c:v>
                </c:pt>
                <c:pt idx="2">
                  <c:v>Ciprofloxacin  </c:v>
                </c:pt>
                <c:pt idx="3">
                  <c:v>Cefepime </c:v>
                </c:pt>
                <c:pt idx="4">
                  <c:v>Cefotaxime</c:v>
                </c:pt>
                <c:pt idx="5">
                  <c:v>Ceftazidine</c:v>
                </c:pt>
                <c:pt idx="6">
                  <c:v>Cefpodoxime  </c:v>
                </c:pt>
                <c:pt idx="7">
                  <c:v>Cefoxitin  </c:v>
                </c:pt>
                <c:pt idx="8">
                  <c:v>Imipenem </c:v>
                </c:pt>
                <c:pt idx="9">
                  <c:v>Meropenem</c:v>
                </c:pt>
              </c:strCache>
            </c:strRef>
          </c:cat>
          <c:val>
            <c:numRef>
              <c:f>Sheet1!$B$2:$B$11</c:f>
              <c:numCache>
                <c:formatCode>0.00%</c:formatCode>
                <c:ptCount val="10"/>
                <c:pt idx="0">
                  <c:v>0.23080000000000001</c:v>
                </c:pt>
                <c:pt idx="1">
                  <c:v>0.3846</c:v>
                </c:pt>
                <c:pt idx="2">
                  <c:v>0.30769999999999997</c:v>
                </c:pt>
                <c:pt idx="3">
                  <c:v>0</c:v>
                </c:pt>
                <c:pt idx="4">
                  <c:v>0.23069999999999999</c:v>
                </c:pt>
                <c:pt idx="5">
                  <c:v>0.15379999999999999</c:v>
                </c:pt>
                <c:pt idx="6">
                  <c:v>0.15379999999999999</c:v>
                </c:pt>
                <c:pt idx="7">
                  <c:v>0</c:v>
                </c:pt>
                <c:pt idx="8">
                  <c:v>0.46150000000000002</c:v>
                </c:pt>
                <c:pt idx="9">
                  <c:v>0.3846</c:v>
                </c:pt>
              </c:numCache>
            </c:numRef>
          </c:val>
          <c:extLst>
            <c:ext xmlns:c16="http://schemas.microsoft.com/office/drawing/2014/chart" uri="{C3380CC4-5D6E-409C-BE32-E72D297353CC}">
              <c16:uniqueId val="{00000000-66EF-4627-B64D-79138DC07DFD}"/>
            </c:ext>
          </c:extLst>
        </c:ser>
        <c:ser>
          <c:idx val="1"/>
          <c:order val="1"/>
          <c:tx>
            <c:strRef>
              <c:f>Sheet1!$C$1</c:f>
              <c:strCache>
                <c:ptCount val="1"/>
                <c:pt idx="0">
                  <c:v>Intermediate</c:v>
                </c:pt>
              </c:strCache>
            </c:strRef>
          </c:tx>
          <c:spPr>
            <a:solidFill>
              <a:schemeClr val="accent2"/>
            </a:solidFill>
            <a:ln>
              <a:noFill/>
            </a:ln>
            <a:effectLst/>
          </c:spPr>
          <c:invertIfNegative val="0"/>
          <c:cat>
            <c:strRef>
              <c:f>Sheet1!$A$2:$A$11</c:f>
              <c:strCache>
                <c:ptCount val="10"/>
                <c:pt idx="0">
                  <c:v>Tetracycline </c:v>
                </c:pt>
                <c:pt idx="1">
                  <c:v>Augumentin </c:v>
                </c:pt>
                <c:pt idx="2">
                  <c:v>Ciprofloxacin  </c:v>
                </c:pt>
                <c:pt idx="3">
                  <c:v>Cefepime </c:v>
                </c:pt>
                <c:pt idx="4">
                  <c:v>Cefotaxime</c:v>
                </c:pt>
                <c:pt idx="5">
                  <c:v>Ceftazidine</c:v>
                </c:pt>
                <c:pt idx="6">
                  <c:v>Cefpodoxime  </c:v>
                </c:pt>
                <c:pt idx="7">
                  <c:v>Cefoxitin  </c:v>
                </c:pt>
                <c:pt idx="8">
                  <c:v>Imipenem </c:v>
                </c:pt>
                <c:pt idx="9">
                  <c:v>Meropenem</c:v>
                </c:pt>
              </c:strCache>
            </c:strRef>
          </c:cat>
          <c:val>
            <c:numRef>
              <c:f>Sheet1!$C$2:$C$11</c:f>
              <c:numCache>
                <c:formatCode>0.00%</c:formatCode>
                <c:ptCount val="10"/>
                <c:pt idx="0">
                  <c:v>0</c:v>
                </c:pt>
                <c:pt idx="1">
                  <c:v>0.15379999999999999</c:v>
                </c:pt>
                <c:pt idx="2">
                  <c:v>0.15379999999999999</c:v>
                </c:pt>
                <c:pt idx="3">
                  <c:v>7.6899999999999996E-2</c:v>
                </c:pt>
                <c:pt idx="4">
                  <c:v>7.6899999999999996E-2</c:v>
                </c:pt>
                <c:pt idx="5">
                  <c:v>0</c:v>
                </c:pt>
                <c:pt idx="6">
                  <c:v>0</c:v>
                </c:pt>
                <c:pt idx="7">
                  <c:v>7.6899999999999996E-2</c:v>
                </c:pt>
                <c:pt idx="8">
                  <c:v>0.23080000000000001</c:v>
                </c:pt>
                <c:pt idx="9">
                  <c:v>0.23069999999999999</c:v>
                </c:pt>
              </c:numCache>
            </c:numRef>
          </c:val>
          <c:extLst>
            <c:ext xmlns:c16="http://schemas.microsoft.com/office/drawing/2014/chart" uri="{C3380CC4-5D6E-409C-BE32-E72D297353CC}">
              <c16:uniqueId val="{00000001-66EF-4627-B64D-79138DC07DFD}"/>
            </c:ext>
          </c:extLst>
        </c:ser>
        <c:ser>
          <c:idx val="2"/>
          <c:order val="2"/>
          <c:tx>
            <c:strRef>
              <c:f>Sheet1!$D$1</c:f>
              <c:strCache>
                <c:ptCount val="1"/>
                <c:pt idx="0">
                  <c:v>Resistant</c:v>
                </c:pt>
              </c:strCache>
            </c:strRef>
          </c:tx>
          <c:spPr>
            <a:solidFill>
              <a:schemeClr val="accent3"/>
            </a:solidFill>
            <a:ln>
              <a:noFill/>
            </a:ln>
            <a:effectLst/>
          </c:spPr>
          <c:invertIfNegative val="0"/>
          <c:cat>
            <c:strRef>
              <c:f>Sheet1!$A$2:$A$11</c:f>
              <c:strCache>
                <c:ptCount val="10"/>
                <c:pt idx="0">
                  <c:v>Tetracycline </c:v>
                </c:pt>
                <c:pt idx="1">
                  <c:v>Augumentin </c:v>
                </c:pt>
                <c:pt idx="2">
                  <c:v>Ciprofloxacin  </c:v>
                </c:pt>
                <c:pt idx="3">
                  <c:v>Cefepime </c:v>
                </c:pt>
                <c:pt idx="4">
                  <c:v>Cefotaxime</c:v>
                </c:pt>
                <c:pt idx="5">
                  <c:v>Ceftazidine</c:v>
                </c:pt>
                <c:pt idx="6">
                  <c:v>Cefpodoxime  </c:v>
                </c:pt>
                <c:pt idx="7">
                  <c:v>Cefoxitin  </c:v>
                </c:pt>
                <c:pt idx="8">
                  <c:v>Imipenem </c:v>
                </c:pt>
                <c:pt idx="9">
                  <c:v>Meropenem</c:v>
                </c:pt>
              </c:strCache>
            </c:strRef>
          </c:cat>
          <c:val>
            <c:numRef>
              <c:f>Sheet1!$D$2:$D$11</c:f>
              <c:numCache>
                <c:formatCode>0.00%</c:formatCode>
                <c:ptCount val="10"/>
                <c:pt idx="0">
                  <c:v>0.76919999999999999</c:v>
                </c:pt>
                <c:pt idx="1">
                  <c:v>0.46150000000000002</c:v>
                </c:pt>
                <c:pt idx="2">
                  <c:v>0.53849999999999998</c:v>
                </c:pt>
                <c:pt idx="3">
                  <c:v>0.92300000000000004</c:v>
                </c:pt>
                <c:pt idx="4">
                  <c:v>0.61529999999999996</c:v>
                </c:pt>
                <c:pt idx="5">
                  <c:v>0.84609999999999996</c:v>
                </c:pt>
                <c:pt idx="6">
                  <c:v>0.84609999999999996</c:v>
                </c:pt>
                <c:pt idx="7">
                  <c:v>0.92300000000000004</c:v>
                </c:pt>
                <c:pt idx="8">
                  <c:v>0.30769999999999997</c:v>
                </c:pt>
                <c:pt idx="9">
                  <c:v>0.38469999999999999</c:v>
                </c:pt>
              </c:numCache>
            </c:numRef>
          </c:val>
          <c:extLst>
            <c:ext xmlns:c16="http://schemas.microsoft.com/office/drawing/2014/chart" uri="{C3380CC4-5D6E-409C-BE32-E72D297353CC}">
              <c16:uniqueId val="{00000002-66EF-4627-B64D-79138DC07DFD}"/>
            </c:ext>
          </c:extLst>
        </c:ser>
        <c:dLbls>
          <c:showLegendKey val="0"/>
          <c:showVal val="0"/>
          <c:showCatName val="0"/>
          <c:showSerName val="0"/>
          <c:showPercent val="0"/>
          <c:showBubbleSize val="0"/>
        </c:dLbls>
        <c:gapWidth val="150"/>
        <c:overlap val="100"/>
        <c:axId val="448842912"/>
        <c:axId val="445486632"/>
      </c:barChart>
      <c:catAx>
        <c:axId val="4488429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486632"/>
        <c:crosses val="autoZero"/>
        <c:auto val="1"/>
        <c:lblAlgn val="ctr"/>
        <c:lblOffset val="100"/>
        <c:noMultiLvlLbl val="0"/>
      </c:catAx>
      <c:valAx>
        <c:axId val="44548663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842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Imipenem                </c:v>
                </c:pt>
              </c:strCache>
            </c:strRef>
          </c:tx>
          <c:spPr>
            <a:solidFill>
              <a:schemeClr val="accent1"/>
            </a:solidFill>
            <a:ln>
              <a:noFill/>
            </a:ln>
            <a:effectLst/>
          </c:spPr>
          <c:invertIfNegative val="0"/>
          <c:cat>
            <c:strRef>
              <c:f>Sheet1!$B$1:$C$1</c:f>
              <c:strCache>
                <c:ptCount val="2"/>
                <c:pt idx="0">
                  <c:v>Dics potency</c:v>
                </c:pt>
                <c:pt idx="1">
                  <c:v>Sensitibility</c:v>
                </c:pt>
              </c:strCache>
            </c:strRef>
          </c:cat>
          <c:val>
            <c:numRef>
              <c:f>Sheet1!$B$2:$C$2</c:f>
              <c:numCache>
                <c:formatCode>0.00%</c:formatCode>
                <c:ptCount val="2"/>
                <c:pt idx="0" formatCode="General">
                  <c:v>10</c:v>
                </c:pt>
                <c:pt idx="1">
                  <c:v>0.69230000000000003</c:v>
                </c:pt>
              </c:numCache>
            </c:numRef>
          </c:val>
          <c:extLst>
            <c:ext xmlns:c16="http://schemas.microsoft.com/office/drawing/2014/chart" uri="{C3380CC4-5D6E-409C-BE32-E72D297353CC}">
              <c16:uniqueId val="{00000000-5354-41BC-A2F1-70866C415B6B}"/>
            </c:ext>
          </c:extLst>
        </c:ser>
        <c:ser>
          <c:idx val="1"/>
          <c:order val="1"/>
          <c:tx>
            <c:strRef>
              <c:f>Sheet1!$A$3</c:f>
              <c:strCache>
                <c:ptCount val="1"/>
                <c:pt idx="0">
                  <c:v>Meropenem             </c:v>
                </c:pt>
              </c:strCache>
            </c:strRef>
          </c:tx>
          <c:spPr>
            <a:solidFill>
              <a:schemeClr val="accent2"/>
            </a:solidFill>
            <a:ln>
              <a:noFill/>
            </a:ln>
            <a:effectLst/>
          </c:spPr>
          <c:invertIfNegative val="0"/>
          <c:cat>
            <c:strRef>
              <c:f>Sheet1!$B$1:$C$1</c:f>
              <c:strCache>
                <c:ptCount val="2"/>
                <c:pt idx="0">
                  <c:v>Dics potency</c:v>
                </c:pt>
                <c:pt idx="1">
                  <c:v>Sensitibility</c:v>
                </c:pt>
              </c:strCache>
            </c:strRef>
          </c:cat>
          <c:val>
            <c:numRef>
              <c:f>Sheet1!$B$3:$C$3</c:f>
              <c:numCache>
                <c:formatCode>0.00%</c:formatCode>
                <c:ptCount val="2"/>
                <c:pt idx="0" formatCode="General">
                  <c:v>10</c:v>
                </c:pt>
                <c:pt idx="1">
                  <c:v>0.61529999999999996</c:v>
                </c:pt>
              </c:numCache>
            </c:numRef>
          </c:val>
          <c:extLst>
            <c:ext xmlns:c16="http://schemas.microsoft.com/office/drawing/2014/chart" uri="{C3380CC4-5D6E-409C-BE32-E72D297353CC}">
              <c16:uniqueId val="{00000001-5354-41BC-A2F1-70866C415B6B}"/>
            </c:ext>
          </c:extLst>
        </c:ser>
        <c:ser>
          <c:idx val="2"/>
          <c:order val="2"/>
          <c:tx>
            <c:strRef>
              <c:f>Sheet1!$A$4</c:f>
              <c:strCache>
                <c:ptCount val="1"/>
                <c:pt idx="0">
                  <c:v>Augumentin            </c:v>
                </c:pt>
              </c:strCache>
            </c:strRef>
          </c:tx>
          <c:spPr>
            <a:solidFill>
              <a:schemeClr val="accent3"/>
            </a:solidFill>
            <a:ln>
              <a:noFill/>
            </a:ln>
            <a:effectLst/>
          </c:spPr>
          <c:invertIfNegative val="0"/>
          <c:cat>
            <c:strRef>
              <c:f>Sheet1!$B$1:$C$1</c:f>
              <c:strCache>
                <c:ptCount val="2"/>
                <c:pt idx="0">
                  <c:v>Dics potency</c:v>
                </c:pt>
                <c:pt idx="1">
                  <c:v>Sensitibility</c:v>
                </c:pt>
              </c:strCache>
            </c:strRef>
          </c:cat>
          <c:val>
            <c:numRef>
              <c:f>Sheet1!$B$4:$C$4</c:f>
              <c:numCache>
                <c:formatCode>0.00%</c:formatCode>
                <c:ptCount val="2"/>
                <c:pt idx="0" formatCode="General">
                  <c:v>30</c:v>
                </c:pt>
                <c:pt idx="1">
                  <c:v>0.53839999999999999</c:v>
                </c:pt>
              </c:numCache>
            </c:numRef>
          </c:val>
          <c:extLst>
            <c:ext xmlns:c16="http://schemas.microsoft.com/office/drawing/2014/chart" uri="{C3380CC4-5D6E-409C-BE32-E72D297353CC}">
              <c16:uniqueId val="{00000002-5354-41BC-A2F1-70866C415B6B}"/>
            </c:ext>
          </c:extLst>
        </c:ser>
        <c:ser>
          <c:idx val="3"/>
          <c:order val="3"/>
          <c:tx>
            <c:strRef>
              <c:f>Sheet1!$A$5</c:f>
              <c:strCache>
                <c:ptCount val="1"/>
                <c:pt idx="0">
                  <c:v>Ciprofloxacin</c:v>
                </c:pt>
              </c:strCache>
            </c:strRef>
          </c:tx>
          <c:spPr>
            <a:solidFill>
              <a:schemeClr val="accent4"/>
            </a:solidFill>
            <a:ln>
              <a:noFill/>
            </a:ln>
            <a:effectLst/>
          </c:spPr>
          <c:invertIfNegative val="0"/>
          <c:cat>
            <c:strRef>
              <c:f>Sheet1!$B$1:$C$1</c:f>
              <c:strCache>
                <c:ptCount val="2"/>
                <c:pt idx="0">
                  <c:v>Dics potency</c:v>
                </c:pt>
                <c:pt idx="1">
                  <c:v>Sensitibility</c:v>
                </c:pt>
              </c:strCache>
            </c:strRef>
          </c:cat>
          <c:val>
            <c:numRef>
              <c:f>Sheet1!$B$5:$C$5</c:f>
              <c:numCache>
                <c:formatCode>0.00%</c:formatCode>
                <c:ptCount val="2"/>
                <c:pt idx="0" formatCode="General">
                  <c:v>5</c:v>
                </c:pt>
                <c:pt idx="1">
                  <c:v>0.46150000000000002</c:v>
                </c:pt>
              </c:numCache>
            </c:numRef>
          </c:val>
          <c:extLst>
            <c:ext xmlns:c16="http://schemas.microsoft.com/office/drawing/2014/chart" uri="{C3380CC4-5D6E-409C-BE32-E72D297353CC}">
              <c16:uniqueId val="{00000003-5354-41BC-A2F1-70866C415B6B}"/>
            </c:ext>
          </c:extLst>
        </c:ser>
        <c:dLbls>
          <c:showLegendKey val="0"/>
          <c:showVal val="0"/>
          <c:showCatName val="0"/>
          <c:showSerName val="0"/>
          <c:showPercent val="0"/>
          <c:showBubbleSize val="0"/>
        </c:dLbls>
        <c:gapWidth val="150"/>
        <c:overlap val="100"/>
        <c:axId val="445484672"/>
        <c:axId val="445490160"/>
      </c:barChart>
      <c:catAx>
        <c:axId val="445484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490160"/>
        <c:crosses val="autoZero"/>
        <c:auto val="1"/>
        <c:lblAlgn val="ctr"/>
        <c:lblOffset val="100"/>
        <c:noMultiLvlLbl val="0"/>
      </c:catAx>
      <c:valAx>
        <c:axId val="445490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4846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Sheet1!$A$1</c:f>
              <c:strCache>
                <c:ptCount val="1"/>
                <c:pt idx="0">
                  <c:v>Number of suspected ESBLsp </c:v>
                </c:pt>
              </c:strCache>
            </c:strRef>
          </c:tx>
          <c:spPr>
            <a:solidFill>
              <a:schemeClr val="accent1"/>
            </a:solidFill>
            <a:ln>
              <a:noFill/>
            </a:ln>
            <a:effectLst/>
            <a:sp3d/>
          </c:spPr>
          <c:invertIfNegative val="0"/>
          <c:val>
            <c:numRef>
              <c:f>Sheet1!$A$2</c:f>
              <c:numCache>
                <c:formatCode>0%</c:formatCode>
                <c:ptCount val="1"/>
                <c:pt idx="0">
                  <c:v>1</c:v>
                </c:pt>
              </c:numCache>
            </c:numRef>
          </c:val>
          <c:extLst>
            <c:ext xmlns:c16="http://schemas.microsoft.com/office/drawing/2014/chart" uri="{C3380CC4-5D6E-409C-BE32-E72D297353CC}">
              <c16:uniqueId val="{00000000-72AD-4937-8C06-A479B4055668}"/>
            </c:ext>
          </c:extLst>
        </c:ser>
        <c:ser>
          <c:idx val="1"/>
          <c:order val="1"/>
          <c:tx>
            <c:strRef>
              <c:f>Sheet1!$B$1</c:f>
              <c:strCache>
                <c:ptCount val="1"/>
                <c:pt idx="0">
                  <c:v>Number of confirmeed ESBLsp negative </c:v>
                </c:pt>
              </c:strCache>
            </c:strRef>
          </c:tx>
          <c:spPr>
            <a:solidFill>
              <a:schemeClr val="accent2"/>
            </a:solidFill>
            <a:ln>
              <a:noFill/>
            </a:ln>
            <a:effectLst/>
            <a:sp3d/>
          </c:spPr>
          <c:invertIfNegative val="0"/>
          <c:val>
            <c:numRef>
              <c:f>Sheet1!$B$2</c:f>
              <c:numCache>
                <c:formatCode>0%</c:formatCode>
                <c:ptCount val="1"/>
                <c:pt idx="0">
                  <c:v>0.25</c:v>
                </c:pt>
              </c:numCache>
            </c:numRef>
          </c:val>
          <c:extLst>
            <c:ext xmlns:c16="http://schemas.microsoft.com/office/drawing/2014/chart" uri="{C3380CC4-5D6E-409C-BE32-E72D297353CC}">
              <c16:uniqueId val="{00000001-72AD-4937-8C06-A479B4055668}"/>
            </c:ext>
          </c:extLst>
        </c:ser>
        <c:ser>
          <c:idx val="2"/>
          <c:order val="2"/>
          <c:tx>
            <c:strRef>
              <c:f>Sheet1!$C$1</c:f>
              <c:strCache>
                <c:ptCount val="1"/>
                <c:pt idx="0">
                  <c:v>Number of confirmeed ESBLsp positive </c:v>
                </c:pt>
              </c:strCache>
            </c:strRef>
          </c:tx>
          <c:spPr>
            <a:solidFill>
              <a:schemeClr val="accent3"/>
            </a:solidFill>
            <a:ln>
              <a:noFill/>
            </a:ln>
            <a:effectLst/>
            <a:sp3d/>
          </c:spPr>
          <c:invertIfNegative val="0"/>
          <c:val>
            <c:numRef>
              <c:f>Sheet1!$C$2</c:f>
              <c:numCache>
                <c:formatCode>0%</c:formatCode>
                <c:ptCount val="1"/>
                <c:pt idx="0">
                  <c:v>0.75</c:v>
                </c:pt>
              </c:numCache>
            </c:numRef>
          </c:val>
          <c:extLst>
            <c:ext xmlns:c16="http://schemas.microsoft.com/office/drawing/2014/chart" uri="{C3380CC4-5D6E-409C-BE32-E72D297353CC}">
              <c16:uniqueId val="{00000002-72AD-4937-8C06-A479B4055668}"/>
            </c:ext>
          </c:extLst>
        </c:ser>
        <c:dLbls>
          <c:showLegendKey val="0"/>
          <c:showVal val="0"/>
          <c:showCatName val="0"/>
          <c:showSerName val="0"/>
          <c:showPercent val="0"/>
          <c:showBubbleSize val="0"/>
        </c:dLbls>
        <c:gapWidth val="150"/>
        <c:shape val="box"/>
        <c:axId val="445490552"/>
        <c:axId val="445487808"/>
        <c:axId val="0"/>
      </c:bar3DChart>
      <c:catAx>
        <c:axId val="44549055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487808"/>
        <c:crosses val="autoZero"/>
        <c:auto val="1"/>
        <c:lblAlgn val="ctr"/>
        <c:lblOffset val="100"/>
        <c:noMultiLvlLbl val="0"/>
      </c:catAx>
      <c:valAx>
        <c:axId val="445487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4905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F57A2-5740-4B50-BD26-5F192EDBB8E3}"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7ED8CC-3165-45C8-88FA-16FD53877BA6}" type="slidenum">
              <a:rPr lang="en-US" smtClean="0"/>
              <a:t>‹#›</a:t>
            </a:fld>
            <a:endParaRPr lang="en-US"/>
          </a:p>
        </p:txBody>
      </p:sp>
    </p:spTree>
    <p:extLst>
      <p:ext uri="{BB962C8B-B14F-4D97-AF65-F5344CB8AC3E}">
        <p14:creationId xmlns:p14="http://schemas.microsoft.com/office/powerpoint/2010/main" val="2804245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ED8CC-3165-45C8-88FA-16FD53877BA6}" type="slidenum">
              <a:rPr lang="en-US" smtClean="0"/>
              <a:t>1</a:t>
            </a:fld>
            <a:endParaRPr lang="en-US" dirty="0"/>
          </a:p>
        </p:txBody>
      </p:sp>
    </p:spTree>
    <p:extLst>
      <p:ext uri="{BB962C8B-B14F-4D97-AF65-F5344CB8AC3E}">
        <p14:creationId xmlns:p14="http://schemas.microsoft.com/office/powerpoint/2010/main" val="150982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ED8CC-3165-45C8-88FA-16FD53877BA6}" type="slidenum">
              <a:rPr lang="en-US" smtClean="0"/>
              <a:t>2</a:t>
            </a:fld>
            <a:endParaRPr lang="en-US" dirty="0"/>
          </a:p>
        </p:txBody>
      </p:sp>
    </p:spTree>
    <p:extLst>
      <p:ext uri="{BB962C8B-B14F-4D97-AF65-F5344CB8AC3E}">
        <p14:creationId xmlns:p14="http://schemas.microsoft.com/office/powerpoint/2010/main" val="36977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ED46-2EB0-4887-BBA8-457F7915C0B6}" type="datetime1">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323101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764FDD-CA99-497F-B23D-47358D349784}" type="datetime1">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214629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B41C33-A872-4C17-8BC2-441B68972046}" type="datetime1">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186066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7A4BE-1EDD-4F09-85E6-3F78A8F1B6E9}" type="datetime1">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256111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0EB10B-CD51-409B-96EE-7C4BD2E889F9}" type="datetime1">
              <a:rPr lang="en-US" smtClean="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206924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6441C6-0E89-4E61-9430-B537D987046A}" type="datetime1">
              <a:rPr lang="en-US" smtClean="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405700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8C2D9E-7D2A-4BD8-B06E-B7837CDD9A2B}" type="datetime1">
              <a:rPr lang="en-US" smtClean="0"/>
              <a:t>12/15/2023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225216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D6C84A-7731-42F0-9236-BBEBEB7D640A}" type="datetime1">
              <a:rPr lang="en-US" smtClean="0"/>
              <a:t>12/15/2023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2405311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101F7-5EE7-4567-B24F-9D6C42CE1F12}" type="datetime1">
              <a:rPr lang="en-US" smtClean="0"/>
              <a:t>12/15/2023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309408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8FBEF0-9BDF-4D7D-BC13-06350412E910}" type="datetime1">
              <a:rPr lang="en-US" smtClean="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14327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24C095-69FD-428A-841C-D0EE63364853}" type="datetime1">
              <a:rPr lang="en-US" smtClean="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A1AA22-A7EC-42A0-9281-BE628D6A505F}" type="slidenum">
              <a:rPr lang="en-US" smtClean="0"/>
              <a:t>‹#›</a:t>
            </a:fld>
            <a:endParaRPr lang="en-US" dirty="0"/>
          </a:p>
        </p:txBody>
      </p:sp>
    </p:spTree>
    <p:extLst>
      <p:ext uri="{BB962C8B-B14F-4D97-AF65-F5344CB8AC3E}">
        <p14:creationId xmlns:p14="http://schemas.microsoft.com/office/powerpoint/2010/main" val="336396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FBDF0-5896-40AD-8BED-7F4A8BC17827}" type="datetime1">
              <a:rPr lang="en-US" smtClean="0"/>
              <a:t>12/15/2023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1AA22-A7EC-42A0-9281-BE628D6A505F}" type="slidenum">
              <a:rPr lang="en-US" smtClean="0"/>
              <a:t>‹#›</a:t>
            </a:fld>
            <a:endParaRPr lang="en-US" dirty="0"/>
          </a:p>
        </p:txBody>
      </p:sp>
    </p:spTree>
    <p:extLst>
      <p:ext uri="{BB962C8B-B14F-4D97-AF65-F5344CB8AC3E}">
        <p14:creationId xmlns:p14="http://schemas.microsoft.com/office/powerpoint/2010/main" val="145193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21203/rs.3.rs-1508756/v1" TargetMode="External"/><Relationship Id="rId2" Type="http://schemas.openxmlformats.org/officeDocument/2006/relationships/hyperlink" Target="http://www.sjbas.com.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21203/rs.3.rs-1508756/v1" TargetMode="External"/><Relationship Id="rId2" Type="http://schemas.openxmlformats.org/officeDocument/2006/relationships/hyperlink" Target="http://dx.doi.org/10.37652/JUAPS.2020.14.2.2" TargetMode="External"/><Relationship Id="rId1" Type="http://schemas.openxmlformats.org/officeDocument/2006/relationships/slideLayout" Target="../slideLayouts/slideLayout2.xml"/><Relationship Id="rId4" Type="http://schemas.openxmlformats.org/officeDocument/2006/relationships/hyperlink" Target="https://doi.org/10.53730/ijhs.v6nS2.7971"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doi.org/10.1016/j.nmni.2020.10072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186/s12889-018-" TargetMode="External"/><Relationship Id="rId2" Type="http://schemas.openxmlformats.org/officeDocument/2006/relationships/hyperlink" Target="https://doi.org/10.1016/j.nmni.2020.10072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 y="121024"/>
            <a:ext cx="11497236" cy="6454588"/>
          </a:xfrm>
        </p:spPr>
        <p:txBody>
          <a:bodyPr>
            <a:noAutofit/>
          </a:bodyPr>
          <a:lstStyle/>
          <a:p>
            <a:pPr marL="0" marR="0" algn="ctr">
              <a:lnSpc>
                <a:spcPct val="107000"/>
              </a:lnSpc>
              <a:spcBef>
                <a:spcPts val="0"/>
              </a:spcBef>
              <a:spcAft>
                <a:spcPts val="800"/>
              </a:spcAft>
            </a:pP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Center for Academic &amp; Professional Career Development and Research </a:t>
            </a: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a:t>
            </a:r>
            <a:r>
              <a:rPr lang="en-US" sz="2000" b="1"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International Conference “Public Health and Technology”</a:t>
            </a: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Presentation </a:t>
            </a: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by </a:t>
            </a: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Shehu Muhammad</a:t>
            </a: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2000" dirty="0">
                <a:latin typeface="Times New Roman" panose="02020603050405020304" pitchFamily="18" charset="0"/>
                <a:ea typeface="Calibri" panose="020F0502020204030204" pitchFamily="34" charset="0"/>
                <a:cs typeface="Times New Roman" panose="02020603050405020304" pitchFamily="18" charset="0"/>
              </a:rPr>
            </a:br>
            <a:r>
              <a:rPr lang="en-US" sz="2000" b="1" dirty="0">
                <a:latin typeface="Times New Roman" pitchFamily="18" charset="0"/>
                <a:cs typeface="Times New Roman" pitchFamily="18" charset="0"/>
              </a:rPr>
              <a:t>Corresponding Author: Ahmad Ibrahim Bagudo</a:t>
            </a: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Antibiotic Resistance Pattern of </a:t>
            </a:r>
            <a:r>
              <a:rPr lang="en-US" sz="20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Klebsiella pneumoniae</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Clinical Samples of Patients Attending Aisha Muhammadu Buhari General Hospital Jega, Kebbi State, Nigeria</a:t>
            </a:r>
            <a:br>
              <a:rPr lang="en-US" sz="1600" dirty="0">
                <a:latin typeface="Calibri" panose="020F0502020204030204" pitchFamily="34" charset="0"/>
                <a:ea typeface="Calibri" panose="020F0502020204030204" pitchFamily="34" charset="0"/>
                <a:cs typeface="Times New Roman" panose="02020603050405020304" pitchFamily="18" charset="0"/>
              </a:rPr>
            </a:br>
            <a:br>
              <a:rPr lang="en-US" sz="1800" dirty="0">
                <a:latin typeface="Calibri" panose="020F0502020204030204" pitchFamily="34" charset="0"/>
                <a:ea typeface="Calibri" panose="020F0502020204030204" pitchFamily="34" charset="0"/>
                <a:cs typeface="Times New Roman" panose="02020603050405020304" pitchFamily="18" charset="0"/>
              </a:rPr>
            </a:br>
            <a:b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en-US" sz="2000" dirty="0">
                <a:latin typeface="Times New Roman" panose="02020603050405020304" pitchFamily="18" charset="0"/>
                <a:ea typeface="Calibri" panose="020F0502020204030204" pitchFamily="34" charset="0"/>
                <a:cs typeface="Times New Roman" panose="02020603050405020304" pitchFamily="18" charset="0"/>
              </a:rPr>
            </a:br>
            <a:r>
              <a:rPr lang="en-US" sz="2000" b="1" dirty="0">
                <a:latin typeface="Times New Roman" panose="02020603050405020304" pitchFamily="18" charset="0"/>
                <a:ea typeface="Calibri" panose="020F0502020204030204" pitchFamily="34" charset="0"/>
                <a:cs typeface="Times New Roman" panose="02020603050405020304" pitchFamily="18" charset="0"/>
              </a:rPr>
              <a:t>14-</a:t>
            </a: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December-2023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02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6183"/>
            <a:ext cx="10515600" cy="374463"/>
          </a:xfrm>
        </p:spPr>
        <p:txBody>
          <a:bodyPr>
            <a:noAutofit/>
          </a:bodyPr>
          <a:lstStyle/>
          <a:p>
            <a:pPr algn="ctr"/>
            <a:r>
              <a:rPr lang="en-US" sz="3200" b="1" dirty="0">
                <a:solidFill>
                  <a:srgbClr val="000000"/>
                </a:solidFill>
                <a:latin typeface="Times New Roman" panose="02020603050405020304" pitchFamily="18" charset="0"/>
                <a:ea typeface="Calibri" panose="020F0502020204030204" pitchFamily="34" charset="0"/>
              </a:rPr>
              <a:t>Materials and Methods cont.,</a:t>
            </a:r>
            <a:endParaRPr lang="en-US" sz="3200" dirty="0"/>
          </a:p>
        </p:txBody>
      </p:sp>
      <p:sp>
        <p:nvSpPr>
          <p:cNvPr id="3" name="Content Placeholder 2"/>
          <p:cNvSpPr>
            <a:spLocks noGrp="1"/>
          </p:cNvSpPr>
          <p:nvPr>
            <p:ph sz="half" idx="1"/>
          </p:nvPr>
        </p:nvSpPr>
        <p:spPr>
          <a:xfrm>
            <a:off x="389965" y="2608729"/>
            <a:ext cx="4867834" cy="1929655"/>
          </a:xfrm>
        </p:spPr>
        <p:txBody>
          <a:bodyPr>
            <a:normAutofit/>
          </a:bodyPr>
          <a:lstStyle/>
          <a:p>
            <a:pPr algn="just"/>
            <a:endParaRPr lang="en-US" sz="1900" dirty="0">
              <a:solidFill>
                <a:srgbClr val="000000"/>
              </a:solidFill>
              <a:latin typeface="Times New Roman" panose="02020603050405020304" pitchFamily="18" charset="0"/>
              <a:ea typeface="Calibri" panose="020F0502020204030204" pitchFamily="34" charset="0"/>
            </a:endParaRPr>
          </a:p>
          <a:p>
            <a:pPr marL="0" indent="0" algn="just">
              <a:buNone/>
            </a:pPr>
            <a:r>
              <a:rPr lang="en-US" sz="1900" b="1" dirty="0">
                <a:solidFill>
                  <a:srgbClr val="000000"/>
                </a:solidFill>
                <a:latin typeface="Times New Roman" panose="02020603050405020304" pitchFamily="18" charset="0"/>
                <a:ea typeface="Calibri" panose="020F0502020204030204" pitchFamily="34" charset="0"/>
              </a:rPr>
              <a:t>Ethical Clearance</a:t>
            </a:r>
          </a:p>
          <a:p>
            <a:pPr algn="just">
              <a:buFont typeface="Wingdings" panose="05000000000000000000" pitchFamily="2" charset="2"/>
              <a:buChar char="ü"/>
            </a:pPr>
            <a:r>
              <a:rPr lang="en-US" sz="1900" dirty="0">
                <a:solidFill>
                  <a:srgbClr val="000000"/>
                </a:solidFill>
                <a:latin typeface="Times New Roman" panose="02020603050405020304" pitchFamily="18" charset="0"/>
                <a:ea typeface="Calibri" panose="020F0502020204030204" pitchFamily="34" charset="0"/>
              </a:rPr>
              <a:t>Ethical approval with reference number: MOH/KSREC/VOL.I/56 and KSHREC registration number: 107:017/2023 dutifully. </a:t>
            </a:r>
          </a:p>
          <a:p>
            <a:pPr algn="just"/>
            <a:endParaRPr lang="en-US" sz="1900" dirty="0"/>
          </a:p>
        </p:txBody>
      </p:sp>
      <p:sp>
        <p:nvSpPr>
          <p:cNvPr id="6" name="Rectangle 5"/>
          <p:cNvSpPr/>
          <p:nvPr/>
        </p:nvSpPr>
        <p:spPr>
          <a:xfrm>
            <a:off x="7458637" y="5964299"/>
            <a:ext cx="2626658" cy="400110"/>
          </a:xfrm>
          <a:prstGeom prst="rect">
            <a:avLst/>
          </a:prstGeom>
        </p:spPr>
        <p:txBody>
          <a:bodyPr wrap="square">
            <a:spAutoFit/>
          </a:bodyPr>
          <a:lstStyle/>
          <a:p>
            <a:pPr lvl="0" algn="just"/>
            <a:r>
              <a:rPr lang="en-US" sz="2000" b="1" dirty="0">
                <a:solidFill>
                  <a:srgbClr val="000000"/>
                </a:solidFill>
                <a:latin typeface="Times New Roman" panose="02020603050405020304" pitchFamily="18" charset="0"/>
                <a:ea typeface="Times New Roman" panose="02020603050405020304" pitchFamily="18" charset="0"/>
              </a:rPr>
              <a:t>Fig 4.</a:t>
            </a:r>
            <a:r>
              <a:rPr lang="en-US" sz="2000" dirty="0">
                <a:solidFill>
                  <a:srgbClr val="000000"/>
                </a:solidFill>
                <a:latin typeface="Times New Roman" panose="02020603050405020304" pitchFamily="18" charset="0"/>
                <a:ea typeface="Times New Roman" panose="02020603050405020304" pitchFamily="18" charset="0"/>
              </a:rPr>
              <a:t> Ethical approval</a:t>
            </a:r>
            <a:endParaRPr lang="en-US" sz="2000" dirty="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10</a:t>
            </a:fld>
            <a:endParaRPr lang="en-US" sz="1600" b="1" dirty="0">
              <a:solidFill>
                <a:schemeClr val="tx1"/>
              </a:solidFill>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355" t="3037" r="1067" b="2796"/>
          <a:stretch/>
        </p:blipFill>
        <p:spPr>
          <a:xfrm rot="16200000">
            <a:off x="6241491" y="852796"/>
            <a:ext cx="4738223" cy="5271244"/>
          </a:xfrm>
        </p:spPr>
      </p:pic>
    </p:spTree>
    <p:extLst>
      <p:ext uri="{BB962C8B-B14F-4D97-AF65-F5344CB8AC3E}">
        <p14:creationId xmlns:p14="http://schemas.microsoft.com/office/powerpoint/2010/main" val="3280599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788"/>
            <a:ext cx="10515600" cy="750981"/>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rPr>
              <a:t>Materials and Methods cont.,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904140"/>
            <a:ext cx="10408024" cy="2893330"/>
          </a:xfrm>
        </p:spPr>
        <p:txBody>
          <a:bodyPr>
            <a:normAutofit/>
          </a:bodyPr>
          <a:lstStyle/>
          <a:p>
            <a:pPr marL="0" indent="0">
              <a:lnSpc>
                <a:spcPct val="100000"/>
              </a:lnSpc>
              <a:buNone/>
            </a:pP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Study population and Selection </a:t>
            </a:r>
            <a:r>
              <a:rPr lang="en-US" sz="2000" b="1" dirty="0">
                <a:latin typeface="Times New Roman" panose="02020603050405020304" pitchFamily="18" charset="0"/>
                <a:cs typeface="Times New Roman" panose="02020603050405020304" pitchFamily="18" charset="0"/>
              </a:rPr>
              <a:t>Criteria </a:t>
            </a:r>
          </a:p>
          <a:p>
            <a:pPr marL="0" indent="0">
              <a:lnSpc>
                <a:spcPct val="100000"/>
              </a:lnSpc>
              <a:buNone/>
            </a:pPr>
            <a:endParaRPr lang="en-US" sz="20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Samples was obtained from consented inpatients and out patients of both gender and those of age that ranges between ≥ 10 and ≤ 90 were include. Those who patients didn’t give they consent and who took antibiotics about two weeks prior to sample collection, were excluded from the study participate.</a:t>
            </a:r>
          </a:p>
          <a:p>
            <a:pPr>
              <a:lnSpc>
                <a:spcPct val="100000"/>
              </a:lnSpc>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pPr>
              <a:lnSpc>
                <a:spcPct val="100000"/>
              </a:lnSpc>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11</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71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10640"/>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rPr>
              <a:t>Materials and Methods cont.,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3313" y="1465731"/>
            <a:ext cx="11185374" cy="4477870"/>
          </a:xfrm>
        </p:spPr>
        <p:txBody>
          <a:bodyPr>
            <a:normAutofit lnSpcReduction="10000"/>
          </a:bodyPr>
          <a:lstStyle/>
          <a:p>
            <a:pPr marL="0" lvl="0" indent="-457200" algn="just">
              <a:lnSpc>
                <a:spcPct val="110000"/>
              </a:lnSpc>
              <a:spcBef>
                <a:spcPts val="0"/>
              </a:spcBef>
              <a:buNone/>
            </a:pPr>
            <a:r>
              <a:rPr lang="en-US" sz="2000" b="1" dirty="0">
                <a:solidFill>
                  <a:prstClr val="black"/>
                </a:solidFill>
                <a:latin typeface="Times New Roman" panose="02020603050405020304" pitchFamily="18" charset="0"/>
                <a:cs typeface="Times New Roman" panose="02020603050405020304" pitchFamily="18" charset="0"/>
              </a:rPr>
              <a:t>Methods of data collection</a:t>
            </a:r>
          </a:p>
          <a:p>
            <a:pPr marL="0" lvl="0" indent="-457200" algn="just">
              <a:lnSpc>
                <a:spcPct val="110000"/>
              </a:lnSpc>
              <a:spcBef>
                <a:spcPts val="0"/>
              </a:spcBef>
              <a:buNone/>
            </a:pPr>
            <a:endParaRPr lang="en-US" sz="2000" b="1" dirty="0">
              <a:solidFill>
                <a:prstClr val="black"/>
              </a:solidFill>
              <a:latin typeface="Times New Roman" panose="02020603050405020304" pitchFamily="18" charset="0"/>
              <a:cs typeface="Times New Roman" panose="02020603050405020304" pitchFamily="18" charset="0"/>
            </a:endParaRPr>
          </a:p>
          <a:p>
            <a:pPr lvl="0" algn="just">
              <a:lnSpc>
                <a:spcPct val="110000"/>
              </a:lnSpc>
              <a:spcBef>
                <a:spcPts val="0"/>
              </a:spcBef>
              <a:buFont typeface="Wingdings" panose="05000000000000000000" pitchFamily="2" charset="2"/>
              <a:buChar char="ü"/>
            </a:pPr>
            <a:r>
              <a:rPr lang="en-US" sz="2000" dirty="0">
                <a:solidFill>
                  <a:prstClr val="black"/>
                </a:solidFill>
                <a:latin typeface="Times New Roman" panose="02020603050405020304" pitchFamily="18" charset="0"/>
                <a:cs typeface="Times New Roman" panose="02020603050405020304" pitchFamily="18" charset="0"/>
              </a:rPr>
              <a:t>Verbal and written informed consent was sought, and socio-demographic</a:t>
            </a:r>
          </a:p>
          <a:p>
            <a:pPr lvl="0" algn="just">
              <a:lnSpc>
                <a:spcPct val="110000"/>
              </a:lnSpc>
              <a:spcBef>
                <a:spcPts val="0"/>
              </a:spcBef>
              <a:buFont typeface="Wingdings" panose="05000000000000000000" pitchFamily="2" charset="2"/>
              <a:buChar char="ü"/>
            </a:pPr>
            <a:endParaRPr lang="en-US" sz="2000" dirty="0">
              <a:solidFill>
                <a:prstClr val="black"/>
              </a:solidFill>
              <a:latin typeface="Times New Roman" panose="02020603050405020304" pitchFamily="18" charset="0"/>
              <a:cs typeface="Times New Roman" panose="02020603050405020304" pitchFamily="18" charset="0"/>
            </a:endParaRPr>
          </a:p>
          <a:p>
            <a:pPr lvl="0" algn="just">
              <a:lnSpc>
                <a:spcPct val="110000"/>
              </a:lnSpc>
              <a:spcBef>
                <a:spcPts val="0"/>
              </a:spcBef>
              <a:buFont typeface="Wingdings" panose="05000000000000000000" pitchFamily="2" charset="2"/>
              <a:buChar char="ü"/>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10000"/>
              </a:lnSpc>
              <a:spcBef>
                <a:spcPts val="0"/>
              </a:spcBef>
              <a:buNone/>
            </a:pPr>
            <a:r>
              <a:rPr lang="en-US" sz="2000" b="1" dirty="0">
                <a:solidFill>
                  <a:srgbClr val="000000"/>
                </a:solidFill>
                <a:latin typeface="Times New Roman" panose="02020603050405020304" pitchFamily="18" charset="0"/>
                <a:ea typeface="Calibri" panose="020F0502020204030204" pitchFamily="34" charset="0"/>
              </a:rPr>
              <a:t>Samples collection and transportation</a:t>
            </a:r>
          </a:p>
          <a:p>
            <a:pPr marL="0" lvl="0" indent="0" algn="just">
              <a:lnSpc>
                <a:spcPct val="110000"/>
              </a:lnSpc>
              <a:spcBef>
                <a:spcPts val="0"/>
              </a:spcBef>
              <a:buNone/>
            </a:pP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14300" marR="0" indent="-342900" algn="just">
              <a:lnSpc>
                <a:spcPct val="110000"/>
              </a:lnSpc>
              <a:spcBef>
                <a:spcPts val="0"/>
              </a:spcBef>
              <a:spcAft>
                <a:spcPts val="0"/>
              </a:spcAft>
              <a:buFont typeface="Wingdings" panose="05000000000000000000" pitchFamily="2" charset="2"/>
              <a:buChar char="ü"/>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total of 138clinical sample was aseptically collected (Cheesbrough, 2010).</a:t>
            </a:r>
          </a:p>
          <a:p>
            <a:pPr marL="114300" marR="0" indent="-342900" algn="just">
              <a:lnSpc>
                <a:spcPct val="110000"/>
              </a:lnSpc>
              <a:spcBef>
                <a:spcPts val="0"/>
              </a:spcBef>
              <a:spcAft>
                <a:spcPts val="0"/>
              </a:spcAft>
              <a:buFont typeface="Wingdings" panose="05000000000000000000" pitchFamily="2" charset="2"/>
              <a:buChar char="ü"/>
            </a:pP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14300" marR="0" indent="-342900" algn="just">
              <a:lnSpc>
                <a:spcPct val="110000"/>
              </a:lnSpc>
              <a:spcBef>
                <a:spcPts val="0"/>
              </a:spcBef>
              <a:spcAft>
                <a:spcPts val="0"/>
              </a:spcAft>
              <a:buFont typeface="Wingdings" panose="05000000000000000000" pitchFamily="2" charset="2"/>
              <a:buChar char="ü"/>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spcBef>
                <a:spcPts val="0"/>
              </a:spcBef>
              <a:buFont typeface="Wingdings" panose="05000000000000000000" pitchFamily="2" charset="2"/>
              <a:buChar char="ü"/>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Then, the samples was transfer into ice cool box to maintain cool chain of  transportation, and convey to    Postgraduate Microbiology Laboratory of KSUSTA for analysis. And Subsequent molecular analysis were also carry at Molecular Biology Laboratory, Faculty of Agriculture, Kebbi State University of Science and Technology, Aliero. .</a:t>
            </a:r>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12</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53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04876" y="104613"/>
            <a:ext cx="10515600" cy="5330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panose="02020603050405020304" pitchFamily="18" charset="0"/>
                <a:cs typeface="Times New Roman" panose="02020603050405020304" pitchFamily="18" charset="0"/>
              </a:rPr>
              <a:t>Research flow chart</a:t>
            </a:r>
            <a:endParaRPr lang="en-US"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B6F09C4-0ABA-4C4C-ADEE-C3C0B9A6B00B}"/>
              </a:ext>
            </a:extLst>
          </p:cNvPr>
          <p:cNvSpPr/>
          <p:nvPr/>
        </p:nvSpPr>
        <p:spPr>
          <a:xfrm>
            <a:off x="5152909" y="961362"/>
            <a:ext cx="1944549" cy="2179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Sample collection</a:t>
            </a:r>
          </a:p>
        </p:txBody>
      </p:sp>
      <p:sp>
        <p:nvSpPr>
          <p:cNvPr id="6" name="Rectangle 5">
            <a:extLst>
              <a:ext uri="{FF2B5EF4-FFF2-40B4-BE49-F238E27FC236}">
                <a16:creationId xmlns:a16="http://schemas.microsoft.com/office/drawing/2014/main" id="{3B6F09C4-0ABA-4C4C-ADEE-C3C0B9A6B00B}"/>
              </a:ext>
            </a:extLst>
          </p:cNvPr>
          <p:cNvSpPr/>
          <p:nvPr/>
        </p:nvSpPr>
        <p:spPr>
          <a:xfrm>
            <a:off x="5016302" y="1691604"/>
            <a:ext cx="2198998" cy="2396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Sample transportation</a:t>
            </a:r>
          </a:p>
        </p:txBody>
      </p:sp>
      <p:sp>
        <p:nvSpPr>
          <p:cNvPr id="9" name="Rectangle 8"/>
          <p:cNvSpPr>
            <a:spLocks/>
          </p:cNvSpPr>
          <p:nvPr/>
        </p:nvSpPr>
        <p:spPr>
          <a:xfrm>
            <a:off x="4942658" y="2405958"/>
            <a:ext cx="2365050" cy="270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algn="ctr">
              <a:lnSpc>
                <a:spcPct val="107000"/>
              </a:lnSpc>
              <a:spcBef>
                <a:spcPts val="0"/>
              </a:spcBef>
              <a:spcAft>
                <a:spcPts val="800"/>
              </a:spcAft>
            </a:pP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Sample </a:t>
            </a:r>
            <a:r>
              <a:rPr lang="en-US" sz="16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homogenization</a:t>
            </a:r>
            <a:endParaRPr lang="en-US" sz="1600" dirty="0">
              <a:solidFill>
                <a:schemeClr val="tx1"/>
              </a:solidFill>
              <a:effectLst/>
              <a:ea typeface="Calibri" panose="020F0502020204030204" pitchFamily="34" charset="0"/>
              <a:cs typeface="Times New Roman" panose="02020603050405020304" pitchFamily="18" charset="0"/>
            </a:endParaRPr>
          </a:p>
        </p:txBody>
      </p:sp>
      <p:sp>
        <p:nvSpPr>
          <p:cNvPr id="12" name="Rectangle 11"/>
          <p:cNvSpPr>
            <a:spLocks/>
          </p:cNvSpPr>
          <p:nvPr/>
        </p:nvSpPr>
        <p:spPr>
          <a:xfrm>
            <a:off x="4480267" y="3832492"/>
            <a:ext cx="3289833" cy="2622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Primary culture on MacConkey agar</a:t>
            </a:r>
            <a:endParaRPr lang="en-US" sz="1600" dirty="0">
              <a:effectLst/>
              <a:ea typeface="Calibri" panose="020F0502020204030204" pitchFamily="34" charset="0"/>
              <a:cs typeface="Times New Roman" panose="02020603050405020304" pitchFamily="18" charset="0"/>
            </a:endParaRPr>
          </a:p>
        </p:txBody>
      </p:sp>
      <p:sp>
        <p:nvSpPr>
          <p:cNvPr id="13" name="Rectangle 12"/>
          <p:cNvSpPr>
            <a:spLocks/>
          </p:cNvSpPr>
          <p:nvPr/>
        </p:nvSpPr>
        <p:spPr>
          <a:xfrm>
            <a:off x="423673" y="4777439"/>
            <a:ext cx="7373599" cy="2932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7000"/>
              </a:lnSpc>
              <a:spcAft>
                <a:spcPts val="800"/>
              </a:spcAft>
            </a:pP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Biochemical test of </a:t>
            </a:r>
            <a:r>
              <a:rPr lang="en-US" sz="16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 pneumoniae</a:t>
            </a: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(IMViC, KIA and urease </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test) (Cheesbrough, 2010).</a:t>
            </a:r>
            <a:endParaRPr lang="en-US" sz="1600" dirty="0">
              <a:effectLst/>
              <a:ea typeface="Calibri" panose="020F0502020204030204" pitchFamily="34" charset="0"/>
              <a:cs typeface="Times New Roman" panose="02020603050405020304" pitchFamily="18" charset="0"/>
            </a:endParaRPr>
          </a:p>
        </p:txBody>
      </p:sp>
      <p:sp>
        <p:nvSpPr>
          <p:cNvPr id="14" name="Rectangle 13"/>
          <p:cNvSpPr>
            <a:spLocks/>
          </p:cNvSpPr>
          <p:nvPr/>
        </p:nvSpPr>
        <p:spPr>
          <a:xfrm>
            <a:off x="8528792" y="4792896"/>
            <a:ext cx="2243207" cy="2652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07000"/>
              </a:lnSpc>
              <a:spcAft>
                <a:spcPts val="800"/>
              </a:spcAft>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Subculture Nutrient </a:t>
            </a: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agar</a:t>
            </a:r>
            <a:endParaRPr lang="en-US" sz="1600" dirty="0">
              <a:effectLst/>
              <a:ea typeface="Calibri" panose="020F0502020204030204" pitchFamily="34" charset="0"/>
              <a:cs typeface="Times New Roman" panose="02020603050405020304" pitchFamily="18" charset="0"/>
            </a:endParaRPr>
          </a:p>
        </p:txBody>
      </p:sp>
      <p:cxnSp>
        <p:nvCxnSpPr>
          <p:cNvPr id="15" name="Straight Arrow Connector 14"/>
          <p:cNvCxnSpPr>
            <a:cxnSpLocks/>
          </p:cNvCxnSpPr>
          <p:nvPr/>
        </p:nvCxnSpPr>
        <p:spPr>
          <a:xfrm>
            <a:off x="6112326" y="3422186"/>
            <a:ext cx="0"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2763324" y="5645573"/>
            <a:ext cx="3811171" cy="238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07000"/>
              </a:lnSpc>
              <a:spcAft>
                <a:spcPts val="800"/>
              </a:spcAft>
            </a:pP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Antibiotic </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sensitivity testing (CLSI, 2020).</a:t>
            </a:r>
            <a:endParaRPr lang="en-US" sz="1600" dirty="0">
              <a:effectLst/>
              <a:ea typeface="Calibri" panose="020F0502020204030204" pitchFamily="34" charset="0"/>
              <a:cs typeface="Times New Roman" panose="02020603050405020304" pitchFamily="18" charset="0"/>
            </a:endParaRPr>
          </a:p>
        </p:txBody>
      </p:sp>
      <p:sp>
        <p:nvSpPr>
          <p:cNvPr id="17" name="Slide Number Placeholder 4"/>
          <p:cNvSpPr>
            <a:spLocks noGrp="1"/>
          </p:cNvSpPr>
          <p:nvPr>
            <p:ph type="sldNum" sz="quarter" idx="12"/>
          </p:nvPr>
        </p:nvSpPr>
        <p:spPr>
          <a:xfrm>
            <a:off x="11472539" y="6355993"/>
            <a:ext cx="518569" cy="365125"/>
          </a:xfrm>
        </p:spPr>
        <p:txBody>
          <a:bodyPr/>
          <a:lstStyle/>
          <a:p>
            <a:fld id="{4D083889-D208-4DCE-A171-0F931F8B1C88}" type="slidenum">
              <a:rPr lang="en-US" sz="2000" b="1" smtClean="0">
                <a:solidFill>
                  <a:schemeClr val="tx1"/>
                </a:solidFill>
                <a:latin typeface="Times New Roman" panose="02020603050405020304" pitchFamily="18" charset="0"/>
                <a:cs typeface="Times New Roman" panose="02020603050405020304" pitchFamily="18" charset="0"/>
              </a:rPr>
              <a:t>13</a:t>
            </a:fld>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a:off x="6955050" y="3422186"/>
            <a:ext cx="1371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a:spLocks/>
          </p:cNvSpPr>
          <p:nvPr/>
        </p:nvSpPr>
        <p:spPr>
          <a:xfrm>
            <a:off x="7307708" y="4236256"/>
            <a:ext cx="3182236" cy="2914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07000"/>
              </a:lnSpc>
              <a:spcAft>
                <a:spcPts val="800"/>
              </a:spcAft>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Gram-staining (Cheesbrough, 2010).</a:t>
            </a:r>
            <a:endParaRPr lang="en-US" sz="1600" dirty="0">
              <a:ea typeface="Calibri" panose="020F0502020204030204" pitchFamily="34" charset="0"/>
              <a:cs typeface="Times New Roman" panose="02020603050405020304" pitchFamily="18" charset="0"/>
            </a:endParaRPr>
          </a:p>
        </p:txBody>
      </p:sp>
      <p:sp>
        <p:nvSpPr>
          <p:cNvPr id="20" name="Rectangle 19"/>
          <p:cNvSpPr>
            <a:spLocks/>
          </p:cNvSpPr>
          <p:nvPr/>
        </p:nvSpPr>
        <p:spPr>
          <a:xfrm>
            <a:off x="3769047" y="3229651"/>
            <a:ext cx="4712271" cy="2675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07000"/>
              </a:lnSpc>
              <a:spcAft>
                <a:spcPts val="800"/>
              </a:spcAft>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Sample inoculation &amp; incubation (Cheesbrough, 2010).</a:t>
            </a:r>
            <a:endParaRPr lang="en-US" sz="1600" dirty="0">
              <a:ea typeface="Calibri" panose="020F0502020204030204" pitchFamily="34" charset="0"/>
              <a:cs typeface="Times New Roman" panose="02020603050405020304" pitchFamily="18" charset="0"/>
            </a:endParaRPr>
          </a:p>
        </p:txBody>
      </p:sp>
      <p:cxnSp>
        <p:nvCxnSpPr>
          <p:cNvPr id="26" name="Straight Arrow Connector 25"/>
          <p:cNvCxnSpPr>
            <a:cxnSpLocks/>
          </p:cNvCxnSpPr>
          <p:nvPr/>
        </p:nvCxnSpPr>
        <p:spPr>
          <a:xfrm>
            <a:off x="6100567" y="2690414"/>
            <a:ext cx="0"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797272" y="4950261"/>
            <a:ext cx="7315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cxnSpLocks/>
          </p:cNvCxnSpPr>
          <p:nvPr/>
        </p:nvCxnSpPr>
        <p:spPr>
          <a:xfrm>
            <a:off x="4668910" y="5070650"/>
            <a:ext cx="0" cy="548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a:off x="5892158" y="5884404"/>
            <a:ext cx="0"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a:off x="6115801" y="1179296"/>
            <a:ext cx="0" cy="457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6099843" y="1931293"/>
            <a:ext cx="0" cy="365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7797272" y="3936811"/>
            <a:ext cx="1058755" cy="2725"/>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Arrow Connector 29"/>
          <p:cNvCxnSpPr>
            <a:cxnSpLocks/>
          </p:cNvCxnSpPr>
          <p:nvPr/>
        </p:nvCxnSpPr>
        <p:spPr>
          <a:xfrm>
            <a:off x="8856027" y="3936811"/>
            <a:ext cx="0" cy="274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3652651" y="6194213"/>
            <a:ext cx="6298674" cy="269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ct val="107000"/>
              </a:lnSpc>
              <a:spcAft>
                <a:spcPts val="800"/>
              </a:spcAft>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Molecular detection of ESBL genes (BlaTEM, BlaSHV and BlaCTX-M</a:t>
            </a:r>
            <a:r>
              <a:rPr lang="en-US" sz="1600" dirty="0"/>
              <a:t> </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18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83746"/>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rPr>
              <a:t>Materials and Methods cont.,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8203" y="1183341"/>
            <a:ext cx="11448789" cy="5017043"/>
          </a:xfrm>
        </p:spPr>
        <p:txBody>
          <a:bodyPr>
            <a:normAutofit lnSpcReduction="10000"/>
          </a:bodyPr>
          <a:lstStyle/>
          <a:p>
            <a:pPr marL="0" indent="0" algn="just">
              <a:lnSpc>
                <a:spcPct val="100000"/>
              </a:lnSpc>
              <a:buNone/>
            </a:pPr>
            <a:r>
              <a:rPr lang="en-US" sz="2000" b="1" dirty="0">
                <a:solidFill>
                  <a:srgbClr val="000000"/>
                </a:solidFill>
                <a:latin typeface="Times New Roman" panose="02020603050405020304" pitchFamily="18" charset="0"/>
                <a:ea typeface="Calibri" panose="020F0502020204030204" pitchFamily="34" charset="0"/>
              </a:rPr>
              <a:t>Antibiotic sensitivity testing (AST)</a:t>
            </a:r>
          </a:p>
          <a:p>
            <a:pPr marL="0" indent="0" algn="just">
              <a:lnSpc>
                <a:spcPct val="100000"/>
              </a:lnSpc>
              <a:buNone/>
            </a:pPr>
            <a:endParaRPr lang="en-US" sz="2000" b="1" dirty="0">
              <a:solidFill>
                <a:srgbClr val="000000"/>
              </a:solidFill>
              <a:latin typeface="Times New Roman" panose="02020603050405020304" pitchFamily="18" charset="0"/>
              <a:ea typeface="Calibri" panose="020F0502020204030204" pitchFamily="34" charset="0"/>
            </a:endParaRPr>
          </a:p>
          <a:p>
            <a:pPr algn="just">
              <a:lnSpc>
                <a:spcPct val="10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AST will be performed using a Kirby Bauer disk diffusion method based on the guidelines of (CLSI, 2020). </a:t>
            </a:r>
            <a:r>
              <a:rPr lang="en-US" sz="2000" dirty="0">
                <a:solidFill>
                  <a:srgbClr val="000000"/>
                </a:solidFill>
                <a:latin typeface="Times New Roman" panose="02020603050405020304" pitchFamily="18" charset="0"/>
                <a:ea typeface="Calibri" panose="020F0502020204030204" pitchFamily="34" charset="0"/>
              </a:rPr>
              <a:t>Antibiotics used were Tetracycline (TTR 30 µg), Augumentin (AMC 30 µg), Ciprofloxacin (CIP 5 µg),   Cefepime (FEP, 30 μg), Cefotaxime (CTX 30 μg), Ceftazidine (CAZ 10 µg), Cefpodoxime (CPD 10 µg), Cefoxitin (CXT 30 μg), Imipenem (IMP, 10 µg), and Meropenem (MEM 10 μg)The bacterial isolate will be prepared and compared to 0.5 Mac farland turbidity standard, then after it will be place on pre-dried MHA prepared plate using sterile forceps and then will be incubated at 37</a:t>
            </a:r>
            <a:r>
              <a:rPr lang="en-US" sz="2000" baseline="30000" dirty="0">
                <a:solidFill>
                  <a:srgbClr val="000000"/>
                </a:solidFill>
                <a:latin typeface="Times New Roman" panose="02020603050405020304" pitchFamily="18" charset="0"/>
                <a:ea typeface="Calibri" panose="020F0502020204030204" pitchFamily="34" charset="0"/>
              </a:rPr>
              <a:t>0 </a:t>
            </a:r>
            <a:r>
              <a:rPr lang="en-US" sz="2000" dirty="0">
                <a:solidFill>
                  <a:srgbClr val="000000"/>
                </a:solidFill>
                <a:latin typeface="Times New Roman" panose="02020603050405020304" pitchFamily="18" charset="0"/>
                <a:ea typeface="Calibri" panose="020F0502020204030204" pitchFamily="34" charset="0"/>
              </a:rPr>
              <a:t>C for 24h (CLSI, 2020). </a:t>
            </a:r>
          </a:p>
          <a:p>
            <a:pPr marL="0" marR="0" indent="0" algn="just">
              <a:lnSpc>
                <a:spcPct val="100000"/>
              </a:lnSpc>
              <a:spcBef>
                <a:spcPts val="0"/>
              </a:spcBef>
              <a:spcAft>
                <a:spcPts val="0"/>
              </a:spcAft>
              <a:buNone/>
            </a:pPr>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0000"/>
              </a:lnSpc>
              <a:spcBef>
                <a:spcPts val="0"/>
              </a:spcBef>
              <a:spcAft>
                <a:spcPts val="0"/>
              </a:spcAft>
              <a:buNone/>
            </a:pP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DNA Extraction</a:t>
            </a:r>
          </a:p>
          <a:p>
            <a:pPr marL="0" marR="0" indent="0" algn="just">
              <a:lnSpc>
                <a:spcPct val="100000"/>
              </a:lnSpc>
              <a:spcBef>
                <a:spcPts val="0"/>
              </a:spcBef>
              <a:spcAft>
                <a:spcPts val="0"/>
              </a:spcAft>
              <a:buNone/>
            </a:pPr>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0000"/>
              </a:lnSpc>
              <a:spcBef>
                <a:spcPts val="0"/>
              </a:spcBef>
              <a:spcAft>
                <a:spcPts val="0"/>
              </a:spcAft>
              <a:buFont typeface="Wingdings" panose="05000000000000000000" pitchFamily="2" charset="2"/>
              <a:buChar char="ü"/>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DNA was extracted by boiling method, briefly; three to five (3-5) pure and fresh colonies was introduce into a sterile micro centrifuge tube containing 1ml of distilled water, then the cells were lysed by heating in water bath at 100°C for 20 minute, immediately the cells was placed into ice for 30 min and the other cellular components were removed by centrifugation at 8500 rpm for 10 min. Finally the supernatant was used as the DNA template for PCR or stored at −20°C for further analysis (Ahmad et al., 2016).</a:t>
            </a:r>
          </a:p>
          <a:p>
            <a:pPr algn="just">
              <a:lnSpc>
                <a:spcPct val="100000"/>
              </a:lnSpc>
              <a:buFont typeface="Wingdings" panose="05000000000000000000" pitchFamily="2" charset="2"/>
              <a:buChar char="ü"/>
            </a:pPr>
            <a:endParaRPr lang="en-US" sz="2000" dirty="0">
              <a:solidFill>
                <a:srgbClr val="000000"/>
              </a:solidFill>
              <a:latin typeface="Times New Roman" panose="02020603050405020304" pitchFamily="18" charset="0"/>
              <a:ea typeface="Calibri" panose="020F0502020204030204" pitchFamily="34" charset="0"/>
            </a:endParaRPr>
          </a:p>
          <a:p>
            <a:pPr marR="0" algn="just">
              <a:lnSpc>
                <a:spcPct val="100000"/>
              </a:lnSpc>
              <a:spcBef>
                <a:spcPts val="0"/>
              </a:spcBef>
              <a:spcAft>
                <a:spcPts val="0"/>
              </a:spcAft>
              <a:buFont typeface="Wingdings" panose="05000000000000000000" pitchFamily="2" charset="2"/>
              <a:buChar char="ü"/>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20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ü"/>
            </a:pPr>
            <a:endParaRPr lang="en-US" sz="2000" dirty="0">
              <a:solidFill>
                <a:srgbClr val="000000"/>
              </a:solidFill>
              <a:latin typeface="Times New Roman" panose="02020603050405020304" pitchFamily="18" charset="0"/>
              <a:ea typeface="Calibri" panose="020F0502020204030204" pitchFamily="34" charset="0"/>
            </a:endParaRPr>
          </a:p>
          <a:p>
            <a:pPr algn="just">
              <a:lnSpc>
                <a:spcPct val="100000"/>
              </a:lnSpc>
              <a:buFont typeface="Wingdings" panose="05000000000000000000" pitchFamily="2" charset="2"/>
              <a:buChar char="ü"/>
            </a:pPr>
            <a:endParaRPr lang="en-US" sz="2000" dirty="0">
              <a:solidFill>
                <a:srgbClr val="000000"/>
              </a:solidFill>
              <a:latin typeface="Times New Roman" panose="02020603050405020304" pitchFamily="18" charset="0"/>
              <a:ea typeface="Calibri" panose="020F0502020204030204" pitchFamily="34" charset="0"/>
            </a:endParaRPr>
          </a:p>
          <a:p>
            <a:pPr algn="just">
              <a:lnSpc>
                <a:spcPct val="100000"/>
              </a:lnSpc>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14</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145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874"/>
            <a:ext cx="10515600" cy="597635"/>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rPr>
              <a:t>Materials and Methods cont.,</a:t>
            </a:r>
            <a:endParaRPr lang="en-US" sz="3200" dirty="0"/>
          </a:p>
        </p:txBody>
      </p:sp>
      <p:sp>
        <p:nvSpPr>
          <p:cNvPr id="4" name="Slide Number Placeholder 3"/>
          <p:cNvSpPr>
            <a:spLocks noGrp="1"/>
          </p:cNvSpPr>
          <p:nvPr>
            <p:ph type="sldNum" sz="quarter" idx="12"/>
          </p:nvPr>
        </p:nvSpPr>
        <p:spPr/>
        <p:txBody>
          <a:bodyPr/>
          <a:lstStyle/>
          <a:p>
            <a:fld id="{72A1AA22-A7EC-42A0-9281-BE628D6A505F}" type="slidenum">
              <a:rPr lang="en-US" smtClean="0"/>
              <a:t>15</a:t>
            </a:fld>
            <a:endParaRPr lang="en-US" dirty="0"/>
          </a:p>
        </p:txBody>
      </p:sp>
      <p:sp>
        <p:nvSpPr>
          <p:cNvPr id="5" name="Rectangle 4"/>
          <p:cNvSpPr/>
          <p:nvPr/>
        </p:nvSpPr>
        <p:spPr>
          <a:xfrm>
            <a:off x="296449" y="800983"/>
            <a:ext cx="11599101" cy="5247590"/>
          </a:xfrm>
          <a:prstGeom prst="rect">
            <a:avLst/>
          </a:prstGeom>
        </p:spPr>
        <p:txBody>
          <a:bodyPr wrap="square">
            <a:spAutoFit/>
          </a:bodyPr>
          <a:lstStyle/>
          <a:p>
            <a:pPr algn="just">
              <a:spcBef>
                <a:spcPts val="1200"/>
              </a:spcBef>
              <a:spcAft>
                <a:spcPts val="300"/>
              </a:spcAft>
            </a:pPr>
            <a:r>
              <a:rPr lang="en-US" sz="20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Amplification of ESBL Genes: Polymerase Chain Reaction</a:t>
            </a:r>
          </a:p>
          <a:p>
            <a:pPr algn="just">
              <a:spcBef>
                <a:spcPts val="1200"/>
              </a:spcBef>
              <a:spcAft>
                <a:spcPts val="3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n-US" sz="2000" dirty="0">
                <a:solidFill>
                  <a:srgbClr val="000000"/>
                </a:solidFill>
                <a:latin typeface="Times New Roman" panose="02020603050405020304" pitchFamily="18" charset="0"/>
                <a:ea typeface="Calibri" panose="020F0502020204030204" pitchFamily="34" charset="0"/>
              </a:rPr>
              <a:t>The amplification was performed from protocol adapted by Effendia </a:t>
            </a:r>
            <a:r>
              <a:rPr lang="en-US" sz="2000" i="1" dirty="0">
                <a:solidFill>
                  <a:srgbClr val="000000"/>
                </a:solidFill>
                <a:latin typeface="Times New Roman" panose="02020603050405020304" pitchFamily="18" charset="0"/>
                <a:ea typeface="Calibri" panose="020F0502020204030204" pitchFamily="34" charset="0"/>
              </a:rPr>
              <a:t>et al</a:t>
            </a:r>
            <a:r>
              <a:rPr lang="en-US" sz="2000" dirty="0">
                <a:solidFill>
                  <a:srgbClr val="000000"/>
                </a:solidFill>
                <a:latin typeface="Times New Roman" panose="02020603050405020304" pitchFamily="18" charset="0"/>
                <a:ea typeface="Calibri" panose="020F0502020204030204" pitchFamily="34" charset="0"/>
              </a:rPr>
              <a:t>. with little modifications, using Master Mix ready to load (Solis Biodyne, Estonia) with pure genomic DNA of </a:t>
            </a:r>
            <a:r>
              <a:rPr lang="en-US" sz="2000" i="1" dirty="0">
                <a:solidFill>
                  <a:srgbClr val="000000"/>
                </a:solidFill>
                <a:latin typeface="Times New Roman" panose="02020603050405020304" pitchFamily="18" charset="0"/>
                <a:ea typeface="Calibri" panose="020F0502020204030204" pitchFamily="34" charset="0"/>
              </a:rPr>
              <a:t>K. pneumoniae</a:t>
            </a:r>
            <a:r>
              <a:rPr lang="en-US" sz="2000" dirty="0">
                <a:solidFill>
                  <a:srgbClr val="000000"/>
                </a:solidFill>
                <a:latin typeface="Times New Roman" panose="02020603050405020304" pitchFamily="18" charset="0"/>
                <a:ea typeface="Calibri" panose="020F0502020204030204" pitchFamily="34" charset="0"/>
              </a:rPr>
              <a:t> as template, and primers,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BlaTEM F (5'-TCGCCGCATACACTATTCTCAGAATGA-3) R (5'-ACGCTCACCGGCTCCAGATTTAT-3’) 445, BlaSHV F (5’-TTAGCGTTGCCAGTGCTC-3’) R (’-GGTTATGCGTTATATTCGCC-3’) 842, and BlaCTX-M  F (5’-CGCTTTGCGATGTGCAG-3’ R (5’-ACCGCGATATCGTTGGT-3’) 550 amplicon bp (</a:t>
            </a:r>
            <a:r>
              <a:rPr lang="en-US" sz="2000" dirty="0">
                <a:solidFill>
                  <a:srgbClr val="000000"/>
                </a:solidFill>
                <a:latin typeface="Times New Roman" panose="02020603050405020304" pitchFamily="18" charset="0"/>
                <a:ea typeface="Calibri" panose="020F0502020204030204" pitchFamily="34" charset="0"/>
              </a:rPr>
              <a:t>Effendia </a:t>
            </a:r>
            <a:r>
              <a:rPr lang="en-US" sz="2000" i="1" dirty="0">
                <a:solidFill>
                  <a:srgbClr val="000000"/>
                </a:solidFill>
                <a:latin typeface="Times New Roman" panose="02020603050405020304" pitchFamily="18" charset="0"/>
                <a:ea typeface="Calibri" panose="020F0502020204030204" pitchFamily="34" charset="0"/>
              </a:rPr>
              <a:t>et al</a:t>
            </a:r>
            <a:r>
              <a:rPr lang="en-US" sz="2000" dirty="0">
                <a:solidFill>
                  <a:srgbClr val="000000"/>
                </a:solidFill>
                <a:latin typeface="Times New Roman" panose="02020603050405020304" pitchFamily="18" charset="0"/>
                <a:ea typeface="Calibri" panose="020F0502020204030204" pitchFamily="34" charset="0"/>
              </a:rPr>
              <a:t>., 2018; </a:t>
            </a:r>
            <a:r>
              <a:rPr lang="en-US" sz="2000" dirty="0">
                <a:latin typeface="Times New Roman" panose="02020603050405020304" pitchFamily="18" charset="0"/>
                <a:cs typeface="Times New Roman" panose="02020603050405020304" pitchFamily="18" charset="0"/>
              </a:rPr>
              <a:t>Mahrouki </a:t>
            </a:r>
            <a:r>
              <a:rPr lang="en-US" sz="2000" i="1" dirty="0">
                <a:latin typeface="Times New Roman" panose="02020603050405020304" pitchFamily="18" charset="0"/>
                <a:cs typeface="Times New Roman" panose="02020603050405020304" pitchFamily="18" charset="0"/>
              </a:rPr>
              <a:t>et al</a:t>
            </a:r>
            <a:r>
              <a:rPr lang="en-US" sz="2000" dirty="0">
                <a:latin typeface="Times New Roman" panose="02020603050405020304" pitchFamily="18" charset="0"/>
                <a:cs typeface="Times New Roman" panose="02020603050405020304" pitchFamily="18" charset="0"/>
              </a:rPr>
              <a:t>., 2014</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rgbClr val="000000"/>
              </a:solidFill>
              <a:latin typeface="Times New Roman" panose="02020603050405020304" pitchFamily="18" charset="0"/>
              <a:ea typeface="Calibri" panose="020F0502020204030204" pitchFamily="34" charset="0"/>
            </a:endParaRPr>
          </a:p>
          <a:p>
            <a:endParaRPr lang="en-US" sz="2000" dirty="0">
              <a:solidFill>
                <a:srgbClr val="000000"/>
              </a:solidFill>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ü"/>
            </a:pPr>
            <a:r>
              <a:rPr lang="en-US" sz="2000" dirty="0">
                <a:solidFill>
                  <a:srgbClr val="000000"/>
                </a:solidFill>
                <a:latin typeface="Times New Roman" panose="02020603050405020304" pitchFamily="18" charset="0"/>
                <a:ea typeface="Calibri" panose="020F0502020204030204" pitchFamily="34" charset="0"/>
              </a:rPr>
              <a:t> PCR reactions were performed in a total volume of 20μl, containing 4μl of Solis Biodyne Master Mix ready to load (Solis Biodyne, Estonia), 0.6μl of forward and reverse primer, 1μl of DNA template, and 13.8μl of molecular grade water making 20μl of PCR solution. The temperature and time conditions of the amplification steps involved initial denaturation process at 95°C for 15 min, 30 cycles denaturation at 95°C for 30 sec, annealing at 54°C for 30 sec, extension at 72°C for 4 min followed by the final extension on temperature of 72°C for 10 min. (Moenstein </a:t>
            </a:r>
            <a:r>
              <a:rPr lang="en-US" sz="2000" i="1" dirty="0">
                <a:solidFill>
                  <a:srgbClr val="000000"/>
                </a:solidFill>
                <a:latin typeface="Times New Roman" panose="02020603050405020304" pitchFamily="18" charset="0"/>
                <a:ea typeface="Calibri" panose="020F0502020204030204" pitchFamily="34" charset="0"/>
              </a:rPr>
              <a:t>et al</a:t>
            </a:r>
            <a:r>
              <a:rPr lang="en-US" sz="2000" dirty="0">
                <a:solidFill>
                  <a:srgbClr val="000000"/>
                </a:solidFill>
                <a:latin typeface="Times New Roman" panose="02020603050405020304" pitchFamily="18" charset="0"/>
                <a:ea typeface="Calibri" panose="020F0502020204030204" pitchFamily="34" charset="0"/>
              </a:rPr>
              <a:t>., 2007; Effendia </a:t>
            </a:r>
            <a:r>
              <a:rPr lang="en-US" sz="2000" i="1" dirty="0">
                <a:solidFill>
                  <a:srgbClr val="000000"/>
                </a:solidFill>
                <a:latin typeface="Times New Roman" panose="02020603050405020304" pitchFamily="18" charset="0"/>
                <a:ea typeface="Calibri" panose="020F0502020204030204" pitchFamily="34" charset="0"/>
              </a:rPr>
              <a:t>et al</a:t>
            </a:r>
            <a:r>
              <a:rPr lang="en-US" sz="2000" dirty="0">
                <a:solidFill>
                  <a:srgbClr val="000000"/>
                </a:solidFill>
                <a:latin typeface="Times New Roman" panose="02020603050405020304" pitchFamily="18" charset="0"/>
                <a:ea typeface="Calibri" panose="020F0502020204030204" pitchFamily="34" charset="0"/>
              </a:rPr>
              <a:t>., 2018)</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2216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656"/>
            <a:ext cx="10515600" cy="687061"/>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rPr>
              <a:t>Materials and Methods cont.,</a:t>
            </a:r>
            <a:endParaRPr lang="en-US" sz="3200" dirty="0"/>
          </a:p>
        </p:txBody>
      </p:sp>
      <p:sp>
        <p:nvSpPr>
          <p:cNvPr id="3" name="Content Placeholder 2"/>
          <p:cNvSpPr>
            <a:spLocks noGrp="1"/>
          </p:cNvSpPr>
          <p:nvPr>
            <p:ph idx="1"/>
          </p:nvPr>
        </p:nvSpPr>
        <p:spPr>
          <a:xfrm>
            <a:off x="363255" y="1453019"/>
            <a:ext cx="11448789" cy="4108537"/>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Electrophoresis of PCR Products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amplication product was separated base on the protocol adapted by Effendia </a:t>
            </a:r>
            <a:r>
              <a:rPr lang="en-US" sz="2000" i="1" dirty="0">
                <a:latin typeface="Times New Roman" panose="02020603050405020304" pitchFamily="18" charset="0"/>
                <a:cs typeface="Times New Roman" panose="02020603050405020304" pitchFamily="18" charset="0"/>
              </a:rPr>
              <a:t>et al</a:t>
            </a:r>
            <a:r>
              <a:rPr lang="en-US" sz="2000" dirty="0">
                <a:latin typeface="Times New Roman" panose="02020603050405020304" pitchFamily="18" charset="0"/>
                <a:cs typeface="Times New Roman" panose="02020603050405020304" pitchFamily="18" charset="0"/>
              </a:rPr>
              <a:t>. (2018) with little modifications briefly as follows; ten microliter 10μl of the PCR products and 10μl DNA ladder ready to load (Solis Biodyne, Estonia) was used, then were analyzed by electrophoresis on 1.5% agarose gel containing 10μl of SYBR dye, pipetted into well created with comb. Electrophoresis was run at 90 volts for 30 minutes, after which DNA amplicon were then viewed on a UV trans-illuminator (Effendia </a:t>
            </a:r>
            <a:r>
              <a:rPr lang="en-US" sz="2000" i="1" dirty="0">
                <a:latin typeface="Times New Roman" panose="02020603050405020304" pitchFamily="18" charset="0"/>
                <a:cs typeface="Times New Roman" panose="02020603050405020304" pitchFamily="18" charset="0"/>
              </a:rPr>
              <a:t>et al</a:t>
            </a:r>
            <a:r>
              <a:rPr lang="en-US" sz="2000" dirty="0">
                <a:latin typeface="Times New Roman" panose="02020603050405020304" pitchFamily="18" charset="0"/>
                <a:cs typeface="Times New Roman" panose="02020603050405020304" pitchFamily="18" charset="0"/>
              </a:rPr>
              <a:t>., 2018).  </a:t>
            </a:r>
          </a:p>
          <a:p>
            <a:pPr>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pPr marL="0" lvl="0" indent="0" algn="just">
              <a:lnSpc>
                <a:spcPct val="100000"/>
              </a:lnSpc>
              <a:spcBef>
                <a:spcPts val="1200"/>
              </a:spcBef>
              <a:spcAft>
                <a:spcPts val="300"/>
              </a:spcAft>
              <a:buNone/>
            </a:pPr>
            <a:r>
              <a:rPr lang="en-US" sz="2000" b="1" dirty="0">
                <a:solidFill>
                  <a:srgbClr val="000000"/>
                </a:solidFill>
                <a:latin typeface="Times New Roman" panose="02020603050405020304" pitchFamily="18" charset="0"/>
                <a:ea typeface="SimSun" panose="02010600030101010101" pitchFamily="2" charset="-122"/>
              </a:rPr>
              <a:t>Statistical Analysis</a:t>
            </a:r>
          </a:p>
          <a:p>
            <a:pPr lvl="0" algn="just">
              <a:lnSpc>
                <a:spcPct val="100000"/>
              </a:lnSpc>
              <a:spcBef>
                <a:spcPts val="0"/>
              </a:spcBef>
              <a:buFont typeface="Wingdings" panose="05000000000000000000" pitchFamily="2" charset="2"/>
              <a:buChar char="ü"/>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data obtained during the course of the study were analyzed using Microsoft Office Excel (2013), the data was presented using frequency tables and charts. </a:t>
            </a:r>
          </a:p>
          <a:p>
            <a:pPr lvl="0" algn="just">
              <a:lnSpc>
                <a:spcPct val="100000"/>
              </a:lnSpc>
              <a:spcBef>
                <a:spcPts val="0"/>
              </a:spcBef>
              <a:buFont typeface="Wingdings" panose="05000000000000000000" pitchFamily="2" charset="2"/>
              <a:buChar char="ü"/>
            </a:pP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dirty="0"/>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mtClean="0"/>
              <a:t>16</a:t>
            </a:fld>
            <a:endParaRPr lang="en-US" dirty="0"/>
          </a:p>
        </p:txBody>
      </p:sp>
    </p:spTree>
    <p:extLst>
      <p:ext uri="{BB962C8B-B14F-4D97-AF65-F5344CB8AC3E}">
        <p14:creationId xmlns:p14="http://schemas.microsoft.com/office/powerpoint/2010/main" val="313389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35828"/>
          </a:xfrm>
        </p:spPr>
        <p:txBody>
          <a:bodyPr/>
          <a:lstStyle/>
          <a:p>
            <a:pPr algn="ctr"/>
            <a:r>
              <a:rPr lang="en-US" sz="3200" b="1" dirty="0">
                <a:solidFill>
                  <a:srgbClr val="000000"/>
                </a:solidFill>
                <a:latin typeface="Times New Roman" panose="02020603050405020304" pitchFamily="18" charset="0"/>
                <a:ea typeface="Calibri" panose="020F0502020204030204" pitchFamily="34" charset="0"/>
              </a:rPr>
              <a:t>Results </a:t>
            </a:r>
            <a:endParaRPr lang="en-US" dirty="0"/>
          </a:p>
        </p:txBody>
      </p:sp>
      <p:sp>
        <p:nvSpPr>
          <p:cNvPr id="3" name="Slide Number Placeholder 2"/>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17</a:t>
            </a:fld>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24255" y="6048573"/>
            <a:ext cx="5671745"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b="1" dirty="0">
                <a:latin typeface="Times New Roman" panose="02020603050405020304" pitchFamily="18" charset="0"/>
                <a:cs typeface="Times New Roman" panose="02020603050405020304" pitchFamily="18" charset="0"/>
              </a:rPr>
              <a:t>Fig 5. Demographic data of the study subjects  in General Hospital Jega</a:t>
            </a:r>
          </a:p>
        </p:txBody>
      </p:sp>
      <p:graphicFrame>
        <p:nvGraphicFramePr>
          <p:cNvPr id="7" name="Chart 6"/>
          <p:cNvGraphicFramePr>
            <a:graphicFrameLocks/>
          </p:cNvGraphicFramePr>
          <p:nvPr>
            <p:extLst>
              <p:ext uri="{D42A27DB-BD31-4B8C-83A1-F6EECF244321}">
                <p14:modId xmlns:p14="http://schemas.microsoft.com/office/powerpoint/2010/main" val="707413904"/>
              </p:ext>
            </p:extLst>
          </p:nvPr>
        </p:nvGraphicFramePr>
        <p:xfrm>
          <a:off x="613775" y="726510"/>
          <a:ext cx="11085535" cy="5210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248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t>
            </a:r>
          </a:p>
        </p:txBody>
      </p:sp>
      <p:graphicFrame>
        <p:nvGraphicFramePr>
          <p:cNvPr id="4" name="Content Placeholder 3"/>
          <p:cNvGraphicFramePr>
            <a:graphicFrameLocks/>
          </p:cNvGraphicFramePr>
          <p:nvPr>
            <p:extLst>
              <p:ext uri="{D42A27DB-BD31-4B8C-83A1-F6EECF244321}">
                <p14:modId xmlns:p14="http://schemas.microsoft.com/office/powerpoint/2010/main" val="1375154895"/>
              </p:ext>
            </p:extLst>
          </p:nvPr>
        </p:nvGraphicFramePr>
        <p:xfrm>
          <a:off x="826716" y="1766170"/>
          <a:ext cx="10527084" cy="4486710"/>
        </p:xfrm>
        <a:graphic>
          <a:graphicData uri="http://schemas.openxmlformats.org/drawingml/2006/table">
            <a:tbl>
              <a:tblPr firstRow="1" bandRow="1">
                <a:tableStyleId>{5C22544A-7EE6-4342-B048-85BDC9FD1C3A}</a:tableStyleId>
              </a:tblPr>
              <a:tblGrid>
                <a:gridCol w="2631771">
                  <a:extLst>
                    <a:ext uri="{9D8B030D-6E8A-4147-A177-3AD203B41FA5}">
                      <a16:colId xmlns:a16="http://schemas.microsoft.com/office/drawing/2014/main" val="20000"/>
                    </a:ext>
                  </a:extLst>
                </a:gridCol>
                <a:gridCol w="2631771">
                  <a:extLst>
                    <a:ext uri="{9D8B030D-6E8A-4147-A177-3AD203B41FA5}">
                      <a16:colId xmlns:a16="http://schemas.microsoft.com/office/drawing/2014/main" val="20001"/>
                    </a:ext>
                  </a:extLst>
                </a:gridCol>
                <a:gridCol w="2631771">
                  <a:extLst>
                    <a:ext uri="{9D8B030D-6E8A-4147-A177-3AD203B41FA5}">
                      <a16:colId xmlns:a16="http://schemas.microsoft.com/office/drawing/2014/main" val="20002"/>
                    </a:ext>
                  </a:extLst>
                </a:gridCol>
                <a:gridCol w="2631771">
                  <a:extLst>
                    <a:ext uri="{9D8B030D-6E8A-4147-A177-3AD203B41FA5}">
                      <a16:colId xmlns:a16="http://schemas.microsoft.com/office/drawing/2014/main" val="20003"/>
                    </a:ext>
                  </a:extLst>
                </a:gridCol>
              </a:tblGrid>
              <a:tr h="897342">
                <a:tc>
                  <a:txBody>
                    <a:bodyPr/>
                    <a:lstStyle/>
                    <a:p>
                      <a:r>
                        <a:rPr lang="en-US" dirty="0">
                          <a:latin typeface="Times New Roman" panose="02020603050405020304" pitchFamily="18" charset="0"/>
                          <a:cs typeface="Times New Roman" panose="02020603050405020304" pitchFamily="18" charset="0"/>
                        </a:rPr>
                        <a:t>Clinical Sample</a:t>
                      </a:r>
                    </a:p>
                  </a:txBody>
                  <a:tcPr/>
                </a:tc>
                <a:tc>
                  <a:txBody>
                    <a:bodyPr/>
                    <a:lstStyle/>
                    <a:p>
                      <a:r>
                        <a:rPr lang="en-US" dirty="0">
                          <a:latin typeface="Times New Roman" panose="02020603050405020304" pitchFamily="18" charset="0"/>
                          <a:cs typeface="Times New Roman" panose="02020603050405020304" pitchFamily="18" charset="0"/>
                        </a:rPr>
                        <a:t>Positive n (%)</a:t>
                      </a:r>
                    </a:p>
                  </a:txBody>
                  <a:tcPr/>
                </a:tc>
                <a:tc>
                  <a:txBody>
                    <a:bodyPr/>
                    <a:lstStyle/>
                    <a:p>
                      <a:r>
                        <a:rPr lang="en-US" dirty="0">
                          <a:latin typeface="Times New Roman" panose="02020603050405020304" pitchFamily="18" charset="0"/>
                          <a:cs typeface="Times New Roman" panose="02020603050405020304" pitchFamily="18" charset="0"/>
                        </a:rPr>
                        <a:t>Negative n (%)</a:t>
                      </a:r>
                    </a:p>
                  </a:txBody>
                  <a:tcPr/>
                </a:tc>
                <a:tc>
                  <a:txBody>
                    <a:bodyPr/>
                    <a:lstStyle/>
                    <a:p>
                      <a:r>
                        <a:rPr lang="en-US" dirty="0">
                          <a:latin typeface="Times New Roman" panose="02020603050405020304" pitchFamily="18" charset="0"/>
                          <a:cs typeface="Times New Roman" panose="02020603050405020304" pitchFamily="18" charset="0"/>
                        </a:rPr>
                        <a:t>Total n (%)</a:t>
                      </a:r>
                    </a:p>
                  </a:txBody>
                  <a:tcPr/>
                </a:tc>
                <a:extLst>
                  <a:ext uri="{0D108BD9-81ED-4DB2-BD59-A6C34878D82A}">
                    <a16:rowId xmlns:a16="http://schemas.microsoft.com/office/drawing/2014/main" val="10000"/>
                  </a:ext>
                </a:extLst>
              </a:tr>
              <a:tr h="897342">
                <a:tc>
                  <a:txBody>
                    <a:bodyPr/>
                    <a:lstStyle/>
                    <a:p>
                      <a:r>
                        <a:rPr lang="en-US" dirty="0">
                          <a:latin typeface="Times New Roman" panose="02020603050405020304" pitchFamily="18" charset="0"/>
                          <a:cs typeface="Times New Roman" panose="02020603050405020304" pitchFamily="18" charset="0"/>
                        </a:rPr>
                        <a:t>Sputum</a:t>
                      </a:r>
                    </a:p>
                  </a:txBody>
                  <a:tcPr/>
                </a:tc>
                <a:tc>
                  <a:txBody>
                    <a:bodyPr/>
                    <a:lstStyle/>
                    <a:p>
                      <a:r>
                        <a:rPr lang="en-US" dirty="0">
                          <a:latin typeface="Times New Roman" panose="02020603050405020304" pitchFamily="18" charset="0"/>
                          <a:cs typeface="Times New Roman" panose="02020603050405020304" pitchFamily="18" charset="0"/>
                        </a:rPr>
                        <a:t>8 (5.79%)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38 (30.44%)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46 (33.33%)</a:t>
                      </a:r>
                    </a:p>
                  </a:txBody>
                  <a:tcPr/>
                </a:tc>
                <a:extLst>
                  <a:ext uri="{0D108BD9-81ED-4DB2-BD59-A6C34878D82A}">
                    <a16:rowId xmlns:a16="http://schemas.microsoft.com/office/drawing/2014/main" val="10001"/>
                  </a:ext>
                </a:extLst>
              </a:tr>
              <a:tr h="897342">
                <a:tc>
                  <a:txBody>
                    <a:bodyPr/>
                    <a:lstStyle/>
                    <a:p>
                      <a:r>
                        <a:rPr lang="en-US" dirty="0">
                          <a:latin typeface="Times New Roman" panose="02020603050405020304" pitchFamily="18" charset="0"/>
                          <a:cs typeface="Times New Roman" panose="02020603050405020304" pitchFamily="18" charset="0"/>
                        </a:rPr>
                        <a:t>Blood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2 (1.44%)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42 (33.6%)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44 (31.88%)</a:t>
                      </a:r>
                    </a:p>
                  </a:txBody>
                  <a:tcPr/>
                </a:tc>
                <a:extLst>
                  <a:ext uri="{0D108BD9-81ED-4DB2-BD59-A6C34878D82A}">
                    <a16:rowId xmlns:a16="http://schemas.microsoft.com/office/drawing/2014/main" val="10002"/>
                  </a:ext>
                </a:extLst>
              </a:tr>
              <a:tr h="897342">
                <a:tc>
                  <a:txBody>
                    <a:bodyPr/>
                    <a:lstStyle/>
                    <a:p>
                      <a:r>
                        <a:rPr lang="en-US" dirty="0">
                          <a:latin typeface="Times New Roman" panose="02020603050405020304" pitchFamily="18" charset="0"/>
                          <a:cs typeface="Times New Roman" panose="02020603050405020304" pitchFamily="18" charset="0"/>
                        </a:rPr>
                        <a:t>Urine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3 (2.17%)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45 (36%)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48 (34.78%)</a:t>
                      </a:r>
                    </a:p>
                  </a:txBody>
                  <a:tcPr/>
                </a:tc>
                <a:extLst>
                  <a:ext uri="{0D108BD9-81ED-4DB2-BD59-A6C34878D82A}">
                    <a16:rowId xmlns:a16="http://schemas.microsoft.com/office/drawing/2014/main" val="10003"/>
                  </a:ext>
                </a:extLst>
              </a:tr>
              <a:tr h="897342">
                <a:tc>
                  <a:txBody>
                    <a:bodyPr/>
                    <a:lstStyle/>
                    <a:p>
                      <a:r>
                        <a:rPr lang="en-US" dirty="0">
                          <a:latin typeface="Times New Roman" panose="02020603050405020304" pitchFamily="18" charset="0"/>
                          <a:cs typeface="Times New Roman" panose="02020603050405020304" pitchFamily="18" charset="0"/>
                        </a:rPr>
                        <a:t>Total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13 (9.42%)</a:t>
                      </a:r>
                    </a:p>
                  </a:txBody>
                  <a:tcPr/>
                </a:tc>
                <a:tc>
                  <a:txBody>
                    <a:bodyPr/>
                    <a:lstStyle/>
                    <a:p>
                      <a:r>
                        <a:rPr lang="en-US" dirty="0">
                          <a:latin typeface="Times New Roman" panose="02020603050405020304" pitchFamily="18" charset="0"/>
                          <a:cs typeface="Times New Roman" panose="02020603050405020304" pitchFamily="18" charset="0"/>
                        </a:rPr>
                        <a:t>125 (100%)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138 (100%)</a:t>
                      </a: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4783782" y="0"/>
            <a:ext cx="2624436" cy="584775"/>
          </a:xfrm>
          <a:prstGeom prst="rect">
            <a:avLst/>
          </a:prstGeom>
        </p:spPr>
        <p:txBody>
          <a:bodyPr wrap="none">
            <a:spAutoFit/>
          </a:bodyPr>
          <a:lstStyle/>
          <a:p>
            <a:pPr algn="ct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Results cont., </a:t>
            </a:r>
            <a:endParaRPr lang="en-US" sz="3200" dirty="0"/>
          </a:p>
        </p:txBody>
      </p:sp>
      <p:sp>
        <p:nvSpPr>
          <p:cNvPr id="6" name="Rectangle 5"/>
          <p:cNvSpPr/>
          <p:nvPr/>
        </p:nvSpPr>
        <p:spPr>
          <a:xfrm>
            <a:off x="563670" y="1323072"/>
            <a:ext cx="7603299" cy="369332"/>
          </a:xfrm>
          <a:prstGeom prst="rect">
            <a:avLst/>
          </a:prstGeom>
        </p:spPr>
        <p:txBody>
          <a:bodyPr wrap="square">
            <a:spAutoFit/>
          </a:bodyPr>
          <a:lstStyle/>
          <a:p>
            <a:pPr lvl="0" algn="ctr"/>
            <a:r>
              <a:rPr lang="en-US" b="1" dirty="0">
                <a:solidFill>
                  <a:prstClr val="black"/>
                </a:solidFill>
                <a:latin typeface="Times New Roman" panose="02020603050405020304" pitchFamily="18" charset="0"/>
                <a:cs typeface="Times New Roman" panose="02020603050405020304" pitchFamily="18" charset="0"/>
              </a:rPr>
              <a:t>Table 1. Prevalence of </a:t>
            </a:r>
            <a:r>
              <a:rPr lang="en-US" b="1" i="1" dirty="0">
                <a:solidFill>
                  <a:prstClr val="black"/>
                </a:solidFill>
                <a:latin typeface="Times New Roman" panose="02020603050405020304" pitchFamily="18" charset="0"/>
                <a:cs typeface="Times New Roman" panose="02020603050405020304" pitchFamily="18" charset="0"/>
              </a:rPr>
              <a:t>K. pneumoniae </a:t>
            </a:r>
            <a:r>
              <a:rPr lang="en-US" b="1" dirty="0">
                <a:solidFill>
                  <a:prstClr val="black"/>
                </a:solidFill>
                <a:latin typeface="Times New Roman" panose="02020603050405020304" pitchFamily="18" charset="0"/>
                <a:cs typeface="Times New Roman" panose="02020603050405020304" pitchFamily="18" charset="0"/>
              </a:rPr>
              <a:t>isolated in General Hospital Jega</a:t>
            </a:r>
          </a:p>
        </p:txBody>
      </p:sp>
      <p:sp>
        <p:nvSpPr>
          <p:cNvPr id="2" name="Slide Number Placeholder 1"/>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18</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210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3" y="0"/>
            <a:ext cx="10515600" cy="603063"/>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rPr>
              <a:t>Results cont., </a:t>
            </a:r>
            <a:endParaRPr lang="en-US" sz="3200" dirty="0"/>
          </a:p>
        </p:txBody>
      </p:sp>
      <p:sp>
        <p:nvSpPr>
          <p:cNvPr id="3" name="Slide Number Placeholder 2"/>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19</a:t>
            </a:fld>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0961" y="5933493"/>
            <a:ext cx="2547044" cy="276999"/>
          </a:xfrm>
          <a:prstGeom prst="rect">
            <a:avLst/>
          </a:prstGeom>
        </p:spPr>
        <p:txBody>
          <a:bodyPr wrap="none">
            <a:spAutoFit/>
          </a:bodyPr>
          <a:lstStyle/>
          <a:p>
            <a:pPr algn="ctr">
              <a:defRPr sz="1200" b="1" i="0" u="none" strike="noStrike" kern="1200" cap="none" spc="0" normalizeH="0" baseline="0">
                <a:solidFill>
                  <a:prstClr val="black">
                    <a:lumMod val="50000"/>
                    <a:lumOff val="50000"/>
                  </a:prstClr>
                </a:solidFill>
                <a:latin typeface="Times New Roman" panose="02020603050405020304" pitchFamily="18" charset="0"/>
                <a:ea typeface="+mj-ea"/>
                <a:cs typeface="Times New Roman" panose="02020603050405020304" pitchFamily="18" charset="0"/>
              </a:defRPr>
            </a:pPr>
            <a:r>
              <a:rPr lang="en-US" b="1" dirty="0">
                <a:latin typeface="Times New Roman" panose="02020603050405020304" pitchFamily="18" charset="0"/>
                <a:cs typeface="Times New Roman" panose="02020603050405020304" pitchFamily="18" charset="0"/>
              </a:rPr>
              <a:t>Fig 7. Antibiotic Resistance Pattern </a:t>
            </a:r>
          </a:p>
        </p:txBody>
      </p:sp>
      <p:graphicFrame>
        <p:nvGraphicFramePr>
          <p:cNvPr id="7" name="Chart 6"/>
          <p:cNvGraphicFramePr/>
          <p:nvPr>
            <p:extLst>
              <p:ext uri="{D42A27DB-BD31-4B8C-83A1-F6EECF244321}">
                <p14:modId xmlns:p14="http://schemas.microsoft.com/office/powerpoint/2010/main" val="2232461069"/>
              </p:ext>
            </p:extLst>
          </p:nvPr>
        </p:nvGraphicFramePr>
        <p:xfrm>
          <a:off x="730622" y="889348"/>
          <a:ext cx="10623177" cy="4960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349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314"/>
            <a:ext cx="10515600" cy="468592"/>
          </a:xfrm>
        </p:spPr>
        <p:txBody>
          <a:bodyPr>
            <a:normAutofit fontScale="90000"/>
          </a:bodyPr>
          <a:lstStyle/>
          <a:p>
            <a:pPr algn="ctr"/>
            <a:r>
              <a:rPr lang="en-US" sz="3200" b="1" dirty="0">
                <a:latin typeface="Times New Roman" panose="02020603050405020304" pitchFamily="18" charset="0"/>
                <a:cs typeface="Times New Roman" panose="02020603050405020304" pitchFamily="18" charset="0"/>
              </a:rPr>
              <a:t>Introduction </a:t>
            </a:r>
            <a:endParaRPr lang="en-US" sz="3200" dirty="0"/>
          </a:p>
        </p:txBody>
      </p:sp>
      <p:sp>
        <p:nvSpPr>
          <p:cNvPr id="3" name="Content Placeholder 2"/>
          <p:cNvSpPr>
            <a:spLocks noGrp="1"/>
          </p:cNvSpPr>
          <p:nvPr>
            <p:ph sz="half" idx="1"/>
          </p:nvPr>
        </p:nvSpPr>
        <p:spPr>
          <a:xfrm>
            <a:off x="376517" y="1075765"/>
            <a:ext cx="6387353" cy="5230906"/>
          </a:xfrm>
        </p:spPr>
        <p:txBody>
          <a:bodyPr>
            <a:normAutofit fontScale="92500" lnSpcReduction="10000"/>
          </a:bodyPr>
          <a:lstStyle/>
          <a:p>
            <a:pPr algn="just">
              <a:lnSpc>
                <a:spcPct val="100000"/>
              </a:lnSpc>
              <a:buFont typeface="Wingdings" panose="05000000000000000000" pitchFamily="2" charset="2"/>
              <a:buChar char="ü"/>
            </a:pPr>
            <a:r>
              <a:rPr lang="en-US" sz="2000" i="1" dirty="0">
                <a:latin typeface="Times New Roman" panose="02020603050405020304" pitchFamily="18" charset="0"/>
                <a:ea typeface="Calibri" panose="020F0502020204030204" pitchFamily="34" charset="0"/>
              </a:rPr>
              <a:t>Klebsiella pneumoniae</a:t>
            </a:r>
            <a:r>
              <a:rPr lang="en-US" sz="2000" dirty="0">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Times New Roman" panose="02020603050405020304" pitchFamily="18" charset="0"/>
              </a:rPr>
              <a:t>was first isolated from the airways of a patient dying of pneumonia by Edwin Klebs in 1875 and later described by Carl Friedländer in 1882, leading it to be called Friedlander’s bacillus for some time (Chang </a:t>
            </a:r>
            <a:r>
              <a:rPr lang="en-US" sz="2000" i="1" dirty="0">
                <a:latin typeface="Times New Roman" panose="02020603050405020304" pitchFamily="18" charset="0"/>
                <a:ea typeface="Times New Roman" panose="02020603050405020304" pitchFamily="18" charset="0"/>
              </a:rPr>
              <a:t>et al</a:t>
            </a:r>
            <a:r>
              <a:rPr lang="en-US" sz="2000" dirty="0">
                <a:latin typeface="Times New Roman" panose="02020603050405020304" pitchFamily="18" charset="0"/>
                <a:ea typeface="Times New Roman" panose="02020603050405020304" pitchFamily="18" charset="0"/>
              </a:rPr>
              <a:t>., 2021). </a:t>
            </a:r>
          </a:p>
          <a:p>
            <a:pPr algn="just">
              <a:lnSpc>
                <a:spcPct val="100000"/>
              </a:lnSpc>
              <a:buFont typeface="Wingdings" panose="05000000000000000000" pitchFamily="2" charset="2"/>
              <a:buChar char="ü"/>
            </a:pPr>
            <a:endParaRPr lang="en-US" sz="2000" dirty="0">
              <a:latin typeface="Times New Roman" panose="02020603050405020304" pitchFamily="18" charset="0"/>
              <a:ea typeface="Times New Roman" panose="02020603050405020304" pitchFamily="18" charset="0"/>
            </a:endParaRPr>
          </a:p>
          <a:p>
            <a:pPr algn="just">
              <a:lnSpc>
                <a:spcPct val="100000"/>
              </a:lnSpc>
              <a:buFont typeface="Wingdings" panose="05000000000000000000" pitchFamily="2" charset="2"/>
              <a:buChar char="ü"/>
            </a:pPr>
            <a:endParaRPr lang="en-US" sz="2000" dirty="0">
              <a:latin typeface="Times New Roman" panose="02020603050405020304" pitchFamily="18" charset="0"/>
              <a:ea typeface="Calibri" panose="020F0502020204030204" pitchFamily="34" charset="0"/>
            </a:endParaRPr>
          </a:p>
          <a:p>
            <a:pPr algn="just">
              <a:lnSpc>
                <a:spcPct val="100000"/>
              </a:lnSpc>
              <a:buFont typeface="Wingdings" panose="05000000000000000000" pitchFamily="2" charset="2"/>
              <a:buChar char="ü"/>
            </a:pPr>
            <a:r>
              <a:rPr lang="en-US" sz="2000" dirty="0">
                <a:latin typeface="Times New Roman" panose="02020603050405020304" pitchFamily="18" charset="0"/>
                <a:ea typeface="Calibri" panose="020F0502020204030204" pitchFamily="34" charset="0"/>
              </a:rPr>
              <a:t>The genus constitutes a group of non-motile members of enterobacteriaceae family that have been traditionally speciated into </a:t>
            </a:r>
            <a:r>
              <a:rPr lang="en-US" sz="2000" i="1" dirty="0">
                <a:latin typeface="Times New Roman" panose="02020603050405020304" pitchFamily="18" charset="0"/>
                <a:ea typeface="Calibri" panose="020F0502020204030204" pitchFamily="34" charset="0"/>
              </a:rPr>
              <a:t>Klebsiella pneumoniae, K. ozaenae and K. rhinoscleromatis</a:t>
            </a:r>
            <a:r>
              <a:rPr lang="en-US" sz="2000" dirty="0">
                <a:latin typeface="Times New Roman" panose="02020603050405020304" pitchFamily="18" charset="0"/>
                <a:ea typeface="Calibri" panose="020F0502020204030204" pitchFamily="34" charset="0"/>
              </a:rPr>
              <a:t> (Saif </a:t>
            </a:r>
            <a:r>
              <a:rPr lang="en-US" sz="2000" i="1" dirty="0">
                <a:latin typeface="Times New Roman" panose="02020603050405020304" pitchFamily="18" charset="0"/>
                <a:ea typeface="Calibri" panose="020F0502020204030204" pitchFamily="34" charset="0"/>
              </a:rPr>
              <a:t>et al</a:t>
            </a:r>
            <a:r>
              <a:rPr lang="en-US" sz="2000" dirty="0">
                <a:latin typeface="Times New Roman" panose="02020603050405020304" pitchFamily="18" charset="0"/>
                <a:ea typeface="Calibri" panose="020F0502020204030204" pitchFamily="34" charset="0"/>
              </a:rPr>
              <a:t>., 2020).</a:t>
            </a:r>
          </a:p>
          <a:p>
            <a:pPr algn="just">
              <a:lnSpc>
                <a:spcPct val="100000"/>
              </a:lnSpc>
              <a:buFont typeface="Wingdings" panose="05000000000000000000" pitchFamily="2" charset="2"/>
              <a:buChar char="ü"/>
            </a:pPr>
            <a:endParaRPr lang="en-US" sz="2000" dirty="0">
              <a:latin typeface="Times New Roman" panose="02020603050405020304" pitchFamily="18" charset="0"/>
              <a:ea typeface="Calibri" panose="020F0502020204030204" pitchFamily="34" charset="0"/>
            </a:endParaRPr>
          </a:p>
          <a:p>
            <a:pPr algn="just">
              <a:lnSpc>
                <a:spcPct val="100000"/>
              </a:lnSpc>
              <a:buFont typeface="Wingdings" panose="05000000000000000000" pitchFamily="2" charset="2"/>
              <a:buChar char="ü"/>
            </a:pPr>
            <a:endParaRPr lang="en-US" sz="2000" dirty="0">
              <a:latin typeface="Times New Roman" panose="02020603050405020304" pitchFamily="18" charset="0"/>
              <a:ea typeface="Calibri" panose="020F0502020204030204" pitchFamily="34" charset="0"/>
            </a:endParaRPr>
          </a:p>
          <a:p>
            <a:pPr algn="just">
              <a:lnSpc>
                <a:spcPct val="100000"/>
              </a:lnSpc>
              <a:buFont typeface="Wingdings" panose="05000000000000000000" pitchFamily="2" charset="2"/>
              <a:buChar char="ü"/>
            </a:pPr>
            <a:r>
              <a:rPr lang="en-US" sz="2000" dirty="0">
                <a:latin typeface="Times New Roman" panose="02020603050405020304" pitchFamily="18" charset="0"/>
                <a:ea typeface="Calibri" panose="020F0502020204030204" pitchFamily="34" charset="0"/>
              </a:rPr>
              <a:t>The specie, </a:t>
            </a:r>
            <a:r>
              <a:rPr lang="en-US" sz="2000" i="1" dirty="0">
                <a:latin typeface="Times New Roman" panose="02020603050405020304" pitchFamily="18" charset="0"/>
                <a:ea typeface="Calibri" panose="020F0502020204030204" pitchFamily="34" charset="0"/>
              </a:rPr>
              <a:t>K. pneumoniae</a:t>
            </a:r>
            <a:r>
              <a:rPr lang="en-US" sz="2000" dirty="0">
                <a:latin typeface="Times New Roman" panose="02020603050405020304" pitchFamily="18" charset="0"/>
                <a:ea typeface="Calibri" panose="020F0502020204030204" pitchFamily="34" charset="0"/>
              </a:rPr>
              <a:t> is an important Gram-negative, facultative anaerobic, encapsulated, rod-shaped, catalase positive, and oxidase negative (Zhu </a:t>
            </a:r>
            <a:r>
              <a:rPr lang="en-US" sz="2000" i="1" dirty="0">
                <a:latin typeface="Times New Roman" panose="02020603050405020304" pitchFamily="18" charset="0"/>
                <a:ea typeface="Calibri" panose="020F0502020204030204" pitchFamily="34" charset="0"/>
              </a:rPr>
              <a:t>et al</a:t>
            </a:r>
            <a:r>
              <a:rPr lang="en-US" sz="2000" dirty="0">
                <a:latin typeface="Times New Roman" panose="02020603050405020304" pitchFamily="18" charset="0"/>
                <a:ea typeface="Calibri" panose="020F0502020204030204" pitchFamily="34" charset="0"/>
              </a:rPr>
              <a:t>., 2021). </a:t>
            </a:r>
            <a:endParaRPr lang="en-US" sz="20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a:stretch>
            <a:fillRect/>
          </a:stretch>
        </p:blipFill>
        <p:spPr>
          <a:xfrm>
            <a:off x="7528142" y="1075765"/>
            <a:ext cx="3825658" cy="3972224"/>
          </a:xfrm>
          <a:prstGeom prst="rect">
            <a:avLst/>
          </a:prstGeom>
        </p:spPr>
      </p:pic>
      <p:sp>
        <p:nvSpPr>
          <p:cNvPr id="6" name="Rectangle 5"/>
          <p:cNvSpPr/>
          <p:nvPr/>
        </p:nvSpPr>
        <p:spPr>
          <a:xfrm>
            <a:off x="7668691" y="5227215"/>
            <a:ext cx="3544560" cy="707886"/>
          </a:xfrm>
          <a:prstGeom prst="rect">
            <a:avLst/>
          </a:prstGeom>
        </p:spPr>
        <p:txBody>
          <a:bodyPr wrap="none">
            <a:spAutoFit/>
          </a:bodyPr>
          <a:lstStyle/>
          <a:p>
            <a:pPr algn="ctr"/>
            <a:r>
              <a:rPr lang="en-US" sz="2000" b="1" dirty="0">
                <a:solidFill>
                  <a:srgbClr val="000000"/>
                </a:solidFill>
                <a:latin typeface="Times New Roman" panose="02020603050405020304" pitchFamily="18" charset="0"/>
                <a:ea typeface="Times New Roman" panose="02020603050405020304" pitchFamily="18" charset="0"/>
              </a:rPr>
              <a:t>Fig 1.</a:t>
            </a:r>
            <a:r>
              <a:rPr lang="en-US" sz="2000" dirty="0">
                <a:solidFill>
                  <a:srgbClr val="000000"/>
                </a:solidFill>
                <a:latin typeface="Times New Roman" panose="02020603050405020304" pitchFamily="18" charset="0"/>
                <a:ea typeface="Times New Roman" panose="02020603050405020304" pitchFamily="18" charset="0"/>
              </a:rPr>
              <a:t> Picture of </a:t>
            </a:r>
            <a:r>
              <a:rPr lang="en-US" sz="2000" i="1" dirty="0">
                <a:solidFill>
                  <a:srgbClr val="000000"/>
                </a:solidFill>
                <a:latin typeface="Times New Roman" panose="02020603050405020304" pitchFamily="18" charset="0"/>
                <a:ea typeface="Times New Roman" panose="02020603050405020304" pitchFamily="18" charset="0"/>
              </a:rPr>
              <a:t>K. pneumoniae </a:t>
            </a:r>
          </a:p>
          <a:p>
            <a:pPr algn="ctr"/>
            <a:r>
              <a:rPr lang="en-US" sz="2000" dirty="0">
                <a:solidFill>
                  <a:srgbClr val="000000"/>
                </a:solidFill>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Getty Image, 2023). </a:t>
            </a: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2</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907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561801"/>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rPr>
              <a:t>Results cont., </a:t>
            </a:r>
            <a:endParaRPr lang="en-US" sz="3200" dirty="0"/>
          </a:p>
        </p:txBody>
      </p:sp>
      <p:sp>
        <p:nvSpPr>
          <p:cNvPr id="4" name="Slide Number Placeholder 3"/>
          <p:cNvSpPr>
            <a:spLocks noGrp="1"/>
          </p:cNvSpPr>
          <p:nvPr>
            <p:ph type="sldNum" sz="quarter" idx="12"/>
          </p:nvPr>
        </p:nvSpPr>
        <p:spPr/>
        <p:txBody>
          <a:bodyPr/>
          <a:lstStyle/>
          <a:p>
            <a:fld id="{72A1AA22-A7EC-42A0-9281-BE628D6A505F}" type="slidenum">
              <a:rPr lang="en-US" smtClean="0"/>
              <a:t>20</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743770232"/>
              </p:ext>
            </p:extLst>
          </p:nvPr>
        </p:nvGraphicFramePr>
        <p:xfrm>
          <a:off x="526093" y="951977"/>
          <a:ext cx="10827707" cy="484757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16490" y="5987018"/>
            <a:ext cx="9565710" cy="369332"/>
          </a:xfrm>
          <a:prstGeom prst="rect">
            <a:avLst/>
          </a:prstGeom>
        </p:spPr>
        <p:txBody>
          <a:bodyPr wrap="square">
            <a:spAutoFit/>
          </a:bodyPr>
          <a:lstStyle/>
          <a:p>
            <a:r>
              <a:rPr lang="en-US" b="1" dirty="0">
                <a:solidFill>
                  <a:srgbClr val="000000"/>
                </a:solidFill>
                <a:latin typeface="Times New Roman" panose="02020603050405020304" pitchFamily="18" charset="0"/>
                <a:ea typeface="Calibri" panose="020F0502020204030204" pitchFamily="34" charset="0"/>
              </a:rPr>
              <a:t>Figure 8. Probable Drug of Choice for  treatment of </a:t>
            </a:r>
            <a:r>
              <a:rPr lang="en-US" b="1" i="1" dirty="0">
                <a:solidFill>
                  <a:srgbClr val="000000"/>
                </a:solidFill>
                <a:latin typeface="Times New Roman" panose="02020603050405020304" pitchFamily="18" charset="0"/>
                <a:ea typeface="Calibri" panose="020F0502020204030204" pitchFamily="34" charset="0"/>
              </a:rPr>
              <a:t>Klebsiella pneumoniae </a:t>
            </a:r>
            <a:r>
              <a:rPr lang="en-US" b="1" dirty="0">
                <a:solidFill>
                  <a:srgbClr val="000000"/>
                </a:solidFill>
                <a:latin typeface="Times New Roman" panose="02020603050405020304" pitchFamily="18" charset="0"/>
                <a:ea typeface="Calibri" panose="020F0502020204030204" pitchFamily="34" charset="0"/>
              </a:rPr>
              <a:t>Isolates </a:t>
            </a:r>
            <a:endParaRPr lang="en-US" dirty="0"/>
          </a:p>
        </p:txBody>
      </p:sp>
    </p:spTree>
    <p:extLst>
      <p:ext uri="{BB962C8B-B14F-4D97-AF65-F5344CB8AC3E}">
        <p14:creationId xmlns:p14="http://schemas.microsoft.com/office/powerpoint/2010/main" val="4124319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4"/>
            <a:ext cx="10515600" cy="561801"/>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Results cont., </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mtClean="0">
                <a:latin typeface="Times New Roman" panose="02020603050405020304" pitchFamily="18" charset="0"/>
                <a:cs typeface="Times New Roman" panose="02020603050405020304" pitchFamily="18" charset="0"/>
              </a:rPr>
              <a:t>21</a:t>
            </a:fld>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724" t="6374"/>
          <a:stretch/>
        </p:blipFill>
        <p:spPr>
          <a:xfrm>
            <a:off x="889348" y="1903956"/>
            <a:ext cx="10359024" cy="3272881"/>
          </a:xfrm>
          <a:prstGeom prst="rect">
            <a:avLst/>
          </a:prstGeom>
        </p:spPr>
      </p:pic>
      <p:cxnSp>
        <p:nvCxnSpPr>
          <p:cNvPr id="7" name="Straight Arrow Connector 6"/>
          <p:cNvCxnSpPr/>
          <p:nvPr/>
        </p:nvCxnSpPr>
        <p:spPr>
          <a:xfrm>
            <a:off x="1891430" y="1747381"/>
            <a:ext cx="0" cy="8517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a:off x="2782865" y="1793309"/>
            <a:ext cx="0" cy="8517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p:nvPr/>
        </p:nvCxnSpPr>
        <p:spPr>
          <a:xfrm>
            <a:off x="3699353" y="1807923"/>
            <a:ext cx="0" cy="8517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4678471" y="1793309"/>
            <a:ext cx="0" cy="8517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5739008" y="1807923"/>
            <a:ext cx="0" cy="8517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6693073" y="1810011"/>
            <a:ext cx="0" cy="8517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8610600" y="1816274"/>
            <a:ext cx="0" cy="8517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9630427" y="1816274"/>
            <a:ext cx="0" cy="8517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7651315" y="1816274"/>
            <a:ext cx="0" cy="8517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flipH="1">
            <a:off x="10045872" y="4133589"/>
            <a:ext cx="130270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flipV="1">
            <a:off x="484599" y="4085572"/>
            <a:ext cx="809497" cy="104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9292224" y="1236275"/>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U8</a:t>
            </a:r>
          </a:p>
        </p:txBody>
      </p:sp>
      <p:sp>
        <p:nvSpPr>
          <p:cNvPr id="24" name="Rectangle 23"/>
          <p:cNvSpPr/>
          <p:nvPr/>
        </p:nvSpPr>
        <p:spPr>
          <a:xfrm>
            <a:off x="7356953" y="1257526"/>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U9</a:t>
            </a:r>
          </a:p>
        </p:txBody>
      </p:sp>
      <p:sp>
        <p:nvSpPr>
          <p:cNvPr id="25" name="Rectangle 24"/>
          <p:cNvSpPr/>
          <p:nvPr/>
        </p:nvSpPr>
        <p:spPr>
          <a:xfrm>
            <a:off x="3361150" y="1257526"/>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S2</a:t>
            </a:r>
          </a:p>
        </p:txBody>
      </p:sp>
      <p:sp>
        <p:nvSpPr>
          <p:cNvPr id="26" name="Rectangle 25"/>
          <p:cNvSpPr/>
          <p:nvPr/>
        </p:nvSpPr>
        <p:spPr>
          <a:xfrm>
            <a:off x="2473889" y="1288093"/>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S20</a:t>
            </a:r>
            <a:endParaRPr lang="en-US" dirty="0">
              <a:latin typeface="Times New Roman" panose="02020603050405020304" pitchFamily="18" charset="0"/>
              <a:cs typeface="Times New Roman" panose="02020603050405020304" pitchFamily="18" charset="0"/>
            </a:endParaRPr>
          </a:p>
        </p:txBody>
      </p:sp>
      <p:sp>
        <p:nvSpPr>
          <p:cNvPr id="27" name="Rectangle 26"/>
          <p:cNvSpPr/>
          <p:nvPr/>
        </p:nvSpPr>
        <p:spPr>
          <a:xfrm>
            <a:off x="1553227" y="1257527"/>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L</a:t>
            </a:r>
          </a:p>
        </p:txBody>
      </p:sp>
      <p:cxnSp>
        <p:nvCxnSpPr>
          <p:cNvPr id="28" name="Straight Arrow Connector 27"/>
          <p:cNvCxnSpPr/>
          <p:nvPr/>
        </p:nvCxnSpPr>
        <p:spPr>
          <a:xfrm>
            <a:off x="10697227" y="1816274"/>
            <a:ext cx="0" cy="8517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4247367" y="1288093"/>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S32</a:t>
            </a:r>
          </a:p>
        </p:txBody>
      </p:sp>
      <p:sp>
        <p:nvSpPr>
          <p:cNvPr id="30" name="Rectangle 29"/>
          <p:cNvSpPr/>
          <p:nvPr/>
        </p:nvSpPr>
        <p:spPr>
          <a:xfrm>
            <a:off x="5470743" y="1313300"/>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S10</a:t>
            </a:r>
          </a:p>
        </p:txBody>
      </p:sp>
      <p:sp>
        <p:nvSpPr>
          <p:cNvPr id="31" name="Rectangle 30"/>
          <p:cNvSpPr/>
          <p:nvPr/>
        </p:nvSpPr>
        <p:spPr>
          <a:xfrm>
            <a:off x="6413848" y="1271875"/>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B15</a:t>
            </a:r>
          </a:p>
        </p:txBody>
      </p:sp>
      <p:sp>
        <p:nvSpPr>
          <p:cNvPr id="32" name="Rectangle 31"/>
          <p:cNvSpPr/>
          <p:nvPr/>
        </p:nvSpPr>
        <p:spPr>
          <a:xfrm>
            <a:off x="8260914" y="1279478"/>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anose="02020603050405020304" pitchFamily="18" charset="0"/>
                <a:cs typeface="Times New Roman" panose="02020603050405020304" pitchFamily="18" charset="0"/>
              </a:rPr>
              <a:t>U41</a:t>
            </a:r>
          </a:p>
        </p:txBody>
      </p:sp>
      <p:sp>
        <p:nvSpPr>
          <p:cNvPr id="33" name="Rectangle 32"/>
          <p:cNvSpPr/>
          <p:nvPr/>
        </p:nvSpPr>
        <p:spPr>
          <a:xfrm>
            <a:off x="10359022" y="1225650"/>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K(-)</a:t>
            </a:r>
          </a:p>
        </p:txBody>
      </p:sp>
      <p:sp>
        <p:nvSpPr>
          <p:cNvPr id="34" name="Rectangle 33"/>
          <p:cNvSpPr/>
          <p:nvPr/>
        </p:nvSpPr>
        <p:spPr>
          <a:xfrm>
            <a:off x="11248372" y="3828788"/>
            <a:ext cx="839244"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Times New Roman" panose="02020603050405020304" pitchFamily="18" charset="0"/>
                <a:cs typeface="Times New Roman" panose="02020603050405020304" pitchFamily="18" charset="0"/>
              </a:rPr>
              <a:t>500BP</a:t>
            </a:r>
          </a:p>
        </p:txBody>
      </p:sp>
      <p:cxnSp>
        <p:nvCxnSpPr>
          <p:cNvPr id="36" name="Straight Arrow Connector 35"/>
          <p:cNvCxnSpPr/>
          <p:nvPr/>
        </p:nvCxnSpPr>
        <p:spPr>
          <a:xfrm flipV="1">
            <a:off x="488904" y="3699941"/>
            <a:ext cx="809497" cy="104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flipV="1">
            <a:off x="484598" y="3314310"/>
            <a:ext cx="809497" cy="104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0" name="Rectangle 39"/>
          <p:cNvSpPr/>
          <p:nvPr/>
        </p:nvSpPr>
        <p:spPr>
          <a:xfrm>
            <a:off x="49450" y="3839226"/>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Times New Roman" panose="02020603050405020304" pitchFamily="18" charset="0"/>
                <a:cs typeface="Times New Roman" panose="02020603050405020304" pitchFamily="18" charset="0"/>
              </a:rPr>
              <a:t>500BP</a:t>
            </a:r>
          </a:p>
        </p:txBody>
      </p:sp>
      <p:sp>
        <p:nvSpPr>
          <p:cNvPr id="41" name="Rectangle 40"/>
          <p:cNvSpPr/>
          <p:nvPr/>
        </p:nvSpPr>
        <p:spPr>
          <a:xfrm>
            <a:off x="49450" y="3454051"/>
            <a:ext cx="676405"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Times New Roman" panose="02020603050405020304" pitchFamily="18" charset="0"/>
                <a:cs typeface="Times New Roman" panose="02020603050405020304" pitchFamily="18" charset="0"/>
              </a:rPr>
              <a:t>700BP</a:t>
            </a:r>
          </a:p>
        </p:txBody>
      </p:sp>
      <p:sp>
        <p:nvSpPr>
          <p:cNvPr id="42" name="Rectangle 41"/>
          <p:cNvSpPr/>
          <p:nvPr/>
        </p:nvSpPr>
        <p:spPr>
          <a:xfrm>
            <a:off x="45932" y="3057526"/>
            <a:ext cx="743209" cy="51356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latin typeface="Times New Roman" panose="02020603050405020304" pitchFamily="18" charset="0"/>
                <a:cs typeface="Times New Roman" panose="02020603050405020304" pitchFamily="18" charset="0"/>
              </a:rPr>
              <a:t>1000BP</a:t>
            </a:r>
          </a:p>
        </p:txBody>
      </p:sp>
      <p:sp>
        <p:nvSpPr>
          <p:cNvPr id="43" name="Rectangle 42"/>
          <p:cNvSpPr/>
          <p:nvPr/>
        </p:nvSpPr>
        <p:spPr>
          <a:xfrm>
            <a:off x="576197" y="5196563"/>
            <a:ext cx="11257634" cy="98468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spcBef>
                <a:spcPts val="600"/>
              </a:spcBef>
            </a:pPr>
            <a:r>
              <a:rPr lang="en-US" sz="1600" b="1" dirty="0">
                <a:latin typeface="Times New Roman" panose="02020603050405020304" pitchFamily="18" charset="0"/>
                <a:cs typeface="Times New Roman" panose="02020603050405020304" pitchFamily="18" charset="0"/>
              </a:rPr>
              <a:t>Figure 9. Agarose gel electrophoresis of 1.5% product used primer for ESBLS </a:t>
            </a:r>
            <a:r>
              <a:rPr lang="en-US" sz="1600" b="1" dirty="0" err="1">
                <a:latin typeface="Times New Roman" panose="02020603050405020304" pitchFamily="18" charset="0"/>
                <a:cs typeface="Times New Roman" panose="02020603050405020304" pitchFamily="18" charset="0"/>
              </a:rPr>
              <a:t>BlaCXT</a:t>
            </a:r>
            <a:r>
              <a:rPr lang="en-US" sz="1600" b="1" dirty="0">
                <a:latin typeface="Times New Roman" panose="02020603050405020304" pitchFamily="18" charset="0"/>
                <a:cs typeface="Times New Roman" panose="02020603050405020304" pitchFamily="18" charset="0"/>
              </a:rPr>
              <a:t>-M genes detection in </a:t>
            </a:r>
            <a:r>
              <a:rPr lang="en-US" sz="1600" b="1" i="1" dirty="0">
                <a:latin typeface="Times New Roman" panose="02020603050405020304" pitchFamily="18" charset="0"/>
                <a:cs typeface="Times New Roman" panose="02020603050405020304" pitchFamily="18" charset="0"/>
              </a:rPr>
              <a:t>K. pneumoniae</a:t>
            </a:r>
            <a:r>
              <a:rPr lang="en-US" sz="1600" b="1" dirty="0">
                <a:latin typeface="Times New Roman" panose="02020603050405020304" pitchFamily="18" charset="0"/>
                <a:cs typeface="Times New Roman" panose="02020603050405020304" pitchFamily="18" charset="0"/>
              </a:rPr>
              <a:t> isolates</a:t>
            </a:r>
            <a:endParaRPr lang="en-US" sz="1600"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Keys:L</a:t>
            </a:r>
            <a:r>
              <a:rPr lang="en-US" sz="1600" b="1" dirty="0">
                <a:latin typeface="Times New Roman" panose="02020603050405020304" pitchFamily="18" charset="0"/>
                <a:cs typeface="Times New Roman" panose="02020603050405020304" pitchFamily="18" charset="0"/>
              </a:rPr>
              <a:t>=Ladder; S=Sputum; B=Blood sample; U=Urine sample; K(-)= Negative control</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163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708"/>
            <a:ext cx="10515600" cy="561801"/>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Results cont., </a:t>
            </a:r>
            <a:endParaRPr lang="en-US" sz="3200" dirty="0"/>
          </a:p>
        </p:txBody>
      </p:sp>
      <p:sp>
        <p:nvSpPr>
          <p:cNvPr id="4" name="Slide Number Placeholder 3"/>
          <p:cNvSpPr>
            <a:spLocks noGrp="1"/>
          </p:cNvSpPr>
          <p:nvPr>
            <p:ph type="sldNum" sz="quarter" idx="12"/>
          </p:nvPr>
        </p:nvSpPr>
        <p:spPr/>
        <p:txBody>
          <a:bodyPr/>
          <a:lstStyle/>
          <a:p>
            <a:fld id="{72A1AA22-A7EC-42A0-9281-BE628D6A505F}" type="slidenum">
              <a:rPr lang="en-US" smtClean="0"/>
              <a:t>22</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219354115"/>
              </p:ext>
            </p:extLst>
          </p:nvPr>
        </p:nvGraphicFramePr>
        <p:xfrm>
          <a:off x="515654" y="851770"/>
          <a:ext cx="11160691" cy="501041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88308" y="5817741"/>
            <a:ext cx="8222292" cy="1077218"/>
          </a:xfrm>
          <a:prstGeom prst="rect">
            <a:avLst/>
          </a:prstGeom>
        </p:spPr>
        <p:txBody>
          <a:bodyPr wrap="square">
            <a:spAutoFit/>
          </a:bodyPr>
          <a:lstStyle/>
          <a:p>
            <a:pPr>
              <a:lnSpc>
                <a:spcPct val="200000"/>
              </a:lnSpc>
              <a:spcAft>
                <a:spcPts val="800"/>
              </a:spcAft>
              <a:tabLst>
                <a:tab pos="285750" algn="l"/>
              </a:tabLst>
            </a:pPr>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Figure 10. Screening and Confirmation of ESBLs production among </a:t>
            </a:r>
            <a:r>
              <a:rPr lang="en-US"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pneumonia</a:t>
            </a:r>
            <a:r>
              <a:rPr lang="en-US"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 isolates</a:t>
            </a:r>
            <a:br>
              <a:rPr lang="en-US" sz="1600" b="1" dirty="0">
                <a:solidFill>
                  <a:srgbClr val="000000"/>
                </a:solidFill>
                <a:latin typeface="Times New Roman" panose="02020603050405020304" pitchFamily="18" charset="0"/>
                <a:ea typeface="Calibri" panose="020F0502020204030204" pitchFamily="34" charset="0"/>
              </a:rPr>
            </a:br>
            <a:endParaRPr lang="en-US" sz="1600" dirty="0"/>
          </a:p>
        </p:txBody>
      </p:sp>
    </p:spTree>
    <p:extLst>
      <p:ext uri="{BB962C8B-B14F-4D97-AF65-F5344CB8AC3E}">
        <p14:creationId xmlns:p14="http://schemas.microsoft.com/office/powerpoint/2010/main" val="1589885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36957"/>
          </a:xfrm>
        </p:spPr>
        <p:txBody>
          <a:bodyPr>
            <a:normAutofit/>
          </a:bodyPr>
          <a:lstStyle/>
          <a:p>
            <a:pPr algn="ctr"/>
            <a:r>
              <a:rPr lang="en-GB" sz="3200" b="1" dirty="0">
                <a:solidFill>
                  <a:srgbClr val="464646"/>
                </a:solidFill>
                <a:latin typeface="Times New Roman" pitchFamily="18" charset="0"/>
                <a:cs typeface="Times New Roman" pitchFamily="18" charset="0"/>
              </a:rPr>
              <a:t>Discussion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4437" y="968686"/>
            <a:ext cx="10936940" cy="5387664"/>
          </a:xfrm>
        </p:spPr>
        <p:txBody>
          <a:bodyPr>
            <a:noAutofit/>
          </a:bodyPr>
          <a:lstStyle/>
          <a:p>
            <a:pPr algn="just">
              <a:lnSpc>
                <a:spcPct val="100000"/>
              </a:lnSpc>
              <a:buFont typeface="Wingdings" panose="05000000000000000000" pitchFamily="2" charset="2"/>
              <a:buChar char="ü"/>
            </a:pPr>
            <a:r>
              <a:rPr lang="en-US" sz="1900" i="1" dirty="0">
                <a:solidFill>
                  <a:srgbClr val="000000"/>
                </a:solidFill>
                <a:latin typeface="Times" panose="02020603050405020304" pitchFamily="18" charset="0"/>
              </a:rPr>
              <a:t>Klebsiella pneumoniae </a:t>
            </a:r>
            <a:r>
              <a:rPr lang="en-US" sz="1900" dirty="0">
                <a:solidFill>
                  <a:srgbClr val="000000"/>
                </a:solidFill>
                <a:latin typeface="Times" panose="02020603050405020304" pitchFamily="18" charset="0"/>
              </a:rPr>
              <a:t>accounts for a significant portion of HAI and CAI. The principal  reservoirs for its transmission are the GIT and the hands of hospital personnel, because of their ability to spread rapidly in hospital environments, these bacteria tend to cause nosocomial outbreaks (</a:t>
            </a:r>
            <a:r>
              <a:rPr lang="en-US" sz="1900" dirty="0" err="1">
                <a:solidFill>
                  <a:srgbClr val="000000"/>
                </a:solidFill>
                <a:latin typeface="Times" panose="02020603050405020304" pitchFamily="18" charset="0"/>
              </a:rPr>
              <a:t>Yabwa</a:t>
            </a:r>
            <a:r>
              <a:rPr lang="en-US" sz="1900" dirty="0">
                <a:solidFill>
                  <a:srgbClr val="000000"/>
                </a:solidFill>
                <a:latin typeface="Times" panose="02020603050405020304" pitchFamily="18" charset="0"/>
              </a:rPr>
              <a:t> </a:t>
            </a:r>
            <a:r>
              <a:rPr lang="en-US" sz="1900" i="1" dirty="0">
                <a:solidFill>
                  <a:srgbClr val="000000"/>
                </a:solidFill>
                <a:latin typeface="Times" panose="02020603050405020304" pitchFamily="18" charset="0"/>
              </a:rPr>
              <a:t>et al</a:t>
            </a:r>
            <a:r>
              <a:rPr lang="en-US" sz="1900" dirty="0">
                <a:solidFill>
                  <a:srgbClr val="000000"/>
                </a:solidFill>
                <a:latin typeface="Times" panose="02020603050405020304" pitchFamily="18" charset="0"/>
              </a:rPr>
              <a:t>., 2020). And it antibiotic resistant profile is highly phenomenal,</a:t>
            </a:r>
            <a:r>
              <a:rPr lang="en-US" sz="1900" dirty="0">
                <a:solidFill>
                  <a:srgbClr val="000000"/>
                </a:solidFill>
                <a:latin typeface="Times New Roman" panose="02020603050405020304" pitchFamily="18" charset="0"/>
                <a:ea typeface="Calibri" panose="020F0502020204030204" pitchFamily="34" charset="0"/>
              </a:rPr>
              <a:t> consider as a major global public health priority (Qin </a:t>
            </a:r>
            <a:r>
              <a:rPr lang="en-US" sz="1900" i="1" dirty="0">
                <a:solidFill>
                  <a:srgbClr val="000000"/>
                </a:solidFill>
                <a:latin typeface="Times New Roman" panose="02020603050405020304" pitchFamily="18" charset="0"/>
                <a:ea typeface="Calibri" panose="020F0502020204030204" pitchFamily="34" charset="0"/>
              </a:rPr>
              <a:t>et al</a:t>
            </a:r>
            <a:r>
              <a:rPr lang="en-US" sz="1900" dirty="0">
                <a:solidFill>
                  <a:srgbClr val="000000"/>
                </a:solidFill>
                <a:latin typeface="Times New Roman" panose="02020603050405020304" pitchFamily="18" charset="0"/>
                <a:ea typeface="Calibri" panose="020F0502020204030204" pitchFamily="34" charset="0"/>
              </a:rPr>
              <a:t>., 2017). </a:t>
            </a:r>
          </a:p>
          <a:p>
            <a:pPr algn="just">
              <a:lnSpc>
                <a:spcPct val="100000"/>
              </a:lnSpc>
              <a:buFont typeface="Wingdings" panose="05000000000000000000" pitchFamily="2" charset="2"/>
              <a:buChar char="ü"/>
            </a:pPr>
            <a:endParaRPr lang="en-US" sz="1900" dirty="0">
              <a:solidFill>
                <a:srgbClr val="000000"/>
              </a:solidFill>
              <a:latin typeface="Times New Roman" panose="02020603050405020304" pitchFamily="18" charset="0"/>
              <a:ea typeface="Calibri" panose="020F0502020204030204" pitchFamily="34" charset="0"/>
            </a:endParaRPr>
          </a:p>
          <a:p>
            <a:pPr algn="just">
              <a:lnSpc>
                <a:spcPct val="100000"/>
              </a:lnSpc>
              <a:buFont typeface="Wingdings" panose="05000000000000000000" pitchFamily="2" charset="2"/>
              <a:buChar char="ü"/>
            </a:pPr>
            <a:r>
              <a:rPr lang="en-US" sz="1900" dirty="0">
                <a:solidFill>
                  <a:srgbClr val="000000"/>
                </a:solidFill>
                <a:latin typeface="Times New Roman" panose="02020603050405020304" pitchFamily="18" charset="0"/>
                <a:ea typeface="Calibri" panose="020F0502020204030204" pitchFamily="34" charset="0"/>
              </a:rPr>
              <a:t>Our present study reveal  General Hospital Jega  13/138 (9.42%) respectively. A comparatively similar report  that was conducted at Zaria is in consistence with our study which reveal prevalence rate of  19/150 (12.67%) and organism was isolated from various clinical source as compared to our study (</a:t>
            </a:r>
            <a:r>
              <a:rPr lang="en-US" sz="1900" dirty="0" err="1">
                <a:solidFill>
                  <a:srgbClr val="000000"/>
                </a:solidFill>
                <a:latin typeface="Times New Roman" panose="02020603050405020304" pitchFamily="18" charset="0"/>
                <a:ea typeface="Calibri" panose="020F0502020204030204" pitchFamily="34" charset="0"/>
              </a:rPr>
              <a:t>Hussaini</a:t>
            </a:r>
            <a:r>
              <a:rPr lang="en-US" sz="1900" dirty="0">
                <a:solidFill>
                  <a:srgbClr val="000000"/>
                </a:solidFill>
                <a:latin typeface="Times New Roman" panose="02020603050405020304" pitchFamily="18" charset="0"/>
                <a:ea typeface="Calibri" panose="020F0502020204030204" pitchFamily="34" charset="0"/>
              </a:rPr>
              <a:t> </a:t>
            </a:r>
            <a:r>
              <a:rPr lang="en-US" sz="1900" i="1" dirty="0">
                <a:solidFill>
                  <a:srgbClr val="000000"/>
                </a:solidFill>
                <a:latin typeface="Times New Roman" panose="02020603050405020304" pitchFamily="18" charset="0"/>
                <a:ea typeface="Calibri" panose="020F0502020204030204" pitchFamily="34" charset="0"/>
              </a:rPr>
              <a:t>et al</a:t>
            </a:r>
            <a:r>
              <a:rPr lang="en-US" sz="1900" dirty="0">
                <a:solidFill>
                  <a:srgbClr val="000000"/>
                </a:solidFill>
                <a:latin typeface="Times New Roman" panose="02020603050405020304" pitchFamily="18" charset="0"/>
                <a:ea typeface="Calibri" panose="020F0502020204030204" pitchFamily="34" charset="0"/>
              </a:rPr>
              <a:t>., 2017), A</a:t>
            </a:r>
            <a:r>
              <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nd furthermore with another study that reported</a:t>
            </a:r>
            <a:r>
              <a:rPr lang="en-US" sz="1900" dirty="0">
                <a:latin typeface="Times New Roman" panose="02020603050405020304" pitchFamily="18" charset="0"/>
                <a:cs typeface="Times New Roman" panose="02020603050405020304" pitchFamily="18" charset="0"/>
              </a:rPr>
              <a:t> prevalence of 65/448 (14.5%)</a:t>
            </a:r>
            <a:r>
              <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a:t>
            </a:r>
            <a:r>
              <a:rPr lang="en-US" sz="1900" dirty="0" err="1">
                <a:latin typeface="Times New Roman" panose="02020603050405020304" pitchFamily="18" charset="0"/>
                <a:cs typeface="Times New Roman" panose="02020603050405020304" pitchFamily="18" charset="0"/>
              </a:rPr>
              <a:t>Asati</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2013). </a:t>
            </a:r>
          </a:p>
          <a:p>
            <a:pPr algn="just">
              <a:lnSpc>
                <a:spcPct val="100000"/>
              </a:lnSpc>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However,</a:t>
            </a:r>
            <a:r>
              <a:rPr lang="en-US" sz="1900" dirty="0">
                <a:solidFill>
                  <a:srgbClr val="000000"/>
                </a:solidFill>
                <a:latin typeface="Times New Roman" panose="02020603050405020304" pitchFamily="18" charset="0"/>
                <a:ea typeface="Calibri" panose="020F0502020204030204" pitchFamily="34" charset="0"/>
              </a:rPr>
              <a:t> a previous study conducted at Lafia, Nasarawa State, is in contrary to our present study, which report high prevalence of </a:t>
            </a:r>
            <a:r>
              <a:rPr lang="en-US" sz="1900" i="1" dirty="0">
                <a:solidFill>
                  <a:srgbClr val="000000"/>
                </a:solidFill>
                <a:latin typeface="Times New Roman" panose="02020603050405020304" pitchFamily="18" charset="0"/>
                <a:ea typeface="Calibri" panose="020F0502020204030204" pitchFamily="34" charset="0"/>
              </a:rPr>
              <a:t>Klebsiella pneumoniae</a:t>
            </a:r>
            <a:r>
              <a:rPr lang="en-US" sz="1900" dirty="0">
                <a:solidFill>
                  <a:srgbClr val="000000"/>
                </a:solidFill>
                <a:latin typeface="Times New Roman" panose="02020603050405020304" pitchFamily="18" charset="0"/>
                <a:ea typeface="Calibri" panose="020F0502020204030204" pitchFamily="34" charset="0"/>
              </a:rPr>
              <a:t> with 66/194 (33%), (</a:t>
            </a:r>
            <a:r>
              <a:rPr lang="en-US" sz="1900" dirty="0">
                <a:latin typeface="Times New Roman" panose="02020603050405020304" pitchFamily="18" charset="0"/>
                <a:ea typeface="Calibri" panose="020F0502020204030204" pitchFamily="34" charset="0"/>
              </a:rPr>
              <a:t>Orole </a:t>
            </a:r>
            <a:r>
              <a:rPr lang="en-US" sz="1900" i="1" dirty="0">
                <a:latin typeface="Times New Roman" panose="02020603050405020304" pitchFamily="18" charset="0"/>
                <a:ea typeface="Calibri" panose="020F0502020204030204" pitchFamily="34" charset="0"/>
              </a:rPr>
              <a:t>et al</a:t>
            </a:r>
            <a:r>
              <a:rPr lang="en-US" sz="1900" dirty="0">
                <a:latin typeface="Times New Roman" panose="02020603050405020304" pitchFamily="18" charset="0"/>
                <a:ea typeface="Calibri" panose="020F0502020204030204" pitchFamily="34" charset="0"/>
              </a:rPr>
              <a:t>., 2020)</a:t>
            </a:r>
            <a:r>
              <a:rPr lang="en-US" sz="1900" dirty="0">
                <a:latin typeface="Times New Roman" panose="02020603050405020304" pitchFamily="18" charset="0"/>
                <a:cs typeface="Times New Roman" panose="02020603050405020304" pitchFamily="18" charset="0"/>
              </a:rPr>
              <a:t>.</a:t>
            </a:r>
            <a:r>
              <a:rPr lang="en-US" sz="1900" dirty="0">
                <a:solidFill>
                  <a:srgbClr val="000000"/>
                </a:solidFill>
                <a:latin typeface="Times New Roman" panose="02020603050405020304" pitchFamily="18" charset="0"/>
                <a:ea typeface="Calibri" panose="020F0502020204030204" pitchFamily="34" charset="0"/>
              </a:rPr>
              <a:t> However the variation in prevalence is </a:t>
            </a:r>
            <a:r>
              <a:rPr lang="en-US" sz="1900" dirty="0">
                <a:latin typeface="Times New Roman" panose="02020603050405020304" pitchFamily="18" charset="0"/>
                <a:ea typeface="Calibri" panose="020F0502020204030204" pitchFamily="34" charset="0"/>
              </a:rPr>
              <a:t>may be  is due to the variation in sample size or in geographical locations </a:t>
            </a:r>
            <a:r>
              <a:rPr lang="en-US" sz="1900" dirty="0">
                <a:latin typeface="Times New Roman" panose="02020603050405020304" pitchFamily="18" charset="0"/>
                <a:cs typeface="Times New Roman" panose="02020603050405020304" pitchFamily="18" charset="0"/>
              </a:rPr>
              <a:t>(Muhammad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2019)</a:t>
            </a:r>
            <a:r>
              <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0000"/>
              </a:lnSpc>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23</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504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36749"/>
          </a:xfrm>
        </p:spPr>
        <p:txBody>
          <a:bodyPr>
            <a:normAutofit/>
          </a:bodyPr>
          <a:lstStyle/>
          <a:p>
            <a:pPr algn="ctr"/>
            <a:r>
              <a:rPr lang="en-GB" sz="3200" b="1" dirty="0">
                <a:solidFill>
                  <a:srgbClr val="464646"/>
                </a:solidFill>
                <a:latin typeface="Times New Roman" pitchFamily="18" charset="0"/>
                <a:cs typeface="Times New Roman" pitchFamily="18" charset="0"/>
              </a:rPr>
              <a:t>Discussion </a:t>
            </a:r>
            <a:r>
              <a:rPr lang="en-US" sz="3200" b="1" dirty="0">
                <a:solidFill>
                  <a:srgbClr val="000000"/>
                </a:solidFill>
                <a:latin typeface="Times New Roman" panose="02020603050405020304" pitchFamily="18" charset="0"/>
                <a:ea typeface="Calibri" panose="020F0502020204030204" pitchFamily="34" charset="0"/>
              </a:rPr>
              <a:t>cont.,</a:t>
            </a:r>
            <a:endParaRPr lang="en-US" sz="3200" dirty="0"/>
          </a:p>
        </p:txBody>
      </p:sp>
      <p:sp>
        <p:nvSpPr>
          <p:cNvPr id="3" name="Content Placeholder 2"/>
          <p:cNvSpPr>
            <a:spLocks noGrp="1"/>
          </p:cNvSpPr>
          <p:nvPr>
            <p:ph idx="1"/>
          </p:nvPr>
        </p:nvSpPr>
        <p:spPr>
          <a:xfrm>
            <a:off x="396657" y="536749"/>
            <a:ext cx="11398685" cy="5485110"/>
          </a:xfrm>
        </p:spPr>
        <p:txBody>
          <a:bodyPr>
            <a:noAutofit/>
          </a:bodyPr>
          <a:lstStyle/>
          <a:p>
            <a:pPr algn="just">
              <a:lnSpc>
                <a:spcPct val="100000"/>
              </a:lnSpc>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GB" sz="1900" dirty="0">
                <a:latin typeface="Times New Roman" pitchFamily="18" charset="0"/>
                <a:cs typeface="Times New Roman" pitchFamily="18" charset="0"/>
              </a:rPr>
              <a:t>The prevalence according to gender</a:t>
            </a:r>
            <a:r>
              <a:rPr lang="en-US" sz="1900" dirty="0">
                <a:latin typeface="Times New Roman" panose="02020603050405020304" pitchFamily="18" charset="0"/>
                <a:cs typeface="Times New Roman" panose="02020603050405020304" pitchFamily="18" charset="0"/>
              </a:rPr>
              <a:t> </a:t>
            </a:r>
            <a:r>
              <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reveal General Hospital Jega Male with 8/13 (61.53%) had the highest frequency as that of Female 5/13 (38.46%). </a:t>
            </a:r>
            <a:r>
              <a:rPr lang="en-US" sz="1900" dirty="0">
                <a:solidFill>
                  <a:srgbClr val="000000"/>
                </a:solidFill>
                <a:latin typeface="Times" panose="02020603050405020304" pitchFamily="18" charset="0"/>
              </a:rPr>
              <a:t>This finding is similar to the work conducted in </a:t>
            </a:r>
            <a:r>
              <a:rPr lang="en-US" sz="1900" dirty="0">
                <a:solidFill>
                  <a:srgbClr val="000000"/>
                </a:solidFill>
                <a:latin typeface="Times New Roman" panose="02020603050405020304" pitchFamily="18" charset="0"/>
                <a:cs typeface="Times New Roman" panose="02020603050405020304" pitchFamily="18" charset="0"/>
              </a:rPr>
              <a:t>Kano </a:t>
            </a:r>
            <a:r>
              <a:rPr lang="en-US" sz="1900" dirty="0">
                <a:latin typeface="Times New Roman" panose="02020603050405020304" pitchFamily="18" charset="0"/>
                <a:cs typeface="Times New Roman" panose="02020603050405020304" pitchFamily="18" charset="0"/>
              </a:rPr>
              <a:t>males (53.7%) (46.3%) </a:t>
            </a:r>
            <a:r>
              <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by </a:t>
            </a:r>
            <a:r>
              <a:rPr lang="en-US" sz="1900" dirty="0" err="1">
                <a:solidFill>
                  <a:srgbClr val="000000"/>
                </a:solidFill>
                <a:latin typeface="Times" panose="02020603050405020304" pitchFamily="18" charset="0"/>
              </a:rPr>
              <a:t>Taura</a:t>
            </a:r>
            <a:r>
              <a:rPr lang="en-US" sz="1900" dirty="0">
                <a:solidFill>
                  <a:srgbClr val="000000"/>
                </a:solidFill>
                <a:latin typeface="Times" panose="02020603050405020304" pitchFamily="18" charset="0"/>
              </a:rPr>
              <a:t> </a:t>
            </a:r>
            <a:r>
              <a:rPr lang="en-US" sz="1900" i="1" dirty="0">
                <a:solidFill>
                  <a:srgbClr val="000000"/>
                </a:solidFill>
                <a:latin typeface="Times" panose="02020603050405020304" pitchFamily="18" charset="0"/>
              </a:rPr>
              <a:t>et al</a:t>
            </a:r>
            <a:r>
              <a:rPr lang="en-US" sz="1900" dirty="0">
                <a:solidFill>
                  <a:srgbClr val="000000"/>
                </a:solidFill>
                <a:latin typeface="Times" panose="02020603050405020304" pitchFamily="18" charset="0"/>
              </a:rPr>
              <a:t>. (2013), India (Shah </a:t>
            </a:r>
            <a:r>
              <a:rPr lang="en-US" sz="1900" i="1" dirty="0">
                <a:solidFill>
                  <a:srgbClr val="000000"/>
                </a:solidFill>
                <a:latin typeface="Times" panose="02020603050405020304" pitchFamily="18" charset="0"/>
              </a:rPr>
              <a:t>et al</a:t>
            </a:r>
            <a:r>
              <a:rPr lang="en-US" sz="1900" dirty="0">
                <a:solidFill>
                  <a:srgbClr val="000000"/>
                </a:solidFill>
                <a:latin typeface="Times" panose="02020603050405020304" pitchFamily="18" charset="0"/>
              </a:rPr>
              <a:t>., 2010), Abeokuta, Ogun State, Nigeria Akingbade </a:t>
            </a:r>
            <a:r>
              <a:rPr lang="en-US" sz="1900" i="1" dirty="0">
                <a:solidFill>
                  <a:srgbClr val="000000"/>
                </a:solidFill>
                <a:latin typeface="Times" panose="02020603050405020304" pitchFamily="18" charset="0"/>
              </a:rPr>
              <a:t>et al. </a:t>
            </a:r>
            <a:r>
              <a:rPr lang="en-US" sz="1900" dirty="0">
                <a:solidFill>
                  <a:srgbClr val="000000"/>
                </a:solidFill>
                <a:latin typeface="Times" panose="02020603050405020304" pitchFamily="18" charset="0"/>
              </a:rPr>
              <a:t>2012) and Bangladesh (</a:t>
            </a:r>
            <a:r>
              <a:rPr lang="en-US" sz="1900" dirty="0" err="1">
                <a:solidFill>
                  <a:srgbClr val="000000"/>
                </a:solidFill>
                <a:latin typeface="Times" panose="02020603050405020304" pitchFamily="18" charset="0"/>
              </a:rPr>
              <a:t>Borkot</a:t>
            </a:r>
            <a:r>
              <a:rPr lang="en-US" sz="1900" dirty="0">
                <a:solidFill>
                  <a:srgbClr val="000000"/>
                </a:solidFill>
                <a:latin typeface="Times" panose="02020603050405020304" pitchFamily="18" charset="0"/>
              </a:rPr>
              <a:t> </a:t>
            </a:r>
            <a:r>
              <a:rPr lang="en-US" sz="1900" i="1" dirty="0">
                <a:solidFill>
                  <a:srgbClr val="000000"/>
                </a:solidFill>
                <a:latin typeface="Times" panose="02020603050405020304" pitchFamily="18" charset="0"/>
              </a:rPr>
              <a:t>et al</a:t>
            </a:r>
            <a:r>
              <a:rPr lang="en-US" sz="1900" dirty="0">
                <a:solidFill>
                  <a:srgbClr val="000000"/>
                </a:solidFill>
                <a:latin typeface="Times" panose="02020603050405020304" pitchFamily="18" charset="0"/>
              </a:rPr>
              <a:t>., 2016).</a:t>
            </a:r>
          </a:p>
          <a:p>
            <a:pPr algn="just">
              <a:buFont typeface="Wingdings" panose="05000000000000000000" pitchFamily="2" charset="2"/>
              <a:buChar char="ü"/>
            </a:pPr>
            <a:endParaRPr lang="en-US" sz="1900" dirty="0">
              <a:solidFill>
                <a:srgbClr val="000000"/>
              </a:solidFill>
              <a:latin typeface="Times" panose="02020603050405020304" pitchFamily="18" charset="0"/>
            </a:endParaRPr>
          </a:p>
          <a:p>
            <a:pPr algn="just">
              <a:buFont typeface="Wingdings" panose="05000000000000000000" pitchFamily="2" charset="2"/>
              <a:buChar char="ü"/>
            </a:pPr>
            <a:r>
              <a:rPr lang="en-US" sz="1900" dirty="0">
                <a:solidFill>
                  <a:srgbClr val="000000"/>
                </a:solidFill>
                <a:latin typeface="Times" panose="02020603050405020304" pitchFamily="18" charset="0"/>
              </a:rPr>
              <a:t>But these results contradict the data obtained by El- </a:t>
            </a:r>
            <a:r>
              <a:rPr lang="en-US" sz="1900" dirty="0" err="1">
                <a:solidFill>
                  <a:srgbClr val="000000"/>
                </a:solidFill>
                <a:latin typeface="Times" panose="02020603050405020304" pitchFamily="18" charset="0"/>
              </a:rPr>
              <a:t>Mahmood</a:t>
            </a:r>
            <a:r>
              <a:rPr lang="en-US" sz="1900" dirty="0">
                <a:solidFill>
                  <a:srgbClr val="000000"/>
                </a:solidFill>
                <a:latin typeface="Times" panose="02020603050405020304" pitchFamily="18" charset="0"/>
              </a:rPr>
              <a:t> </a:t>
            </a:r>
            <a:r>
              <a:rPr lang="en-US" sz="1900" i="1" dirty="0">
                <a:solidFill>
                  <a:srgbClr val="000000"/>
                </a:solidFill>
                <a:latin typeface="Times" panose="02020603050405020304" pitchFamily="18" charset="0"/>
              </a:rPr>
              <a:t>et al</a:t>
            </a:r>
            <a:r>
              <a:rPr lang="en-US" sz="1900" dirty="0">
                <a:solidFill>
                  <a:srgbClr val="000000"/>
                </a:solidFill>
                <a:latin typeface="Times" panose="02020603050405020304" pitchFamily="18" charset="0"/>
              </a:rPr>
              <a:t>. (2010), in which in a similar study, out of 232 total isolates, 114 (49.1%) were from males while 118 (50.9%) from females. Male prevalence to KPI  may be due to their exposure to a different group of population and also to some associated risk factors of infection contraction such as smoking, alcohol consumption (Kalgo </a:t>
            </a:r>
            <a:r>
              <a:rPr lang="en-US" sz="1900" i="1" dirty="0">
                <a:solidFill>
                  <a:srgbClr val="000000"/>
                </a:solidFill>
                <a:latin typeface="Times" panose="02020603050405020304" pitchFamily="18" charset="0"/>
              </a:rPr>
              <a:t>et al</a:t>
            </a:r>
            <a:r>
              <a:rPr lang="en-US" sz="1900" dirty="0">
                <a:solidFill>
                  <a:srgbClr val="000000"/>
                </a:solidFill>
                <a:latin typeface="Times" panose="02020603050405020304" pitchFamily="18" charset="0"/>
              </a:rPr>
              <a:t>., 2022).</a:t>
            </a:r>
            <a:endParaRPr lang="en-US" sz="1900" dirty="0">
              <a:solidFill>
                <a:srgbClr val="000000"/>
              </a:solidFill>
              <a:latin typeface="Times"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endPar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endPar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ü"/>
            </a:pPr>
            <a:r>
              <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GHJ the adolescent age group 10-41 had high prev, of KPI with  9 (6.52%) and prevalence in Sputum is the most highest 8 (5.79%), </a:t>
            </a:r>
            <a:r>
              <a:rPr lang="en-US" sz="1900" dirty="0">
                <a:solidFill>
                  <a:srgbClr val="000000"/>
                </a:solidFill>
                <a:latin typeface="Times" panose="02020603050405020304" pitchFamily="18" charset="0"/>
              </a:rPr>
              <a:t>This finding tally with the work of Taura </a:t>
            </a:r>
            <a:r>
              <a:rPr lang="en-US" sz="1900" i="1" dirty="0">
                <a:solidFill>
                  <a:srgbClr val="000000"/>
                </a:solidFill>
                <a:latin typeface="Times" panose="02020603050405020304" pitchFamily="18" charset="0"/>
              </a:rPr>
              <a:t>et a</a:t>
            </a:r>
            <a:r>
              <a:rPr lang="en-US" sz="1900" dirty="0">
                <a:solidFill>
                  <a:srgbClr val="000000"/>
                </a:solidFill>
                <a:latin typeface="Times" panose="02020603050405020304" pitchFamily="18" charset="0"/>
              </a:rPr>
              <a:t>l. (2013) in Kano, Nigeria, and work conducted in Bangladesh (</a:t>
            </a:r>
            <a:r>
              <a:rPr lang="en-US" sz="1900" dirty="0" err="1">
                <a:solidFill>
                  <a:srgbClr val="000000"/>
                </a:solidFill>
                <a:latin typeface="Times" panose="02020603050405020304" pitchFamily="18" charset="0"/>
              </a:rPr>
              <a:t>Borkot</a:t>
            </a:r>
            <a:r>
              <a:rPr lang="en-US" sz="1900" dirty="0">
                <a:solidFill>
                  <a:srgbClr val="000000"/>
                </a:solidFill>
                <a:latin typeface="Times" panose="02020603050405020304" pitchFamily="18" charset="0"/>
              </a:rPr>
              <a:t> </a:t>
            </a:r>
            <a:r>
              <a:rPr lang="en-US" sz="1900" i="1" dirty="0">
                <a:solidFill>
                  <a:srgbClr val="000000"/>
                </a:solidFill>
                <a:latin typeface="Times" panose="02020603050405020304" pitchFamily="18" charset="0"/>
              </a:rPr>
              <a:t>et al</a:t>
            </a:r>
            <a:r>
              <a:rPr lang="en-US" sz="1900" dirty="0">
                <a:solidFill>
                  <a:srgbClr val="000000"/>
                </a:solidFill>
                <a:latin typeface="Times" panose="02020603050405020304" pitchFamily="18" charset="0"/>
              </a:rPr>
              <a:t>., 2016). Similar to the current study as reported by </a:t>
            </a:r>
            <a:r>
              <a:rPr lang="en-US" sz="1900" dirty="0" err="1">
                <a:solidFill>
                  <a:srgbClr val="000000"/>
                </a:solidFill>
                <a:latin typeface="Times" panose="02020603050405020304" pitchFamily="18" charset="0"/>
              </a:rPr>
              <a:t>Dessie</a:t>
            </a:r>
            <a:r>
              <a:rPr lang="en-US" sz="1900" dirty="0">
                <a:solidFill>
                  <a:srgbClr val="000000"/>
                </a:solidFill>
                <a:latin typeface="Times" panose="02020603050405020304" pitchFamily="18" charset="0"/>
              </a:rPr>
              <a:t> </a:t>
            </a:r>
            <a:r>
              <a:rPr lang="en-US" sz="1900" i="1" dirty="0">
                <a:solidFill>
                  <a:srgbClr val="000000"/>
                </a:solidFill>
                <a:latin typeface="Times" panose="02020603050405020304" pitchFamily="18" charset="0"/>
              </a:rPr>
              <a:t>et al</a:t>
            </a:r>
            <a:r>
              <a:rPr lang="en-US" sz="1900" dirty="0">
                <a:solidFill>
                  <a:srgbClr val="000000"/>
                </a:solidFill>
                <a:latin typeface="Times" panose="02020603050405020304" pitchFamily="18" charset="0"/>
              </a:rPr>
              <a:t>. (2021) in Ethiopia, aging is a risk factor for bacterial infections</a:t>
            </a:r>
            <a:r>
              <a:rPr lang="en-US"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b="1" smtClean="0">
                <a:solidFill>
                  <a:schemeClr val="tx1"/>
                </a:solidFill>
                <a:latin typeface="Times New Roman" panose="02020603050405020304" pitchFamily="18" charset="0"/>
                <a:cs typeface="Times New Roman" panose="02020603050405020304" pitchFamily="18" charset="0"/>
              </a:rPr>
              <a:t>24</a:t>
            </a:fld>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562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86853"/>
          </a:xfrm>
        </p:spPr>
        <p:txBody>
          <a:bodyPr/>
          <a:lstStyle/>
          <a:p>
            <a:pPr algn="ctr"/>
            <a:r>
              <a:rPr lang="en-GB" sz="3200" b="1" dirty="0">
                <a:solidFill>
                  <a:srgbClr val="464646"/>
                </a:solidFill>
                <a:latin typeface="Times New Roman" pitchFamily="18" charset="0"/>
                <a:cs typeface="Times New Roman" pitchFamily="18" charset="0"/>
              </a:rPr>
              <a:t>Discussion</a:t>
            </a:r>
            <a:endParaRPr lang="en-US" dirty="0"/>
          </a:p>
        </p:txBody>
      </p:sp>
      <p:sp>
        <p:nvSpPr>
          <p:cNvPr id="3" name="Content Placeholder 2"/>
          <p:cNvSpPr>
            <a:spLocks noGrp="1"/>
          </p:cNvSpPr>
          <p:nvPr>
            <p:ph idx="1"/>
          </p:nvPr>
        </p:nvSpPr>
        <p:spPr>
          <a:xfrm>
            <a:off x="295835" y="847164"/>
            <a:ext cx="11577918" cy="5754051"/>
          </a:xfrm>
        </p:spPr>
        <p:txBody>
          <a:bodyPr>
            <a:noAutofit/>
          </a:bodyPr>
          <a:lstStyle/>
          <a:p>
            <a:pPr algn="jus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Antibiotic resistance has no border to cross especially in setting where proper infection control is not in practice. It doesn’t discriminate between the specimen from which the organism was isolated or even the gender and age of the patient from which it was isolated as demonstrated by the isolates screened in study. </a:t>
            </a:r>
          </a:p>
          <a:p>
            <a:pPr marL="0" indent="0" algn="just">
              <a:buNone/>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900" b="1" dirty="0">
                <a:latin typeface="Times New Roman" panose="02020603050405020304" pitchFamily="18" charset="0"/>
                <a:cs typeface="Times New Roman" panose="02020603050405020304" pitchFamily="18" charset="0"/>
              </a:rPr>
              <a:t>Fig 9.</a:t>
            </a:r>
            <a:r>
              <a:rPr lang="en-US" sz="1900" dirty="0">
                <a:latin typeface="Times New Roman" panose="02020603050405020304" pitchFamily="18" charset="0"/>
                <a:cs typeface="Times New Roman" panose="02020603050405020304" pitchFamily="18" charset="0"/>
              </a:rPr>
              <a:t> shows ARP of KP, were most of the  isolates are resistant to Cefepime 12/13 (92.30%), and Cefoxitin 12/13 (92.30%), followed by Ceftazidine 11 (84.61%), and Cefpodoxime 11/13 (84.61%), then Tetracycline 10/13 (76.92%),   Cefotaxime 8/13 (61.53%). </a:t>
            </a:r>
          </a:p>
          <a:p>
            <a:pPr algn="jus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 On the other hand, some isolates exhibited susceptibility pattern to few drugs, Imipenem 9/13 (69.23%), been the most sensitive drug then followed by Meropenem 8/13 (61.53%), Augumentin 7/13 (53.84%), and Ciprofloxacin 6/13 (46.15%), this study is comparatively similar with a findings in Kebbi State, with regard to Cefotaxime 18 (74%) and Ceftazidine 16 (66%) (Zaharaddin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2022), and consequently its differs from a report conducted at kano Metropolis, Nigeria were they recorded (100%) resistant isolates in Cefotaxime, Ceftazidine and Augumentin toward 10 clinical isolated of </a:t>
            </a:r>
            <a:r>
              <a:rPr lang="en-US" sz="1900" i="1" dirty="0">
                <a:latin typeface="Times New Roman" panose="02020603050405020304" pitchFamily="18" charset="0"/>
                <a:cs typeface="Times New Roman" panose="02020603050405020304" pitchFamily="18" charset="0"/>
              </a:rPr>
              <a:t>K. pneumoniae </a:t>
            </a:r>
            <a:r>
              <a:rPr lang="en-US" sz="1900" dirty="0">
                <a:latin typeface="Times New Roman" panose="02020603050405020304" pitchFamily="18" charset="0"/>
                <a:cs typeface="Times New Roman" panose="02020603050405020304" pitchFamily="18" charset="0"/>
              </a:rPr>
              <a:t>from patient suspected of urinary tract infections by (Muhammad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2019). </a:t>
            </a:r>
          </a:p>
          <a:p>
            <a:pPr algn="jus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A comparatively different results was reported by a percentage of susceptibility of Meropenem (25%) and Imipenem with (18.75%) by (</a:t>
            </a:r>
            <a:r>
              <a:rPr lang="en-US" sz="1900" dirty="0" err="1">
                <a:latin typeface="Times New Roman" panose="02020603050405020304" pitchFamily="18" charset="0"/>
                <a:cs typeface="Times New Roman" panose="02020603050405020304" pitchFamily="18" charset="0"/>
              </a:rPr>
              <a:t>Aljanaby</a:t>
            </a:r>
            <a:r>
              <a:rPr lang="en-US" sz="1900" dirty="0">
                <a:latin typeface="Times New Roman" panose="02020603050405020304" pitchFamily="18" charset="0"/>
                <a:cs typeface="Times New Roman" panose="02020603050405020304" pitchFamily="18" charset="0"/>
              </a:rPr>
              <a:t> &amp; </a:t>
            </a:r>
            <a:r>
              <a:rPr lang="en-US" sz="1900" dirty="0" err="1">
                <a:latin typeface="Times New Roman" panose="02020603050405020304" pitchFamily="18" charset="0"/>
                <a:cs typeface="Times New Roman" panose="02020603050405020304" pitchFamily="18" charset="0"/>
              </a:rPr>
              <a:t>Alhasani</a:t>
            </a:r>
            <a:r>
              <a:rPr lang="en-US" sz="1900" dirty="0">
                <a:latin typeface="Times New Roman" panose="02020603050405020304" pitchFamily="18" charset="0"/>
                <a:cs typeface="Times New Roman" panose="02020603050405020304" pitchFamily="18" charset="0"/>
              </a:rPr>
              <a:t>, 2016). These observed differences could be due to regional and attitudinal behavior towards prescription and consumption of antibiotics especially the cephalosporins in both hospital and community settings (</a:t>
            </a:r>
            <a:r>
              <a:rPr lang="en-US" sz="1900" dirty="0" err="1">
                <a:latin typeface="Times New Roman" panose="02020603050405020304" pitchFamily="18" charset="0"/>
                <a:cs typeface="Times New Roman" panose="02020603050405020304" pitchFamily="18" charset="0"/>
              </a:rPr>
              <a:t>Olowo-okere</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2020). </a:t>
            </a: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25</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6660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338"/>
            <a:ext cx="10515600" cy="611905"/>
          </a:xfrm>
        </p:spPr>
        <p:txBody>
          <a:bodyPr>
            <a:normAutofit/>
          </a:bodyPr>
          <a:lstStyle/>
          <a:p>
            <a:pPr algn="ctr"/>
            <a:r>
              <a:rPr lang="en-GB" sz="3200" b="1" dirty="0">
                <a:solidFill>
                  <a:srgbClr val="464646"/>
                </a:solidFill>
                <a:latin typeface="Times New Roman" pitchFamily="18" charset="0"/>
                <a:cs typeface="Times New Roman" pitchFamily="18" charset="0"/>
              </a:rPr>
              <a:t>Discussion</a:t>
            </a:r>
            <a:endParaRPr lang="en-US" sz="3200" dirty="0"/>
          </a:p>
        </p:txBody>
      </p:sp>
      <p:sp>
        <p:nvSpPr>
          <p:cNvPr id="3" name="Content Placeholder 2"/>
          <p:cNvSpPr>
            <a:spLocks noGrp="1"/>
          </p:cNvSpPr>
          <p:nvPr>
            <p:ph idx="1"/>
          </p:nvPr>
        </p:nvSpPr>
        <p:spPr>
          <a:xfrm>
            <a:off x="363255" y="1290181"/>
            <a:ext cx="11486367" cy="4886781"/>
          </a:xfrm>
        </p:spPr>
        <p:txBody>
          <a:bodyPr>
            <a:normAutofit/>
          </a:bodyPr>
          <a:lstStyle/>
          <a:p>
            <a:pPr algn="jus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Extended Spectrum Beta-Lactamases gene from isolated resistant Klebsiella pneumoniae particularly blaTEM, gene promote virulence and resistance in the bacteria (Orole et al., 2020). </a:t>
            </a:r>
          </a:p>
          <a:p>
            <a:pPr algn="jus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During the molecular analysis with PCR in our present study using blaTEM, </a:t>
            </a:r>
            <a:r>
              <a:rPr lang="en-US" sz="1900" dirty="0" err="1">
                <a:latin typeface="Times New Roman" panose="02020603050405020304" pitchFamily="18" charset="0"/>
                <a:cs typeface="Times New Roman" panose="02020603050405020304" pitchFamily="18" charset="0"/>
              </a:rPr>
              <a:t>BlaCXT</a:t>
            </a:r>
            <a:r>
              <a:rPr lang="en-US" sz="1900" dirty="0">
                <a:latin typeface="Times New Roman" panose="02020603050405020304" pitchFamily="18" charset="0"/>
                <a:cs typeface="Times New Roman" panose="02020603050405020304" pitchFamily="18" charset="0"/>
              </a:rPr>
              <a:t>-M, and BlaSHV  forward and reverse primers. Out of 8 (100%) ESBL producing positive confirm isolates, blaTEM, </a:t>
            </a:r>
            <a:r>
              <a:rPr lang="en-US" sz="1900" dirty="0" err="1">
                <a:latin typeface="Times New Roman" panose="02020603050405020304" pitchFamily="18" charset="0"/>
                <a:cs typeface="Times New Roman" panose="02020603050405020304" pitchFamily="18" charset="0"/>
              </a:rPr>
              <a:t>BlaCXT</a:t>
            </a:r>
            <a:r>
              <a:rPr lang="en-US" sz="1900" dirty="0">
                <a:latin typeface="Times New Roman" panose="02020603050405020304" pitchFamily="18" charset="0"/>
                <a:cs typeface="Times New Roman" panose="02020603050405020304" pitchFamily="18" charset="0"/>
              </a:rPr>
              <a:t>-M 7/8 (87%) , and BlaSHV 6/8 (75%), and BlaTEM 4/8 (50%) most of the sample amplified ESBL genes after gel electrophoresis which was visualized using UV light. This our present report is comparatively in consistence with previous study conducted at Sokoto, in which out of 36 clinical isolates 19 (14.7%) was detected with blaTEM gene (</a:t>
            </a:r>
            <a:r>
              <a:rPr lang="en-US" sz="1900" dirty="0" err="1">
                <a:latin typeface="Times New Roman" panose="02020603050405020304" pitchFamily="18" charset="0"/>
                <a:cs typeface="Times New Roman" panose="02020603050405020304" pitchFamily="18" charset="0"/>
              </a:rPr>
              <a:t>Olowo-okere</a:t>
            </a:r>
            <a:r>
              <a:rPr lang="en-US" sz="1900" dirty="0">
                <a:latin typeface="Times New Roman" panose="02020603050405020304" pitchFamily="18" charset="0"/>
                <a:cs typeface="Times New Roman" panose="02020603050405020304" pitchFamily="18" charset="0"/>
              </a:rPr>
              <a:t> et al., 2020), and with report 37 (71.2%), 28(53.8%), and 21 (40.4%) of isolates were positive for genes linked to blaTEM, </a:t>
            </a:r>
            <a:r>
              <a:rPr lang="en-US" sz="1900" dirty="0" err="1">
                <a:latin typeface="Times New Roman" panose="02020603050405020304" pitchFamily="18" charset="0"/>
                <a:cs typeface="Times New Roman" panose="02020603050405020304" pitchFamily="18" charset="0"/>
              </a:rPr>
              <a:t>blaSHV</a:t>
            </a:r>
            <a:r>
              <a:rPr lang="en-US" sz="1900" dirty="0">
                <a:latin typeface="Times New Roman" panose="02020603050405020304" pitchFamily="18" charset="0"/>
                <a:cs typeface="Times New Roman" panose="02020603050405020304" pitchFamily="18" charset="0"/>
              </a:rPr>
              <a:t>, and </a:t>
            </a:r>
            <a:r>
              <a:rPr lang="en-US" sz="1900" dirty="0" err="1">
                <a:latin typeface="Times New Roman" panose="02020603050405020304" pitchFamily="18" charset="0"/>
                <a:cs typeface="Times New Roman" panose="02020603050405020304" pitchFamily="18" charset="0"/>
              </a:rPr>
              <a:t>blaCTX</a:t>
            </a:r>
            <a:r>
              <a:rPr lang="en-US" sz="1900" dirty="0">
                <a:latin typeface="Times New Roman" panose="02020603050405020304" pitchFamily="18" charset="0"/>
                <a:cs typeface="Times New Roman" panose="02020603050405020304" pitchFamily="18" charset="0"/>
              </a:rPr>
              <a:t>-M by (Davoudabadi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2023). </a:t>
            </a:r>
          </a:p>
          <a:p>
            <a:pPr algn="jus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However this also report varies from a study conducted at Nasarawa State, Nigeria in which they detect  24 (48.5%) out of 33 with blaTEM  gene (Orole et al., 2020), and with another research conducted in in Egypt shows that blaTEM genes as antimicrobial resistance found as many as 23 isolates (67. 6%) of 34 isolates Gram-negative in case of mastitis (Ahmed &amp; </a:t>
            </a:r>
            <a:r>
              <a:rPr lang="en-US" sz="1900" dirty="0" err="1">
                <a:latin typeface="Times New Roman" panose="02020603050405020304" pitchFamily="18" charset="0"/>
                <a:cs typeface="Times New Roman" panose="02020603050405020304" pitchFamily="18" charset="0"/>
              </a:rPr>
              <a:t>Shimamoto</a:t>
            </a:r>
            <a:r>
              <a:rPr lang="en-US" sz="1900" dirty="0">
                <a:latin typeface="Times New Roman" panose="02020603050405020304" pitchFamily="18" charset="0"/>
                <a:cs typeface="Times New Roman" panose="02020603050405020304" pitchFamily="18" charset="0"/>
              </a:rPr>
              <a:t>, 2011) and research conducted by (</a:t>
            </a:r>
            <a:r>
              <a:rPr lang="en-US" sz="1900" dirty="0" err="1">
                <a:latin typeface="Times New Roman" panose="02020603050405020304" pitchFamily="18" charset="0"/>
                <a:cs typeface="Times New Roman" panose="02020603050405020304" pitchFamily="18" charset="0"/>
              </a:rPr>
              <a:t>Aljanaby</a:t>
            </a:r>
            <a:r>
              <a:rPr lang="en-US" sz="1900" dirty="0">
                <a:latin typeface="Times New Roman" panose="02020603050405020304" pitchFamily="18" charset="0"/>
                <a:cs typeface="Times New Roman" panose="02020603050405020304" pitchFamily="18" charset="0"/>
              </a:rPr>
              <a:t> &amp; </a:t>
            </a:r>
            <a:r>
              <a:rPr lang="en-US" sz="1900" dirty="0" err="1">
                <a:latin typeface="Times New Roman" panose="02020603050405020304" pitchFamily="18" charset="0"/>
                <a:cs typeface="Times New Roman" panose="02020603050405020304" pitchFamily="18" charset="0"/>
              </a:rPr>
              <a:t>Alhasani</a:t>
            </a:r>
            <a:r>
              <a:rPr lang="en-US" sz="1900" dirty="0">
                <a:latin typeface="Times New Roman" panose="02020603050405020304" pitchFamily="18" charset="0"/>
                <a:cs typeface="Times New Roman" panose="02020603050405020304" pitchFamily="18" charset="0"/>
              </a:rPr>
              <a:t>, 2016) also showed 30 isolates (93.75%) found blaTEM genes from 32 bacterial isolates K. pneumoniae isolated from patients with different </a:t>
            </a:r>
            <a:r>
              <a:rPr lang="en-US" sz="1900" dirty="0" err="1">
                <a:latin typeface="Times New Roman" panose="02020603050405020304" pitchFamily="18" charset="0"/>
                <a:cs typeface="Times New Roman" panose="02020603050405020304" pitchFamily="18" charset="0"/>
              </a:rPr>
              <a:t>clinias</a:t>
            </a:r>
            <a:r>
              <a:rPr lang="en-US" sz="1900" dirty="0">
                <a:latin typeface="Times New Roman" panose="02020603050405020304" pitchFamily="18" charset="0"/>
                <a:cs typeface="Times New Roman" panose="02020603050405020304" pitchFamily="18" charset="0"/>
              </a:rPr>
              <a:t> infections in Iraq. </a:t>
            </a:r>
          </a:p>
          <a:p>
            <a:pPr marL="0" indent="0" algn="just">
              <a:buNone/>
            </a:pPr>
            <a:endParaRPr lang="en-US" sz="1900" dirty="0">
              <a:latin typeface="Times New Roman" panose="02020603050405020304" pitchFamily="18" charset="0"/>
              <a:cs typeface="Times New Roman" panose="02020603050405020304" pitchFamily="18" charset="0"/>
            </a:endParaRPr>
          </a:p>
          <a:p>
            <a:pPr marL="0" indent="0" algn="just">
              <a:buNone/>
            </a:pPr>
            <a:endParaRPr lang="en-US" sz="1900" dirty="0">
              <a:latin typeface="Times New Roman" panose="02020603050405020304" pitchFamily="18" charset="0"/>
              <a:cs typeface="Times New Roman" panose="02020603050405020304" pitchFamily="18" charset="0"/>
            </a:endParaRPr>
          </a:p>
          <a:p>
            <a:pPr marL="0" indent="0" algn="just">
              <a:buNone/>
            </a:pP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2000" b="1" smtClean="0">
                <a:solidFill>
                  <a:schemeClr val="tx1"/>
                </a:solidFill>
              </a:rPr>
              <a:t>26</a:t>
            </a:fld>
            <a:endParaRPr lang="en-US" sz="2000" b="1" dirty="0">
              <a:solidFill>
                <a:schemeClr val="tx1"/>
              </a:solidFill>
            </a:endParaRPr>
          </a:p>
        </p:txBody>
      </p:sp>
    </p:spTree>
    <p:extLst>
      <p:ext uri="{BB962C8B-B14F-4D97-AF65-F5344CB8AC3E}">
        <p14:creationId xmlns:p14="http://schemas.microsoft.com/office/powerpoint/2010/main" val="1942465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7270"/>
          </a:xfrm>
        </p:spPr>
        <p:txBody>
          <a:bodyPr>
            <a:normAutofit/>
          </a:bodyPr>
          <a:lstStyle/>
          <a:p>
            <a:pPr algn="ctr"/>
            <a:r>
              <a:rPr lang="en-GB" sz="3200" b="1" dirty="0">
                <a:solidFill>
                  <a:srgbClr val="464646"/>
                </a:solidFill>
                <a:latin typeface="Times New Roman" pitchFamily="18" charset="0"/>
                <a:cs typeface="Times New Roman" pitchFamily="18" charset="0"/>
              </a:rPr>
              <a:t>Discussion</a:t>
            </a:r>
            <a:endParaRPr lang="en-US" sz="3200" dirty="0"/>
          </a:p>
        </p:txBody>
      </p:sp>
      <p:sp>
        <p:nvSpPr>
          <p:cNvPr id="3" name="Content Placeholder 2"/>
          <p:cNvSpPr>
            <a:spLocks noGrp="1"/>
          </p:cNvSpPr>
          <p:nvPr>
            <p:ph idx="1"/>
          </p:nvPr>
        </p:nvSpPr>
        <p:spPr>
          <a:xfrm>
            <a:off x="613775" y="1302707"/>
            <a:ext cx="11047957" cy="4874256"/>
          </a:xfrm>
        </p:spPr>
        <p:txBody>
          <a:bodyPr>
            <a:normAutofit/>
          </a:bodyPr>
          <a:lstStyle/>
          <a:p>
            <a:pPr algn="jus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Prevalence of phenotypic ESBLs-Producing </a:t>
            </a:r>
            <a:r>
              <a:rPr lang="en-US" sz="1900" i="1" dirty="0">
                <a:latin typeface="Times New Roman" panose="02020603050405020304" pitchFamily="18" charset="0"/>
                <a:cs typeface="Times New Roman" panose="02020603050405020304" pitchFamily="18" charset="0"/>
              </a:rPr>
              <a:t>K. pneumoniae </a:t>
            </a:r>
            <a:r>
              <a:rPr lang="en-US" sz="1900" dirty="0">
                <a:latin typeface="Times New Roman" panose="02020603050405020304" pitchFamily="18" charset="0"/>
                <a:cs typeface="Times New Roman" panose="02020603050405020304" pitchFamily="18" charset="0"/>
              </a:rPr>
              <a:t>was asses, however the occurrence of ESBLs among clinical isolates greatly varies worldwide and geographically, and is rapidly changing over time (Turugurwa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2019).</a:t>
            </a:r>
          </a:p>
          <a:p>
            <a:pPr algn="just">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The percentage of ESBL production in different </a:t>
            </a:r>
            <a:r>
              <a:rPr lang="en-US" sz="1900" i="1" dirty="0">
                <a:latin typeface="Times New Roman" panose="02020603050405020304" pitchFamily="18" charset="0"/>
                <a:cs typeface="Times New Roman" panose="02020603050405020304" pitchFamily="18" charset="0"/>
              </a:rPr>
              <a:t>K. pneumoniae </a:t>
            </a:r>
            <a:r>
              <a:rPr lang="en-US" sz="1900" dirty="0">
                <a:latin typeface="Times New Roman" panose="02020603050405020304" pitchFamily="18" charset="0"/>
                <a:cs typeface="Times New Roman" panose="02020603050405020304" pitchFamily="18" charset="0"/>
              </a:rPr>
              <a:t>isolate were found to be positive in 6/10 (75%), the isolates demonstrating a high prevalence of ESBL production in </a:t>
            </a:r>
            <a:r>
              <a:rPr lang="en-US" sz="1900" i="1" dirty="0">
                <a:latin typeface="Times New Roman" panose="02020603050405020304" pitchFamily="18" charset="0"/>
                <a:cs typeface="Times New Roman" panose="02020603050405020304" pitchFamily="18" charset="0"/>
              </a:rPr>
              <a:t>K. pneumoniae </a:t>
            </a:r>
            <a:r>
              <a:rPr lang="en-US" sz="1900" dirty="0">
                <a:latin typeface="Times New Roman" panose="02020603050405020304" pitchFamily="18" charset="0"/>
                <a:cs typeface="Times New Roman" panose="02020603050405020304" pitchFamily="18" charset="0"/>
              </a:rPr>
              <a:t>isolated in this two Hospitals, our study is in consistence with a study reported by Zaghloul et al. (2021) with (56.3%) and another study conducted in Zaria which reported (40%) of ESBL producing K. pneumoniae (</a:t>
            </a:r>
            <a:r>
              <a:rPr lang="en-US" sz="1900" dirty="0" err="1">
                <a:latin typeface="Times New Roman" panose="02020603050405020304" pitchFamily="18" charset="0"/>
                <a:cs typeface="Times New Roman" panose="02020603050405020304" pitchFamily="18" charset="0"/>
              </a:rPr>
              <a:t>Giwa</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2018) and (40.7%) were also reported in Port Harcourt Southern, Nigeria (</a:t>
            </a:r>
            <a:r>
              <a:rPr lang="en-US" sz="1900" dirty="0" err="1">
                <a:latin typeface="Times New Roman" panose="02020603050405020304" pitchFamily="18" charset="0"/>
                <a:cs typeface="Times New Roman" panose="02020603050405020304" pitchFamily="18" charset="0"/>
              </a:rPr>
              <a:t>Onanuga</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2019) respectively. </a:t>
            </a:r>
          </a:p>
          <a:p>
            <a:pPr algn="just">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However a similar result was also reported from Latin America ESBL producing </a:t>
            </a:r>
            <a:r>
              <a:rPr lang="en-US" sz="1900" i="1" dirty="0">
                <a:latin typeface="Times New Roman" panose="02020603050405020304" pitchFamily="18" charset="0"/>
                <a:cs typeface="Times New Roman" panose="02020603050405020304" pitchFamily="18" charset="0"/>
              </a:rPr>
              <a:t>K. pneumoniae </a:t>
            </a:r>
            <a:r>
              <a:rPr lang="en-US" sz="1900" dirty="0">
                <a:latin typeface="Times New Roman" panose="02020603050405020304" pitchFamily="18" charset="0"/>
                <a:cs typeface="Times New Roman" panose="02020603050405020304" pitchFamily="18" charset="0"/>
              </a:rPr>
              <a:t>were (54.4%) (</a:t>
            </a:r>
            <a:r>
              <a:rPr lang="en-US" sz="1900" dirty="0" err="1">
                <a:latin typeface="Times New Roman" panose="02020603050405020304" pitchFamily="18" charset="0"/>
                <a:cs typeface="Times New Roman" panose="02020603050405020304" pitchFamily="18" charset="0"/>
              </a:rPr>
              <a:t>Aminazadeh</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2008), and a previous study conducted in Pakistan were also reported that ESBL producing </a:t>
            </a:r>
            <a:r>
              <a:rPr lang="en-US" sz="1900" i="1" dirty="0">
                <a:latin typeface="Times New Roman" panose="02020603050405020304" pitchFamily="18" charset="0"/>
                <a:cs typeface="Times New Roman" panose="02020603050405020304" pitchFamily="18" charset="0"/>
              </a:rPr>
              <a:t>K. pneumoniae </a:t>
            </a:r>
            <a:r>
              <a:rPr lang="en-US" sz="1900" dirty="0">
                <a:latin typeface="Times New Roman" panose="02020603050405020304" pitchFamily="18" charset="0"/>
                <a:cs typeface="Times New Roman" panose="02020603050405020304" pitchFamily="18" charset="0"/>
              </a:rPr>
              <a:t>as (71.7%), also about (26.5%) ESBLs producing </a:t>
            </a:r>
            <a:r>
              <a:rPr lang="en-US" sz="1900" i="1" dirty="0">
                <a:latin typeface="Times New Roman" panose="02020603050405020304" pitchFamily="18" charset="0"/>
                <a:cs typeface="Times New Roman" panose="02020603050405020304" pitchFamily="18" charset="0"/>
              </a:rPr>
              <a:t>K. pneumoniae </a:t>
            </a:r>
            <a:r>
              <a:rPr lang="en-US" sz="1900" dirty="0">
                <a:latin typeface="Times New Roman" panose="02020603050405020304" pitchFamily="18" charset="0"/>
                <a:cs typeface="Times New Roman" panose="02020603050405020304" pitchFamily="18" charset="0"/>
              </a:rPr>
              <a:t>has been reported in Ilorin, quite differ with our report (</a:t>
            </a:r>
            <a:r>
              <a:rPr lang="en-US" sz="1900" dirty="0" err="1">
                <a:latin typeface="Times New Roman" panose="02020603050405020304" pitchFamily="18" charset="0"/>
                <a:cs typeface="Times New Roman" panose="02020603050405020304" pitchFamily="18" charset="0"/>
              </a:rPr>
              <a:t>Fadeyi</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2016). </a:t>
            </a:r>
          </a:p>
        </p:txBody>
      </p:sp>
      <p:sp>
        <p:nvSpPr>
          <p:cNvPr id="4" name="Slide Number Placeholder 3"/>
          <p:cNvSpPr>
            <a:spLocks noGrp="1"/>
          </p:cNvSpPr>
          <p:nvPr>
            <p:ph type="sldNum" sz="quarter" idx="12"/>
          </p:nvPr>
        </p:nvSpPr>
        <p:spPr/>
        <p:txBody>
          <a:bodyPr/>
          <a:lstStyle/>
          <a:p>
            <a:fld id="{72A1AA22-A7EC-42A0-9281-BE628D6A505F}" type="slidenum">
              <a:rPr lang="en-US" sz="2000" b="1" smtClean="0">
                <a:solidFill>
                  <a:schemeClr val="tx1"/>
                </a:solidFill>
                <a:latin typeface="Times New Roman" panose="02020603050405020304" pitchFamily="18" charset="0"/>
                <a:cs typeface="Times New Roman" panose="02020603050405020304" pitchFamily="18" charset="0"/>
              </a:rPr>
              <a:t>27</a:t>
            </a:fld>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990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36957"/>
          </a:xfrm>
        </p:spPr>
        <p:txBody>
          <a:bodyPr/>
          <a:lstStyle/>
          <a:p>
            <a:pPr algn="ctr"/>
            <a:r>
              <a:rPr lang="en-GB" sz="3200" b="1" dirty="0">
                <a:solidFill>
                  <a:srgbClr val="464646"/>
                </a:solidFill>
                <a:latin typeface="Times New Roman" pitchFamily="18" charset="0"/>
                <a:cs typeface="Times New Roman" pitchFamily="18" charset="0"/>
              </a:rPr>
              <a:t>Conclusion and Recommendations</a:t>
            </a:r>
            <a:endParaRPr lang="en-US" dirty="0"/>
          </a:p>
        </p:txBody>
      </p:sp>
      <p:sp>
        <p:nvSpPr>
          <p:cNvPr id="3" name="Content Placeholder 2"/>
          <p:cNvSpPr>
            <a:spLocks noGrp="1"/>
          </p:cNvSpPr>
          <p:nvPr>
            <p:ph idx="1"/>
          </p:nvPr>
        </p:nvSpPr>
        <p:spPr>
          <a:xfrm>
            <a:off x="510988" y="1973543"/>
            <a:ext cx="11255188" cy="2907739"/>
          </a:xfrm>
        </p:spPr>
        <p:txBody>
          <a:bodyPr>
            <a:normAutofit/>
          </a:bodyPr>
          <a:lstStyle/>
          <a:p>
            <a:pPr algn="just">
              <a:buFont typeface="Wingdings" panose="05000000000000000000" pitchFamily="2" charset="2"/>
              <a:buChar char="ü"/>
            </a:pPr>
            <a:r>
              <a:rPr lang="en-US" sz="1900" i="1" dirty="0">
                <a:latin typeface="Times New Roman" panose="02020603050405020304" pitchFamily="18" charset="0"/>
                <a:cs typeface="Times New Roman" panose="02020603050405020304" pitchFamily="18" charset="0"/>
              </a:rPr>
              <a:t>Klebsiella pneumoniae </a:t>
            </a:r>
            <a:r>
              <a:rPr lang="en-US" sz="1900" dirty="0">
                <a:latin typeface="Times New Roman" panose="02020603050405020304" pitchFamily="18" charset="0"/>
                <a:cs typeface="Times New Roman" panose="02020603050405020304" pitchFamily="18" charset="0"/>
              </a:rPr>
              <a:t>isolates exhibited resistance to most of the antibiotics tested in our present study. As such, these high resistant profiles in the two hospital calls for urgent and emergency need to put in very serious measures in place to do a way with the spread of </a:t>
            </a:r>
            <a:r>
              <a:rPr lang="en-US" sz="1900" i="1" dirty="0">
                <a:latin typeface="Times New Roman" panose="02020603050405020304" pitchFamily="18" charset="0"/>
                <a:cs typeface="Times New Roman" panose="02020603050405020304" pitchFamily="18" charset="0"/>
              </a:rPr>
              <a:t>Klebsiella pneumoniae</a:t>
            </a:r>
            <a:r>
              <a:rPr lang="en-US" sz="1900" dirty="0">
                <a:latin typeface="Times New Roman" panose="02020603050405020304" pitchFamily="18" charset="0"/>
                <a:cs typeface="Times New Roman" panose="02020603050405020304" pitchFamily="18" charset="0"/>
              </a:rPr>
              <a:t> pathogens especially in the facilities. </a:t>
            </a:r>
          </a:p>
          <a:p>
            <a:pPr algn="just">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Based on the prevalence obtained in this study, it is recommended that the government and medical personnel, especially those involved in the daily prescription of these commonly used antibiotics, to pay greater attention to the situation of resistance. </a:t>
            </a:r>
          </a:p>
          <a:p>
            <a:pPr algn="just">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28</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57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549275"/>
          </a:xfrm>
        </p:spPr>
        <p:txBody>
          <a:bodyPr>
            <a:normAutofit/>
          </a:bodyPr>
          <a:lstStyle/>
          <a:p>
            <a:pPr algn="ctr"/>
            <a:r>
              <a:rPr lang="en-US" sz="3200" b="1"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1052186" y="789140"/>
            <a:ext cx="9770302" cy="5599134"/>
          </a:xfrm>
        </p:spPr>
        <p:txBody>
          <a:bodyPr>
            <a:normAutofit fontScale="92500" lnSpcReduction="20000"/>
          </a:bodyPr>
          <a:lstStyle/>
          <a:p>
            <a:pPr marL="0" indent="0" algn="just">
              <a:lnSpc>
                <a:spcPct val="100000"/>
              </a:lnSpc>
              <a:buNone/>
            </a:pPr>
            <a:r>
              <a:rPr lang="en-US" sz="1400" b="1" dirty="0" err="1">
                <a:solidFill>
                  <a:srgbClr val="000000"/>
                </a:solidFill>
                <a:latin typeface="Times New Roman" panose="02020603050405020304" pitchFamily="18" charset="0"/>
                <a:cs typeface="Times New Roman" panose="02020603050405020304" pitchFamily="18" charset="0"/>
              </a:rPr>
              <a:t>Hussaini</a:t>
            </a:r>
            <a:r>
              <a:rPr lang="en-US" sz="1400" b="1" dirty="0">
                <a:solidFill>
                  <a:srgbClr val="000000"/>
                </a:solidFill>
                <a:latin typeface="Times New Roman" panose="02020603050405020304" pitchFamily="18" charset="0"/>
                <a:cs typeface="Times New Roman" panose="02020603050405020304" pitchFamily="18" charset="0"/>
              </a:rPr>
              <a:t>, I. M., </a:t>
            </a:r>
            <a:r>
              <a:rPr lang="en-US" sz="1400" b="1" dirty="0" err="1">
                <a:solidFill>
                  <a:srgbClr val="000000"/>
                </a:solidFill>
                <a:latin typeface="Times New Roman" panose="02020603050405020304" pitchFamily="18" charset="0"/>
                <a:cs typeface="Times New Roman" panose="02020603050405020304" pitchFamily="18" charset="0"/>
              </a:rPr>
              <a:t>Olonitola</a:t>
            </a:r>
            <a:r>
              <a:rPr lang="en-US" sz="1400" b="1" dirty="0">
                <a:solidFill>
                  <a:srgbClr val="000000"/>
                </a:solidFill>
                <a:latin typeface="Times New Roman" panose="02020603050405020304" pitchFamily="18" charset="0"/>
                <a:cs typeface="Times New Roman" panose="02020603050405020304" pitchFamily="18" charset="0"/>
              </a:rPr>
              <a:t>, O. S. and </a:t>
            </a:r>
            <a:r>
              <a:rPr lang="en-US" sz="1400" b="1" dirty="0" err="1">
                <a:solidFill>
                  <a:srgbClr val="000000"/>
                </a:solidFill>
                <a:latin typeface="Times New Roman" panose="02020603050405020304" pitchFamily="18" charset="0"/>
                <a:cs typeface="Times New Roman" panose="02020603050405020304" pitchFamily="18" charset="0"/>
              </a:rPr>
              <a:t>Olonitola</a:t>
            </a:r>
            <a:r>
              <a:rPr lang="en-US" sz="1400" b="1" dirty="0">
                <a:solidFill>
                  <a:srgbClr val="000000"/>
                </a:solidFill>
                <a:latin typeface="Times New Roman" panose="02020603050405020304" pitchFamily="18" charset="0"/>
                <a:cs typeface="Times New Roman" panose="02020603050405020304" pitchFamily="18" charset="0"/>
              </a:rPr>
              <a:t>, A. B. (2017). </a:t>
            </a:r>
            <a:r>
              <a:rPr lang="en-US" sz="1400" dirty="0">
                <a:solidFill>
                  <a:srgbClr val="000000"/>
                </a:solidFill>
                <a:latin typeface="Times New Roman" panose="02020603050405020304" pitchFamily="18" charset="0"/>
                <a:cs typeface="Times New Roman" panose="02020603050405020304" pitchFamily="18" charset="0"/>
              </a:rPr>
              <a:t>Occurrence of </a:t>
            </a:r>
            <a:r>
              <a:rPr lang="en-US" sz="1400" dirty="0" err="1">
                <a:solidFill>
                  <a:srgbClr val="000000"/>
                </a:solidFill>
                <a:latin typeface="Times New Roman" panose="02020603050405020304" pitchFamily="18" charset="0"/>
                <a:cs typeface="Times New Roman" panose="02020603050405020304" pitchFamily="18" charset="0"/>
              </a:rPr>
              <a:t>Carbapenem</a:t>
            </a:r>
            <a:r>
              <a:rPr lang="en-US" sz="1400" dirty="0">
                <a:solidFill>
                  <a:srgbClr val="000000"/>
                </a:solidFill>
                <a:latin typeface="Times New Roman" panose="02020603050405020304" pitchFamily="18" charset="0"/>
                <a:cs typeface="Times New Roman" panose="02020603050405020304" pitchFamily="18" charset="0"/>
              </a:rPr>
              <a:t> Resistant </a:t>
            </a:r>
            <a:r>
              <a:rPr lang="en-US" sz="1400" i="1" dirty="0">
                <a:solidFill>
                  <a:srgbClr val="000000"/>
                </a:solidFill>
                <a:latin typeface="Times New Roman" panose="02020603050405020304" pitchFamily="18" charset="0"/>
                <a:cs typeface="Times New Roman" panose="02020603050405020304" pitchFamily="18" charset="0"/>
              </a:rPr>
              <a:t>Klebsiella pneumoniae </a:t>
            </a:r>
            <a:r>
              <a:rPr lang="en-US" sz="1400" dirty="0">
                <a:solidFill>
                  <a:srgbClr val="000000"/>
                </a:solidFill>
                <a:latin typeface="Times New Roman" panose="02020603050405020304" pitchFamily="18" charset="0"/>
                <a:cs typeface="Times New Roman" panose="02020603050405020304" pitchFamily="18" charset="0"/>
              </a:rPr>
              <a:t>in Clinical Samples 	from Some 	Selected Hospitals in Zaria, Kaduna State. </a:t>
            </a:r>
            <a:r>
              <a:rPr lang="en-US" sz="1400" i="1" dirty="0">
                <a:solidFill>
                  <a:srgbClr val="000000"/>
                </a:solidFill>
                <a:latin typeface="Times New Roman" panose="02020603050405020304" pitchFamily="18" charset="0"/>
                <a:cs typeface="Times New Roman" panose="02020603050405020304" pitchFamily="18" charset="0"/>
              </a:rPr>
              <a:t>Journal of Advances in Medical and Pharmaceutical Sciences</a:t>
            </a:r>
            <a:r>
              <a:rPr lang="en-US" sz="1400" dirty="0">
                <a:solidFill>
                  <a:srgbClr val="000000"/>
                </a:solidFill>
                <a:latin typeface="Times New Roman" panose="02020603050405020304" pitchFamily="18" charset="0"/>
                <a:cs typeface="Times New Roman" panose="02020603050405020304" pitchFamily="18" charset="0"/>
              </a:rPr>
              <a:t>. 13(3): 1-	11. DOI: 	10.9734/JAMPS/2017/30388</a:t>
            </a:r>
          </a:p>
          <a:p>
            <a:pPr marL="0" indent="0" algn="just">
              <a:lnSpc>
                <a:spcPct val="100000"/>
              </a:lnSpc>
              <a:buNone/>
            </a:pPr>
            <a:endParaRPr lang="en-US" sz="1400" dirty="0">
              <a:solidFill>
                <a:srgbClr val="000000"/>
              </a:solidFill>
              <a:latin typeface="Times New Roman" panose="02020603050405020304" pitchFamily="18" charset="0"/>
              <a:cs typeface="Times New Roman" panose="02020603050405020304" pitchFamily="18" charset="0"/>
            </a:endParaRPr>
          </a:p>
          <a:p>
            <a:pPr marL="0" indent="0" algn="just">
              <a:lnSpc>
                <a:spcPct val="100000"/>
              </a:lnSpc>
              <a:buNone/>
            </a:pPr>
            <a:r>
              <a:rPr lang="en-US" sz="1400" b="1" dirty="0">
                <a:solidFill>
                  <a:srgbClr val="000000"/>
                </a:solidFill>
                <a:latin typeface="Times New Roman" panose="02020603050405020304" pitchFamily="18" charset="0"/>
                <a:ea typeface="Calibri" panose="020F0502020204030204" pitchFamily="34" charset="0"/>
              </a:rPr>
              <a:t>Orole, O.O. and </a:t>
            </a:r>
            <a:r>
              <a:rPr lang="en-US" sz="1400" b="1" dirty="0" err="1">
                <a:solidFill>
                  <a:srgbClr val="000000"/>
                </a:solidFill>
                <a:latin typeface="Times New Roman" panose="02020603050405020304" pitchFamily="18" charset="0"/>
                <a:ea typeface="Calibri" panose="020F0502020204030204" pitchFamily="34" charset="0"/>
              </a:rPr>
              <a:t>Hadi</a:t>
            </a:r>
            <a:r>
              <a:rPr lang="en-US" sz="1400" b="1" dirty="0">
                <a:solidFill>
                  <a:srgbClr val="000000"/>
                </a:solidFill>
                <a:latin typeface="Times New Roman" panose="02020603050405020304" pitchFamily="18" charset="0"/>
                <a:ea typeface="Calibri" panose="020F0502020204030204" pitchFamily="34" charset="0"/>
              </a:rPr>
              <a:t>, N. S. (2020). </a:t>
            </a:r>
            <a:r>
              <a:rPr lang="en-US" sz="1400" dirty="0">
                <a:solidFill>
                  <a:srgbClr val="000000"/>
                </a:solidFill>
                <a:latin typeface="Times New Roman" panose="02020603050405020304" pitchFamily="18" charset="0"/>
                <a:ea typeface="Calibri" panose="020F0502020204030204" pitchFamily="34" charset="0"/>
              </a:rPr>
              <a:t>Characterization and Plasmid Profile of Resistant 	</a:t>
            </a:r>
            <a:r>
              <a:rPr lang="en-US" sz="1400" i="1" dirty="0">
                <a:solidFill>
                  <a:srgbClr val="000000"/>
                </a:solidFill>
                <a:latin typeface="Times New Roman" panose="02020603050405020304" pitchFamily="18" charset="0"/>
                <a:ea typeface="Calibri" panose="020F0502020204030204" pitchFamily="34" charset="0"/>
              </a:rPr>
              <a:t>Klebsiella pneumoniae</a:t>
            </a:r>
            <a:r>
              <a:rPr lang="en-US" sz="1400" dirty="0">
                <a:solidFill>
                  <a:srgbClr val="000000"/>
                </a:solidFill>
                <a:latin typeface="Times New Roman" panose="02020603050405020304" pitchFamily="18" charset="0"/>
                <a:ea typeface="Calibri" panose="020F0502020204030204" pitchFamily="34" charset="0"/>
              </a:rPr>
              <a:t> Isolates in Patients with 	Urinary Tract 	Infection in 	Nasarawa State, 	Nigeria. </a:t>
            </a:r>
            <a:r>
              <a:rPr lang="en-US" sz="1400" i="1" dirty="0">
                <a:solidFill>
                  <a:srgbClr val="000000"/>
                </a:solidFill>
                <a:latin typeface="Times New Roman" panose="02020603050405020304" pitchFamily="18" charset="0"/>
                <a:ea typeface="Calibri" panose="020F0502020204030204" pitchFamily="34" charset="0"/>
              </a:rPr>
              <a:t>Int. J. Appl. Sci. </a:t>
            </a:r>
            <a:r>
              <a:rPr lang="en-US" sz="1400" i="1" dirty="0" err="1">
                <a:solidFill>
                  <a:srgbClr val="000000"/>
                </a:solidFill>
                <a:latin typeface="Times New Roman" panose="02020603050405020304" pitchFamily="18" charset="0"/>
                <a:ea typeface="Calibri" panose="020F0502020204030204" pitchFamily="34" charset="0"/>
              </a:rPr>
              <a:t>Biotechnol</a:t>
            </a:r>
            <a:r>
              <a:rPr lang="en-US" sz="1400" dirty="0">
                <a:solidFill>
                  <a:srgbClr val="000000"/>
                </a:solidFill>
                <a:latin typeface="Times New Roman" panose="02020603050405020304" pitchFamily="18" charset="0"/>
                <a:ea typeface="Calibri" panose="020F0502020204030204" pitchFamily="34" charset="0"/>
              </a:rPr>
              <a:t>. Vol 8(1): 21-28. DOI: 	10.3126/ijasbt.v8i1.28252</a:t>
            </a:r>
          </a:p>
          <a:p>
            <a:pPr marL="0" indent="0" algn="just">
              <a:lnSpc>
                <a:spcPct val="100000"/>
              </a:lnSpc>
              <a:buNone/>
            </a:pPr>
            <a:endParaRPr lang="en-US" sz="1400" dirty="0">
              <a:solidFill>
                <a:srgbClr val="000000"/>
              </a:solidFill>
              <a:latin typeface="Times New Roman" panose="02020603050405020304" pitchFamily="18" charset="0"/>
              <a:ea typeface="Calibri" panose="020F0502020204030204" pitchFamily="34" charset="0"/>
            </a:endParaRPr>
          </a:p>
          <a:p>
            <a:pPr marL="0" lvl="0" indent="0" algn="just">
              <a:lnSpc>
                <a:spcPct val="100000"/>
              </a:lnSpc>
              <a:spcBef>
                <a:spcPts val="0"/>
              </a:spcBef>
              <a:buNone/>
            </a:pP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Chang D, Sharma L, </a:t>
            </a: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Dela</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Cruz C.  S. and Zhang D.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(2021. Clinical Epidemiology, Risk Factors, and Control Strategies of </a:t>
            </a:r>
            <a:r>
              <a:rPr lang="en-US" sz="1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 pneumoniae</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Infection. </a:t>
            </a:r>
            <a:r>
              <a:rPr lang="en-US" sz="1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Front. 	Microbial</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12:750662.doi:10.3389/fmicb.2021.750662</a:t>
            </a:r>
          </a:p>
          <a:p>
            <a:pPr marL="0" lvl="0" indent="0" algn="just">
              <a:lnSpc>
                <a:spcPct val="100000"/>
              </a:lnSpc>
              <a:spcBef>
                <a:spcPts val="0"/>
              </a:spcBef>
              <a:buNone/>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spcBef>
                <a:spcPts val="0"/>
              </a:spcBef>
              <a:buNone/>
            </a:pP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Cheesbrough, M.</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(2010). District Laboratory Practice in Tropical Countries. 2nd Edition, Cambridge University Press, Cambridge, United 	Kingdom.</a:t>
            </a:r>
          </a:p>
          <a:p>
            <a:pPr marL="0" lvl="0" indent="0" algn="just">
              <a:lnSpc>
                <a:spcPct val="100000"/>
              </a:lnSpc>
              <a:spcBef>
                <a:spcPts val="0"/>
              </a:spcBef>
              <a:buNone/>
            </a:pPr>
            <a:endPar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0000"/>
              </a:lnSpc>
              <a:spcBef>
                <a:spcPts val="0"/>
              </a:spcBef>
              <a:buNone/>
            </a:pP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Clinical and Laboratory Standards Institute CLSI.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(2020. </a:t>
            </a:r>
            <a:r>
              <a:rPr lang="en-US" sz="1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Performance Standards for Antimicrobial Susceptibility Testing.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30</a:t>
            </a:r>
            <a:r>
              <a:rPr lang="en-US" sz="14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ed. CLSI 	supplement 	M100 (ISBN 978-1-68440-066-9 [Print]; ISBN 978-1-68440-066-9 Clinical and Laboratory Standards Institute, 950 	West Valley Road, Suite 	2500, Wayne, Pennsylvania 19087 USA,. </a:t>
            </a:r>
          </a:p>
          <a:p>
            <a:pPr marL="0" lvl="0" indent="0" algn="just">
              <a:lnSpc>
                <a:spcPct val="100000"/>
              </a:lnSpc>
              <a:spcBef>
                <a:spcPts val="0"/>
              </a:spcBef>
              <a:buNone/>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0000"/>
              </a:lnSpc>
              <a:spcBef>
                <a:spcPts val="0"/>
              </a:spcBef>
              <a:buNone/>
            </a:pP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Danlami</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 B, </a:t>
            </a: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Aliyu</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 </a:t>
            </a: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Bazata</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Y, and </a:t>
            </a: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Shamsudeen</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K.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(2019). Incidence and Antimicrobial Susceptibility Pattern of Urinary Pathogens 	among 	Patients Attending 	Sir Yahaya Memorial Hospital Birnin Kebbi, Kebbi State Nigeria</a:t>
            </a:r>
            <a:r>
              <a:rPr lang="en-US" sz="1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Savanna Journal of 	Basic and Applied Sciences.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1(1): 	30-35.  ISSN: 2695-2335 Available 	online at </a:t>
            </a:r>
            <a:r>
              <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http://www.sjbas.com.ng</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0" lvl="0" indent="0" algn="just">
              <a:lnSpc>
                <a:spcPct val="100000"/>
              </a:lnSpc>
              <a:spcBef>
                <a:spcPts val="0"/>
              </a:spcBef>
              <a:buNone/>
            </a:pPr>
            <a:endPar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buNone/>
            </a:pPr>
            <a:r>
              <a:rPr lang="en-US" sz="1400" b="1" dirty="0">
                <a:latin typeface="Times New Roman" panose="02020603050405020304" pitchFamily="18" charset="0"/>
                <a:cs typeface="Times New Roman" panose="02020603050405020304" pitchFamily="18" charset="0"/>
              </a:rPr>
              <a:t>Zhu J., Wang T., Chen L. and Du H. (2021). </a:t>
            </a:r>
            <a:r>
              <a:rPr lang="en-US" sz="1400" dirty="0">
                <a:latin typeface="Times New Roman" panose="02020603050405020304" pitchFamily="18" charset="0"/>
                <a:cs typeface="Times New Roman" panose="02020603050405020304" pitchFamily="18" charset="0"/>
              </a:rPr>
              <a:t>Virulence Factors in Hyper virulent </a:t>
            </a:r>
            <a:r>
              <a:rPr lang="en-US" sz="1400" i="1" dirty="0">
                <a:latin typeface="Times New Roman" panose="02020603050405020304" pitchFamily="18" charset="0"/>
                <a:cs typeface="Times New Roman" panose="02020603050405020304" pitchFamily="18" charset="0"/>
              </a:rPr>
              <a:t>Klebsiella pneumoniae</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Front. </a:t>
            </a:r>
            <a:r>
              <a:rPr lang="en-US" sz="1400" i="1" dirty="0" err="1">
                <a:latin typeface="Times New Roman" panose="02020603050405020304" pitchFamily="18" charset="0"/>
                <a:cs typeface="Times New Roman" panose="02020603050405020304" pitchFamily="18" charset="0"/>
              </a:rPr>
              <a:t>Microbiol</a:t>
            </a:r>
            <a:r>
              <a:rPr lang="en-US" sz="1400" dirty="0">
                <a:latin typeface="Times New Roman" panose="02020603050405020304" pitchFamily="18" charset="0"/>
                <a:cs typeface="Times New Roman" panose="02020603050405020304" pitchFamily="18" charset="0"/>
              </a:rPr>
              <a:t>. 12, 642484. 	https://thehospitalbook.com/hospital/#google_vignette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00000"/>
              </a:lnSpc>
              <a:buNone/>
            </a:pPr>
            <a:endPar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Zaharaddin</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Muhammad Kalgo,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Binta</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Muhammad Amin and Bashar Mohammed (2022).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Antimicrobial Susceptibility Pattern of Bacterial 	Pathogens Isolated 	from Patients with 	Lower Respiratory Tract Infection in Kebbi State, Nigeria.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Research square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DOI: 	</a:t>
            </a:r>
            <a:r>
              <a:rPr lang="en-US" sz="14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https://doi.org/10.21203/rs.3.rs-1508756/v1</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29</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68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789"/>
            <a:ext cx="10515600" cy="562722"/>
          </a:xfrm>
        </p:spPr>
        <p:txBody>
          <a:bodyPr>
            <a:normAutofit/>
          </a:bodyPr>
          <a:lstStyle/>
          <a:p>
            <a:pPr algn="ctr"/>
            <a:r>
              <a:rPr lang="en-US" sz="3200" b="1" dirty="0">
                <a:solidFill>
                  <a:prstClr val="black"/>
                </a:solidFill>
                <a:latin typeface="Times New Roman" panose="02020603050405020304" pitchFamily="18" charset="0"/>
                <a:cs typeface="Times New Roman" panose="02020603050405020304" pitchFamily="18" charset="0"/>
              </a:rPr>
              <a:t>Introduction cont., </a:t>
            </a:r>
            <a:endParaRPr lang="en-US" sz="3200" dirty="0"/>
          </a:p>
        </p:txBody>
      </p:sp>
      <p:sp>
        <p:nvSpPr>
          <p:cNvPr id="3" name="Content Placeholder 2"/>
          <p:cNvSpPr>
            <a:spLocks noGrp="1"/>
          </p:cNvSpPr>
          <p:nvPr>
            <p:ph sz="half" idx="1"/>
          </p:nvPr>
        </p:nvSpPr>
        <p:spPr>
          <a:xfrm>
            <a:off x="349625" y="860612"/>
            <a:ext cx="6683188" cy="5634318"/>
          </a:xfrm>
        </p:spPr>
        <p:txBody>
          <a:bodyPr>
            <a:noAutofit/>
          </a:bodyPr>
          <a:lstStyle/>
          <a:p>
            <a:pPr lvl="0" algn="just">
              <a:lnSpc>
                <a:spcPct val="100000"/>
              </a:lnSpc>
              <a:buFont typeface="Wingdings" panose="05000000000000000000" pitchFamily="2" charset="2"/>
              <a:buChar char="ü"/>
            </a:pPr>
            <a:r>
              <a:rPr lang="en-US" sz="1900" dirty="0">
                <a:solidFill>
                  <a:srgbClr val="000000"/>
                </a:solidFill>
                <a:latin typeface="Times New Roman" panose="02020603050405020304" pitchFamily="18" charset="0"/>
                <a:ea typeface="Calibri" panose="020F0502020204030204" pitchFamily="34" charset="0"/>
              </a:rPr>
              <a:t>In size they ranges from 1-2 µm x 0.5-0.8 µm, and they colonies appear large mucoid and pink to red in color on MacConkey agar, while on nutrient agar the colonies appear large, mucoid, and white in color (Grover </a:t>
            </a:r>
            <a:r>
              <a:rPr lang="en-US" sz="1900" i="1" dirty="0">
                <a:solidFill>
                  <a:srgbClr val="000000"/>
                </a:solidFill>
                <a:latin typeface="Times New Roman" panose="02020603050405020304" pitchFamily="18" charset="0"/>
                <a:ea typeface="Calibri" panose="020F0502020204030204" pitchFamily="34" charset="0"/>
              </a:rPr>
              <a:t>et al</a:t>
            </a:r>
            <a:r>
              <a:rPr lang="en-US" sz="1900" dirty="0">
                <a:solidFill>
                  <a:srgbClr val="000000"/>
                </a:solidFill>
                <a:latin typeface="Times New Roman" panose="02020603050405020304" pitchFamily="18" charset="0"/>
                <a:ea typeface="Calibri" panose="020F0502020204030204" pitchFamily="34" charset="0"/>
              </a:rPr>
              <a:t>., 2022). </a:t>
            </a:r>
          </a:p>
          <a:p>
            <a:pPr lvl="0" algn="just">
              <a:lnSpc>
                <a:spcPct val="100000"/>
              </a:lnSpc>
              <a:buFont typeface="Wingdings" panose="05000000000000000000" pitchFamily="2" charset="2"/>
              <a:buChar char="ü"/>
            </a:pPr>
            <a:endParaRPr lang="en-US" sz="1900" dirty="0">
              <a:solidFill>
                <a:srgbClr val="000000"/>
              </a:solidFill>
              <a:latin typeface="Times New Roman" panose="02020603050405020304" pitchFamily="18" charset="0"/>
              <a:ea typeface="Calibri" panose="020F0502020204030204" pitchFamily="34" charset="0"/>
            </a:endParaRPr>
          </a:p>
          <a:p>
            <a:pPr lvl="0" algn="just">
              <a:lnSpc>
                <a:spcPct val="100000"/>
              </a:lnSpc>
              <a:buFont typeface="Wingdings" panose="05000000000000000000" pitchFamily="2" charset="2"/>
              <a:buChar char="ü"/>
            </a:pPr>
            <a:endParaRPr lang="en-US" sz="1900" dirty="0">
              <a:solidFill>
                <a:srgbClr val="000000"/>
              </a:solidFill>
              <a:latin typeface="Times New Roman" panose="02020603050405020304" pitchFamily="18" charset="0"/>
              <a:ea typeface="Calibri" panose="020F0502020204030204" pitchFamily="34" charset="0"/>
            </a:endParaRPr>
          </a:p>
          <a:p>
            <a:pPr lvl="0" algn="just">
              <a:lnSpc>
                <a:spcPct val="100000"/>
              </a:lnSpc>
              <a:buFont typeface="Wingdings" panose="05000000000000000000" pitchFamily="2" charset="2"/>
              <a:buChar char="ü"/>
            </a:pPr>
            <a:r>
              <a:rPr lang="en-US" sz="1900" dirty="0">
                <a:solidFill>
                  <a:srgbClr val="000000"/>
                </a:solidFill>
                <a:latin typeface="Times New Roman" panose="02020603050405020304" pitchFamily="18" charset="0"/>
                <a:ea typeface="Calibri" panose="020F0502020204030204" pitchFamily="34" charset="0"/>
              </a:rPr>
              <a:t>Medically they are recognized as one of the most important opportunistic pathogens, causing worldwide hospital, and community-acquired infections such as pneumonia, urinary tract infection (UTI), meningitis, blood, soft tissue infections and liver abscess among other (Kiran and Bindu, 2022).</a:t>
            </a:r>
          </a:p>
          <a:p>
            <a:pPr lvl="0" algn="just">
              <a:lnSpc>
                <a:spcPct val="100000"/>
              </a:lnSpc>
              <a:buFont typeface="Wingdings" panose="05000000000000000000" pitchFamily="2" charset="2"/>
              <a:buChar char="ü"/>
            </a:pPr>
            <a:endParaRPr lang="en-US" sz="1900" dirty="0">
              <a:solidFill>
                <a:srgbClr val="000000"/>
              </a:solidFill>
              <a:latin typeface="Times New Roman" panose="02020603050405020304" pitchFamily="18" charset="0"/>
              <a:ea typeface="Calibri" panose="020F0502020204030204" pitchFamily="34" charset="0"/>
            </a:endParaRPr>
          </a:p>
          <a:p>
            <a:pPr lvl="0" algn="just">
              <a:lnSpc>
                <a:spcPct val="100000"/>
              </a:lnSpc>
              <a:buFont typeface="Wingdings" panose="05000000000000000000" pitchFamily="2" charset="2"/>
              <a:buChar char="ü"/>
            </a:pPr>
            <a:endParaRPr lang="en-US" sz="1900" dirty="0">
              <a:solidFill>
                <a:srgbClr val="000000"/>
              </a:solidFill>
              <a:latin typeface="Times New Roman" panose="02020603050405020304" pitchFamily="18" charset="0"/>
              <a:ea typeface="Calibri" panose="020F0502020204030204" pitchFamily="34" charset="0"/>
            </a:endParaRPr>
          </a:p>
          <a:p>
            <a:pPr lvl="0" algn="just">
              <a:lnSpc>
                <a:spcPct val="100000"/>
              </a:lnSpc>
              <a:buFont typeface="Wingdings" panose="05000000000000000000" pitchFamily="2" charset="2"/>
              <a:buChar char="ü"/>
            </a:pPr>
            <a:r>
              <a:rPr lang="en-US" sz="1900" dirty="0">
                <a:solidFill>
                  <a:srgbClr val="000000"/>
                </a:solidFill>
                <a:latin typeface="Times New Roman" panose="02020603050405020304" pitchFamily="18" charset="0"/>
                <a:ea typeface="Calibri" panose="020F0502020204030204" pitchFamily="34" charset="0"/>
              </a:rPr>
              <a:t> And there are two main strain in circulation: classical and hyper virulent </a:t>
            </a:r>
            <a:r>
              <a:rPr lang="en-US" sz="1900" i="1" dirty="0">
                <a:solidFill>
                  <a:srgbClr val="000000"/>
                </a:solidFill>
                <a:latin typeface="Times New Roman" panose="02020603050405020304" pitchFamily="18" charset="0"/>
                <a:ea typeface="Calibri" panose="020F0502020204030204" pitchFamily="34" charset="0"/>
              </a:rPr>
              <a:t>K. pneumoniae</a:t>
            </a:r>
            <a:r>
              <a:rPr lang="en-US" sz="1900" dirty="0">
                <a:solidFill>
                  <a:srgbClr val="000000"/>
                </a:solidFill>
                <a:latin typeface="Times New Roman" panose="02020603050405020304" pitchFamily="18" charset="0"/>
                <a:ea typeface="Calibri" panose="020F0502020204030204" pitchFamily="34" charset="0"/>
              </a:rPr>
              <a:t> (Zhu </a:t>
            </a:r>
            <a:r>
              <a:rPr lang="en-US" sz="1900" i="1" dirty="0">
                <a:solidFill>
                  <a:srgbClr val="000000"/>
                </a:solidFill>
                <a:latin typeface="Times New Roman" panose="02020603050405020304" pitchFamily="18" charset="0"/>
                <a:ea typeface="Calibri" panose="020F0502020204030204" pitchFamily="34" charset="0"/>
              </a:rPr>
              <a:t>et al</a:t>
            </a:r>
            <a:r>
              <a:rPr lang="en-US" sz="1900" dirty="0">
                <a:solidFill>
                  <a:srgbClr val="000000"/>
                </a:solidFill>
                <a:latin typeface="Times New Roman" panose="02020603050405020304" pitchFamily="18" charset="0"/>
                <a:ea typeface="Calibri" panose="020F0502020204030204" pitchFamily="34" charset="0"/>
              </a:rPr>
              <a:t>., 2021)</a:t>
            </a:r>
            <a:endParaRPr lang="en-US" sz="1900" dirty="0">
              <a:solidFill>
                <a:prstClr val="black"/>
              </a:solidFill>
              <a:latin typeface="Times New Roman" panose="02020603050405020304" pitchFamily="18" charset="0"/>
              <a:cs typeface="Times New Roman" panose="02020603050405020304" pitchFamily="18" charset="0"/>
            </a:endParaRPr>
          </a:p>
          <a:p>
            <a:pPr>
              <a:lnSpc>
                <a:spcPct val="100000"/>
              </a:lnSpc>
            </a:pPr>
            <a:endParaRPr lang="en-US" sz="1900" dirty="0"/>
          </a:p>
        </p:txBody>
      </p:sp>
      <p:sp>
        <p:nvSpPr>
          <p:cNvPr id="6" name="Rectangle 5"/>
          <p:cNvSpPr/>
          <p:nvPr/>
        </p:nvSpPr>
        <p:spPr>
          <a:xfrm>
            <a:off x="7506956" y="4833954"/>
            <a:ext cx="4100803" cy="707886"/>
          </a:xfrm>
          <a:prstGeom prst="rect">
            <a:avLst/>
          </a:prstGeom>
        </p:spPr>
        <p:txBody>
          <a:bodyPr wrap="none">
            <a:spAutoFit/>
          </a:bodyPr>
          <a:lstStyle/>
          <a:p>
            <a:pPr lvl="0" algn="ctr"/>
            <a:r>
              <a:rPr lang="en-US" sz="2000" b="1" dirty="0">
                <a:solidFill>
                  <a:srgbClr val="000000"/>
                </a:solidFill>
                <a:latin typeface="Times New Roman" panose="02020603050405020304" pitchFamily="18" charset="0"/>
                <a:ea typeface="Times New Roman" panose="02020603050405020304" pitchFamily="18" charset="0"/>
              </a:rPr>
              <a:t>Fig 2.</a:t>
            </a:r>
            <a:r>
              <a:rPr lang="en-US" sz="2000" dirty="0">
                <a:solidFill>
                  <a:srgbClr val="000000"/>
                </a:solidFill>
                <a:latin typeface="Times New Roman" panose="02020603050405020304" pitchFamily="18" charset="0"/>
                <a:ea typeface="Times New Roman" panose="02020603050405020304" pitchFamily="18" charset="0"/>
              </a:rPr>
              <a:t> Morphology of </a:t>
            </a:r>
            <a:r>
              <a:rPr lang="en-US" sz="2000" i="1" dirty="0">
                <a:solidFill>
                  <a:srgbClr val="000000"/>
                </a:solidFill>
                <a:latin typeface="Times New Roman" panose="02020603050405020304" pitchFamily="18" charset="0"/>
                <a:ea typeface="Times New Roman" panose="02020603050405020304" pitchFamily="18" charset="0"/>
              </a:rPr>
              <a:t>K. pneumoniae </a:t>
            </a:r>
          </a:p>
          <a:p>
            <a:pPr lvl="0" algn="ctr"/>
            <a:r>
              <a:rPr lang="en-US" sz="2000" dirty="0">
                <a:solidFill>
                  <a:srgbClr val="000000"/>
                </a:solidFill>
                <a:latin typeface="Times New Roman" panose="02020603050405020304" pitchFamily="18" charset="0"/>
                <a:ea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Getty Image, 2023).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5164" y="894919"/>
            <a:ext cx="3874720" cy="1960254"/>
          </a:xfrm>
          <a:prstGeom prst="rect">
            <a:avLst/>
          </a:prstGeom>
        </p:spPr>
      </p:pic>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3</a:t>
            </a:fld>
            <a:endParaRPr lang="en-US" sz="1600" b="1" dirty="0">
              <a:solidFill>
                <a:schemeClr val="tx1"/>
              </a:solidFill>
              <a:latin typeface="Times New Roman" panose="02020603050405020304" pitchFamily="18" charset="0"/>
              <a:cs typeface="Times New Roman" panose="02020603050405020304" pitchFamily="18" charset="0"/>
            </a:endParaRPr>
          </a:p>
        </p:txBody>
      </p:sp>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8419"/>
          <a:stretch/>
        </p:blipFill>
        <p:spPr>
          <a:xfrm>
            <a:off x="7705164" y="2855173"/>
            <a:ext cx="3874719" cy="1872157"/>
          </a:xfrm>
          <a:prstGeom prst="rect">
            <a:avLst/>
          </a:prstGeom>
        </p:spPr>
      </p:pic>
    </p:spTree>
    <p:extLst>
      <p:ext uri="{BB962C8B-B14F-4D97-AF65-F5344CB8AC3E}">
        <p14:creationId xmlns:p14="http://schemas.microsoft.com/office/powerpoint/2010/main" val="2381899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24431"/>
          </a:xfrm>
        </p:spPr>
        <p:txBody>
          <a:bodyPr/>
          <a:lstStyle/>
          <a:p>
            <a:pPr algn="ctr"/>
            <a:r>
              <a:rPr lang="en-US" sz="3200" b="1" dirty="0">
                <a:solidFill>
                  <a:prstClr val="black"/>
                </a:solidFill>
                <a:latin typeface="Times New Roman" panose="02020603050405020304" pitchFamily="18" charset="0"/>
                <a:cs typeface="Times New Roman" panose="02020603050405020304" pitchFamily="18" charset="0"/>
              </a:rPr>
              <a:t>References</a:t>
            </a:r>
            <a:endParaRPr lang="en-US" dirty="0"/>
          </a:p>
        </p:txBody>
      </p:sp>
      <p:sp>
        <p:nvSpPr>
          <p:cNvPr id="3" name="Content Placeholder 2"/>
          <p:cNvSpPr>
            <a:spLocks noGrp="1"/>
          </p:cNvSpPr>
          <p:nvPr>
            <p:ph idx="1"/>
          </p:nvPr>
        </p:nvSpPr>
        <p:spPr>
          <a:xfrm>
            <a:off x="995082" y="624431"/>
            <a:ext cx="10125636" cy="5836024"/>
          </a:xfrm>
        </p:spPr>
        <p:txBody>
          <a:bodyPr>
            <a:normAutofit fontScale="85000" lnSpcReduction="10000"/>
          </a:bodyPr>
          <a:lstStyle/>
          <a:p>
            <a:pPr marL="0" marR="0" indent="0" algn="just">
              <a:lnSpc>
                <a:spcPct val="120000"/>
              </a:lnSpc>
              <a:spcBef>
                <a:spcPts val="0"/>
              </a:spcBef>
              <a:spcAft>
                <a:spcPts val="0"/>
              </a:spcAft>
              <a:buNone/>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Saif T.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Jasim</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Ahmed Sami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Farhan</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(2020).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Article Review: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Klebsiella Pneumonia</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Epidemiology, Virulence Factors and Treatment.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Journal of University 	of Anbar for Pure Science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(JUAPS). P-ISSN 1991-8941 E-ISSN 2706-6703, (2):5–10.</a:t>
            </a:r>
            <a:r>
              <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http://dx.doi.org/10.37652/JUAPS.2020.14.2.2</a:t>
            </a:r>
            <a:endPar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endPar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r>
              <a:rPr lang="en-US" sz="1400" b="1" dirty="0">
                <a:solidFill>
                  <a:srgbClr val="000000"/>
                </a:solidFill>
                <a:latin typeface="Times New Roman" panose="02020603050405020304" pitchFamily="18" charset="0"/>
                <a:ea typeface="Calibri" panose="020F0502020204030204" pitchFamily="34" charset="0"/>
              </a:rPr>
              <a:t>Kalgo </a:t>
            </a:r>
            <a:r>
              <a:rPr lang="en-US" sz="1400" b="1" dirty="0" err="1">
                <a:solidFill>
                  <a:srgbClr val="000000"/>
                </a:solidFill>
                <a:latin typeface="Times New Roman" panose="02020603050405020304" pitchFamily="18" charset="0"/>
                <a:ea typeface="Calibri" panose="020F0502020204030204" pitchFamily="34" charset="0"/>
              </a:rPr>
              <a:t>Zaharaddin</a:t>
            </a:r>
            <a:r>
              <a:rPr lang="en-US" sz="1400" b="1" dirty="0">
                <a:solidFill>
                  <a:srgbClr val="000000"/>
                </a:solidFill>
                <a:latin typeface="Times New Roman" panose="02020603050405020304" pitchFamily="18" charset="0"/>
                <a:ea typeface="Calibri" panose="020F0502020204030204" pitchFamily="34" charset="0"/>
              </a:rPr>
              <a:t> Muhammad, </a:t>
            </a:r>
            <a:r>
              <a:rPr lang="en-US" sz="1400" b="1" dirty="0" err="1">
                <a:solidFill>
                  <a:srgbClr val="000000"/>
                </a:solidFill>
                <a:latin typeface="Times New Roman" panose="02020603050405020304" pitchFamily="18" charset="0"/>
                <a:ea typeface="Calibri" panose="020F0502020204030204" pitchFamily="34" charset="0"/>
              </a:rPr>
              <a:t>Binta</a:t>
            </a:r>
            <a:r>
              <a:rPr lang="en-US" sz="1400" b="1" dirty="0">
                <a:solidFill>
                  <a:srgbClr val="000000"/>
                </a:solidFill>
                <a:latin typeface="Times New Roman" panose="02020603050405020304" pitchFamily="18" charset="0"/>
                <a:ea typeface="Calibri" panose="020F0502020204030204" pitchFamily="34" charset="0"/>
              </a:rPr>
              <a:t> Muhammad Amin and Bashar Mohammed. (2022a).</a:t>
            </a:r>
            <a:r>
              <a:rPr lang="en-US" sz="1400" b="1" dirty="0">
                <a:latin typeface="Times New Roman" panose="02020603050405020304" pitchFamily="18" charset="0"/>
                <a:ea typeface="Calibri" panose="020F0502020204030204" pitchFamily="34" charset="0"/>
              </a:rPr>
              <a:t> </a:t>
            </a:r>
            <a:r>
              <a:rPr lang="en-US" sz="1400" dirty="0">
                <a:solidFill>
                  <a:srgbClr val="000000"/>
                </a:solidFill>
                <a:latin typeface="Times New Roman" panose="02020603050405020304" pitchFamily="18" charset="0"/>
                <a:ea typeface="Calibri" panose="020F0502020204030204" pitchFamily="34" charset="0"/>
              </a:rPr>
              <a:t>Antimicrobial Susceptibility Pattern of Bacterial Pathogens 	Isolated from Patients with LRT Infection in Kebbi State, Nigeria.</a:t>
            </a:r>
            <a:r>
              <a:rPr lang="en-US" sz="1400" dirty="0">
                <a:latin typeface="Times New Roman" panose="02020603050405020304" pitchFamily="18" charset="0"/>
                <a:ea typeface="Calibri" panose="020F0502020204030204" pitchFamily="34" charset="0"/>
              </a:rPr>
              <a:t> </a:t>
            </a:r>
            <a:r>
              <a:rPr lang="en-US" sz="1400" i="1" dirty="0">
                <a:solidFill>
                  <a:srgbClr val="000000"/>
                </a:solidFill>
                <a:latin typeface="Times New Roman" panose="02020603050405020304" pitchFamily="18" charset="0"/>
                <a:ea typeface="Calibri" panose="020F0502020204030204" pitchFamily="34" charset="0"/>
              </a:rPr>
              <a:t>Research Article</a:t>
            </a:r>
            <a:r>
              <a:rPr lang="en-US" sz="1400" dirty="0">
                <a:solidFill>
                  <a:srgbClr val="000000"/>
                </a:solidFill>
                <a:latin typeface="Times New Roman" panose="02020603050405020304" pitchFamily="18" charset="0"/>
                <a:ea typeface="Calibri" panose="020F0502020204030204" pitchFamily="34" charset="0"/>
              </a:rPr>
              <a:t> </a:t>
            </a:r>
            <a:r>
              <a:rPr lang="en-US" sz="14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https://doi.org/10.21203/rs.3.rs-1508756/v1</a:t>
            </a:r>
            <a:endParaRPr lang="en-US" sz="14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endParaRPr lang="en-US" sz="14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US" sz="1400" b="1" dirty="0">
                <a:solidFill>
                  <a:srgbClr val="000000"/>
                </a:solidFill>
                <a:latin typeface="Times New Roman" panose="02020603050405020304" pitchFamily="18" charset="0"/>
                <a:cs typeface="Times New Roman" panose="02020603050405020304" pitchFamily="18" charset="0"/>
              </a:rPr>
              <a:t>Jalal, N.A.; Al-</a:t>
            </a:r>
            <a:r>
              <a:rPr lang="en-US" sz="1400" b="1" dirty="0" err="1">
                <a:solidFill>
                  <a:srgbClr val="000000"/>
                </a:solidFill>
                <a:latin typeface="Times New Roman" panose="02020603050405020304" pitchFamily="18" charset="0"/>
                <a:cs typeface="Times New Roman" panose="02020603050405020304" pitchFamily="18" charset="0"/>
              </a:rPr>
              <a:t>Ghamdi</a:t>
            </a:r>
            <a:r>
              <a:rPr lang="en-US" sz="1400" b="1" dirty="0">
                <a:solidFill>
                  <a:srgbClr val="000000"/>
                </a:solidFill>
                <a:latin typeface="Times New Roman" panose="02020603050405020304" pitchFamily="18" charset="0"/>
                <a:cs typeface="Times New Roman" panose="02020603050405020304" pitchFamily="18" charset="0"/>
              </a:rPr>
              <a:t>, A.M.; </a:t>
            </a:r>
            <a:r>
              <a:rPr lang="en-US" sz="1400" b="1" dirty="0" err="1">
                <a:solidFill>
                  <a:srgbClr val="000000"/>
                </a:solidFill>
                <a:latin typeface="Times New Roman" panose="02020603050405020304" pitchFamily="18" charset="0"/>
                <a:cs typeface="Times New Roman" panose="02020603050405020304" pitchFamily="18" charset="0"/>
              </a:rPr>
              <a:t>Momenah</a:t>
            </a:r>
            <a:r>
              <a:rPr lang="en-US" sz="1400" b="1" dirty="0">
                <a:solidFill>
                  <a:srgbClr val="000000"/>
                </a:solidFill>
                <a:latin typeface="Times New Roman" panose="02020603050405020304" pitchFamily="18" charset="0"/>
                <a:cs typeface="Times New Roman" panose="02020603050405020304" pitchFamily="18" charset="0"/>
              </a:rPr>
              <a:t>, A.M.; </a:t>
            </a:r>
            <a:r>
              <a:rPr lang="en-US" sz="1400" b="1" dirty="0" err="1">
                <a:solidFill>
                  <a:srgbClr val="000000"/>
                </a:solidFill>
                <a:latin typeface="Times New Roman" panose="02020603050405020304" pitchFamily="18" charset="0"/>
                <a:cs typeface="Times New Roman" panose="02020603050405020304" pitchFamily="18" charset="0"/>
              </a:rPr>
              <a:t>Ashgar</a:t>
            </a:r>
            <a:r>
              <a:rPr lang="en-US" sz="1400" b="1" dirty="0">
                <a:solidFill>
                  <a:srgbClr val="000000"/>
                </a:solidFill>
                <a:latin typeface="Times New Roman" panose="02020603050405020304" pitchFamily="18" charset="0"/>
                <a:cs typeface="Times New Roman" panose="02020603050405020304" pitchFamily="18" charset="0"/>
              </a:rPr>
              <a:t>, S.S, </a:t>
            </a:r>
            <a:r>
              <a:rPr lang="en-US" sz="1400" b="1" dirty="0" err="1">
                <a:solidFill>
                  <a:srgbClr val="000000"/>
                </a:solidFill>
                <a:latin typeface="Times New Roman" panose="02020603050405020304" pitchFamily="18" charset="0"/>
                <a:cs typeface="Times New Roman" panose="02020603050405020304" pitchFamily="18" charset="0"/>
              </a:rPr>
              <a:t>Bantun</a:t>
            </a:r>
            <a:r>
              <a:rPr lang="en-US" sz="1400" b="1" dirty="0">
                <a:solidFill>
                  <a:srgbClr val="000000"/>
                </a:solidFill>
                <a:latin typeface="Times New Roman" panose="02020603050405020304" pitchFamily="18" charset="0"/>
                <a:cs typeface="Times New Roman" panose="02020603050405020304" pitchFamily="18" charset="0"/>
              </a:rPr>
              <a:t>, F, </a:t>
            </a:r>
            <a:r>
              <a:rPr lang="en-US" sz="1400" b="1" dirty="0" err="1">
                <a:solidFill>
                  <a:srgbClr val="000000"/>
                </a:solidFill>
                <a:latin typeface="Times New Roman" panose="02020603050405020304" pitchFamily="18" charset="0"/>
                <a:cs typeface="Times New Roman" panose="02020603050405020304" pitchFamily="18" charset="0"/>
              </a:rPr>
              <a:t>Bahwerth</a:t>
            </a:r>
            <a:r>
              <a:rPr lang="en-US" sz="1400" b="1" dirty="0">
                <a:solidFill>
                  <a:srgbClr val="000000"/>
                </a:solidFill>
                <a:latin typeface="Times New Roman" panose="02020603050405020304" pitchFamily="18" charset="0"/>
                <a:cs typeface="Times New Roman" panose="02020603050405020304" pitchFamily="18" charset="0"/>
              </a:rPr>
              <a:t>, F.S, Hariri S.H, </a:t>
            </a:r>
            <a:r>
              <a:rPr lang="en-US" sz="1400" b="1" dirty="0" err="1">
                <a:solidFill>
                  <a:srgbClr val="000000"/>
                </a:solidFill>
                <a:latin typeface="Times New Roman" panose="02020603050405020304" pitchFamily="18" charset="0"/>
                <a:cs typeface="Times New Roman" panose="02020603050405020304" pitchFamily="18" charset="0"/>
              </a:rPr>
              <a:t>Johargy</a:t>
            </a:r>
            <a:r>
              <a:rPr lang="en-US" sz="1400" b="1" dirty="0">
                <a:solidFill>
                  <a:srgbClr val="000000"/>
                </a:solidFill>
                <a:latin typeface="Times New Roman" panose="02020603050405020304" pitchFamily="18" charset="0"/>
                <a:cs typeface="Times New Roman" panose="02020603050405020304" pitchFamily="18" charset="0"/>
              </a:rPr>
              <a:t>, A.K, </a:t>
            </a:r>
            <a:r>
              <a:rPr lang="en-US" sz="1400" b="1" dirty="0" err="1">
                <a:solidFill>
                  <a:srgbClr val="000000"/>
                </a:solidFill>
                <a:latin typeface="Times New Roman" panose="02020603050405020304" pitchFamily="18" charset="0"/>
                <a:cs typeface="Times New Roman" panose="02020603050405020304" pitchFamily="18" charset="0"/>
              </a:rPr>
              <a:t>Barhameen</a:t>
            </a:r>
            <a:r>
              <a:rPr lang="en-US" sz="1400" b="1" dirty="0">
                <a:solidFill>
                  <a:srgbClr val="000000"/>
                </a:solidFill>
                <a:latin typeface="Times New Roman" panose="02020603050405020304" pitchFamily="18" charset="0"/>
                <a:cs typeface="Times New Roman" panose="02020603050405020304" pitchFamily="18" charset="0"/>
              </a:rPr>
              <a:t>, A.A, and Al-Said, H.M 	(2023). </a:t>
            </a:r>
            <a:r>
              <a:rPr lang="en-US" sz="1400" dirty="0">
                <a:solidFill>
                  <a:srgbClr val="000000"/>
                </a:solidFill>
                <a:latin typeface="Times New Roman" panose="02020603050405020304" pitchFamily="18" charset="0"/>
                <a:cs typeface="Times New Roman" panose="02020603050405020304" pitchFamily="18" charset="0"/>
              </a:rPr>
              <a:t>Prevalence and </a:t>
            </a:r>
            <a:r>
              <a:rPr lang="en-US" sz="1400" dirty="0" err="1">
                <a:solidFill>
                  <a:srgbClr val="000000"/>
                </a:solidFill>
                <a:latin typeface="Times New Roman" panose="02020603050405020304" pitchFamily="18" charset="0"/>
                <a:cs typeface="Times New Roman" panose="02020603050405020304" pitchFamily="18" charset="0"/>
              </a:rPr>
              <a:t>Antibiogram</a:t>
            </a:r>
            <a:r>
              <a:rPr lang="en-US" sz="1400" dirty="0">
                <a:solidFill>
                  <a:srgbClr val="000000"/>
                </a:solidFill>
                <a:latin typeface="Times New Roman" panose="02020603050405020304" pitchFamily="18" charset="0"/>
                <a:cs typeface="Times New Roman" panose="02020603050405020304" pitchFamily="18" charset="0"/>
              </a:rPr>
              <a:t> Pattern of </a:t>
            </a:r>
            <a:r>
              <a:rPr lang="en-US" sz="1400" i="1" dirty="0">
                <a:solidFill>
                  <a:srgbClr val="000000"/>
                </a:solidFill>
                <a:latin typeface="Times New Roman" panose="02020603050405020304" pitchFamily="18" charset="0"/>
                <a:cs typeface="Times New Roman" panose="02020603050405020304" pitchFamily="18" charset="0"/>
              </a:rPr>
              <a:t>Klebsiella pneumoniae </a:t>
            </a:r>
            <a:r>
              <a:rPr lang="en-US" sz="1400" dirty="0">
                <a:solidFill>
                  <a:srgbClr val="000000"/>
                </a:solidFill>
                <a:latin typeface="Times New Roman" panose="02020603050405020304" pitchFamily="18" charset="0"/>
                <a:cs typeface="Times New Roman" panose="02020603050405020304" pitchFamily="18" charset="0"/>
              </a:rPr>
              <a:t>in a Tertiary Care Hospital in </a:t>
            </a:r>
            <a:r>
              <a:rPr lang="en-US" sz="1400" dirty="0" err="1">
                <a:solidFill>
                  <a:srgbClr val="000000"/>
                </a:solidFill>
                <a:latin typeface="Times New Roman" panose="02020603050405020304" pitchFamily="18" charset="0"/>
                <a:cs typeface="Times New Roman" panose="02020603050405020304" pitchFamily="18" charset="0"/>
              </a:rPr>
              <a:t>Makkah</a:t>
            </a:r>
            <a:r>
              <a:rPr lang="en-US" sz="1400" dirty="0">
                <a:solidFill>
                  <a:srgbClr val="000000"/>
                </a:solidFill>
                <a:latin typeface="Times New Roman" panose="02020603050405020304" pitchFamily="18" charset="0"/>
                <a:cs typeface="Times New Roman" panose="02020603050405020304" pitchFamily="18" charset="0"/>
              </a:rPr>
              <a:t>, Saudi </a:t>
            </a:r>
            <a:r>
              <a:rPr lang="en-US" sz="1400" dirty="0" err="1">
                <a:solidFill>
                  <a:srgbClr val="000000"/>
                </a:solidFill>
                <a:latin typeface="Times New Roman" panose="02020603050405020304" pitchFamily="18" charset="0"/>
                <a:cs typeface="Times New Roman" panose="02020603050405020304" pitchFamily="18" charset="0"/>
              </a:rPr>
              <a:t>Arabia:An</a:t>
            </a:r>
            <a:r>
              <a:rPr lang="en-US" sz="1400" dirty="0">
                <a:solidFill>
                  <a:srgbClr val="000000"/>
                </a:solidFill>
                <a:latin typeface="Times New Roman" panose="02020603050405020304" pitchFamily="18" charset="0"/>
                <a:cs typeface="Times New Roman" panose="02020603050405020304" pitchFamily="18" charset="0"/>
              </a:rPr>
              <a:t> 11-Year 	Experience. 	</a:t>
            </a:r>
            <a:r>
              <a:rPr lang="en-US" sz="1400" i="1" dirty="0">
                <a:solidFill>
                  <a:srgbClr val="000000"/>
                </a:solidFill>
                <a:latin typeface="Times New Roman" panose="02020603050405020304" pitchFamily="18" charset="0"/>
                <a:cs typeface="Times New Roman" panose="02020603050405020304" pitchFamily="18" charset="0"/>
              </a:rPr>
              <a:t>Antibiotics: </a:t>
            </a:r>
            <a:r>
              <a:rPr lang="en-US" sz="1400" dirty="0">
                <a:solidFill>
                  <a:srgbClr val="000000"/>
                </a:solidFill>
                <a:latin typeface="Times New Roman" panose="02020603050405020304" pitchFamily="18" charset="0"/>
                <a:cs typeface="Times New Roman" panose="02020603050405020304" pitchFamily="18" charset="0"/>
              </a:rPr>
              <a:t>64. https://doi.org/10.3390/antibiotics12010164 </a:t>
            </a:r>
          </a:p>
          <a:p>
            <a:pPr marL="0" indent="0" algn="just">
              <a:lnSpc>
                <a:spcPct val="120000"/>
              </a:lnSpc>
              <a:spcBef>
                <a:spcPts val="0"/>
              </a:spcBef>
              <a:buNone/>
            </a:pPr>
            <a:endParaRPr lang="en-US" sz="1400" dirty="0">
              <a:solidFill>
                <a:srgbClr val="000000"/>
              </a:solidFill>
              <a:latin typeface="Times New Roman" panose="02020603050405020304" pitchFamily="18" charset="0"/>
              <a:cs typeface="Times New Roman" panose="02020603050405020304" pitchFamily="18" charset="0"/>
            </a:endParaRPr>
          </a:p>
          <a:p>
            <a:pPr marL="0" marR="0" indent="0" algn="just">
              <a:lnSpc>
                <a:spcPct val="120000"/>
              </a:lnSpc>
              <a:spcBef>
                <a:spcPts val="0"/>
              </a:spcBef>
              <a:spcAft>
                <a:spcPts val="0"/>
              </a:spcAft>
              <a:buNone/>
            </a:pPr>
            <a:r>
              <a:rPr lang="en-US" sz="1400" b="1" dirty="0">
                <a:latin typeface="Times New Roman" panose="02020603050405020304" pitchFamily="18" charset="0"/>
                <a:ea typeface="Calibri" panose="020F0502020204030204" pitchFamily="34" charset="0"/>
                <a:cs typeface="Times New Roman" panose="02020603050405020304" pitchFamily="18" charset="0"/>
              </a:rPr>
              <a:t>Pinheiro L, (2011). </a:t>
            </a:r>
            <a:r>
              <a:rPr lang="en-US" sz="1400" dirty="0">
                <a:latin typeface="Times New Roman" panose="02020603050405020304" pitchFamily="18" charset="0"/>
                <a:ea typeface="Calibri" panose="020F0502020204030204" pitchFamily="34" charset="0"/>
                <a:cs typeface="Times New Roman" panose="02020603050405020304" pitchFamily="18" charset="0"/>
              </a:rPr>
              <a:t>KPC bacteria kills 50 in panama: Mechanism of antibiotic resistance. The Daily Disease;. </a:t>
            </a:r>
          </a:p>
          <a:p>
            <a:pPr marL="0" marR="0" indent="0" algn="just">
              <a:lnSpc>
                <a:spcPct val="120000"/>
              </a:lnSpc>
              <a:spcBef>
                <a:spcPts val="0"/>
              </a:spcBef>
              <a:spcAft>
                <a:spcPts val="0"/>
              </a:spcAft>
              <a:buNone/>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20000"/>
              </a:lnSpc>
              <a:spcBef>
                <a:spcPts val="0"/>
              </a:spcBef>
              <a:spcAft>
                <a:spcPts val="0"/>
              </a:spcAft>
              <a:buNone/>
            </a:pPr>
            <a:r>
              <a:rPr lang="en-US" sz="1400" b="1" dirty="0">
                <a:latin typeface="Times New Roman" panose="02020603050405020304" pitchFamily="18" charset="0"/>
                <a:ea typeface="Calibri" panose="020F0502020204030204" pitchFamily="34" charset="0"/>
                <a:cs typeface="Times New Roman" panose="02020603050405020304" pitchFamily="18" charset="0"/>
              </a:rPr>
              <a:t>Evan SS, Adrian MZ, Pamela JT, Frida S., David KH, et al. (2012). </a:t>
            </a:r>
            <a:r>
              <a:rPr lang="en-US" sz="1400" dirty="0">
                <a:latin typeface="Times New Roman" panose="02020603050405020304" pitchFamily="18" charset="0"/>
                <a:ea typeface="Calibri" panose="020F0502020204030204" pitchFamily="34" charset="0"/>
                <a:cs typeface="Times New Roman" panose="02020603050405020304" pitchFamily="18" charset="0"/>
              </a:rPr>
              <a:t>NISC comparative sequencing program. Tracking a hospital outbreak of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carbapenem</a:t>
            </a:r>
            <a:r>
              <a:rPr lang="en-US" sz="1400" dirty="0">
                <a:latin typeface="Times New Roman" panose="02020603050405020304" pitchFamily="18" charset="0"/>
                <a:ea typeface="Calibri" panose="020F0502020204030204" pitchFamily="34" charset="0"/>
                <a:cs typeface="Times New Roman" panose="02020603050405020304" pitchFamily="18" charset="0"/>
              </a:rPr>
              <a:t> 	resistant Klebsiella pneumoniae with whole genome sequencing. Science Translational Medicine. 4(148).</a:t>
            </a:r>
          </a:p>
          <a:p>
            <a:pPr marL="0" marR="0" indent="0" algn="just">
              <a:lnSpc>
                <a:spcPct val="120000"/>
              </a:lnSpc>
              <a:spcBef>
                <a:spcPts val="0"/>
              </a:spcBef>
              <a:spcAft>
                <a:spcPts val="0"/>
              </a:spcAft>
              <a:buNone/>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buNone/>
            </a:pPr>
            <a:r>
              <a:rPr lang="en-US" sz="1400" b="1" dirty="0">
                <a:latin typeface="Times New Roman" panose="02020603050405020304" pitchFamily="18" charset="0"/>
                <a:cs typeface="Times New Roman" panose="02020603050405020304" pitchFamily="18" charset="0"/>
              </a:rPr>
              <a:t>Getty Images © (2023). </a:t>
            </a:r>
            <a:r>
              <a:rPr lang="en-US" sz="1400" dirty="0">
                <a:latin typeface="Times New Roman" panose="02020603050405020304" pitchFamily="18" charset="0"/>
                <a:cs typeface="Times New Roman" panose="02020603050405020304" pitchFamily="18" charset="0"/>
              </a:rPr>
              <a:t>Gettyimages.com/detail/photo/microbiologist-examining-a-multi-drug-resistant-royalty-free-image/1170165742?adppopup=</a:t>
            </a:r>
            <a:r>
              <a:rPr lang="en-US" sz="1400" dirty="0" err="1">
                <a:latin typeface="Times New Roman" panose="02020603050405020304" pitchFamily="18" charset="0"/>
                <a:cs typeface="Times New Roman" panose="02020603050405020304" pitchFamily="18" charset="0"/>
              </a:rPr>
              <a:t>truedoi</a:t>
            </a:r>
            <a:r>
              <a:rPr lang="en-US" sz="1400" dirty="0">
                <a:latin typeface="Times New Roman" panose="02020603050405020304" pitchFamily="18" charset="0"/>
                <a:cs typeface="Times New Roman" panose="02020603050405020304" pitchFamily="18" charset="0"/>
              </a:rPr>
              <a:t>: 	10.1111/joim.13007</a:t>
            </a:r>
          </a:p>
          <a:p>
            <a:pPr marL="0" indent="0" algn="just">
              <a:lnSpc>
                <a:spcPct val="120000"/>
              </a:lnSpc>
              <a:buNone/>
            </a:pPr>
            <a:r>
              <a:rPr lang="en-US" sz="1400" b="1" dirty="0">
                <a:latin typeface="Times New Roman" panose="02020603050405020304" pitchFamily="18" charset="0"/>
                <a:cs typeface="Times New Roman" panose="02020603050405020304" pitchFamily="18" charset="0"/>
              </a:rPr>
              <a:t>Grover, A., </a:t>
            </a:r>
            <a:r>
              <a:rPr lang="en-US" sz="1400" b="1" dirty="0" err="1">
                <a:latin typeface="Times New Roman" panose="02020603050405020304" pitchFamily="18" charset="0"/>
                <a:cs typeface="Times New Roman" panose="02020603050405020304" pitchFamily="18" charset="0"/>
              </a:rPr>
              <a:t>Koundal</a:t>
            </a:r>
            <a:r>
              <a:rPr lang="en-US" sz="1400" b="1" dirty="0">
                <a:latin typeface="Times New Roman" panose="02020603050405020304" pitchFamily="18" charset="0"/>
                <a:cs typeface="Times New Roman" panose="02020603050405020304" pitchFamily="18" charset="0"/>
              </a:rPr>
              <a:t>, S., Sharma, S., </a:t>
            </a:r>
            <a:r>
              <a:rPr lang="en-US" sz="1400" b="1" dirty="0" err="1">
                <a:latin typeface="Times New Roman" panose="02020603050405020304" pitchFamily="18" charset="0"/>
                <a:cs typeface="Times New Roman" panose="02020603050405020304" pitchFamily="18" charset="0"/>
              </a:rPr>
              <a:t>Shweta</a:t>
            </a:r>
            <a:r>
              <a:rPr lang="en-US" sz="1400" b="1" dirty="0">
                <a:latin typeface="Times New Roman" panose="02020603050405020304" pitchFamily="18" charset="0"/>
                <a:cs typeface="Times New Roman" panose="02020603050405020304" pitchFamily="18" charset="0"/>
              </a:rPr>
              <a:t>, S., </a:t>
            </a:r>
            <a:r>
              <a:rPr lang="en-US" sz="1400" b="1" dirty="0" err="1">
                <a:latin typeface="Times New Roman" panose="02020603050405020304" pitchFamily="18" charset="0"/>
                <a:cs typeface="Times New Roman" panose="02020603050405020304" pitchFamily="18" charset="0"/>
              </a:rPr>
              <a:t>Kashyap</a:t>
            </a:r>
            <a:r>
              <a:rPr lang="en-US" sz="1400" b="1" dirty="0">
                <a:latin typeface="Times New Roman" panose="02020603050405020304" pitchFamily="18" charset="0"/>
                <a:cs typeface="Times New Roman" panose="02020603050405020304" pitchFamily="18" charset="0"/>
              </a:rPr>
              <a:t>, D., </a:t>
            </a:r>
            <a:r>
              <a:rPr lang="en-US" sz="1400" b="1" dirty="0" err="1">
                <a:latin typeface="Times New Roman" panose="02020603050405020304" pitchFamily="18" charset="0"/>
                <a:cs typeface="Times New Roman" panose="02020603050405020304" pitchFamily="18" charset="0"/>
              </a:rPr>
              <a:t>Tuli</a:t>
            </a:r>
            <a:r>
              <a:rPr lang="en-US" sz="1400" b="1" dirty="0">
                <a:latin typeface="Times New Roman" panose="02020603050405020304" pitchFamily="18" charset="0"/>
                <a:cs typeface="Times New Roman" panose="02020603050405020304" pitchFamily="18" charset="0"/>
              </a:rPr>
              <a:t>, H. S., &amp; </a:t>
            </a:r>
            <a:r>
              <a:rPr lang="en-US" sz="1400" b="1" dirty="0" err="1">
                <a:latin typeface="Times New Roman" panose="02020603050405020304" pitchFamily="18" charset="0"/>
                <a:cs typeface="Times New Roman" panose="02020603050405020304" pitchFamily="18" charset="0"/>
              </a:rPr>
              <a:t>Garg</a:t>
            </a:r>
            <a:r>
              <a:rPr lang="en-US" sz="1400" b="1" dirty="0">
                <a:latin typeface="Times New Roman" panose="02020603050405020304" pitchFamily="18" charset="0"/>
                <a:cs typeface="Times New Roman" panose="02020603050405020304" pitchFamily="18" charset="0"/>
              </a:rPr>
              <a:t>, V. K. (2022).</a:t>
            </a:r>
            <a:r>
              <a:rPr lang="en-US" sz="1400" dirty="0">
                <a:latin typeface="Times New Roman" panose="02020603050405020304" pitchFamily="18" charset="0"/>
                <a:cs typeface="Times New Roman" panose="02020603050405020304" pitchFamily="18" charset="0"/>
              </a:rPr>
              <a:t> Prevalence, drug susceptibility pattern of </a:t>
            </a:r>
            <a:r>
              <a:rPr lang="en-US" sz="1400" i="1" dirty="0" err="1">
                <a:latin typeface="Times New Roman" panose="02020603050405020304" pitchFamily="18" charset="0"/>
                <a:cs typeface="Times New Roman" panose="02020603050405020304" pitchFamily="18" charset="0"/>
              </a:rPr>
              <a:t>Kbsiella</a:t>
            </a:r>
            <a:r>
              <a:rPr lang="en-US" sz="1400" i="1" dirty="0">
                <a:latin typeface="Times New Roman" panose="02020603050405020304" pitchFamily="18" charset="0"/>
                <a:cs typeface="Times New Roman" panose="02020603050405020304" pitchFamily="18" charset="0"/>
              </a:rPr>
              <a:t> 	pneumoniae </a:t>
            </a:r>
            <a:r>
              <a:rPr lang="en-US" sz="1400" dirty="0">
                <a:latin typeface="Times New Roman" panose="02020603050405020304" pitchFamily="18" charset="0"/>
                <a:cs typeface="Times New Roman" panose="02020603050405020304" pitchFamily="18" charset="0"/>
              </a:rPr>
              <a:t>in 	women with urinary tract infection. International Journal of Health Sciences, 6(S2), 11085–11089. 	</a:t>
            </a:r>
            <a:r>
              <a:rPr lang="en-US" sz="1400" dirty="0">
                <a:latin typeface="Times New Roman" panose="02020603050405020304" pitchFamily="18" charset="0"/>
                <a:cs typeface="Times New Roman" panose="02020603050405020304" pitchFamily="18" charset="0"/>
                <a:hlinkClick r:id="rId4"/>
              </a:rPr>
              <a:t>https://doi.org/10.53730/ijhs.v6nS2.7971</a:t>
            </a:r>
            <a:endParaRPr lang="en-US" sz="1400" dirty="0">
              <a:latin typeface="Times New Roman" panose="02020603050405020304" pitchFamily="18" charset="0"/>
              <a:cs typeface="Times New Roman" panose="02020603050405020304" pitchFamily="18" charset="0"/>
            </a:endParaRPr>
          </a:p>
          <a:p>
            <a:pPr marL="0" indent="0" algn="just">
              <a:lnSpc>
                <a:spcPct val="120000"/>
              </a:lnSpc>
              <a:buNone/>
            </a:pPr>
            <a:r>
              <a:rPr lang="en-US" sz="1400" b="1" dirty="0">
                <a:latin typeface="Times New Roman" panose="02020603050405020304" pitchFamily="18" charset="0"/>
                <a:cs typeface="Times New Roman" panose="02020603050405020304" pitchFamily="18" charset="0"/>
              </a:rPr>
              <a:t>Piperaki, E.T., George, A.S., Leonidas, S.T. and George, L.D. (2017). </a:t>
            </a:r>
            <a:r>
              <a:rPr lang="en-US" sz="1400" dirty="0">
                <a:latin typeface="Times New Roman" panose="02020603050405020304" pitchFamily="18" charset="0"/>
                <a:cs typeface="Times New Roman" panose="02020603050405020304" pitchFamily="18" charset="0"/>
              </a:rPr>
              <a:t>Klebsiella pneumoniae: Virulence, biofilm and antimicrobial resistance. </a:t>
            </a:r>
            <a:r>
              <a:rPr lang="en-US" sz="1400" i="1" dirty="0" err="1">
                <a:latin typeface="Times New Roman" panose="02020603050405020304" pitchFamily="18" charset="0"/>
                <a:cs typeface="Times New Roman" panose="02020603050405020304" pitchFamily="18" charset="0"/>
              </a:rPr>
              <a:t>Pediatr</a:t>
            </a:r>
            <a:r>
              <a:rPr lang="en-US" sz="1400" i="1" dirty="0">
                <a:latin typeface="Times New Roman" panose="02020603050405020304" pitchFamily="18" charset="0"/>
                <a:cs typeface="Times New Roman" panose="02020603050405020304" pitchFamily="18" charset="0"/>
              </a:rPr>
              <a:t>. Infect. 	Dis. J.</a:t>
            </a:r>
            <a:r>
              <a:rPr lang="en-US" sz="1400" dirty="0">
                <a:latin typeface="Times New Roman" panose="02020603050405020304" pitchFamily="18" charset="0"/>
                <a:cs typeface="Times New Roman" panose="02020603050405020304" pitchFamily="18" charset="0"/>
              </a:rPr>
              <a:t> 36(10): 1002–1005</a:t>
            </a:r>
          </a:p>
          <a:p>
            <a:pPr marL="0" indent="0" algn="just">
              <a:lnSpc>
                <a:spcPct val="120000"/>
              </a:lnSpc>
              <a:buNone/>
            </a:pPr>
            <a:endParaRPr lang="en-US" sz="1400" dirty="0">
              <a:latin typeface="Times New Roman" panose="02020603050405020304" pitchFamily="18" charset="0"/>
              <a:cs typeface="Times New Roman" panose="02020603050405020304" pitchFamily="18" charset="0"/>
            </a:endParaRPr>
          </a:p>
          <a:p>
            <a:pPr marL="0" lvl="0" indent="0" algn="just">
              <a:lnSpc>
                <a:spcPct val="120000"/>
              </a:lnSpc>
              <a:buNone/>
            </a:pP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Kiran M. and Bindu D.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(2022). Antibiotic Susceptibility of </a:t>
            </a:r>
            <a:r>
              <a:rPr lang="en-US" sz="1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 pneumoniae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Isolated from Various Clinical Samples from a Tertiary 	Care, Chennai, 	India, </a:t>
            </a:r>
            <a:r>
              <a:rPr lang="en-US" sz="1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J Res Med Dent </a:t>
            </a:r>
            <a:r>
              <a:rPr lang="en-US" sz="1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Sci</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10(8):264-266.</a:t>
            </a:r>
          </a:p>
          <a:p>
            <a:pPr marL="0" lvl="0" indent="0" algn="just">
              <a:lnSpc>
                <a:spcPct val="120000"/>
              </a:lnSpc>
              <a:buNone/>
            </a:pPr>
            <a:endPar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buNone/>
            </a:pPr>
            <a:endParaRPr lang="en-US" sz="1400" dirty="0">
              <a:latin typeface="Times New Roman" panose="02020603050405020304" pitchFamily="18" charset="0"/>
              <a:cs typeface="Times New Roman" panose="02020603050405020304" pitchFamily="18" charset="0"/>
            </a:endParaRPr>
          </a:p>
          <a:p>
            <a:pPr marL="0" indent="0" algn="just">
              <a:lnSpc>
                <a:spcPct val="120000"/>
              </a:lnSpc>
              <a:buNone/>
            </a:pPr>
            <a:endParaRPr lang="en-US" sz="1400" dirty="0">
              <a:latin typeface="Times New Roman" panose="02020603050405020304" pitchFamily="18" charset="0"/>
              <a:cs typeface="Times New Roman" panose="02020603050405020304" pitchFamily="18" charset="0"/>
            </a:endParaRPr>
          </a:p>
          <a:p>
            <a:pPr marL="0" indent="0" algn="just">
              <a:lnSpc>
                <a:spcPct val="120000"/>
              </a:lnSpc>
              <a:buNone/>
            </a:pPr>
            <a:endParaRPr lang="en-US" sz="1400" dirty="0">
              <a:latin typeface="Times New Roman" panose="02020603050405020304" pitchFamily="18" charset="0"/>
              <a:cs typeface="Times New Roman" panose="02020603050405020304" pitchFamily="18" charset="0"/>
            </a:endParaRPr>
          </a:p>
          <a:p>
            <a:pPr marL="0" indent="0" algn="just">
              <a:lnSpc>
                <a:spcPct val="120000"/>
              </a:lnSpc>
              <a:buNone/>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30</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57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29957"/>
          </a:xfrm>
        </p:spPr>
        <p:txBody>
          <a:bodyPr>
            <a:normAutofit/>
          </a:bodyPr>
          <a:lstStyle/>
          <a:p>
            <a:pPr algn="ctr"/>
            <a:r>
              <a:rPr lang="en-US" sz="3200" b="1" dirty="0">
                <a:solidFill>
                  <a:prstClr val="black"/>
                </a:solidFill>
                <a:latin typeface="Times New Roman" panose="02020603050405020304" pitchFamily="18" charset="0"/>
                <a:cs typeface="Times New Roman" panose="02020603050405020304" pitchFamily="18" charset="0"/>
              </a:rPr>
              <a:t>References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5989" y="820270"/>
            <a:ext cx="11323529" cy="5536079"/>
          </a:xfrm>
        </p:spPr>
        <p:txBody>
          <a:bodyPr>
            <a:normAutofit fontScale="85000" lnSpcReduction="10000"/>
          </a:bodyPr>
          <a:lstStyle/>
          <a:p>
            <a:pPr marL="0" lvl="0" indent="0" algn="just">
              <a:lnSpc>
                <a:spcPct val="150000"/>
              </a:lnSpc>
              <a:spcBef>
                <a:spcPts val="0"/>
              </a:spcBef>
              <a:buNone/>
            </a:pP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Iredell J, Brown J and </a:t>
            </a: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Tagg</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K.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(2016). “Antibiotic resistance in Enterobacteriaceae: mechanisms and </a:t>
            </a:r>
            <a:r>
              <a:rPr lang="en-US" sz="1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clinicalimplications</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BMJ, vol. 352, 	p. h64 </a:t>
            </a:r>
          </a:p>
          <a:p>
            <a:pPr marL="0" lvl="0" indent="0" algn="just">
              <a:lnSpc>
                <a:spcPct val="150000"/>
              </a:lnSpc>
              <a:spcBef>
                <a:spcPts val="0"/>
              </a:spcBef>
              <a:buNone/>
            </a:pP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Aljanaby</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Ahmed </a:t>
            </a: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Abduljabbar</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Jaloob</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and </a:t>
            </a: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Alaa</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Hassan </a:t>
            </a: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Abdulhusain</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Alhasani</a:t>
            </a: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(2016).</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Virulence factors and antibiotic susceptibility patterns of 	multidrug 	resistance </a:t>
            </a:r>
            <a:r>
              <a:rPr lang="en-US" sz="1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Klebsiella pneumoniae </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isolated from different clinical infections. </a:t>
            </a:r>
            <a:r>
              <a:rPr lang="en-US" sz="1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Afr. J. </a:t>
            </a:r>
            <a:r>
              <a:rPr lang="en-US" sz="14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Microbiol</a:t>
            </a: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Res. Vol. 10(22), pp. 829-843 	Article Number: 	EC412E358948. ISSN 1996-0808. DOI: 10.5897/AJMR2016.8051</a:t>
            </a:r>
          </a:p>
          <a:p>
            <a:pPr marL="0" marR="0" indent="0" algn="just">
              <a:lnSpc>
                <a:spcPct val="150000"/>
              </a:lnSpc>
              <a:spcBef>
                <a:spcPts val="0"/>
              </a:spcBef>
              <a:spcAft>
                <a:spcPts val="0"/>
              </a:spcAft>
              <a:buNone/>
            </a:pP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Asati</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 K. and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Sadawarte</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 (2013).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Prevalence and Antimicrobial Susceptibility Pattern of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Klebsiella pneumoniae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Causing Urinary Tract Infection 	and 	issues related to the Rational Selection of Antimicrobials.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Scholars Journal of Applied Medical Sciences (SJAMS).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1(5):395-	399. ISSN: 2347-954X 	(P) &amp; 2320-6691(O). www.saspublishers.com DOI: 10.36347/sjams.2013.v01i05.0010 </a:t>
            </a:r>
          </a:p>
          <a:p>
            <a:pPr marL="0" marR="0" indent="0" algn="just">
              <a:lnSpc>
                <a:spcPct val="150000"/>
              </a:lnSpc>
              <a:spcBef>
                <a:spcPts val="0"/>
              </a:spcBef>
              <a:spcAft>
                <a:spcPts val="0"/>
              </a:spcAft>
              <a:buNone/>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Muhammad, R. H., Bashir, S. F. and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Auyo</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 Y. (2019).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Bacteriuria among Pregnant Women Attending Dutse General Hospital, Jigawa State-Nigeria.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Dutse 	Journal of Pure and 	Applied Sciences (DUJOPAS)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Vol. 3 No. 2. </a:t>
            </a:r>
          </a:p>
          <a:p>
            <a:pPr marL="0" indent="0">
              <a:lnSpc>
                <a:spcPct val="170000"/>
              </a:lnSpc>
              <a:buNone/>
            </a:pPr>
            <a:r>
              <a:rPr lang="en-US" sz="1400" b="1" dirty="0">
                <a:latin typeface="Times New Roman" panose="02020603050405020304" pitchFamily="18" charset="0"/>
                <a:cs typeface="Times New Roman" panose="02020603050405020304" pitchFamily="18" charset="0"/>
              </a:rPr>
              <a:t>S. Mahrouki, H. </a:t>
            </a:r>
            <a:r>
              <a:rPr lang="en-US" sz="1400" b="1" dirty="0" err="1">
                <a:latin typeface="Times New Roman" panose="02020603050405020304" pitchFamily="18" charset="0"/>
                <a:cs typeface="Times New Roman" panose="02020603050405020304" pitchFamily="18" charset="0"/>
              </a:rPr>
              <a:t>Chihi</a:t>
            </a:r>
            <a:r>
              <a:rPr lang="en-US" sz="1400" b="1" dirty="0">
                <a:latin typeface="Times New Roman" panose="02020603050405020304" pitchFamily="18" charset="0"/>
                <a:cs typeface="Times New Roman" panose="02020603050405020304" pitchFamily="18" charset="0"/>
              </a:rPr>
              <a:t>, A. </a:t>
            </a:r>
            <a:r>
              <a:rPr lang="en-US" sz="1400" b="1" dirty="0" err="1">
                <a:latin typeface="Times New Roman" panose="02020603050405020304" pitchFamily="18" charset="0"/>
                <a:cs typeface="Times New Roman" panose="02020603050405020304" pitchFamily="18" charset="0"/>
              </a:rPr>
              <a:t>Bourouis</a:t>
            </a:r>
            <a:r>
              <a:rPr lang="en-US" sz="1400" b="1" dirty="0">
                <a:latin typeface="Times New Roman" panose="02020603050405020304" pitchFamily="18" charset="0"/>
                <a:cs typeface="Times New Roman" panose="02020603050405020304" pitchFamily="18" charset="0"/>
              </a:rPr>
              <a:t>, M. Ben </a:t>
            </a:r>
            <a:r>
              <a:rPr lang="en-US" sz="1400" b="1" dirty="0" err="1">
                <a:latin typeface="Times New Roman" panose="02020603050405020304" pitchFamily="18" charset="0"/>
                <a:cs typeface="Times New Roman" panose="02020603050405020304" pitchFamily="18" charset="0"/>
              </a:rPr>
              <a:t>Moussa</a:t>
            </a:r>
            <a:r>
              <a:rPr lang="en-US" sz="1400" b="1" dirty="0">
                <a:latin typeface="Times New Roman" panose="02020603050405020304" pitchFamily="18" charset="0"/>
                <a:cs typeface="Times New Roman" panose="02020603050405020304" pitchFamily="18" charset="0"/>
              </a:rPr>
              <a:t>, and O. </a:t>
            </a:r>
            <a:r>
              <a:rPr lang="en-US" sz="1400" b="1" dirty="0" err="1">
                <a:latin typeface="Times New Roman" panose="02020603050405020304" pitchFamily="18" charset="0"/>
                <a:cs typeface="Times New Roman" panose="02020603050405020304" pitchFamily="18" charset="0"/>
              </a:rPr>
              <a:t>Belhadj</a:t>
            </a:r>
            <a:r>
              <a:rPr lang="en-US" sz="1400" b="1" dirty="0">
                <a:latin typeface="Times New Roman" panose="02020603050405020304" pitchFamily="18" charset="0"/>
                <a:cs typeface="Times New Roman" panose="02020603050405020304" pitchFamily="18" charset="0"/>
              </a:rPr>
              <a:t> (2014). </a:t>
            </a:r>
            <a:r>
              <a:rPr lang="en-US" sz="1400" dirty="0">
                <a:latin typeface="Times New Roman" panose="02020603050405020304" pitchFamily="18" charset="0"/>
                <a:cs typeface="Times New Roman" panose="02020603050405020304" pitchFamily="18" charset="0"/>
              </a:rPr>
              <a:t>“First characterization of a </a:t>
            </a:r>
            <a:r>
              <a:rPr lang="en-US" sz="1400" i="1" dirty="0" err="1">
                <a:latin typeface="Times New Roman" panose="02020603050405020304" pitchFamily="18" charset="0"/>
                <a:cs typeface="Times New Roman" panose="02020603050405020304" pitchFamily="18" charset="0"/>
              </a:rPr>
              <a:t>Providencia</a:t>
            </a:r>
            <a:r>
              <a:rPr lang="en-US" sz="1400"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stuartii</a:t>
            </a:r>
            <a:r>
              <a:rPr lang="en-US" sz="1400" dirty="0">
                <a:latin typeface="Times New Roman" panose="02020603050405020304" pitchFamily="18" charset="0"/>
                <a:cs typeface="Times New Roman" panose="02020603050405020304" pitchFamily="18" charset="0"/>
              </a:rPr>
              <a:t> clinical isolate from a Tunisian intensive care unit 	coproducing VEB-1-a, OXA-2, </a:t>
            </a:r>
            <a:r>
              <a:rPr lang="en-US" sz="1400" dirty="0" err="1">
                <a:latin typeface="Times New Roman" panose="02020603050405020304" pitchFamily="18" charset="0"/>
                <a:cs typeface="Times New Roman" panose="02020603050405020304" pitchFamily="18" charset="0"/>
              </a:rPr>
              <a:t>qnr</a:t>
            </a:r>
            <a:r>
              <a:rPr lang="en-US" sz="1400" dirty="0">
                <a:latin typeface="Times New Roman" panose="02020603050405020304" pitchFamily="18" charset="0"/>
                <a:cs typeface="Times New Roman" panose="02020603050405020304" pitchFamily="18" charset="0"/>
              </a:rPr>
              <a:t> A6 and </a:t>
            </a:r>
            <a:r>
              <a:rPr lang="en-US" sz="1400" dirty="0" err="1">
                <a:latin typeface="Times New Roman" panose="02020603050405020304" pitchFamily="18" charset="0"/>
                <a:cs typeface="Times New Roman" panose="02020603050405020304" pitchFamily="18" charset="0"/>
              </a:rPr>
              <a:t>aac</a:t>
            </a:r>
            <a:r>
              <a:rPr lang="en-US" sz="1400" dirty="0">
                <a:latin typeface="Times New Roman" panose="02020603050405020304" pitchFamily="18" charset="0"/>
                <a:cs typeface="Times New Roman" panose="02020603050405020304" pitchFamily="18" charset="0"/>
              </a:rPr>
              <a:t> (6')-</a:t>
            </a:r>
            <a:r>
              <a:rPr lang="en-US" sz="1400" dirty="0" err="1">
                <a:latin typeface="Times New Roman" panose="02020603050405020304" pitchFamily="18" charset="0"/>
                <a:cs typeface="Times New Roman" panose="02020603050405020304" pitchFamily="18" charset="0"/>
              </a:rPr>
              <a:t>Ib-cr</a:t>
            </a:r>
            <a:r>
              <a:rPr lang="en-US" sz="1400" dirty="0">
                <a:latin typeface="Times New Roman" panose="02020603050405020304" pitchFamily="18" charset="0"/>
                <a:cs typeface="Times New Roman" panose="02020603050405020304" pitchFamily="18" charset="0"/>
              </a:rPr>
              <a:t> determinants,” The Brazilian journal of infectious diseases: an official publication of the </a:t>
            </a:r>
            <a:r>
              <a:rPr lang="en-US" sz="1400" i="1" dirty="0">
                <a:latin typeface="Times New Roman" panose="02020603050405020304" pitchFamily="18" charset="0"/>
                <a:cs typeface="Times New Roman" panose="02020603050405020304" pitchFamily="18" charset="0"/>
              </a:rPr>
              <a:t>Brazilian Society of 	Infectious Diseases</a:t>
            </a:r>
            <a:r>
              <a:rPr lang="en-US" sz="1400" dirty="0">
                <a:latin typeface="Times New Roman" panose="02020603050405020304" pitchFamily="18" charset="0"/>
                <a:cs typeface="Times New Roman" panose="02020603050405020304" pitchFamily="18" charset="0"/>
              </a:rPr>
              <a:t>, vol. 18, no. 2, pp. 211–214.</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Olowo-okere</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Ibrahim, Y. K. E., B. O.,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Olayinka</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 O.,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Ehinmidu</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Mohammed, L. Z.,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Nabti</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Rolain</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 and </a:t>
            </a:r>
            <a:r>
              <a:rPr lang="en-US" sz="1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Diene</a:t>
            </a: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M. (2020).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Phenotypic and 	genotypic 	characterization of clinical </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carbapenems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resistant Enterobacteriaceae isolates from Sokoto, 	Northwest Nigeria.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New Microbes and New 	Infections</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Volume 37 Number C.  	</a:t>
            </a:r>
            <a:r>
              <a:rPr lang="en-US"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https://doi.org/10.1016/j.nmni.2020.100727</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en-US" sz="1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N.P.C (2006</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National Population Commission, Kebbi State, Nigeria.  </a:t>
            </a:r>
            <a:r>
              <a:rPr lang="en-US" sz="1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Purseglove</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J.W (1978), Tropical Crops Monocotyledons. </a:t>
            </a:r>
            <a:r>
              <a:rPr lang="en-US"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Longman 	Singapore 	Publishers, PTC Ltd.</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pp. 	86-90</a:t>
            </a:r>
          </a:p>
          <a:p>
            <a:pPr marL="0" indent="0" algn="just">
              <a:lnSpc>
                <a:spcPct val="150000"/>
              </a:lnSpc>
              <a:buNone/>
            </a:pPr>
            <a:r>
              <a:rPr lang="en-US" sz="1400" b="1" dirty="0" err="1">
                <a:solidFill>
                  <a:srgbClr val="000000"/>
                </a:solidFill>
                <a:latin typeface="Times New Roman" panose="02020603050405020304" pitchFamily="18" charset="0"/>
                <a:cs typeface="Times New Roman" panose="02020603050405020304" pitchFamily="18" charset="0"/>
              </a:rPr>
              <a:t>Borkot</a:t>
            </a:r>
            <a:r>
              <a:rPr lang="en-US" sz="1400" b="1" dirty="0">
                <a:solidFill>
                  <a:srgbClr val="000000"/>
                </a:solidFill>
                <a:latin typeface="Times New Roman" panose="02020603050405020304" pitchFamily="18" charset="0"/>
                <a:cs typeface="Times New Roman" panose="02020603050405020304" pitchFamily="18" charset="0"/>
              </a:rPr>
              <a:t>, U., </a:t>
            </a:r>
            <a:r>
              <a:rPr lang="en-US" sz="1400" b="1" dirty="0" err="1">
                <a:solidFill>
                  <a:srgbClr val="000000"/>
                </a:solidFill>
                <a:latin typeface="Times New Roman" panose="02020603050405020304" pitchFamily="18" charset="0"/>
                <a:cs typeface="Times New Roman" panose="02020603050405020304" pitchFamily="18" charset="0"/>
              </a:rPr>
              <a:t>Sohel</a:t>
            </a:r>
            <a:r>
              <a:rPr lang="en-US" sz="1400" b="1" dirty="0">
                <a:solidFill>
                  <a:srgbClr val="000000"/>
                </a:solidFill>
                <a:latin typeface="Times New Roman" panose="02020603050405020304" pitchFamily="18" charset="0"/>
                <a:cs typeface="Times New Roman" panose="02020603050405020304" pitchFamily="18" charset="0"/>
              </a:rPr>
              <a:t> A.,  </a:t>
            </a:r>
            <a:r>
              <a:rPr lang="en-US" sz="1400" b="1" dirty="0" err="1">
                <a:solidFill>
                  <a:srgbClr val="000000"/>
                </a:solidFill>
                <a:latin typeface="Times New Roman" panose="02020603050405020304" pitchFamily="18" charset="0"/>
                <a:cs typeface="Times New Roman" panose="02020603050405020304" pitchFamily="18" charset="0"/>
              </a:rPr>
              <a:t>Masum</a:t>
            </a:r>
            <a:r>
              <a:rPr lang="en-US" sz="1400" b="1" dirty="0">
                <a:solidFill>
                  <a:srgbClr val="000000"/>
                </a:solidFill>
                <a:latin typeface="Times New Roman" panose="02020603050405020304" pitchFamily="18" charset="0"/>
                <a:cs typeface="Times New Roman" panose="02020603050405020304" pitchFamily="18" charset="0"/>
              </a:rPr>
              <a:t> S. and </a:t>
            </a:r>
            <a:r>
              <a:rPr lang="en-US" sz="1400" b="1" dirty="0" err="1">
                <a:solidFill>
                  <a:srgbClr val="000000"/>
                </a:solidFill>
                <a:latin typeface="Times New Roman" panose="02020603050405020304" pitchFamily="18" charset="0"/>
                <a:cs typeface="Times New Roman" panose="02020603050405020304" pitchFamily="18" charset="0"/>
              </a:rPr>
              <a:t>Saquiba</a:t>
            </a:r>
            <a:r>
              <a:rPr lang="en-US" sz="1400" b="1" dirty="0">
                <a:solidFill>
                  <a:srgbClr val="000000"/>
                </a:solidFill>
                <a:latin typeface="Times New Roman" panose="02020603050405020304" pitchFamily="18" charset="0"/>
                <a:cs typeface="Times New Roman" panose="02020603050405020304" pitchFamily="18" charset="0"/>
              </a:rPr>
              <a:t>, Y. (2016). </a:t>
            </a:r>
            <a:r>
              <a:rPr lang="en-US" sz="1400" dirty="0">
                <a:solidFill>
                  <a:srgbClr val="000000"/>
                </a:solidFill>
                <a:latin typeface="Times New Roman" panose="02020603050405020304" pitchFamily="18" charset="0"/>
                <a:cs typeface="Times New Roman" panose="02020603050405020304" pitchFamily="18" charset="0"/>
              </a:rPr>
              <a:t>“Current Trend of  Antibiotic Resistance in Lower Respiratory Tract Infections (LRTIs): An 	Experience in a Teaching Hospital in 	</a:t>
            </a:r>
            <a:r>
              <a:rPr lang="en-US" sz="1400" dirty="0" err="1">
                <a:solidFill>
                  <a:srgbClr val="000000"/>
                </a:solidFill>
                <a:latin typeface="Times New Roman" panose="02020603050405020304" pitchFamily="18" charset="0"/>
                <a:cs typeface="Times New Roman" panose="02020603050405020304" pitchFamily="18" charset="0"/>
              </a:rPr>
              <a:t>Bangladesh”</a:t>
            </a:r>
            <a:r>
              <a:rPr lang="en-US" sz="1400" i="1" dirty="0" err="1">
                <a:solidFill>
                  <a:srgbClr val="000000"/>
                </a:solidFill>
                <a:latin typeface="Times New Roman" panose="02020603050405020304" pitchFamily="18" charset="0"/>
                <a:cs typeface="Times New Roman" panose="02020603050405020304" pitchFamily="18" charset="0"/>
              </a:rPr>
              <a:t>Bangladesh</a:t>
            </a:r>
            <a:r>
              <a:rPr lang="en-US" sz="1400" i="1" dirty="0">
                <a:solidFill>
                  <a:srgbClr val="000000"/>
                </a:solidFill>
                <a:latin typeface="Times New Roman" panose="02020603050405020304" pitchFamily="18" charset="0"/>
                <a:cs typeface="Times New Roman" panose="02020603050405020304" pitchFamily="18" charset="0"/>
              </a:rPr>
              <a:t> Pharmaceutical Journal, </a:t>
            </a:r>
            <a:r>
              <a:rPr lang="en-US" sz="1400" dirty="0">
                <a:solidFill>
                  <a:srgbClr val="000000"/>
                </a:solidFill>
                <a:latin typeface="Times New Roman" panose="02020603050405020304" pitchFamily="18" charset="0"/>
                <a:cs typeface="Times New Roman" panose="02020603050405020304" pitchFamily="18" charset="0"/>
              </a:rPr>
              <a:t>vol. 19, no. 1, pp. 85-91, 2016.</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buNone/>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50000"/>
              </a:lnSpc>
              <a:spcBef>
                <a:spcPts val="0"/>
              </a:spcBef>
              <a:buNone/>
            </a:pPr>
            <a:endPar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31</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047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22381"/>
          </a:xfrm>
        </p:spPr>
        <p:txBody>
          <a:bodyPr>
            <a:normAutofit fontScale="90000"/>
          </a:bodyPr>
          <a:lstStyle/>
          <a:p>
            <a:pPr algn="ctr"/>
            <a:r>
              <a:rPr lang="en-US" sz="3200" b="1" dirty="0">
                <a:latin typeface="Times New Roman" panose="02020603050405020304" pitchFamily="18" charset="0"/>
                <a:cs typeface="Times New Roman" panose="02020603050405020304" pitchFamily="18" charset="0"/>
              </a:rPr>
              <a:t>References</a:t>
            </a:r>
            <a:endParaRPr lang="en-US" sz="3200" dirty="0"/>
          </a:p>
        </p:txBody>
      </p:sp>
      <p:sp>
        <p:nvSpPr>
          <p:cNvPr id="3" name="Content Placeholder 2"/>
          <p:cNvSpPr>
            <a:spLocks noGrp="1"/>
          </p:cNvSpPr>
          <p:nvPr>
            <p:ph idx="1"/>
          </p:nvPr>
        </p:nvSpPr>
        <p:spPr>
          <a:xfrm>
            <a:off x="838201" y="522381"/>
            <a:ext cx="10515599" cy="6199094"/>
          </a:xfrm>
        </p:spPr>
        <p:txBody>
          <a:bodyPr>
            <a:noAutofit/>
          </a:bodyPr>
          <a:lstStyle/>
          <a:p>
            <a:pPr marL="0" indent="0" algn="just">
              <a:lnSpc>
                <a:spcPct val="100000"/>
              </a:lnSpc>
              <a:buNone/>
            </a:pPr>
            <a:r>
              <a:rPr lang="en-US" sz="1300" b="1" dirty="0" err="1">
                <a:solidFill>
                  <a:srgbClr val="000000"/>
                </a:solidFill>
                <a:latin typeface="Times New Roman" panose="02020603050405020304" pitchFamily="18" charset="0"/>
                <a:cs typeface="Times New Roman" panose="02020603050405020304" pitchFamily="18" charset="0"/>
              </a:rPr>
              <a:t>Dessie</a:t>
            </a:r>
            <a:r>
              <a:rPr lang="en-US" sz="1300" b="1" dirty="0">
                <a:solidFill>
                  <a:srgbClr val="000000"/>
                </a:solidFill>
                <a:latin typeface="Times New Roman" panose="02020603050405020304" pitchFamily="18" charset="0"/>
                <a:cs typeface="Times New Roman" panose="02020603050405020304" pitchFamily="18" charset="0"/>
              </a:rPr>
              <a:t>, T., M. </a:t>
            </a:r>
            <a:r>
              <a:rPr lang="en-US" sz="1300" b="1" dirty="0" err="1">
                <a:solidFill>
                  <a:srgbClr val="000000"/>
                </a:solidFill>
                <a:latin typeface="Times New Roman" panose="02020603050405020304" pitchFamily="18" charset="0"/>
                <a:cs typeface="Times New Roman" panose="02020603050405020304" pitchFamily="18" charset="0"/>
              </a:rPr>
              <a:t>Jemal</a:t>
            </a:r>
            <a:r>
              <a:rPr lang="en-US" sz="1300" b="1" dirty="0">
                <a:solidFill>
                  <a:srgbClr val="000000"/>
                </a:solidFill>
                <a:latin typeface="Times New Roman" panose="02020603050405020304" pitchFamily="18" charset="0"/>
                <a:cs typeface="Times New Roman" panose="02020603050405020304" pitchFamily="18" charset="0"/>
              </a:rPr>
              <a:t>, M. </a:t>
            </a:r>
            <a:r>
              <a:rPr lang="en-US" sz="1300" b="1" dirty="0" err="1">
                <a:solidFill>
                  <a:srgbClr val="000000"/>
                </a:solidFill>
                <a:latin typeface="Times New Roman" panose="02020603050405020304" pitchFamily="18" charset="0"/>
                <a:cs typeface="Times New Roman" panose="02020603050405020304" pitchFamily="18" charset="0"/>
              </a:rPr>
              <a:t>Maru</a:t>
            </a:r>
            <a:r>
              <a:rPr lang="en-US" sz="1300" b="1" dirty="0">
                <a:solidFill>
                  <a:srgbClr val="000000"/>
                </a:solidFill>
                <a:latin typeface="Times New Roman" panose="02020603050405020304" pitchFamily="18" charset="0"/>
                <a:cs typeface="Times New Roman" panose="02020603050405020304" pitchFamily="18" charset="0"/>
              </a:rPr>
              <a:t>, M. </a:t>
            </a:r>
            <a:r>
              <a:rPr lang="en-US" sz="1300" b="1" dirty="0" err="1">
                <a:solidFill>
                  <a:srgbClr val="000000"/>
                </a:solidFill>
                <a:latin typeface="Times New Roman" panose="02020603050405020304" pitchFamily="18" charset="0"/>
                <a:cs typeface="Times New Roman" panose="02020603050405020304" pitchFamily="18" charset="0"/>
              </a:rPr>
              <a:t>Tiruneh</a:t>
            </a:r>
            <a:r>
              <a:rPr lang="en-US" sz="1300" b="1" dirty="0">
                <a:solidFill>
                  <a:srgbClr val="000000"/>
                </a:solidFill>
                <a:latin typeface="Times New Roman" panose="02020603050405020304" pitchFamily="18" charset="0"/>
                <a:cs typeface="Times New Roman" panose="02020603050405020304" pitchFamily="18" charset="0"/>
              </a:rPr>
              <a:t>, (2021). </a:t>
            </a:r>
            <a:r>
              <a:rPr lang="en-US" sz="1300" dirty="0">
                <a:solidFill>
                  <a:srgbClr val="000000"/>
                </a:solidFill>
                <a:latin typeface="Times New Roman" panose="02020603050405020304" pitchFamily="18" charset="0"/>
                <a:cs typeface="Times New Roman" panose="02020603050405020304" pitchFamily="18" charset="0"/>
              </a:rPr>
              <a:t>“</a:t>
            </a:r>
            <a:r>
              <a:rPr lang="en-US" sz="1300" dirty="0" err="1">
                <a:solidFill>
                  <a:srgbClr val="000000"/>
                </a:solidFill>
                <a:latin typeface="Times New Roman" panose="02020603050405020304" pitchFamily="18" charset="0"/>
                <a:cs typeface="Times New Roman" panose="02020603050405020304" pitchFamily="18" charset="0"/>
              </a:rPr>
              <a:t>Multiresistant</a:t>
            </a:r>
            <a:r>
              <a:rPr lang="en-US" sz="1300" dirty="0">
                <a:solidFill>
                  <a:srgbClr val="000000"/>
                </a:solidFill>
                <a:latin typeface="Times New Roman" panose="02020603050405020304" pitchFamily="18" charset="0"/>
                <a:cs typeface="Times New Roman" panose="02020603050405020304" pitchFamily="18" charset="0"/>
              </a:rPr>
              <a:t> Bacterial Pathogens Causing Bacterial Pneumonia and Analyses of Potential Risk 	Factors 	from 	Northeast Ethiopia”. </a:t>
            </a:r>
            <a:r>
              <a:rPr lang="en-US" sz="1300" i="1" dirty="0">
                <a:solidFill>
                  <a:srgbClr val="000000"/>
                </a:solidFill>
                <a:latin typeface="Times New Roman" panose="02020603050405020304" pitchFamily="18" charset="0"/>
                <a:cs typeface="Times New Roman" panose="02020603050405020304" pitchFamily="18" charset="0"/>
              </a:rPr>
              <a:t>International Journal of Microbiology</a:t>
            </a:r>
            <a:r>
              <a:rPr lang="en-US" sz="1300" dirty="0">
                <a:solidFill>
                  <a:srgbClr val="000000"/>
                </a:solidFill>
                <a:latin typeface="Times New Roman" panose="02020603050405020304" pitchFamily="18" charset="0"/>
                <a:cs typeface="Times New Roman" panose="02020603050405020304" pitchFamily="18" charset="0"/>
              </a:rPr>
              <a:t>. Article ID 6680343, 	https://doi.org/10.1155/2021/6680343 </a:t>
            </a:r>
          </a:p>
          <a:p>
            <a:pPr marL="0" lvl="0" indent="0" algn="just">
              <a:lnSpc>
                <a:spcPct val="100000"/>
              </a:lnSpc>
              <a:buNone/>
            </a:pPr>
            <a:r>
              <a:rPr lang="en-US" sz="13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Clinical and Laboratory Standards Institute CLSI. </a:t>
            </a:r>
            <a:r>
              <a:rPr lang="en-US"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(2020. </a:t>
            </a:r>
            <a:r>
              <a:rPr lang="en-US" sz="13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Performance Standards for Antimicrobial Susceptibility Testing. </a:t>
            </a:r>
            <a:r>
              <a:rPr lang="en-US"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30</a:t>
            </a:r>
            <a:r>
              <a:rPr lang="en-US" sz="13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  </a:t>
            </a:r>
            <a:r>
              <a:rPr lang="en-US"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ed. CLSI 	supplement M100 	(ISBN 978-1-68440-066-9 [Print]; ISBN 978-1-68440-066-9 Clinical and Laboratory Standards 	Institute, 950 	West Valley Road, Suite 2500, 	Wayne, 	Pennsylvania 19087 USA,. </a:t>
            </a:r>
          </a:p>
          <a:p>
            <a:pPr marL="0" indent="0" algn="just">
              <a:lnSpc>
                <a:spcPct val="100000"/>
              </a:lnSpc>
              <a:buNone/>
            </a:pPr>
            <a:r>
              <a:rPr lang="en-US" sz="1300" b="1" dirty="0" err="1">
                <a:latin typeface="Times New Roman" panose="02020603050405020304" pitchFamily="18" charset="0"/>
                <a:cs typeface="Times New Roman" panose="02020603050405020304" pitchFamily="18" charset="0"/>
              </a:rPr>
              <a:t>Shibl</a:t>
            </a:r>
            <a:r>
              <a:rPr lang="en-US" sz="1300" b="1" dirty="0">
                <a:latin typeface="Times New Roman" panose="02020603050405020304" pitchFamily="18" charset="0"/>
                <a:cs typeface="Times New Roman" panose="02020603050405020304" pitchFamily="18" charset="0"/>
              </a:rPr>
              <a:t>, A. M., Z. A. </a:t>
            </a:r>
            <a:r>
              <a:rPr lang="en-US" sz="1300" b="1" dirty="0" err="1">
                <a:latin typeface="Times New Roman" panose="02020603050405020304" pitchFamily="18" charset="0"/>
                <a:cs typeface="Times New Roman" panose="02020603050405020304" pitchFamily="18" charset="0"/>
              </a:rPr>
              <a:t>Memish</a:t>
            </a:r>
            <a:r>
              <a:rPr lang="en-US" sz="1300" b="1" dirty="0">
                <a:latin typeface="Times New Roman" panose="02020603050405020304" pitchFamily="18" charset="0"/>
                <a:cs typeface="Times New Roman" panose="02020603050405020304" pitchFamily="18" charset="0"/>
              </a:rPr>
              <a:t>, E. Ibrahim and S. K. </a:t>
            </a:r>
            <a:r>
              <a:rPr lang="en-US" sz="1300" b="1" dirty="0" err="1">
                <a:latin typeface="Times New Roman" panose="02020603050405020304" pitchFamily="18" charset="0"/>
                <a:cs typeface="Times New Roman" panose="02020603050405020304" pitchFamily="18" charset="0"/>
              </a:rPr>
              <a:t>Souha</a:t>
            </a: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(2010). </a:t>
            </a:r>
            <a:r>
              <a:rPr lang="en-US" sz="1300" dirty="0">
                <a:latin typeface="Times New Roman" panose="02020603050405020304" pitchFamily="18" charset="0"/>
                <a:cs typeface="Times New Roman" panose="02020603050405020304" pitchFamily="18" charset="0"/>
              </a:rPr>
              <a:t>“Burden of  adult community-acquired pneumonia in the Middle East/North Africa 	region”. 	</a:t>
            </a:r>
            <a:r>
              <a:rPr lang="en-US" sz="1300" i="1" dirty="0">
                <a:latin typeface="Times New Roman" panose="02020603050405020304" pitchFamily="18" charset="0"/>
                <a:cs typeface="Times New Roman" panose="02020603050405020304" pitchFamily="18" charset="0"/>
              </a:rPr>
              <a:t>Rev Med 	</a:t>
            </a:r>
            <a:r>
              <a:rPr lang="en-US" sz="1300" i="1" dirty="0" err="1">
                <a:latin typeface="Times New Roman" panose="02020603050405020304" pitchFamily="18" charset="0"/>
                <a:cs typeface="Times New Roman" panose="02020603050405020304" pitchFamily="18" charset="0"/>
              </a:rPr>
              <a:t>Microbiol</a:t>
            </a:r>
            <a:r>
              <a:rPr lang="en-US" sz="1300" i="1" dirty="0">
                <a:latin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cs typeface="Times New Roman" panose="02020603050405020304" pitchFamily="18" charset="0"/>
              </a:rPr>
              <a:t>vol. 21, pp. 11-20, 2010.</a:t>
            </a:r>
          </a:p>
          <a:p>
            <a:pPr marL="0" indent="0" algn="just">
              <a:lnSpc>
                <a:spcPct val="100000"/>
              </a:lnSpc>
              <a:buNone/>
            </a:pPr>
            <a:r>
              <a:rPr lang="en-US" sz="1300" b="1" dirty="0">
                <a:latin typeface="Times New Roman" panose="02020603050405020304" pitchFamily="18" charset="0"/>
                <a:cs typeface="Times New Roman" panose="02020603050405020304" pitchFamily="18" charset="0"/>
              </a:rPr>
              <a:t>Shah, B. A., G. Singh, M. A. </a:t>
            </a:r>
            <a:r>
              <a:rPr lang="en-US" sz="1300" b="1" dirty="0" err="1">
                <a:latin typeface="Times New Roman" panose="02020603050405020304" pitchFamily="18" charset="0"/>
                <a:cs typeface="Times New Roman" panose="02020603050405020304" pitchFamily="18" charset="0"/>
              </a:rPr>
              <a:t>Naik</a:t>
            </a:r>
            <a:r>
              <a:rPr lang="en-US" sz="1300" b="1" dirty="0">
                <a:latin typeface="Times New Roman" panose="02020603050405020304" pitchFamily="18" charset="0"/>
                <a:cs typeface="Times New Roman" panose="02020603050405020304" pitchFamily="18" charset="0"/>
              </a:rPr>
              <a:t> and G. N. Dhobi, (2010)</a:t>
            </a:r>
            <a:r>
              <a:rPr lang="en-US" sz="1300" dirty="0">
                <a:latin typeface="Times New Roman" panose="02020603050405020304" pitchFamily="18" charset="0"/>
                <a:cs typeface="Times New Roman" panose="02020603050405020304" pitchFamily="18" charset="0"/>
              </a:rPr>
              <a:t>. “Bacteriological and clinical profile of Community acquired pneumonia in hospitalized 	patients”. 	Lung 	India, vol. 27, pp. 54-57</a:t>
            </a:r>
          </a:p>
          <a:p>
            <a:pPr marL="0" marR="0" indent="0" algn="just">
              <a:lnSpc>
                <a:spcPct val="107000"/>
              </a:lnSpc>
              <a:spcBef>
                <a:spcPts val="0"/>
              </a:spcBef>
              <a:spcAft>
                <a:spcPts val="0"/>
              </a:spcAft>
              <a:buNone/>
            </a:pP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Qin J,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Qiu</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and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Guo</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(2017). </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Distribution and antimicrobial resistance proﬁle of </a:t>
            </a:r>
            <a:r>
              <a:rPr lang="en-US" sz="13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 pneumoniae</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Chinese Journal of Infection and 	Chemotherapy</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pp. 269–	272.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Olowo-okere</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Ibrahim, Y. K. E., B. O.,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Olayinka</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 O.,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Ehinmidu</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Mohammed, L. Z.,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Nabti</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Rolain</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 and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Diene</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M. (2020). 	</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Phenotypic 	and 	genotypic characterization of clinical </a:t>
            </a:r>
            <a:r>
              <a:rPr lang="en-US" sz="1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carbapenems</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resistant Enterobacteriaceae isolates from Sokoto, Northwest 	Nigeria. </a:t>
            </a:r>
            <a:r>
              <a:rPr lang="en-US" sz="13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New 	Microbes and New 	Infections</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Volume 37 Number C.  </a:t>
            </a:r>
            <a:r>
              <a:rPr lang="en-US" sz="13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https://doi.org/10.1016/j.nmni.2020.100727</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0000"/>
              </a:lnSpc>
              <a:spcBef>
                <a:spcPts val="0"/>
              </a:spcBef>
              <a:spcAft>
                <a:spcPts val="0"/>
              </a:spcAft>
              <a:buNone/>
              <a:tabLst>
                <a:tab pos="2514600" algn="l"/>
              </a:tabLst>
            </a:pP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Kiran M. and Bindu D. (2022). </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Antibiotic Susceptibility of K. pneumoniae Isolated from Various Clinical Samples from a Tertiary Care, Chennai, India, </a:t>
            </a:r>
            <a:r>
              <a:rPr lang="en-US" sz="13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 	Res             Med 	Dent </a:t>
            </a:r>
            <a:r>
              <a:rPr lang="en-US" sz="13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Sci</a:t>
            </a:r>
            <a:r>
              <a:rPr lang="en-US" sz="13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10(8):264-266.</a:t>
            </a:r>
          </a:p>
          <a:p>
            <a:pPr marL="0" lvl="0" indent="0" algn="just">
              <a:lnSpc>
                <a:spcPct val="100000"/>
              </a:lnSpc>
              <a:spcBef>
                <a:spcPts val="0"/>
              </a:spcBef>
              <a:buNone/>
              <a:tabLst>
                <a:tab pos="2514600" algn="l"/>
              </a:tabLst>
            </a:pPr>
            <a:r>
              <a:rPr lang="en-US" sz="13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Nordmann</a:t>
            </a:r>
            <a:r>
              <a:rPr lang="en-US" sz="13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 and </a:t>
            </a:r>
            <a:r>
              <a:rPr lang="en-US" sz="13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Poirel</a:t>
            </a:r>
            <a:r>
              <a:rPr lang="en-US" sz="13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a:t>
            </a:r>
            <a:r>
              <a:rPr lang="en-US"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(2019). Epidemiology and diagnostics of </a:t>
            </a:r>
            <a:r>
              <a:rPr lang="en-US"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carbapenem</a:t>
            </a:r>
            <a:r>
              <a:rPr lang="en-US"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resistance in gram-negative bacteria. </a:t>
            </a:r>
            <a:r>
              <a:rPr lang="en-US" sz="13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Clin</a:t>
            </a:r>
            <a:r>
              <a:rPr lang="en-US" sz="13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Infect Dis</a:t>
            </a:r>
            <a:r>
              <a:rPr lang="en-US"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69(</a:t>
            </a:r>
            <a:r>
              <a:rPr lang="en-US"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Suppl</a:t>
            </a:r>
            <a:r>
              <a:rPr lang="en-US"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7):S521– S528.  	doi:10.1093/</a:t>
            </a:r>
            <a:r>
              <a:rPr lang="en-US" sz="13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cid</a:t>
            </a:r>
            <a:r>
              <a:rPr lang="en-US" sz="13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/ciz824.</a:t>
            </a:r>
          </a:p>
          <a:p>
            <a:pPr marL="0" marR="0" indent="0" algn="just">
              <a:lnSpc>
                <a:spcPct val="107000"/>
              </a:lnSpc>
              <a:spcBef>
                <a:spcPts val="0"/>
              </a:spcBef>
              <a:spcAft>
                <a:spcPts val="0"/>
              </a:spcAft>
              <a:buNone/>
              <a:tabLst>
                <a:tab pos="2514600" algn="l"/>
              </a:tabLst>
            </a:pP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Omoleke, S. A.,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Olatunji</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Faisal, S., Fiona B.,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Sisay</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Tegegne</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 C. U., Johnson M. T., 	Anthony, O., Peter, N., Usman, A.,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Kabiru</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Chima</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 and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Wondimagegnehu</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(2018). </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Environmental, economic and socio-cultural risk factors of recurrent seasonal 	epidemics of 	cerebrospinal 	meningitis in Kebbi state, northwestern Nigeria: a qualitative approach.</a:t>
            </a:r>
            <a:r>
              <a:rPr lang="en-US" sz="1300" dirty="0">
                <a:solidFill>
                  <a:srgbClr val="131413"/>
                </a:solidFill>
                <a:latin typeface="VwfwyvAdvTT7329fd89.I"/>
                <a:ea typeface="Times New Roman" panose="02020603050405020304" pitchFamily="18" charset="0"/>
                <a:cs typeface="Times New Roman" panose="02020603050405020304" pitchFamily="18" charset="0"/>
              </a:rPr>
              <a:t> </a:t>
            </a:r>
            <a:r>
              <a:rPr lang="en-US" sz="13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BMC Public Health</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a:t>
            </a:r>
            <a:r>
              <a:rPr lang="en-US" sz="13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Suppl</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 1318. 	</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rPr>
              <a:t>https://doi.org/10.1186/s12889-018-</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6196-9  </a:t>
            </a:r>
          </a:p>
          <a:p>
            <a:pPr marL="0" marR="0" indent="0" algn="just">
              <a:lnSpc>
                <a:spcPct val="107000"/>
              </a:lnSpc>
              <a:spcBef>
                <a:spcPts val="0"/>
              </a:spcBef>
              <a:spcAft>
                <a:spcPts val="0"/>
              </a:spcAft>
              <a:buNone/>
            </a:pP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Einas A., Osman, N. E.,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Emad</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E.,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Adrees</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 A. and </a:t>
            </a:r>
            <a:r>
              <a:rPr lang="en-US" sz="13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Maowia</a:t>
            </a:r>
            <a:r>
              <a:rPr lang="en-US" sz="13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 (2020). </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Comparing 	conventional, biochemical and genotypic 	methods for accurate 	identification of 	</a:t>
            </a:r>
            <a:r>
              <a:rPr lang="en-US" sz="13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Klebsiella pneumoniae</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Sudan. </a:t>
            </a:r>
            <a:r>
              <a:rPr lang="en-US" sz="13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Access 	Microbiology.</a:t>
            </a:r>
            <a:r>
              <a:rPr lang="en-US" sz="13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DOI 	10.1099/acmi.0.000096</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en-US" sz="13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72A1AA22-A7EC-42A0-9281-BE628D6A505F}" type="slidenum">
              <a:rPr lang="en-US" sz="1400" b="1" smtClean="0">
                <a:solidFill>
                  <a:schemeClr val="tx1"/>
                </a:solidFill>
                <a:latin typeface="Times New Roman" panose="02020603050405020304" pitchFamily="18" charset="0"/>
                <a:cs typeface="Times New Roman" panose="02020603050405020304" pitchFamily="18" charset="0"/>
              </a:rPr>
              <a:t>32</a:t>
            </a:fld>
            <a:endParaRPr lang="en-US"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009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410246">
            <a:off x="222834" y="899215"/>
            <a:ext cx="10515600" cy="3252975"/>
          </a:xfrm>
        </p:spPr>
        <p:txBody>
          <a:bodyPr/>
          <a:lstStyle/>
          <a:p>
            <a:pPr marL="0" lvl="0" indent="0" algn="ctr">
              <a:buNone/>
            </a:pPr>
            <a:endParaRPr lang="en-US" sz="4400" b="1" dirty="0">
              <a:solidFill>
                <a:prstClr val="black"/>
              </a:solidFill>
              <a:latin typeface="Times New Roman" panose="02020603050405020304" pitchFamily="18" charset="0"/>
              <a:cs typeface="Times New Roman" panose="02020603050405020304" pitchFamily="18" charset="0"/>
            </a:endParaRPr>
          </a:p>
          <a:p>
            <a:pPr marL="0" lvl="0" indent="0" algn="ctr">
              <a:buNone/>
            </a:pPr>
            <a:endParaRPr lang="en-US" sz="4400" b="1" dirty="0">
              <a:solidFill>
                <a:prstClr val="black"/>
              </a:solidFill>
              <a:latin typeface="Times New Roman" panose="02020603050405020304" pitchFamily="18" charset="0"/>
              <a:cs typeface="Times New Roman" panose="02020603050405020304" pitchFamily="18" charset="0"/>
            </a:endParaRPr>
          </a:p>
          <a:p>
            <a:pPr marL="0" lvl="0" indent="0" algn="ctr">
              <a:buNone/>
            </a:pPr>
            <a:endParaRPr lang="en-US" sz="4400" b="1" dirty="0">
              <a:solidFill>
                <a:prstClr val="black"/>
              </a:solidFill>
              <a:latin typeface="Times New Roman" panose="02020603050405020304" pitchFamily="18" charset="0"/>
              <a:cs typeface="Times New Roman" panose="02020603050405020304" pitchFamily="18" charset="0"/>
            </a:endParaRPr>
          </a:p>
          <a:p>
            <a:pPr marL="0" lvl="0" indent="0" algn="ctr">
              <a:buNone/>
            </a:pPr>
            <a:r>
              <a:rPr lang="en-US" sz="4400" b="1" dirty="0">
                <a:solidFill>
                  <a:prstClr val="black"/>
                </a:solidFill>
                <a:latin typeface="Times New Roman" panose="02020603050405020304" pitchFamily="18" charset="0"/>
                <a:cs typeface="Times New Roman" panose="02020603050405020304" pitchFamily="18" charset="0"/>
              </a:rPr>
              <a:t>THANKS YOU FOR LISTENING</a:t>
            </a:r>
          </a:p>
          <a:p>
            <a:pPr marL="0" indent="0" algn="just">
              <a:buNone/>
            </a:pPr>
            <a:endParaRPr lang="en-US" dirty="0"/>
          </a:p>
        </p:txBody>
      </p:sp>
      <p:sp>
        <p:nvSpPr>
          <p:cNvPr id="4" name="Slide Number Placeholder 3"/>
          <p:cNvSpPr>
            <a:spLocks noGrp="1"/>
          </p:cNvSpPr>
          <p:nvPr>
            <p:ph type="sldNum" sz="quarter" idx="12"/>
          </p:nvPr>
        </p:nvSpPr>
        <p:spPr/>
        <p:txBody>
          <a:bodyPr/>
          <a:lstStyle/>
          <a:p>
            <a:fld id="{72A1AA22-A7EC-42A0-9281-BE628D6A505F}" type="slidenum">
              <a:rPr lang="en-US" smtClean="0"/>
              <a:t>33</a:t>
            </a:fld>
            <a:endParaRPr lang="en-US" dirty="0"/>
          </a:p>
        </p:txBody>
      </p:sp>
    </p:spTree>
    <p:extLst>
      <p:ext uri="{BB962C8B-B14F-4D97-AF65-F5344CB8AC3E}">
        <p14:creationId xmlns:p14="http://schemas.microsoft.com/office/powerpoint/2010/main" val="2993509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A1AA22-A7EC-42A0-9281-BE628D6A505F}" type="slidenum">
              <a:rPr lang="en-US" smtClean="0"/>
              <a:t>34</a:t>
            </a:fld>
            <a:endParaRPr lang="en-US" dirty="0"/>
          </a:p>
        </p:txBody>
      </p:sp>
      <p:sp>
        <p:nvSpPr>
          <p:cNvPr id="6" name="Action Button: Help 5">
            <a:hlinkClick r:id="" action="ppaction://noaction" highlightClick="1"/>
          </p:cNvPr>
          <p:cNvSpPr/>
          <p:nvPr/>
        </p:nvSpPr>
        <p:spPr>
          <a:xfrm>
            <a:off x="2928097" y="1325562"/>
            <a:ext cx="6335806" cy="4408581"/>
          </a:xfrm>
          <a:prstGeom prst="actionButtonHelp">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accent5"/>
                </a:solidFill>
                <a:prstDash val="solid"/>
              </a:ln>
              <a:pattFill prst="ltDnDiag">
                <a:fgClr>
                  <a:schemeClr val="accent5">
                    <a:lumMod val="60000"/>
                    <a:lumOff val="40000"/>
                  </a:schemeClr>
                </a:fgClr>
                <a:bgClr>
                  <a:schemeClr val="bg1"/>
                </a:bgClr>
              </a:pattFill>
            </a:endParaRPr>
          </a:p>
        </p:txBody>
      </p:sp>
    </p:spTree>
    <p:extLst>
      <p:ext uri="{BB962C8B-B14F-4D97-AF65-F5344CB8AC3E}">
        <p14:creationId xmlns:p14="http://schemas.microsoft.com/office/powerpoint/2010/main" val="311515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9691"/>
          </a:xfrm>
        </p:spPr>
        <p:txBody>
          <a:bodyPr>
            <a:normAutofit/>
          </a:bodyPr>
          <a:lstStyle/>
          <a:p>
            <a:pPr algn="ctr"/>
            <a:r>
              <a:rPr lang="en-US" sz="3200" b="1" dirty="0">
                <a:solidFill>
                  <a:srgbClr val="000000"/>
                </a:solidFill>
                <a:effectLst/>
                <a:latin typeface="Times New Roman" panose="02020603050405020304" pitchFamily="18" charset="0"/>
                <a:ea typeface="Calibri" panose="020F0502020204030204" pitchFamily="34" charset="0"/>
              </a:rPr>
              <a:t>Statement of research problem</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6301" y="1352938"/>
            <a:ext cx="10897644" cy="4496717"/>
          </a:xfrm>
        </p:spPr>
        <p:txBody>
          <a:bodyPr>
            <a:noAutofit/>
          </a:bodyPr>
          <a:lstStyle/>
          <a:p>
            <a:pPr algn="just">
              <a:lnSpc>
                <a:spcPct val="100000"/>
              </a:lnSpc>
              <a:buFont typeface="Wingdings" panose="05000000000000000000" pitchFamily="2" charset="2"/>
              <a:buChar char="ü"/>
            </a:pPr>
            <a:r>
              <a:rPr lang="en-US" sz="1900" i="1" dirty="0">
                <a:latin typeface="Times New Roman" panose="02020603050405020304" pitchFamily="18" charset="0"/>
                <a:cs typeface="Times New Roman" panose="02020603050405020304" pitchFamily="18" charset="0"/>
              </a:rPr>
              <a:t>K. pneumonia</a:t>
            </a:r>
            <a:r>
              <a:rPr lang="en-US" sz="1900" dirty="0">
                <a:latin typeface="Times New Roman" panose="02020603050405020304" pitchFamily="18" charset="0"/>
                <a:cs typeface="Times New Roman" panose="02020603050405020304" pitchFamily="18" charset="0"/>
              </a:rPr>
              <a:t>, are natural inhabitant of the GIT and oropharynx as normal micro biomes of healthy humans and animals (Chang </a:t>
            </a:r>
            <a:r>
              <a:rPr lang="en-US" sz="1900" i="1" dirty="0">
                <a:latin typeface="Times New Roman" panose="02020603050405020304" pitchFamily="18" charset="0"/>
                <a:cs typeface="Times New Roman" panose="02020603050405020304" pitchFamily="18" charset="0"/>
              </a:rPr>
              <a:t>et</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al</a:t>
            </a:r>
            <a:r>
              <a:rPr lang="en-US" sz="1900" dirty="0">
                <a:latin typeface="Times New Roman" panose="02020603050405020304" pitchFamily="18" charset="0"/>
                <a:cs typeface="Times New Roman" panose="02020603050405020304" pitchFamily="18" charset="0"/>
              </a:rPr>
              <a:t>., 2021). Moreover it is also part of the ESKAPE group of organisms, which effectively ‘escape’ the effects of antibacterial drugs (Einas</a:t>
            </a:r>
            <a:r>
              <a:rPr lang="en-US" sz="1900" i="1" dirty="0">
                <a:latin typeface="Times New Roman" panose="02020603050405020304" pitchFamily="18" charset="0"/>
                <a:cs typeface="Times New Roman" panose="02020603050405020304" pitchFamily="18" charset="0"/>
              </a:rPr>
              <a:t> et al</a:t>
            </a:r>
            <a:r>
              <a:rPr lang="en-US" sz="1900" dirty="0">
                <a:latin typeface="Times New Roman" panose="02020603050405020304" pitchFamily="18" charset="0"/>
                <a:cs typeface="Times New Roman" panose="02020603050405020304" pitchFamily="18" charset="0"/>
              </a:rPr>
              <a:t>., 2020).</a:t>
            </a:r>
          </a:p>
          <a:p>
            <a:pPr algn="just">
              <a:lnSpc>
                <a:spcPct val="100000"/>
              </a:lnSpc>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Furthermore they have a variety of antibiotic resistance mechanisms, which make them to be among the common pathogens causing hospital-acquired surgical wound infection, community onset infection, that causes outbreak of nosocomial infection (</a:t>
            </a:r>
            <a:r>
              <a:rPr lang="en-US" sz="1900" dirty="0">
                <a:solidFill>
                  <a:srgbClr val="000000"/>
                </a:solidFill>
                <a:latin typeface="Times New Roman" panose="02020603050405020304" pitchFamily="18" charset="0"/>
                <a:ea typeface="Calibri" panose="020F0502020204030204" pitchFamily="34" charset="0"/>
              </a:rPr>
              <a:t>2022; </a:t>
            </a:r>
            <a:r>
              <a:rPr lang="en-US" sz="1900" dirty="0">
                <a:latin typeface="Times New Roman" panose="02020603050405020304" pitchFamily="18" charset="0"/>
                <a:cs typeface="Times New Roman" panose="02020603050405020304" pitchFamily="18" charset="0"/>
              </a:rPr>
              <a:t>Jalal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2023). </a:t>
            </a:r>
          </a:p>
          <a:p>
            <a:pPr algn="just">
              <a:lnSpc>
                <a:spcPct val="100000"/>
              </a:lnSpc>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ü"/>
            </a:pPr>
            <a:r>
              <a:rPr lang="en-US" sz="1900" dirty="0">
                <a:latin typeface="Times New Roman" panose="02020603050405020304" pitchFamily="18" charset="0"/>
                <a:cs typeface="Times New Roman" panose="02020603050405020304" pitchFamily="18" charset="0"/>
              </a:rPr>
              <a:t>On top of that the global drug resistance rate of </a:t>
            </a:r>
            <a:r>
              <a:rPr lang="en-US" sz="1900" i="1" dirty="0">
                <a:latin typeface="Times New Roman" panose="02020603050405020304" pitchFamily="18" charset="0"/>
                <a:cs typeface="Times New Roman" panose="02020603050405020304" pitchFamily="18" charset="0"/>
              </a:rPr>
              <a:t>K. pneumoniae </a:t>
            </a:r>
            <a:r>
              <a:rPr lang="en-US" sz="1900" dirty="0">
                <a:latin typeface="Times New Roman" panose="02020603050405020304" pitchFamily="18" charset="0"/>
                <a:cs typeface="Times New Roman" panose="02020603050405020304" pitchFamily="18" charset="0"/>
              </a:rPr>
              <a:t>has reached as high as 70%, and the infection related fatality rate has also reached 40% ~70%. Another point is in recent years, (CRKP) have emerged as a major global public health priority (Iredell </a:t>
            </a:r>
            <a:r>
              <a:rPr lang="en-US" sz="1900" i="1" dirty="0">
                <a:latin typeface="Times New Roman" panose="02020603050405020304" pitchFamily="18" charset="0"/>
                <a:cs typeface="Times New Roman" panose="02020603050405020304" pitchFamily="18" charset="0"/>
              </a:rPr>
              <a:t>et al</a:t>
            </a:r>
            <a:r>
              <a:rPr lang="en-US" sz="1900" dirty="0">
                <a:latin typeface="Times New Roman" panose="02020603050405020304" pitchFamily="18" charset="0"/>
                <a:cs typeface="Times New Roman" panose="02020603050405020304" pitchFamily="18" charset="0"/>
              </a:rPr>
              <a:t>., 2016). </a:t>
            </a:r>
          </a:p>
          <a:p>
            <a:pPr algn="just">
              <a:lnSpc>
                <a:spcPct val="100000"/>
              </a:lnSpc>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4</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60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04769"/>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rPr>
              <a:t>Justification of the study</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2023" y="1105422"/>
            <a:ext cx="11187953" cy="4773707"/>
          </a:xfrm>
        </p:spPr>
        <p:txBody>
          <a:bodyPr>
            <a:noAutofit/>
          </a:bodyPr>
          <a:lstStyle/>
          <a:p>
            <a:pPr algn="just">
              <a:lnSpc>
                <a:spcPct val="100000"/>
              </a:lnSpc>
              <a:buFont typeface="Wingdings" panose="05000000000000000000" pitchFamily="2" charset="2"/>
              <a:buChar char="ü"/>
            </a:pPr>
            <a:r>
              <a:rPr lang="en-US" sz="2000" i="1" dirty="0">
                <a:solidFill>
                  <a:srgbClr val="000000"/>
                </a:solidFill>
                <a:latin typeface="Times New Roman" panose="02020603050405020304" pitchFamily="18" charset="0"/>
                <a:ea typeface="Calibri" panose="020F0502020204030204" pitchFamily="34" charset="0"/>
              </a:rPr>
              <a:t>K. pneumoniae </a:t>
            </a:r>
            <a:r>
              <a:rPr lang="en-US" sz="2000" dirty="0">
                <a:solidFill>
                  <a:srgbClr val="000000"/>
                </a:solidFill>
                <a:latin typeface="Times New Roman" panose="02020603050405020304" pitchFamily="18" charset="0"/>
                <a:ea typeface="Calibri" panose="020F0502020204030204" pitchFamily="34" charset="0"/>
              </a:rPr>
              <a:t>are naturally resistant to ampicillin, carbenicillin and ticarcillin because of production of a chromosomal penicillinase, sulfhydryl variable-1, and what </a:t>
            </a:r>
            <a:r>
              <a:rPr lang="en-US" sz="2000" i="1" dirty="0">
                <a:solidFill>
                  <a:srgbClr val="000000"/>
                </a:solidFill>
                <a:latin typeface="Times New Roman" panose="02020603050405020304" pitchFamily="18" charset="0"/>
                <a:ea typeface="Calibri" panose="020F0502020204030204" pitchFamily="34" charset="0"/>
              </a:rPr>
              <a:t>K. pneumoniae</a:t>
            </a:r>
            <a:r>
              <a:rPr lang="en-US" sz="2000" dirty="0">
                <a:solidFill>
                  <a:srgbClr val="000000"/>
                </a:solidFill>
                <a:latin typeface="Times New Roman" panose="02020603050405020304" pitchFamily="18" charset="0"/>
                <a:ea typeface="Calibri" panose="020F0502020204030204" pitchFamily="34" charset="0"/>
              </a:rPr>
              <a:t> is notorious for, is its propensity to collect resistance plasmids (Piperaki </a:t>
            </a:r>
            <a:r>
              <a:rPr lang="en-US" sz="2000" i="1" dirty="0">
                <a:solidFill>
                  <a:srgbClr val="000000"/>
                </a:solidFill>
                <a:latin typeface="Times New Roman" panose="02020603050405020304" pitchFamily="18" charset="0"/>
                <a:ea typeface="Calibri" panose="020F0502020204030204" pitchFamily="34" charset="0"/>
              </a:rPr>
              <a:t>et al</a:t>
            </a:r>
            <a:r>
              <a:rPr lang="en-US" sz="2000" dirty="0">
                <a:solidFill>
                  <a:srgbClr val="000000"/>
                </a:solidFill>
                <a:latin typeface="Times New Roman" panose="02020603050405020304" pitchFamily="18" charset="0"/>
                <a:ea typeface="Calibri" panose="020F0502020204030204" pitchFamily="34" charset="0"/>
              </a:rPr>
              <a:t>., 2017; Chang </a:t>
            </a:r>
            <a:r>
              <a:rPr lang="en-US" sz="2000" i="1" dirty="0">
                <a:solidFill>
                  <a:srgbClr val="000000"/>
                </a:solidFill>
                <a:latin typeface="Times New Roman" panose="02020603050405020304" pitchFamily="18" charset="0"/>
                <a:ea typeface="Calibri" panose="020F0502020204030204" pitchFamily="34" charset="0"/>
              </a:rPr>
              <a:t>et al</a:t>
            </a:r>
            <a:r>
              <a:rPr lang="en-US" sz="2000" dirty="0">
                <a:solidFill>
                  <a:srgbClr val="000000"/>
                </a:solidFill>
                <a:latin typeface="Times New Roman" panose="02020603050405020304" pitchFamily="18" charset="0"/>
                <a:ea typeface="Calibri" panose="020F0502020204030204" pitchFamily="34" charset="0"/>
              </a:rPr>
              <a:t>., 2021).</a:t>
            </a:r>
            <a:endParaRPr lang="en-US" sz="1900" dirty="0">
              <a:latin typeface="Times New Roman" panose="02020603050405020304" pitchFamily="18" charset="0"/>
              <a:cs typeface="Times New Roman" panose="02020603050405020304" pitchFamily="18" charset="0"/>
            </a:endParaRPr>
          </a:p>
          <a:p>
            <a:pPr marL="0" indent="0" algn="just">
              <a:lnSpc>
                <a:spcPct val="100000"/>
              </a:lnSpc>
              <a:buNone/>
            </a:pPr>
            <a:r>
              <a:rPr lang="en-US" sz="1900" dirty="0">
                <a:latin typeface="Times New Roman" panose="02020603050405020304" pitchFamily="18" charset="0"/>
                <a:cs typeface="Times New Roman" panose="02020603050405020304" pitchFamily="18" charset="0"/>
              </a:rPr>
              <a:t> </a:t>
            </a:r>
          </a:p>
          <a:p>
            <a:pPr algn="just">
              <a:lnSpc>
                <a:spcPct val="100000"/>
              </a:lnSpc>
              <a:buFont typeface="Wingdings" panose="05000000000000000000" pitchFamily="2" charset="2"/>
              <a:buChar char="ü"/>
            </a:pPr>
            <a:endParaRPr lang="en-US" sz="1900" dirty="0">
              <a:latin typeface="Times New Roman" panose="02020603050405020304" pitchFamily="18" charset="0"/>
              <a:cs typeface="Times New Roman" panose="02020603050405020304" pitchFamily="18" charset="0"/>
            </a:endParaRPr>
          </a:p>
          <a:p>
            <a:pPr marL="0" indent="0" algn="just">
              <a:lnSpc>
                <a:spcPct val="100000"/>
              </a:lnSpc>
              <a:buNone/>
            </a:pPr>
            <a:r>
              <a:rPr lang="en-US" sz="1900" dirty="0">
                <a:latin typeface="Times New Roman" panose="02020603050405020304" pitchFamily="18" charset="0"/>
                <a:cs typeface="Times New Roman" panose="02020603050405020304" pitchFamily="18" charset="0"/>
              </a:rPr>
              <a:t>Carbapenems are highly effective β-lactam antibiotics introduced, following the emergence of ESBL producing Gram-negative bacteria particularly K. pneumoniae (</a:t>
            </a:r>
            <a:r>
              <a:rPr lang="en-US" sz="1900" dirty="0" err="1">
                <a:latin typeface="Times New Roman" panose="02020603050405020304" pitchFamily="18" charset="0"/>
                <a:cs typeface="Times New Roman" panose="02020603050405020304" pitchFamily="18" charset="0"/>
              </a:rPr>
              <a:t>Nicolau</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et</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al</a:t>
            </a:r>
            <a:r>
              <a:rPr lang="en-US" sz="1900" dirty="0">
                <a:latin typeface="Times New Roman" panose="02020603050405020304" pitchFamily="18" charset="0"/>
                <a:cs typeface="Times New Roman" panose="02020603050405020304" pitchFamily="18" charset="0"/>
              </a:rPr>
              <a:t>., 2008).</a:t>
            </a:r>
          </a:p>
          <a:p>
            <a:pPr marL="0" indent="0" algn="just">
              <a:lnSpc>
                <a:spcPct val="100000"/>
              </a:lnSpc>
              <a:buNone/>
            </a:pPr>
            <a:endParaRPr lang="en-US" sz="1900"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1900" dirty="0">
              <a:latin typeface="Times New Roman" panose="02020603050405020304" pitchFamily="18" charset="0"/>
              <a:cs typeface="Times New Roman" panose="02020603050405020304" pitchFamily="18" charset="0"/>
            </a:endParaRPr>
          </a:p>
          <a:p>
            <a:pPr marL="0" indent="0" algn="just">
              <a:lnSpc>
                <a:spcPct val="100000"/>
              </a:lnSpc>
              <a:buNone/>
            </a:pPr>
            <a:r>
              <a:rPr lang="en-US" sz="1900" dirty="0">
                <a:latin typeface="Times New Roman" panose="02020603050405020304" pitchFamily="18" charset="0"/>
                <a:cs typeface="Times New Roman" panose="02020603050405020304" pitchFamily="18" charset="0"/>
              </a:rPr>
              <a:t> However in the early 1990s, carbapenems resistance have emerged in Japan (Watanabe </a:t>
            </a:r>
            <a:r>
              <a:rPr lang="en-US" sz="1900" i="1" dirty="0">
                <a:latin typeface="Times New Roman" panose="02020603050405020304" pitchFamily="18" charset="0"/>
                <a:cs typeface="Times New Roman" panose="02020603050405020304" pitchFamily="18" charset="0"/>
              </a:rPr>
              <a:t>et</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al</a:t>
            </a:r>
            <a:r>
              <a:rPr lang="en-US" sz="1900" dirty="0">
                <a:latin typeface="Times New Roman" panose="02020603050405020304" pitchFamily="18" charset="0"/>
                <a:cs typeface="Times New Roman" panose="02020603050405020304" pitchFamily="18" charset="0"/>
              </a:rPr>
              <a:t>., 1991). Following this, there was rapid dissemination of extended-spectrum-β-lactamases and carbapenemase producing bacteria and this continues to be increasingly reported worldwide (</a:t>
            </a:r>
            <a:r>
              <a:rPr lang="en-US" sz="1900" dirty="0" err="1">
                <a:latin typeface="Times New Roman" panose="02020603050405020304" pitchFamily="18" charset="0"/>
                <a:cs typeface="Times New Roman" panose="02020603050405020304" pitchFamily="18" charset="0"/>
              </a:rPr>
              <a:t>Bonomo</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et</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al</a:t>
            </a:r>
            <a:r>
              <a:rPr lang="en-US" sz="1900" dirty="0">
                <a:latin typeface="Times New Roman" panose="02020603050405020304" pitchFamily="18" charset="0"/>
                <a:cs typeface="Times New Roman" panose="02020603050405020304" pitchFamily="18" charset="0"/>
              </a:rPr>
              <a:t>., 2018). </a:t>
            </a: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5</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60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99587"/>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rPr>
              <a:t>Justification of the study </a:t>
            </a:r>
            <a:r>
              <a:rPr lang="en-US" sz="3200" b="1" dirty="0">
                <a:solidFill>
                  <a:prstClr val="black"/>
                </a:solidFill>
                <a:latin typeface="Times New Roman" panose="02020603050405020304" pitchFamily="18" charset="0"/>
                <a:cs typeface="Times New Roman" panose="02020603050405020304" pitchFamily="18" charset="0"/>
              </a:rPr>
              <a:t>cont.,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96184"/>
            <a:ext cx="10739718" cy="4968440"/>
          </a:xfrm>
        </p:spPr>
        <p:txBody>
          <a:bodyPr>
            <a:noAutofit/>
          </a:bodyPr>
          <a:lstStyle/>
          <a:p>
            <a:pPr marL="0" indent="0" algn="just">
              <a:lnSpc>
                <a:spcPct val="100000"/>
              </a:lnSpc>
              <a:buNone/>
            </a:pPr>
            <a:r>
              <a:rPr lang="en-US" sz="2000" dirty="0">
                <a:latin typeface="Times New Roman" panose="02020603050405020304" pitchFamily="18" charset="0"/>
                <a:cs typeface="Times New Roman" panose="02020603050405020304" pitchFamily="18" charset="0"/>
              </a:rPr>
              <a:t>In the last 10 years, </a:t>
            </a:r>
            <a:r>
              <a:rPr lang="en-US" sz="2000" dirty="0" err="1">
                <a:latin typeface="Times New Roman" panose="02020603050405020304" pitchFamily="18" charset="0"/>
                <a:cs typeface="Times New Roman" panose="02020603050405020304" pitchFamily="18" charset="0"/>
              </a:rPr>
              <a:t>carbapenem</a:t>
            </a:r>
            <a:r>
              <a:rPr lang="en-US" sz="2000" dirty="0">
                <a:latin typeface="Times New Roman" panose="02020603050405020304" pitchFamily="18" charset="0"/>
                <a:cs typeface="Times New Roman" panose="02020603050405020304" pitchFamily="18" charset="0"/>
              </a:rPr>
              <a:t>-resistant </a:t>
            </a:r>
            <a:r>
              <a:rPr lang="en-US" sz="2000" i="1" dirty="0">
                <a:latin typeface="Times New Roman" panose="02020603050405020304" pitchFamily="18" charset="0"/>
                <a:cs typeface="Times New Roman" panose="02020603050405020304" pitchFamily="18" charset="0"/>
              </a:rPr>
              <a:t>K. pneumoniae </a:t>
            </a:r>
            <a:r>
              <a:rPr lang="en-US" sz="2000" dirty="0">
                <a:latin typeface="Times New Roman" panose="02020603050405020304" pitchFamily="18" charset="0"/>
                <a:cs typeface="Times New Roman" panose="02020603050405020304" pitchFamily="18" charset="0"/>
              </a:rPr>
              <a:t>had increased from 3% in 2005 (</a:t>
            </a:r>
            <a:r>
              <a:rPr lang="en-US" sz="2000" dirty="0" err="1">
                <a:latin typeface="Times New Roman" panose="02020603050405020304" pitchFamily="18" charset="0"/>
                <a:cs typeface="Times New Roman" panose="02020603050405020304" pitchFamily="18" charset="0"/>
              </a:rPr>
              <a:t>Nordmann</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al</a:t>
            </a:r>
            <a:r>
              <a:rPr lang="en-US" sz="2000" dirty="0">
                <a:latin typeface="Times New Roman" panose="02020603050405020304" pitchFamily="18" charset="0"/>
                <a:cs typeface="Times New Roman" panose="02020603050405020304" pitchFamily="18" charset="0"/>
              </a:rPr>
              <a:t>., 2019), to 25.3% in 2019 in China (Hu </a:t>
            </a:r>
            <a:r>
              <a:rPr lang="en-US" sz="2000" i="1" dirty="0">
                <a:latin typeface="Times New Roman" panose="02020603050405020304" pitchFamily="18" charset="0"/>
                <a:cs typeface="Times New Roman" panose="02020603050405020304" pitchFamily="18" charset="0"/>
              </a:rPr>
              <a:t>et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al</a:t>
            </a:r>
            <a:r>
              <a:rPr lang="en-US" sz="2000" dirty="0">
                <a:latin typeface="Times New Roman" panose="02020603050405020304" pitchFamily="18" charset="0"/>
                <a:cs typeface="Times New Roman" panose="02020603050405020304" pitchFamily="18" charset="0"/>
              </a:rPr>
              <a:t>., 2020). Furthermore in Nigeria 26.3% prevalence of carbapenems resistant K. pneumoniae CKP have been reported from 2013- 2022 (Tula </a:t>
            </a:r>
            <a:r>
              <a:rPr lang="en-US" sz="2000" i="1" dirty="0">
                <a:latin typeface="Times New Roman" panose="02020603050405020304" pitchFamily="18" charset="0"/>
                <a:cs typeface="Times New Roman" panose="02020603050405020304" pitchFamily="18" charset="0"/>
              </a:rPr>
              <a:t>et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al</a:t>
            </a:r>
            <a:r>
              <a:rPr lang="en-US" sz="2000" dirty="0">
                <a:latin typeface="Times New Roman" panose="02020603050405020304" pitchFamily="18" charset="0"/>
                <a:cs typeface="Times New Roman" panose="02020603050405020304" pitchFamily="18" charset="0"/>
              </a:rPr>
              <a:t>., 2023). </a:t>
            </a:r>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000" dirty="0">
                <a:latin typeface="Times New Roman" panose="02020603050405020304" pitchFamily="18" charset="0"/>
                <a:cs typeface="Times New Roman" panose="02020603050405020304" pitchFamily="18" charset="0"/>
              </a:rPr>
              <a:t>However, in Kebbi State, there is paucity of data regarding </a:t>
            </a:r>
            <a:r>
              <a:rPr lang="en-US" sz="2000" i="1" dirty="0">
                <a:latin typeface="Times New Roman" panose="02020603050405020304" pitchFamily="18" charset="0"/>
                <a:cs typeface="Times New Roman" panose="02020603050405020304" pitchFamily="18" charset="0"/>
              </a:rPr>
              <a:t>Klebsiella pneumoniae </a:t>
            </a:r>
            <a:r>
              <a:rPr lang="en-US" sz="2000" dirty="0">
                <a:latin typeface="Times New Roman" panose="02020603050405020304" pitchFamily="18" charset="0"/>
                <a:cs typeface="Times New Roman" panose="02020603050405020304" pitchFamily="18" charset="0"/>
              </a:rPr>
              <a:t>and other bacteria pathogens (Danlami </a:t>
            </a:r>
            <a:r>
              <a:rPr lang="en-US" sz="2000" i="1" dirty="0">
                <a:latin typeface="Times New Roman" panose="02020603050405020304" pitchFamily="18" charset="0"/>
                <a:cs typeface="Times New Roman" panose="02020603050405020304" pitchFamily="18" charset="0"/>
              </a:rPr>
              <a:t>et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al</a:t>
            </a:r>
            <a:r>
              <a:rPr lang="en-US" sz="2000" dirty="0">
                <a:latin typeface="Times New Roman" panose="02020603050405020304" pitchFamily="18" charset="0"/>
                <a:cs typeface="Times New Roman" panose="02020603050405020304" pitchFamily="18" charset="0"/>
              </a:rPr>
              <a:t>., 2019; Kalgo </a:t>
            </a:r>
            <a:r>
              <a:rPr lang="en-US" sz="2000" i="1" dirty="0">
                <a:latin typeface="Times New Roman" panose="02020603050405020304" pitchFamily="18" charset="0"/>
                <a:cs typeface="Times New Roman" panose="02020603050405020304" pitchFamily="18" charset="0"/>
              </a:rPr>
              <a:t>et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al</a:t>
            </a:r>
            <a:r>
              <a:rPr lang="en-US" sz="2000" dirty="0">
                <a:latin typeface="Times New Roman" panose="02020603050405020304" pitchFamily="18" charset="0"/>
                <a:cs typeface="Times New Roman" panose="02020603050405020304" pitchFamily="18" charset="0"/>
              </a:rPr>
              <a:t>., 2022), and most of the research are established only on phenotypic methods. </a:t>
            </a:r>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a:p>
            <a:pPr marL="0" indent="0" algn="just">
              <a:lnSpc>
                <a:spcPct val="100000"/>
              </a:lnSpc>
              <a:buNone/>
            </a:pPr>
            <a:r>
              <a:rPr lang="en-US" sz="2000" dirty="0">
                <a:latin typeface="Times New Roman" panose="02020603050405020304" pitchFamily="18" charset="0"/>
                <a:cs typeface="Times New Roman" panose="02020603050405020304" pitchFamily="18" charset="0"/>
              </a:rPr>
              <a:t>In view of that, this study aimed to use molecular method to determine the prevalence, antibiotic resistance pattern of </a:t>
            </a:r>
            <a:r>
              <a:rPr lang="en-US" sz="2000" i="1" dirty="0">
                <a:latin typeface="Times New Roman" panose="02020603050405020304" pitchFamily="18" charset="0"/>
                <a:cs typeface="Times New Roman" panose="02020603050405020304" pitchFamily="18" charset="0"/>
              </a:rPr>
              <a:t>K. pneumoniae </a:t>
            </a:r>
            <a:r>
              <a:rPr lang="en-US" sz="2000" dirty="0">
                <a:latin typeface="Times New Roman" panose="02020603050405020304" pitchFamily="18" charset="0"/>
                <a:cs typeface="Times New Roman" panose="02020603050405020304" pitchFamily="18" charset="0"/>
              </a:rPr>
              <a:t>as well as its genetic diversity and spread of extended-spectrum-β-lactamases from clinical source. </a:t>
            </a:r>
          </a:p>
          <a:p>
            <a:pPr lvl="0" algn="just">
              <a:lnSpc>
                <a:spcPct val="100000"/>
              </a:lnSpc>
              <a:buFont typeface="Wingdings" panose="05000000000000000000" pitchFamily="2" charset="2"/>
              <a:buChar char="ü"/>
            </a:pPr>
            <a:endParaRPr lang="en-US" sz="2000" dirty="0">
              <a:solidFill>
                <a:prstClr val="black"/>
              </a:solidFill>
              <a:latin typeface="Times New Roman" panose="02020603050405020304" pitchFamily="18" charset="0"/>
              <a:cs typeface="Times New Roman" panose="02020603050405020304" pitchFamily="18" charset="0"/>
            </a:endParaRPr>
          </a:p>
          <a:p>
            <a:pPr marL="0" indent="0" algn="just">
              <a:lnSpc>
                <a:spcPct val="100000"/>
              </a:lnSpc>
              <a:buNone/>
            </a:pPr>
            <a:endParaRPr lang="en-US" sz="20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6</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704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65"/>
            <a:ext cx="10515600" cy="576169"/>
          </a:xfrm>
        </p:spPr>
        <p:txBody>
          <a:bodyPr>
            <a:normAutofit/>
          </a:bodyPr>
          <a:lstStyle/>
          <a:p>
            <a:pPr algn="ctr"/>
            <a:r>
              <a:rPr lang="en-US" sz="3200" b="1" dirty="0">
                <a:latin typeface="Times New Roman" panose="02020603050405020304" pitchFamily="18" charset="0"/>
                <a:cs typeface="Times New Roman" panose="02020603050405020304" pitchFamily="18" charset="0"/>
              </a:rPr>
              <a:t>The specific aim and objectives of the study</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0936" y="1303218"/>
            <a:ext cx="11298477" cy="5053132"/>
          </a:xfrm>
        </p:spPr>
        <p:txBody>
          <a:bodyPr>
            <a:noAutofit/>
          </a:bodyPr>
          <a:lstStyle/>
          <a:p>
            <a:pPr marL="0" marR="0" indent="0" algn="just">
              <a:lnSpc>
                <a:spcPct val="100000"/>
              </a:lnSpc>
              <a:spcBef>
                <a:spcPts val="0"/>
              </a:spcBef>
              <a:spcAft>
                <a:spcPts val="0"/>
              </a:spcAft>
              <a:buNone/>
            </a:pP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Aim of the study</a:t>
            </a:r>
          </a:p>
          <a:p>
            <a:pPr marL="0" marR="0" indent="0" algn="just">
              <a:lnSpc>
                <a:spcPct val="100000"/>
              </a:lnSpc>
              <a:spcBef>
                <a:spcPts val="0"/>
              </a:spcBef>
              <a:spcAft>
                <a:spcPts val="0"/>
              </a:spcAft>
              <a:buNone/>
            </a:pPr>
            <a:endPar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0000"/>
              </a:lnSpc>
              <a:spcBef>
                <a:spcPts val="0"/>
              </a:spcBef>
              <a:spcAft>
                <a:spcPts val="0"/>
              </a:spcAft>
              <a:buNone/>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aim of the study is to determine the prevalence and antibiotic resistance pattern of </a:t>
            </a:r>
            <a:r>
              <a:rPr lang="en-US" sz="20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Klebsiella pneumonia</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  isolated from clinical sample of patients attending </a:t>
            </a:r>
            <a:r>
              <a:rPr lang="en-US" sz="2000" dirty="0">
                <a:latin typeface="Times New Roman" panose="02020603050405020304" pitchFamily="18" charset="0"/>
                <a:ea typeface="Calibri" panose="020F0502020204030204" pitchFamily="34" charset="0"/>
                <a:cs typeface="Times New Roman" panose="02020603050405020304" pitchFamily="18" charset="0"/>
              </a:rPr>
              <a:t>General Hospital Jega</a:t>
            </a:r>
          </a:p>
          <a:p>
            <a:pPr marL="0" indent="0" algn="just">
              <a:lnSpc>
                <a:spcPct val="100000"/>
              </a:lnSpc>
              <a:spcBef>
                <a:spcPts val="0"/>
              </a:spcBef>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0000"/>
              </a:lnSpc>
              <a:spcBef>
                <a:spcPts val="0"/>
              </a:spcBef>
              <a:spcAft>
                <a:spcPts val="0"/>
              </a:spcAft>
              <a:buNone/>
            </a:pPr>
            <a:r>
              <a:rPr lang="en-US"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Objectives of the study are to;</a:t>
            </a:r>
          </a:p>
          <a:p>
            <a:pPr marL="0" marR="0" indent="0" algn="just">
              <a:lnSpc>
                <a:spcPct val="100000"/>
              </a:lnSpc>
              <a:spcBef>
                <a:spcPts val="0"/>
              </a:spcBef>
              <a:spcAft>
                <a:spcPts val="0"/>
              </a:spcAft>
              <a:buNone/>
            </a:pPr>
            <a:endPar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400050" marR="0" indent="-400050" algn="just">
              <a:lnSpc>
                <a:spcPct val="100000"/>
              </a:lnSpc>
              <a:spcBef>
                <a:spcPts val="0"/>
              </a:spcBef>
              <a:spcAft>
                <a:spcPts val="0"/>
              </a:spcAft>
              <a:buFont typeface="+mj-lt"/>
              <a:buAutoNum type="romanLcPeriod"/>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determine the prevalence of </a:t>
            </a:r>
            <a:r>
              <a:rPr lang="en-US" sz="2000" i="1" dirty="0">
                <a:latin typeface="Times New Roman" panose="02020603050405020304" pitchFamily="18" charset="0"/>
                <a:ea typeface="Calibri" panose="020F0502020204030204" pitchFamily="34" charset="0"/>
                <a:cs typeface="Times New Roman" panose="02020603050405020304" pitchFamily="18" charset="0"/>
              </a:rPr>
              <a:t>K. pneumoniae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isolated from Sputum, Blood and Urine sample of patients attending General Hospital Jega</a:t>
            </a:r>
          </a:p>
          <a:p>
            <a:pPr marL="400050" marR="0" indent="-400050" algn="just">
              <a:lnSpc>
                <a:spcPct val="100000"/>
              </a:lnSpc>
              <a:spcBef>
                <a:spcPts val="0"/>
              </a:spcBef>
              <a:spcAft>
                <a:spcPts val="0"/>
              </a:spcAft>
              <a:buFont typeface="+mj-lt"/>
              <a:buAutoNum type="romanLcPeriod"/>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400050" marR="0" indent="-400050" algn="just">
              <a:lnSpc>
                <a:spcPct val="100000"/>
              </a:lnSpc>
              <a:spcBef>
                <a:spcPts val="0"/>
              </a:spcBef>
              <a:spcAft>
                <a:spcPts val="800"/>
              </a:spcAft>
              <a:buFont typeface="+mj-lt"/>
              <a:buAutoNum type="romanLcPeriod"/>
            </a:pP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determine the antibiotic sensitivity pattern of </a:t>
            </a:r>
            <a:r>
              <a:rPr lang="en-US" sz="2000" i="1" dirty="0">
                <a:latin typeface="Times New Roman" panose="02020603050405020304" pitchFamily="18" charset="0"/>
                <a:ea typeface="Calibri" panose="020F0502020204030204" pitchFamily="34" charset="0"/>
                <a:cs typeface="Times New Roman" panose="02020603050405020304" pitchFamily="18" charset="0"/>
              </a:rPr>
              <a:t>K. pneumoniae </a:t>
            </a:r>
            <a:r>
              <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isolated from Sputum, Blood and Urine sample. </a:t>
            </a:r>
          </a:p>
          <a:p>
            <a:pPr marL="400050" marR="0" indent="-400050" algn="just">
              <a:lnSpc>
                <a:spcPct val="100000"/>
              </a:lnSpc>
              <a:spcBef>
                <a:spcPts val="0"/>
              </a:spcBef>
              <a:spcAft>
                <a:spcPts val="800"/>
              </a:spcAft>
              <a:buFont typeface="+mj-lt"/>
              <a:buAutoNum type="romanLcPeriod"/>
            </a:pPr>
            <a:r>
              <a:rPr lang="en-US" sz="2000" dirty="0">
                <a:latin typeface="Times New Roman" panose="02020603050405020304" pitchFamily="18" charset="0"/>
                <a:cs typeface="Times New Roman" panose="02020603050405020304" pitchFamily="18" charset="0"/>
              </a:rPr>
              <a:t>screen for extended spectrum β-lactamases (ESBLs) enzymes, producing </a:t>
            </a:r>
            <a:r>
              <a:rPr lang="en-US" sz="2000" i="1" dirty="0">
                <a:latin typeface="Times New Roman" panose="02020603050405020304" pitchFamily="18" charset="0"/>
                <a:cs typeface="Times New Roman" panose="02020603050405020304" pitchFamily="18" charset="0"/>
              </a:rPr>
              <a:t>Klebsiella pneumoniae</a:t>
            </a:r>
            <a:r>
              <a:rPr lang="en-US" sz="2000" dirty="0">
                <a:latin typeface="Times New Roman" panose="02020603050405020304" pitchFamily="18" charset="0"/>
                <a:cs typeface="Times New Roman" panose="02020603050405020304" pitchFamily="18" charset="0"/>
              </a:rPr>
              <a:t> </a:t>
            </a:r>
          </a:p>
          <a:p>
            <a:pPr marL="400050" marR="0" indent="-400050" algn="just">
              <a:lnSpc>
                <a:spcPct val="100000"/>
              </a:lnSpc>
              <a:spcBef>
                <a:spcPts val="0"/>
              </a:spcBef>
              <a:spcAft>
                <a:spcPts val="800"/>
              </a:spcAft>
              <a:buFont typeface="+mj-lt"/>
              <a:buAutoNum type="romanLcPeriod"/>
            </a:pPr>
            <a:r>
              <a:rPr lang="en-US" sz="2000" dirty="0">
                <a:latin typeface="Times New Roman" panose="02020603050405020304" pitchFamily="18" charset="0"/>
                <a:ea typeface="Calibri" panose="020F0502020204030204" pitchFamily="34" charset="0"/>
              </a:rPr>
              <a:t>determine  the present of </a:t>
            </a:r>
            <a:r>
              <a:rPr lang="en-US" sz="2000" dirty="0">
                <a:latin typeface="Times New Roman" panose="02020603050405020304" pitchFamily="18" charset="0"/>
                <a:cs typeface="Times New Roman" panose="02020603050405020304" pitchFamily="18" charset="0"/>
              </a:rPr>
              <a:t>ESBLs</a:t>
            </a:r>
            <a:r>
              <a:rPr lang="en-US" sz="2000" dirty="0">
                <a:latin typeface="Times New Roman" panose="02020603050405020304" pitchFamily="18" charset="0"/>
                <a:ea typeface="Calibri" panose="020F0502020204030204" pitchFamily="34" charset="0"/>
              </a:rPr>
              <a:t> isolates using molecular methods.</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7</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817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813"/>
            <a:ext cx="10515600" cy="549275"/>
          </a:xfrm>
        </p:spPr>
        <p:txBody>
          <a:bodyPr>
            <a:normAutofit/>
          </a:bodyPr>
          <a:lstStyle/>
          <a:p>
            <a:pPr algn="ct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Materials and methods</a:t>
            </a:r>
            <a:endParaRPr lang="en-US" sz="2800" dirty="0"/>
          </a:p>
        </p:txBody>
      </p:sp>
      <p:sp>
        <p:nvSpPr>
          <p:cNvPr id="3" name="Content Placeholder 2"/>
          <p:cNvSpPr>
            <a:spLocks noGrp="1"/>
          </p:cNvSpPr>
          <p:nvPr>
            <p:ph sz="half" idx="1"/>
          </p:nvPr>
        </p:nvSpPr>
        <p:spPr>
          <a:xfrm>
            <a:off x="564715" y="1473078"/>
            <a:ext cx="5531285" cy="4386008"/>
          </a:xfrm>
        </p:spPr>
        <p:txBody>
          <a:bodyPr>
            <a:noAutofit/>
          </a:bodyPr>
          <a:lstStyle/>
          <a:p>
            <a:pPr marL="0" indent="0" algn="just">
              <a:lnSpc>
                <a:spcPct val="100000"/>
              </a:lnSpc>
              <a:spcBef>
                <a:spcPts val="0"/>
              </a:spcBef>
              <a:buNone/>
            </a:pPr>
            <a:r>
              <a:rPr lang="en-US" sz="1800" b="1" dirty="0">
                <a:solidFill>
                  <a:prstClr val="black"/>
                </a:solidFill>
                <a:latin typeface="Times New Roman" panose="02020603050405020304" pitchFamily="18" charset="0"/>
                <a:cs typeface="Times New Roman" panose="02020603050405020304" pitchFamily="18" charset="0"/>
              </a:rPr>
              <a:t>Study area</a:t>
            </a:r>
          </a:p>
          <a:p>
            <a:pPr lvl="0" algn="just">
              <a:lnSpc>
                <a:spcPct val="100000"/>
              </a:lnSpc>
              <a:spcBef>
                <a:spcPts val="0"/>
              </a:spcBef>
              <a:buFont typeface="Wingdings" panose="05000000000000000000" pitchFamily="2" charset="2"/>
              <a:buChar char="ü"/>
            </a:pP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0000"/>
              </a:lnSpc>
              <a:spcBef>
                <a:spcPts val="0"/>
              </a:spcBef>
              <a:buFont typeface="Wingdings" panose="05000000000000000000" pitchFamily="2" charset="2"/>
              <a:buChar char="ü"/>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study was carried out in Jega Local Government Area, of Kebbi State, Northwestern Nigeria.</a:t>
            </a:r>
          </a:p>
          <a:p>
            <a:pPr marL="0" lvl="0" indent="0" algn="just">
              <a:lnSpc>
                <a:spcPct val="100000"/>
              </a:lnSpc>
              <a:spcBef>
                <a:spcPts val="0"/>
              </a:spcBef>
              <a:buNone/>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0000"/>
              </a:lnSpc>
              <a:spcBef>
                <a:spcPts val="0"/>
              </a:spcBef>
              <a:buFont typeface="Wingdings" panose="05000000000000000000" pitchFamily="2" charset="2"/>
              <a:buChar char="ü"/>
            </a:pP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0000"/>
              </a:lnSpc>
              <a:spcBef>
                <a:spcPts val="0"/>
              </a:spcBef>
              <a:buFont typeface="Wingdings" panose="05000000000000000000" pitchFamily="2" charset="2"/>
              <a:buChar char="ü"/>
            </a:pPr>
            <a:r>
              <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is positioned at a latitude of 12.3667° N and a longitude of 4.6333° E, relative to the equator. Its total land area spans 891km2, accommodating an estimated population of approximately 200,000 individuals (NPC, 2006).</a:t>
            </a:r>
          </a:p>
          <a:p>
            <a:pPr lvl="0" algn="just">
              <a:lnSpc>
                <a:spcPct val="100000"/>
              </a:lnSpc>
              <a:spcBef>
                <a:spcPts val="0"/>
              </a:spcBef>
              <a:buFont typeface="Wingdings" panose="05000000000000000000" pitchFamily="2" charset="2"/>
              <a:buChar char="ü"/>
            </a:pP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0000"/>
              </a:lnSpc>
              <a:buFont typeface="Wingdings" panose="05000000000000000000" pitchFamily="2" charset="2"/>
              <a:buChar char="ü"/>
            </a:pPr>
            <a:r>
              <a:rPr lang="en-US" sz="1800" dirty="0">
                <a:solidFill>
                  <a:prstClr val="black"/>
                </a:solidFill>
                <a:latin typeface="Times New Roman" panose="02020603050405020304" pitchFamily="18" charset="0"/>
                <a:cs typeface="Times New Roman" panose="02020603050405020304" pitchFamily="18" charset="0"/>
              </a:rPr>
              <a:t>They major ethnic group are Hausa, and they main occupation is Business &amp; Agriculture, especially in the  rural areas (Kalgo </a:t>
            </a:r>
            <a:r>
              <a:rPr lang="en-US" sz="1800" i="1" dirty="0">
                <a:solidFill>
                  <a:prstClr val="black"/>
                </a:solidFill>
                <a:latin typeface="Times New Roman" panose="02020603050405020304" pitchFamily="18" charset="0"/>
                <a:cs typeface="Times New Roman" panose="02020603050405020304" pitchFamily="18" charset="0"/>
              </a:rPr>
              <a:t>et al</a:t>
            </a:r>
            <a:r>
              <a:rPr lang="en-US" sz="1800" dirty="0">
                <a:solidFill>
                  <a:prstClr val="black"/>
                </a:solidFill>
                <a:latin typeface="Times New Roman" panose="02020603050405020304" pitchFamily="18" charset="0"/>
                <a:cs typeface="Times New Roman" panose="02020603050405020304" pitchFamily="18" charset="0"/>
              </a:rPr>
              <a:t>., 2022).</a:t>
            </a:r>
          </a:p>
          <a:p>
            <a:pPr lvl="0">
              <a:lnSpc>
                <a:spcPct val="100000"/>
              </a:lnSpc>
            </a:pPr>
            <a:endParaRPr lang="en-US" sz="1800" dirty="0">
              <a:solidFill>
                <a:prstClr val="black"/>
              </a:solidFill>
            </a:endParaRPr>
          </a:p>
        </p:txBody>
      </p:sp>
      <p:sp>
        <p:nvSpPr>
          <p:cNvPr id="7" name="Rectangle 6"/>
          <p:cNvSpPr/>
          <p:nvPr/>
        </p:nvSpPr>
        <p:spPr>
          <a:xfrm>
            <a:off x="5903934" y="5705440"/>
            <a:ext cx="6096000" cy="646331"/>
          </a:xfrm>
          <a:prstGeom prst="rect">
            <a:avLst/>
          </a:prstGeom>
        </p:spPr>
        <p:txBody>
          <a:bodyPr>
            <a:spAutoFit/>
          </a:bodyPr>
          <a:lstStyle/>
          <a:p>
            <a:pPr lvl="0" algn="ctr"/>
            <a:r>
              <a:rPr lang="en-US" b="1" dirty="0">
                <a:solidFill>
                  <a:srgbClr val="000000"/>
                </a:solidFill>
                <a:latin typeface="Times New Roman" panose="02020603050405020304" pitchFamily="18" charset="0"/>
                <a:ea typeface="Times New Roman" panose="02020603050405020304" pitchFamily="18" charset="0"/>
              </a:rPr>
              <a:t>Fig 3.</a:t>
            </a:r>
            <a:r>
              <a:rPr lang="en-US" dirty="0">
                <a:solidFill>
                  <a:srgbClr val="000000"/>
                </a:solidFill>
                <a:latin typeface="Times New Roman" panose="02020603050405020304" pitchFamily="18" charset="0"/>
                <a:ea typeface="Times New Roman" panose="02020603050405020304" pitchFamily="18" charset="0"/>
              </a:rPr>
              <a:t> Map of Kebbi State Showing the</a:t>
            </a:r>
          </a:p>
          <a:p>
            <a:pPr lvl="0" algn="ctr"/>
            <a:r>
              <a:rPr lang="en-US" dirty="0">
                <a:solidFill>
                  <a:srgbClr val="000000"/>
                </a:solidFill>
                <a:latin typeface="Times New Roman" panose="02020603050405020304" pitchFamily="18" charset="0"/>
                <a:ea typeface="Times New Roman" panose="02020603050405020304" pitchFamily="18" charset="0"/>
              </a:rPr>
              <a:t>Study Area (</a:t>
            </a:r>
            <a:r>
              <a:rPr lang="en-US" dirty="0">
                <a:solidFill>
                  <a:prstClr val="black"/>
                </a:solidFill>
                <a:latin typeface="Times New Roman" panose="02020603050405020304" pitchFamily="18" charset="0"/>
                <a:cs typeface="Times New Roman" panose="02020603050405020304" pitchFamily="18" charset="0"/>
              </a:rPr>
              <a:t>Omoleke </a:t>
            </a:r>
            <a:r>
              <a:rPr lang="en-US" i="1" dirty="0">
                <a:solidFill>
                  <a:prstClr val="black"/>
                </a:solidFill>
                <a:latin typeface="Times New Roman" panose="02020603050405020304" pitchFamily="18" charset="0"/>
                <a:cs typeface="Times New Roman" panose="02020603050405020304" pitchFamily="18" charset="0"/>
              </a:rPr>
              <a:t>et al</a:t>
            </a:r>
            <a:r>
              <a:rPr lang="en-US" dirty="0">
                <a:solidFill>
                  <a:prstClr val="black"/>
                </a:solidFill>
                <a:latin typeface="Times New Roman" panose="02020603050405020304" pitchFamily="18" charset="0"/>
                <a:cs typeface="Times New Roman" panose="02020603050405020304" pitchFamily="18" charset="0"/>
              </a:rPr>
              <a:t>., 2018).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5187" y="1549901"/>
            <a:ext cx="4805559" cy="4232362"/>
          </a:xfrm>
          <a:prstGeom prst="rect">
            <a:avLst/>
          </a:prstGeom>
        </p:spPr>
      </p:pic>
      <p:sp>
        <p:nvSpPr>
          <p:cNvPr id="9" name="Oval 8"/>
          <p:cNvSpPr/>
          <p:nvPr/>
        </p:nvSpPr>
        <p:spPr>
          <a:xfrm>
            <a:off x="8220726" y="2724244"/>
            <a:ext cx="551145" cy="510520"/>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b="1">
              <a:ln w="22225">
                <a:noFill/>
                <a:prstDash val="solid"/>
              </a:ln>
              <a:noFill/>
            </a:endParaRPr>
          </a:p>
        </p:txBody>
      </p:sp>
      <p:sp>
        <p:nvSpPr>
          <p:cNvPr id="5" name="Rectangle 4"/>
          <p:cNvSpPr/>
          <p:nvPr/>
        </p:nvSpPr>
        <p:spPr>
          <a:xfrm>
            <a:off x="9932595" y="1741211"/>
            <a:ext cx="2324946" cy="461665"/>
          </a:xfrm>
          <a:prstGeom prst="rect">
            <a:avLst/>
          </a:prstGeom>
        </p:spPr>
        <p:txBody>
          <a:bodyPr wrap="square">
            <a:spAutoFit/>
          </a:bodyPr>
          <a:lstStyle/>
          <a:p>
            <a:r>
              <a:rPr lang="en-US" sz="1200" b="1" dirty="0">
                <a:solidFill>
                  <a:prstClr val="black"/>
                </a:solidFill>
                <a:latin typeface="Times New Roman" panose="02020603050405020304" pitchFamily="18" charset="0"/>
                <a:cs typeface="Times New Roman" panose="02020603050405020304" pitchFamily="18" charset="0"/>
              </a:rPr>
              <a:t>KEY:</a:t>
            </a:r>
          </a:p>
          <a:p>
            <a:r>
              <a:rPr lang="en-US" sz="1200" b="1" dirty="0">
                <a:solidFill>
                  <a:prstClr val="black"/>
                </a:solidFill>
                <a:latin typeface="Times New Roman" panose="02020603050405020304" pitchFamily="18" charset="0"/>
                <a:cs typeface="Times New Roman" panose="02020603050405020304" pitchFamily="18" charset="0"/>
              </a:rPr>
              <a:t>Study area</a:t>
            </a:r>
            <a:endParaRPr lang="en-US" sz="1200" dirty="0"/>
          </a:p>
        </p:txBody>
      </p:sp>
      <p:sp>
        <p:nvSpPr>
          <p:cNvPr id="6" name="Oval 5"/>
          <p:cNvSpPr/>
          <p:nvPr/>
        </p:nvSpPr>
        <p:spPr>
          <a:xfrm flipH="1">
            <a:off x="10794444" y="1972043"/>
            <a:ext cx="300624" cy="182961"/>
          </a:xfrm>
          <a:prstGeom prst="ellipse">
            <a:avLst/>
          </a:prstGeom>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noFill/>
            </a:endParaRPr>
          </a:p>
        </p:txBody>
      </p:sp>
      <p:sp>
        <p:nvSpPr>
          <p:cNvPr id="4" name="Slide Number Placeholder 3"/>
          <p:cNvSpPr>
            <a:spLocks noGrp="1"/>
          </p:cNvSpPr>
          <p:nvPr>
            <p:ph type="sldNum" sz="quarter" idx="12"/>
          </p:nvPr>
        </p:nvSpPr>
        <p:spPr>
          <a:xfrm>
            <a:off x="9256734" y="6430431"/>
            <a:ext cx="2743200" cy="365125"/>
          </a:xfrm>
        </p:spPr>
        <p:txBody>
          <a:bodyPr/>
          <a:lstStyle/>
          <a:p>
            <a:fld id="{F6C05A98-EF83-42E1-963C-96E05E049440}" type="slidenum">
              <a:rPr lang="en-US" sz="1800" b="1" smtClean="0">
                <a:solidFill>
                  <a:schemeClr val="tx1"/>
                </a:solidFill>
                <a:latin typeface="Times New Roman" panose="02020603050405020304" pitchFamily="18" charset="0"/>
                <a:cs typeface="Times New Roman" panose="02020603050405020304" pitchFamily="18" charset="0"/>
              </a:rPr>
              <a:t>8</a:t>
            </a:fld>
            <a:endParaRPr lang="en-US"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56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70299"/>
          </a:xfrm>
        </p:spPr>
        <p:txBody>
          <a:bodyPr>
            <a:normAutofit/>
          </a:bodyPr>
          <a:lstStyle/>
          <a:p>
            <a:pPr algn="ctr"/>
            <a:r>
              <a:rPr lang="en-US" sz="3200" b="1" dirty="0">
                <a:solidFill>
                  <a:srgbClr val="000000"/>
                </a:solidFill>
                <a:latin typeface="Times New Roman" panose="02020603050405020304" pitchFamily="18" charset="0"/>
                <a:ea typeface="Calibri" panose="020F0502020204030204" pitchFamily="34" charset="0"/>
              </a:rPr>
              <a:t>Materials and Methods cont.,</a:t>
            </a: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64024"/>
                <a:ext cx="10515600" cy="4612342"/>
              </a:xfrm>
            </p:spPr>
            <p:txBody>
              <a:bodyPr>
                <a:noAutofit/>
              </a:bodyPr>
              <a:lstStyle/>
              <a:p>
                <a:pPr marL="0" indent="0" algn="just">
                  <a:lnSpc>
                    <a:spcPct val="100000"/>
                  </a:lnSpc>
                  <a:spcBef>
                    <a:spcPts val="0"/>
                  </a:spcBef>
                  <a:buNone/>
                </a:pPr>
                <a:r>
                  <a:rPr lang="en-US" sz="19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Sample size </a:t>
                </a:r>
              </a:p>
              <a:p>
                <a:pPr marL="0" marR="0" indent="0" algn="just">
                  <a:lnSpc>
                    <a:spcPct val="100000"/>
                  </a:lnSpc>
                  <a:spcBef>
                    <a:spcPts val="0"/>
                  </a:spcBef>
                  <a:spcAft>
                    <a:spcPts val="0"/>
                  </a:spcAft>
                  <a:buNone/>
                </a:pPr>
                <a:endPar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None/>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sample size was determined using formula as described by Pourhoseingholi </a:t>
                </a:r>
                <a:r>
                  <a:rPr lang="en-US" sz="2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 al</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(2013).</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200000"/>
                  </a:lnSpc>
                  <a:spcBef>
                    <a:spcPts val="0"/>
                  </a:spcBef>
                  <a:spcAft>
                    <a:spcPts val="0"/>
                  </a:spcAft>
                  <a:buNone/>
                </a:pPr>
                <a:r>
                  <a:rPr lang="en-US"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 sample </a:t>
                </a:r>
                <a:r>
                  <a:rPr lang="en-US" sz="19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was determined using the formula </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 described by Pourhoseingholi </a:t>
                </a:r>
                <a:r>
                  <a:rPr lang="en-US" sz="1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 al</a:t>
                </a:r>
                <a:r>
                  <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(2013)</a:t>
                </a:r>
                <a:r>
                  <a:rPr lang="en-US"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190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9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r>
                      <a:rPr lang="en-US" sz="19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19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𝑍</m:t>
                            </m:r>
                          </m:e>
                          <m:sup>
                            <m:r>
                              <a:rPr lang="en-US" sz="19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19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𝑝𝑞</m:t>
                        </m:r>
                      </m:num>
                      <m:den>
                        <m:r>
                          <a:rPr lang="en-US" sz="19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𝑑</m:t>
                        </m:r>
                        <m:r>
                          <a:rPr lang="en-US" sz="1900" i="1">
                            <a:solidFill>
                              <a:schemeClr val="tx1"/>
                            </a:solidFill>
                            <a:latin typeface="Cambria Math" panose="02040503050406030204" pitchFamily="18" charset="0"/>
                            <a:ea typeface="Calibri" panose="020F0502020204030204" pitchFamily="34" charset="0"/>
                            <a:cs typeface="Times New Roman" panose="02020603050405020304" pitchFamily="18" charset="0"/>
                          </a:rPr>
                          <m:t>²</m:t>
                        </m:r>
                      </m:den>
                    </m:f>
                  </m:oMath>
                </a14:m>
                <a:r>
                  <a:rPr lang="en-US"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0"/>
                  </a:spcAft>
                  <a:buNone/>
                </a:pPr>
                <a:r>
                  <a:rPr lang="en-US"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 = Number of sample (sample size)</a:t>
                </a:r>
              </a:p>
              <a:p>
                <a:pPr marL="0" marR="0" indent="0" algn="just">
                  <a:lnSpc>
                    <a:spcPct val="100000"/>
                  </a:lnSpc>
                  <a:spcBef>
                    <a:spcPts val="0"/>
                  </a:spcBef>
                  <a:spcAft>
                    <a:spcPts val="0"/>
                  </a:spcAft>
                  <a:buNone/>
                </a:pPr>
                <a:endParaRPr lang="en-US"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0000"/>
                  </a:lnSpc>
                  <a:spcBef>
                    <a:spcPts val="0"/>
                  </a:spcBef>
                  <a:spcAft>
                    <a:spcPts val="0"/>
                  </a:spcAft>
                  <a:buNone/>
                </a:pPr>
                <a:r>
                  <a:rPr lang="en-US"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Z = Standard normal deviate at 95% confidence interval=1.96</a:t>
                </a:r>
              </a:p>
              <a:p>
                <a:pPr marL="0" marR="0" indent="0" algn="just">
                  <a:lnSpc>
                    <a:spcPct val="100000"/>
                  </a:lnSpc>
                  <a:spcBef>
                    <a:spcPts val="0"/>
                  </a:spcBef>
                  <a:spcAft>
                    <a:spcPts val="0"/>
                  </a:spcAft>
                  <a:buNone/>
                </a:pPr>
                <a:endParaRPr lang="en-US"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0000"/>
                  </a:lnSpc>
                  <a:spcBef>
                    <a:spcPts val="0"/>
                  </a:spcBef>
                  <a:spcAft>
                    <a:spcPts val="0"/>
                  </a:spcAft>
                  <a:buNone/>
                </a:pPr>
                <a:r>
                  <a:rPr lang="en-US"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 = Prevalence recorded as 10.0% (Danlami </a:t>
                </a:r>
                <a:r>
                  <a:rPr lang="en-US" sz="19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al</a:t>
                </a:r>
                <a:r>
                  <a:rPr lang="en-US"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2022).</a:t>
                </a:r>
              </a:p>
              <a:p>
                <a:pPr marL="0" marR="0" indent="0" algn="just">
                  <a:lnSpc>
                    <a:spcPct val="100000"/>
                  </a:lnSpc>
                  <a:spcBef>
                    <a:spcPts val="0"/>
                  </a:spcBef>
                  <a:spcAft>
                    <a:spcPts val="0"/>
                  </a:spcAft>
                  <a:buNone/>
                </a:pPr>
                <a:endParaRPr lang="en-US"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0000"/>
                  </a:lnSpc>
                  <a:spcBef>
                    <a:spcPts val="0"/>
                  </a:spcBef>
                  <a:spcAft>
                    <a:spcPts val="0"/>
                  </a:spcAft>
                  <a:buNone/>
                </a:pPr>
                <a:r>
                  <a:rPr lang="en-US"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 = allowable margin of error = 0.05. Therefore, the minimum sample size will be</a:t>
                </a:r>
              </a:p>
              <a:p>
                <a:pPr marL="0" indent="0">
                  <a:lnSpc>
                    <a:spcPct val="100000"/>
                  </a:lnSpc>
                  <a:buNone/>
                </a:pPr>
                <a14:m>
                  <m:oMath xmlns:m="http://schemas.openxmlformats.org/officeDocument/2006/math">
                    <m:r>
                      <m:rPr>
                        <m:sty m:val="p"/>
                      </m:rPr>
                      <a:rPr lang="en-US" sz="1900">
                        <a:solidFill>
                          <a:schemeClr val="tx1"/>
                        </a:solidFill>
                        <a:latin typeface="Cambria Math" panose="02040503050406030204" pitchFamily="18" charset="0"/>
                      </a:rPr>
                      <m:t>N</m:t>
                    </m:r>
                    <m:r>
                      <a:rPr lang="en-US" sz="1900">
                        <a:solidFill>
                          <a:schemeClr val="tx1"/>
                        </a:solidFill>
                        <a:latin typeface="Cambria Math" panose="02040503050406030204" pitchFamily="18" charset="0"/>
                      </a:rPr>
                      <m:t>=</m:t>
                    </m:r>
                    <m:f>
                      <m:fPr>
                        <m:ctrlPr>
                          <a:rPr lang="en-US" sz="1900" i="1">
                            <a:solidFill>
                              <a:schemeClr val="tx1"/>
                            </a:solidFill>
                            <a:latin typeface="Cambria Math" panose="02040503050406030204" pitchFamily="18" charset="0"/>
                          </a:rPr>
                        </m:ctrlPr>
                      </m:fPr>
                      <m:num>
                        <m:sSup>
                          <m:sSupPr>
                            <m:ctrlPr>
                              <a:rPr lang="en-US" sz="1900" i="1">
                                <a:solidFill>
                                  <a:schemeClr val="tx1"/>
                                </a:solidFill>
                                <a:latin typeface="Cambria Math" panose="02040503050406030204" pitchFamily="18" charset="0"/>
                              </a:rPr>
                            </m:ctrlPr>
                          </m:sSupPr>
                          <m:e>
                            <m:d>
                              <m:dPr>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1.96</m:t>
                                </m:r>
                              </m:e>
                            </m:d>
                          </m:e>
                          <m:sup>
                            <m:r>
                              <a:rPr lang="en-US" sz="1900" i="1">
                                <a:solidFill>
                                  <a:schemeClr val="tx1"/>
                                </a:solidFill>
                                <a:latin typeface="Cambria Math" panose="02040503050406030204" pitchFamily="18" charset="0"/>
                              </a:rPr>
                              <m:t>2</m:t>
                            </m:r>
                          </m:sup>
                        </m:sSup>
                        <m:r>
                          <a:rPr lang="en-US" sz="1900" i="1">
                            <a:solidFill>
                              <a:schemeClr val="tx1"/>
                            </a:solidFill>
                            <a:latin typeface="Cambria Math" panose="02040503050406030204" pitchFamily="18" charset="0"/>
                          </a:rPr>
                          <m:t>×</m:t>
                        </m:r>
                        <m:r>
                          <a:rPr lang="en-US" sz="1900" b="0" i="1" smtClean="0">
                            <a:solidFill>
                              <a:schemeClr val="tx1"/>
                            </a:solidFill>
                            <a:latin typeface="Cambria Math" panose="02040503050406030204" pitchFamily="18" charset="0"/>
                          </a:rPr>
                          <m:t>10</m:t>
                        </m:r>
                        <m:r>
                          <a:rPr lang="en-US" sz="1900" i="1">
                            <a:solidFill>
                              <a:schemeClr val="tx1"/>
                            </a:solidFill>
                            <a:latin typeface="Cambria Math" panose="02040503050406030204" pitchFamily="18" charset="0"/>
                          </a:rPr>
                          <m:t>%(1−</m:t>
                        </m:r>
                        <m:r>
                          <a:rPr lang="en-US" sz="1900" b="0" i="1" smtClean="0">
                            <a:solidFill>
                              <a:schemeClr val="tx1"/>
                            </a:solidFill>
                            <a:latin typeface="Cambria Math" panose="02040503050406030204" pitchFamily="18" charset="0"/>
                          </a:rPr>
                          <m:t>10</m:t>
                        </m:r>
                        <m:r>
                          <a:rPr lang="en-US" sz="1900" i="1">
                            <a:solidFill>
                              <a:schemeClr val="tx1"/>
                            </a:solidFill>
                            <a:latin typeface="Cambria Math" panose="02040503050406030204" pitchFamily="18" charset="0"/>
                          </a:rPr>
                          <m:t>%)</m:t>
                        </m:r>
                      </m:num>
                      <m:den>
                        <m:r>
                          <a:rPr lang="en-US" sz="1900" i="1">
                            <a:solidFill>
                              <a:schemeClr val="tx1"/>
                            </a:solidFill>
                            <a:latin typeface="Cambria Math" panose="02040503050406030204" pitchFamily="18" charset="0"/>
                          </a:rPr>
                          <m:t>(0.05)²</m:t>
                        </m:r>
                      </m:den>
                    </m:f>
                  </m:oMath>
                </a14:m>
                <a:r>
                  <a:rPr lang="en-US"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1900">
                        <a:solidFill>
                          <a:schemeClr val="tx1"/>
                        </a:solidFill>
                        <a:latin typeface="Cambria Math" panose="02040503050406030204" pitchFamily="18" charset="0"/>
                      </a:rPr>
                      <m:t> </m:t>
                    </m:r>
                    <m:r>
                      <m:rPr>
                        <m:sty m:val="p"/>
                      </m:rPr>
                      <a:rPr lang="en-US" sz="1900">
                        <a:solidFill>
                          <a:schemeClr val="tx1"/>
                        </a:solidFill>
                        <a:latin typeface="Cambria Math" panose="02040503050406030204" pitchFamily="18" charset="0"/>
                      </a:rPr>
                      <m:t>N</m:t>
                    </m:r>
                    <m:r>
                      <a:rPr lang="en-US" sz="1900">
                        <a:solidFill>
                          <a:schemeClr val="tx1"/>
                        </a:solidFill>
                        <a:latin typeface="Cambria Math" panose="02040503050406030204" pitchFamily="18" charset="0"/>
                      </a:rPr>
                      <m:t>=</m:t>
                    </m:r>
                    <m:f>
                      <m:fPr>
                        <m:ctrlPr>
                          <a:rPr lang="en-US" sz="1900" i="1">
                            <a:solidFill>
                              <a:schemeClr val="tx1"/>
                            </a:solidFill>
                            <a:latin typeface="Cambria Math" panose="02040503050406030204" pitchFamily="18" charset="0"/>
                          </a:rPr>
                        </m:ctrlPr>
                      </m:fPr>
                      <m:num>
                        <m:r>
                          <a:rPr lang="en-US" sz="1900" i="1">
                            <a:solidFill>
                              <a:schemeClr val="tx1"/>
                            </a:solidFill>
                            <a:latin typeface="Cambria Math" panose="02040503050406030204" pitchFamily="18" charset="0"/>
                          </a:rPr>
                          <m:t>3.8416×0.</m:t>
                        </m:r>
                        <m:r>
                          <a:rPr lang="en-US" sz="1900" b="0" i="1" smtClean="0">
                            <a:solidFill>
                              <a:schemeClr val="tx1"/>
                            </a:solidFill>
                            <a:latin typeface="Cambria Math" panose="02040503050406030204" pitchFamily="18" charset="0"/>
                          </a:rPr>
                          <m:t>10</m:t>
                        </m:r>
                        <m:r>
                          <a:rPr lang="en-US" sz="1900" i="1">
                            <a:solidFill>
                              <a:schemeClr val="tx1"/>
                            </a:solidFill>
                            <a:latin typeface="Cambria Math" panose="02040503050406030204" pitchFamily="18" charset="0"/>
                          </a:rPr>
                          <m:t>(1−0.</m:t>
                        </m:r>
                        <m:r>
                          <a:rPr lang="en-US" sz="1900" b="0" i="1" smtClean="0">
                            <a:solidFill>
                              <a:schemeClr val="tx1"/>
                            </a:solidFill>
                            <a:latin typeface="Cambria Math" panose="02040503050406030204" pitchFamily="18" charset="0"/>
                          </a:rPr>
                          <m:t>10</m:t>
                        </m:r>
                        <m:r>
                          <a:rPr lang="en-US" sz="1900" i="1">
                            <a:solidFill>
                              <a:schemeClr val="tx1"/>
                            </a:solidFill>
                            <a:latin typeface="Cambria Math" panose="02040503050406030204" pitchFamily="18" charset="0"/>
                          </a:rPr>
                          <m:t>)</m:t>
                        </m:r>
                      </m:num>
                      <m:den>
                        <m:r>
                          <a:rPr lang="en-US" sz="1900" i="1">
                            <a:solidFill>
                              <a:schemeClr val="tx1"/>
                            </a:solidFill>
                            <a:latin typeface="Cambria Math" panose="02040503050406030204" pitchFamily="18" charset="0"/>
                          </a:rPr>
                          <m:t>0.0025</m:t>
                        </m:r>
                      </m:den>
                    </m:f>
                  </m:oMath>
                </a14:m>
                <a:r>
                  <a:rPr lang="en-US"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1900">
                        <a:solidFill>
                          <a:schemeClr val="tx1"/>
                        </a:solidFill>
                        <a:latin typeface="Cambria Math" panose="02040503050406030204" pitchFamily="18" charset="0"/>
                      </a:rPr>
                      <m:t>N</m:t>
                    </m:r>
                    <m:r>
                      <a:rPr lang="en-US" sz="1900">
                        <a:solidFill>
                          <a:schemeClr val="tx1"/>
                        </a:solidFill>
                        <a:latin typeface="Cambria Math" panose="02040503050406030204" pitchFamily="18" charset="0"/>
                      </a:rPr>
                      <m:t>=</m:t>
                    </m:r>
                    <m:f>
                      <m:fPr>
                        <m:ctrlPr>
                          <a:rPr lang="en-US" sz="1900" i="1">
                            <a:solidFill>
                              <a:schemeClr val="tx1"/>
                            </a:solidFill>
                            <a:latin typeface="Cambria Math" panose="02040503050406030204" pitchFamily="18" charset="0"/>
                          </a:rPr>
                        </m:ctrlPr>
                      </m:fPr>
                      <m:num>
                        <m:r>
                          <a:rPr lang="en-US" sz="1900" i="1">
                            <a:solidFill>
                              <a:schemeClr val="tx1"/>
                            </a:solidFill>
                            <a:latin typeface="Cambria Math" panose="02040503050406030204" pitchFamily="18" charset="0"/>
                          </a:rPr>
                          <m:t>3.8416×0.</m:t>
                        </m:r>
                        <m:r>
                          <a:rPr lang="en-US" sz="1900" b="0" i="1" smtClean="0">
                            <a:solidFill>
                              <a:schemeClr val="tx1"/>
                            </a:solidFill>
                            <a:latin typeface="Cambria Math" panose="02040503050406030204" pitchFamily="18" charset="0"/>
                          </a:rPr>
                          <m:t>10</m:t>
                        </m:r>
                        <m:r>
                          <a:rPr lang="en-US" sz="1900" i="1">
                            <a:solidFill>
                              <a:schemeClr val="tx1"/>
                            </a:solidFill>
                            <a:latin typeface="Cambria Math" panose="02040503050406030204" pitchFamily="18" charset="0"/>
                          </a:rPr>
                          <m:t>×0.</m:t>
                        </m:r>
                        <m:r>
                          <a:rPr lang="en-US" sz="1900" b="0" i="1" smtClean="0">
                            <a:solidFill>
                              <a:schemeClr val="tx1"/>
                            </a:solidFill>
                            <a:latin typeface="Cambria Math" panose="02040503050406030204" pitchFamily="18" charset="0"/>
                          </a:rPr>
                          <m:t>9</m:t>
                        </m:r>
                      </m:num>
                      <m:den>
                        <m:r>
                          <a:rPr lang="en-US" sz="1900" i="1">
                            <a:solidFill>
                              <a:schemeClr val="tx1"/>
                            </a:solidFill>
                            <a:latin typeface="Cambria Math" panose="02040503050406030204" pitchFamily="18" charset="0"/>
                          </a:rPr>
                          <m:t>0.0025</m:t>
                        </m:r>
                      </m:den>
                    </m:f>
                    <m:r>
                      <a:rPr lang="en-US" sz="1900">
                        <a:solidFill>
                          <a:schemeClr val="tx1"/>
                        </a:solidFill>
                        <a:latin typeface="Cambria Math" panose="02040503050406030204" pitchFamily="18" charset="0"/>
                      </a:rPr>
                      <m:t>,  </m:t>
                    </m:r>
                    <m:r>
                      <m:rPr>
                        <m:sty m:val="p"/>
                      </m:rPr>
                      <a:rPr lang="en-US" sz="1900">
                        <a:solidFill>
                          <a:schemeClr val="tx1"/>
                        </a:solidFill>
                        <a:latin typeface="Cambria Math" panose="02040503050406030204" pitchFamily="18" charset="0"/>
                      </a:rPr>
                      <m:t>N</m:t>
                    </m:r>
                    <m:r>
                      <a:rPr lang="en-US" sz="1900">
                        <a:solidFill>
                          <a:schemeClr val="tx1"/>
                        </a:solidFill>
                        <a:latin typeface="Cambria Math" panose="02040503050406030204" pitchFamily="18" charset="0"/>
                      </a:rPr>
                      <m:t>=</m:t>
                    </m:r>
                    <m:f>
                      <m:fPr>
                        <m:ctrlPr>
                          <a:rPr lang="en-US" sz="1900" i="1">
                            <a:solidFill>
                              <a:schemeClr val="tx1"/>
                            </a:solidFill>
                            <a:latin typeface="Cambria Math" panose="02040503050406030204" pitchFamily="18" charset="0"/>
                          </a:rPr>
                        </m:ctrlPr>
                      </m:fPr>
                      <m:num>
                        <m:r>
                          <a:rPr lang="en-US" sz="1900" b="0" i="1" smtClean="0">
                            <a:solidFill>
                              <a:schemeClr val="tx1"/>
                            </a:solidFill>
                            <a:latin typeface="Cambria Math" panose="02040503050406030204" pitchFamily="18" charset="0"/>
                          </a:rPr>
                          <m:t>0.345744</m:t>
                        </m:r>
                      </m:num>
                      <m:den>
                        <m:r>
                          <a:rPr lang="en-US" sz="1900" i="1">
                            <a:solidFill>
                              <a:schemeClr val="tx1"/>
                            </a:solidFill>
                            <a:latin typeface="Cambria Math" panose="02040503050406030204" pitchFamily="18" charset="0"/>
                          </a:rPr>
                          <m:t>0.0025</m:t>
                        </m:r>
                      </m:den>
                    </m:f>
                    <m:r>
                      <a:rPr lang="en-US" sz="1900">
                        <a:solidFill>
                          <a:schemeClr val="tx1"/>
                        </a:solidFill>
                        <a:latin typeface="Cambria Math" panose="02040503050406030204" pitchFamily="18" charset="0"/>
                      </a:rPr>
                      <m:t>, </m:t>
                    </m:r>
                    <m:r>
                      <m:rPr>
                        <m:sty m:val="p"/>
                      </m:rPr>
                      <a:rPr lang="en-US" sz="1900">
                        <a:solidFill>
                          <a:schemeClr val="tx1"/>
                        </a:solidFill>
                        <a:latin typeface="Cambria Math" panose="02040503050406030204" pitchFamily="18" charset="0"/>
                      </a:rPr>
                      <m:t>N</m:t>
                    </m:r>
                    <m:r>
                      <a:rPr lang="en-US" sz="1900">
                        <a:solidFill>
                          <a:schemeClr val="tx1"/>
                        </a:solidFill>
                        <a:latin typeface="Cambria Math" panose="02040503050406030204" pitchFamily="18" charset="0"/>
                      </a:rPr>
                      <m:t>=138</m:t>
                    </m:r>
                  </m:oMath>
                </a14:m>
                <a:endParaRPr lang="en-US" sz="1900" dirty="0">
                  <a:solidFill>
                    <a:schemeClr val="tx1"/>
                  </a:solidFill>
                  <a:latin typeface="Times New Roman" panose="02020603050405020304" pitchFamily="18" charset="0"/>
                  <a:cs typeface="Times New Roman" panose="02020603050405020304" pitchFamily="18" charset="0"/>
                </a:endParaRPr>
              </a:p>
              <a:p>
                <a:pPr marL="0" indent="0">
                  <a:lnSpc>
                    <a:spcPct val="100000"/>
                  </a:lnSpc>
                  <a:buNone/>
                </a:pPr>
                <a:r>
                  <a:rPr lang="en-US" sz="1900" dirty="0">
                    <a:solidFill>
                      <a:schemeClr val="tx1"/>
                    </a:solidFill>
                    <a:latin typeface="Times New Roman" panose="02020603050405020304" pitchFamily="18" charset="0"/>
                    <a:cs typeface="Times New Roman" panose="02020603050405020304" pitchFamily="18" charset="0"/>
                  </a:rPr>
                  <a:t> </a:t>
                </a:r>
              </a:p>
              <a:p>
                <a:pPr marL="0" indent="0">
                  <a:lnSpc>
                    <a:spcPct val="100000"/>
                  </a:lnSpc>
                  <a:buNone/>
                </a:pPr>
                <a:r>
                  <a:rPr lang="en-US" sz="1900" dirty="0">
                    <a:solidFill>
                      <a:schemeClr val="tx1"/>
                    </a:solidFill>
                    <a:latin typeface="Times New Roman" panose="02020603050405020304" pitchFamily="18" charset="0"/>
                    <a:cs typeface="Times New Roman" panose="02020603050405020304" pitchFamily="18" charset="0"/>
                  </a:rPr>
                  <a:t> </a:t>
                </a:r>
              </a:p>
              <a:p>
                <a:pPr marL="0" indent="0" algn="just">
                  <a:lnSpc>
                    <a:spcPct val="100000"/>
                  </a:lnSpc>
                  <a:spcBef>
                    <a:spcPts val="0"/>
                  </a:spcBef>
                  <a:buNone/>
                </a:pPr>
                <a:endParaRPr lang="en-US" sz="19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buNone/>
                </a:pPr>
                <a:endParaRPr lang="en-US" sz="19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64024"/>
                <a:ext cx="10515600" cy="4612342"/>
              </a:xfrm>
              <a:blipFill rotWithShape="0">
                <a:blip r:embed="rId2"/>
                <a:stretch>
                  <a:fillRect l="-638" t="-6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2A1AA22-A7EC-42A0-9281-BE628D6A505F}" type="slidenum">
              <a:rPr lang="en-US" sz="1600" b="1" smtClean="0">
                <a:solidFill>
                  <a:schemeClr val="tx1"/>
                </a:solidFill>
                <a:latin typeface="Times New Roman" panose="02020603050405020304" pitchFamily="18" charset="0"/>
                <a:cs typeface="Times New Roman" panose="02020603050405020304" pitchFamily="18" charset="0"/>
              </a:rPr>
              <a:t>9</a:t>
            </a:fld>
            <a:endParaRPr lang="en-US"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105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2872</TotalTime>
  <Words>5688</Words>
  <Application>Microsoft Office PowerPoint</Application>
  <PresentationFormat>Widescreen</PresentationFormat>
  <Paragraphs>328</Paragraphs>
  <Slides>34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Cambria Math</vt:lpstr>
      <vt:lpstr>Times</vt:lpstr>
      <vt:lpstr>Times New Roman</vt:lpstr>
      <vt:lpstr>VwfwyvAdvTT7329fd89.I</vt:lpstr>
      <vt:lpstr>Wingdings</vt:lpstr>
      <vt:lpstr>Office Theme</vt:lpstr>
      <vt:lpstr> Center for Academic &amp; Professional Career Development and Research  7th International Conference “Public Health and Technology”     Presentation    by   Shehu Muhammad  Corresponding Author: Ahmad Ibrahim Bagudo   Antibiotic Resistance Pattern of Klebsiella pneumoniae in Clinical Samples of Patients Attending Aisha Muhammadu Buhari General Hospital Jega, Kebbi State, Nigeria      14-December-2023</vt:lpstr>
      <vt:lpstr>Introduction </vt:lpstr>
      <vt:lpstr>Introduction cont., </vt:lpstr>
      <vt:lpstr>Statement of research problem</vt:lpstr>
      <vt:lpstr>Justification of the study</vt:lpstr>
      <vt:lpstr>Justification of the study cont.,</vt:lpstr>
      <vt:lpstr>The specific aim and objectives of the study</vt:lpstr>
      <vt:lpstr>Materials and methods</vt:lpstr>
      <vt:lpstr>Materials and Methods cont.,</vt:lpstr>
      <vt:lpstr>Materials and Methods cont.,</vt:lpstr>
      <vt:lpstr>Materials and Methods cont.,</vt:lpstr>
      <vt:lpstr>Materials and Methods cont.,</vt:lpstr>
      <vt:lpstr>PowerPoint Presentation</vt:lpstr>
      <vt:lpstr>Materials and Methods cont.,</vt:lpstr>
      <vt:lpstr>Materials and Methods cont.,</vt:lpstr>
      <vt:lpstr>Materials and Methods cont.,</vt:lpstr>
      <vt:lpstr>Results </vt:lpstr>
      <vt:lpstr>PowerPoint Presentation</vt:lpstr>
      <vt:lpstr>Results cont., </vt:lpstr>
      <vt:lpstr>Results cont., </vt:lpstr>
      <vt:lpstr>Results cont., </vt:lpstr>
      <vt:lpstr>Results cont., </vt:lpstr>
      <vt:lpstr>Discussion</vt:lpstr>
      <vt:lpstr>Discussion cont.,</vt:lpstr>
      <vt:lpstr>Discussion</vt:lpstr>
      <vt:lpstr>Discussion</vt:lpstr>
      <vt:lpstr>Discussion</vt:lpstr>
      <vt:lpstr>Conclusion and Recommendations</vt:lpstr>
      <vt:lpstr>References</vt:lpstr>
      <vt:lpstr>References</vt:lpstr>
      <vt:lpstr>References</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PREVALENCE AND ANTIBIOTIC RESISTANCE PATTERN OF Klebsiella pneumoniae ISOLATED FROM CLINICAL SAMPLE OF PATIENTS ATTENDING GENERAL HOSPITAL ALIERO AND JEGA   A SIMENAR PRESENTATION     BY MUHAMMAD SHEHU (ADMISSION NUMBER: PGS/02/20202323)   DEPARTMENT MICROBIOLOGY FACULTY OF LIFE SCIENCES,  POSTGRADUATE SCHOOL, KEBBI STATE UNIVERSITY OF SCIENCE AND TECHNOLOGY, ALIERO      AUGUST, 2023</dc:title>
  <dc:creator>A OSEEIN</dc:creator>
  <cp:lastModifiedBy>Advocate Dr Kazi Abdul Mannan</cp:lastModifiedBy>
  <cp:revision>170</cp:revision>
  <dcterms:created xsi:type="dcterms:W3CDTF">2023-10-17T11:13:55Z</dcterms:created>
  <dcterms:modified xsi:type="dcterms:W3CDTF">2023-12-15T16:07:41Z</dcterms:modified>
</cp:coreProperties>
</file>