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2" d="100"/>
          <a:sy n="22" d="100"/>
        </p:scale>
        <p:origin x="349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21BFE-5250-9103-892B-6DD09D0D6F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16B2874-3A28-674F-1276-94316A98D2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9022834-FB94-937F-8841-C80BEB0C28F6}"/>
              </a:ext>
            </a:extLst>
          </p:cNvPr>
          <p:cNvSpPr>
            <a:spLocks noGrp="1"/>
          </p:cNvSpPr>
          <p:nvPr>
            <p:ph type="dt" sz="half" idx="10"/>
          </p:nvPr>
        </p:nvSpPr>
        <p:spPr/>
        <p:txBody>
          <a:bodyPr/>
          <a:lstStyle/>
          <a:p>
            <a:fld id="{311A09CA-2EED-46CD-AAAD-B73695A12520}" type="datetimeFigureOut">
              <a:rPr lang="en-IN" smtClean="0"/>
              <a:t>18-12-2023</a:t>
            </a:fld>
            <a:endParaRPr lang="en-IN"/>
          </a:p>
        </p:txBody>
      </p:sp>
      <p:sp>
        <p:nvSpPr>
          <p:cNvPr id="5" name="Footer Placeholder 4">
            <a:extLst>
              <a:ext uri="{FF2B5EF4-FFF2-40B4-BE49-F238E27FC236}">
                <a16:creationId xmlns:a16="http://schemas.microsoft.com/office/drawing/2014/main" id="{3B022A55-E069-0EE1-864A-1BE401F73C2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0B6CACB-B9A9-D42D-B3E3-393D09D96EAF}"/>
              </a:ext>
            </a:extLst>
          </p:cNvPr>
          <p:cNvSpPr>
            <a:spLocks noGrp="1"/>
          </p:cNvSpPr>
          <p:nvPr>
            <p:ph type="sldNum" sz="quarter" idx="12"/>
          </p:nvPr>
        </p:nvSpPr>
        <p:spPr/>
        <p:txBody>
          <a:bodyPr/>
          <a:lstStyle/>
          <a:p>
            <a:fld id="{3940C469-6A99-4FDB-BB3E-A004B0FA038B}" type="slidenum">
              <a:rPr lang="en-IN" smtClean="0"/>
              <a:t>‹#›</a:t>
            </a:fld>
            <a:endParaRPr lang="en-IN"/>
          </a:p>
        </p:txBody>
      </p:sp>
    </p:spTree>
    <p:extLst>
      <p:ext uri="{BB962C8B-B14F-4D97-AF65-F5344CB8AC3E}">
        <p14:creationId xmlns:p14="http://schemas.microsoft.com/office/powerpoint/2010/main" val="1808769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5D81-996D-67A6-3B50-16E0342EEA5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7B4039F-A8C1-4064-2C31-200BBBA7D2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F98661F-EEB1-C27B-1B19-E07EEB666F52}"/>
              </a:ext>
            </a:extLst>
          </p:cNvPr>
          <p:cNvSpPr>
            <a:spLocks noGrp="1"/>
          </p:cNvSpPr>
          <p:nvPr>
            <p:ph type="dt" sz="half" idx="10"/>
          </p:nvPr>
        </p:nvSpPr>
        <p:spPr/>
        <p:txBody>
          <a:bodyPr/>
          <a:lstStyle/>
          <a:p>
            <a:fld id="{311A09CA-2EED-46CD-AAAD-B73695A12520}" type="datetimeFigureOut">
              <a:rPr lang="en-IN" smtClean="0"/>
              <a:t>18-12-2023</a:t>
            </a:fld>
            <a:endParaRPr lang="en-IN"/>
          </a:p>
        </p:txBody>
      </p:sp>
      <p:sp>
        <p:nvSpPr>
          <p:cNvPr id="5" name="Footer Placeholder 4">
            <a:extLst>
              <a:ext uri="{FF2B5EF4-FFF2-40B4-BE49-F238E27FC236}">
                <a16:creationId xmlns:a16="http://schemas.microsoft.com/office/drawing/2014/main" id="{7B1D9DA5-7B2B-4EDF-111A-2A28D851E1F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9448CE8-BDDE-F529-AA56-28E65F459F4B}"/>
              </a:ext>
            </a:extLst>
          </p:cNvPr>
          <p:cNvSpPr>
            <a:spLocks noGrp="1"/>
          </p:cNvSpPr>
          <p:nvPr>
            <p:ph type="sldNum" sz="quarter" idx="12"/>
          </p:nvPr>
        </p:nvSpPr>
        <p:spPr/>
        <p:txBody>
          <a:bodyPr/>
          <a:lstStyle/>
          <a:p>
            <a:fld id="{3940C469-6A99-4FDB-BB3E-A004B0FA038B}" type="slidenum">
              <a:rPr lang="en-IN" smtClean="0"/>
              <a:t>‹#›</a:t>
            </a:fld>
            <a:endParaRPr lang="en-IN"/>
          </a:p>
        </p:txBody>
      </p:sp>
    </p:spTree>
    <p:extLst>
      <p:ext uri="{BB962C8B-B14F-4D97-AF65-F5344CB8AC3E}">
        <p14:creationId xmlns:p14="http://schemas.microsoft.com/office/powerpoint/2010/main" val="3627092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1D7ED2-7637-5219-2215-112272E8508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FC079CC-1935-12EB-B36B-F8D40C12E2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A10D045-3C35-94CA-E350-2BD63D014B83}"/>
              </a:ext>
            </a:extLst>
          </p:cNvPr>
          <p:cNvSpPr>
            <a:spLocks noGrp="1"/>
          </p:cNvSpPr>
          <p:nvPr>
            <p:ph type="dt" sz="half" idx="10"/>
          </p:nvPr>
        </p:nvSpPr>
        <p:spPr/>
        <p:txBody>
          <a:bodyPr/>
          <a:lstStyle/>
          <a:p>
            <a:fld id="{311A09CA-2EED-46CD-AAAD-B73695A12520}" type="datetimeFigureOut">
              <a:rPr lang="en-IN" smtClean="0"/>
              <a:t>18-12-2023</a:t>
            </a:fld>
            <a:endParaRPr lang="en-IN"/>
          </a:p>
        </p:txBody>
      </p:sp>
      <p:sp>
        <p:nvSpPr>
          <p:cNvPr id="5" name="Footer Placeholder 4">
            <a:extLst>
              <a:ext uri="{FF2B5EF4-FFF2-40B4-BE49-F238E27FC236}">
                <a16:creationId xmlns:a16="http://schemas.microsoft.com/office/drawing/2014/main" id="{8D15A853-4DC1-E070-F70C-8FF66CA7754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BD72285-F76B-9BCB-4AB8-C48D8A7A99F8}"/>
              </a:ext>
            </a:extLst>
          </p:cNvPr>
          <p:cNvSpPr>
            <a:spLocks noGrp="1"/>
          </p:cNvSpPr>
          <p:nvPr>
            <p:ph type="sldNum" sz="quarter" idx="12"/>
          </p:nvPr>
        </p:nvSpPr>
        <p:spPr/>
        <p:txBody>
          <a:bodyPr/>
          <a:lstStyle/>
          <a:p>
            <a:fld id="{3940C469-6A99-4FDB-BB3E-A004B0FA038B}" type="slidenum">
              <a:rPr lang="en-IN" smtClean="0"/>
              <a:t>‹#›</a:t>
            </a:fld>
            <a:endParaRPr lang="en-IN"/>
          </a:p>
        </p:txBody>
      </p:sp>
    </p:spTree>
    <p:extLst>
      <p:ext uri="{BB962C8B-B14F-4D97-AF65-F5344CB8AC3E}">
        <p14:creationId xmlns:p14="http://schemas.microsoft.com/office/powerpoint/2010/main" val="251065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06AC-91C1-4895-95B7-D79397CFF7E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4CDED67-1899-C361-2253-0380F9CFBB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7EB091E-DFDD-8672-EE09-E40D342629E3}"/>
              </a:ext>
            </a:extLst>
          </p:cNvPr>
          <p:cNvSpPr>
            <a:spLocks noGrp="1"/>
          </p:cNvSpPr>
          <p:nvPr>
            <p:ph type="dt" sz="half" idx="10"/>
          </p:nvPr>
        </p:nvSpPr>
        <p:spPr/>
        <p:txBody>
          <a:bodyPr/>
          <a:lstStyle/>
          <a:p>
            <a:fld id="{311A09CA-2EED-46CD-AAAD-B73695A12520}" type="datetimeFigureOut">
              <a:rPr lang="en-IN" smtClean="0"/>
              <a:t>18-12-2023</a:t>
            </a:fld>
            <a:endParaRPr lang="en-IN"/>
          </a:p>
        </p:txBody>
      </p:sp>
      <p:sp>
        <p:nvSpPr>
          <p:cNvPr id="5" name="Footer Placeholder 4">
            <a:extLst>
              <a:ext uri="{FF2B5EF4-FFF2-40B4-BE49-F238E27FC236}">
                <a16:creationId xmlns:a16="http://schemas.microsoft.com/office/drawing/2014/main" id="{6286567B-3C5C-8CA4-16DE-7F4729770C1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D684324-1D33-EEC3-ECD0-BF7F12D73883}"/>
              </a:ext>
            </a:extLst>
          </p:cNvPr>
          <p:cNvSpPr>
            <a:spLocks noGrp="1"/>
          </p:cNvSpPr>
          <p:nvPr>
            <p:ph type="sldNum" sz="quarter" idx="12"/>
          </p:nvPr>
        </p:nvSpPr>
        <p:spPr/>
        <p:txBody>
          <a:bodyPr/>
          <a:lstStyle/>
          <a:p>
            <a:fld id="{3940C469-6A99-4FDB-BB3E-A004B0FA038B}" type="slidenum">
              <a:rPr lang="en-IN" smtClean="0"/>
              <a:t>‹#›</a:t>
            </a:fld>
            <a:endParaRPr lang="en-IN"/>
          </a:p>
        </p:txBody>
      </p:sp>
    </p:spTree>
    <p:extLst>
      <p:ext uri="{BB962C8B-B14F-4D97-AF65-F5344CB8AC3E}">
        <p14:creationId xmlns:p14="http://schemas.microsoft.com/office/powerpoint/2010/main" val="2425710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0EEBF-B06F-A0DC-6219-A20EAE375A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BFB2F04-D595-B2BA-9281-D78C74CE27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C6DDA6-9979-90C7-FA9F-BE9DC3048C5A}"/>
              </a:ext>
            </a:extLst>
          </p:cNvPr>
          <p:cNvSpPr>
            <a:spLocks noGrp="1"/>
          </p:cNvSpPr>
          <p:nvPr>
            <p:ph type="dt" sz="half" idx="10"/>
          </p:nvPr>
        </p:nvSpPr>
        <p:spPr/>
        <p:txBody>
          <a:bodyPr/>
          <a:lstStyle/>
          <a:p>
            <a:fld id="{311A09CA-2EED-46CD-AAAD-B73695A12520}" type="datetimeFigureOut">
              <a:rPr lang="en-IN" smtClean="0"/>
              <a:t>18-12-2023</a:t>
            </a:fld>
            <a:endParaRPr lang="en-IN"/>
          </a:p>
        </p:txBody>
      </p:sp>
      <p:sp>
        <p:nvSpPr>
          <p:cNvPr id="5" name="Footer Placeholder 4">
            <a:extLst>
              <a:ext uri="{FF2B5EF4-FFF2-40B4-BE49-F238E27FC236}">
                <a16:creationId xmlns:a16="http://schemas.microsoft.com/office/drawing/2014/main" id="{19AFC5A9-73A7-FE8A-72B5-CBC36B29502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9737455-1B90-C288-E76B-32B5FD022366}"/>
              </a:ext>
            </a:extLst>
          </p:cNvPr>
          <p:cNvSpPr>
            <a:spLocks noGrp="1"/>
          </p:cNvSpPr>
          <p:nvPr>
            <p:ph type="sldNum" sz="quarter" idx="12"/>
          </p:nvPr>
        </p:nvSpPr>
        <p:spPr/>
        <p:txBody>
          <a:bodyPr/>
          <a:lstStyle/>
          <a:p>
            <a:fld id="{3940C469-6A99-4FDB-BB3E-A004B0FA038B}" type="slidenum">
              <a:rPr lang="en-IN" smtClean="0"/>
              <a:t>‹#›</a:t>
            </a:fld>
            <a:endParaRPr lang="en-IN"/>
          </a:p>
        </p:txBody>
      </p:sp>
    </p:spTree>
    <p:extLst>
      <p:ext uri="{BB962C8B-B14F-4D97-AF65-F5344CB8AC3E}">
        <p14:creationId xmlns:p14="http://schemas.microsoft.com/office/powerpoint/2010/main" val="28710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BD452-29F5-0F05-D7A8-86A26B56B22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4E8FBC-4A9D-E356-5E12-4110BD94F1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F882980-BF04-E3CA-3829-C40D05CB4B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8C411E4-869F-0892-026E-76406AA1A83C}"/>
              </a:ext>
            </a:extLst>
          </p:cNvPr>
          <p:cNvSpPr>
            <a:spLocks noGrp="1"/>
          </p:cNvSpPr>
          <p:nvPr>
            <p:ph type="dt" sz="half" idx="10"/>
          </p:nvPr>
        </p:nvSpPr>
        <p:spPr/>
        <p:txBody>
          <a:bodyPr/>
          <a:lstStyle/>
          <a:p>
            <a:fld id="{311A09CA-2EED-46CD-AAAD-B73695A12520}" type="datetimeFigureOut">
              <a:rPr lang="en-IN" smtClean="0"/>
              <a:t>18-12-2023</a:t>
            </a:fld>
            <a:endParaRPr lang="en-IN"/>
          </a:p>
        </p:txBody>
      </p:sp>
      <p:sp>
        <p:nvSpPr>
          <p:cNvPr id="6" name="Footer Placeholder 5">
            <a:extLst>
              <a:ext uri="{FF2B5EF4-FFF2-40B4-BE49-F238E27FC236}">
                <a16:creationId xmlns:a16="http://schemas.microsoft.com/office/drawing/2014/main" id="{1DE09829-3085-B397-7769-5EAF761F1E4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A2568BF-8F87-4B95-A091-B81233C641AA}"/>
              </a:ext>
            </a:extLst>
          </p:cNvPr>
          <p:cNvSpPr>
            <a:spLocks noGrp="1"/>
          </p:cNvSpPr>
          <p:nvPr>
            <p:ph type="sldNum" sz="quarter" idx="12"/>
          </p:nvPr>
        </p:nvSpPr>
        <p:spPr/>
        <p:txBody>
          <a:bodyPr/>
          <a:lstStyle/>
          <a:p>
            <a:fld id="{3940C469-6A99-4FDB-BB3E-A004B0FA038B}" type="slidenum">
              <a:rPr lang="en-IN" smtClean="0"/>
              <a:t>‹#›</a:t>
            </a:fld>
            <a:endParaRPr lang="en-IN"/>
          </a:p>
        </p:txBody>
      </p:sp>
    </p:spTree>
    <p:extLst>
      <p:ext uri="{BB962C8B-B14F-4D97-AF65-F5344CB8AC3E}">
        <p14:creationId xmlns:p14="http://schemas.microsoft.com/office/powerpoint/2010/main" val="2989070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C05F9-897A-AAA6-619B-D42BA7BC99B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65A7BDD-62D9-4658-36DC-CAEC15CA7E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FF0E4F-753B-D7A5-4F8F-D80C09DDA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4A87704-5B4A-D28B-3A3D-49BFFCAEBC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D91B4E-6EE8-057F-7563-422E14320B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586EC06-2CAC-2ED7-93F9-B2F34A0928F3}"/>
              </a:ext>
            </a:extLst>
          </p:cNvPr>
          <p:cNvSpPr>
            <a:spLocks noGrp="1"/>
          </p:cNvSpPr>
          <p:nvPr>
            <p:ph type="dt" sz="half" idx="10"/>
          </p:nvPr>
        </p:nvSpPr>
        <p:spPr/>
        <p:txBody>
          <a:bodyPr/>
          <a:lstStyle/>
          <a:p>
            <a:fld id="{311A09CA-2EED-46CD-AAAD-B73695A12520}" type="datetimeFigureOut">
              <a:rPr lang="en-IN" smtClean="0"/>
              <a:t>18-12-2023</a:t>
            </a:fld>
            <a:endParaRPr lang="en-IN"/>
          </a:p>
        </p:txBody>
      </p:sp>
      <p:sp>
        <p:nvSpPr>
          <p:cNvPr id="8" name="Footer Placeholder 7">
            <a:extLst>
              <a:ext uri="{FF2B5EF4-FFF2-40B4-BE49-F238E27FC236}">
                <a16:creationId xmlns:a16="http://schemas.microsoft.com/office/drawing/2014/main" id="{F74CBB7F-5570-337A-1404-9818286B963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DE08C01-BD50-12E6-68BE-0CC7B3C4DA22}"/>
              </a:ext>
            </a:extLst>
          </p:cNvPr>
          <p:cNvSpPr>
            <a:spLocks noGrp="1"/>
          </p:cNvSpPr>
          <p:nvPr>
            <p:ph type="sldNum" sz="quarter" idx="12"/>
          </p:nvPr>
        </p:nvSpPr>
        <p:spPr/>
        <p:txBody>
          <a:bodyPr/>
          <a:lstStyle/>
          <a:p>
            <a:fld id="{3940C469-6A99-4FDB-BB3E-A004B0FA038B}" type="slidenum">
              <a:rPr lang="en-IN" smtClean="0"/>
              <a:t>‹#›</a:t>
            </a:fld>
            <a:endParaRPr lang="en-IN"/>
          </a:p>
        </p:txBody>
      </p:sp>
    </p:spTree>
    <p:extLst>
      <p:ext uri="{BB962C8B-B14F-4D97-AF65-F5344CB8AC3E}">
        <p14:creationId xmlns:p14="http://schemas.microsoft.com/office/powerpoint/2010/main" val="1127525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2E4BA-54C9-122B-A91C-1D96698ED02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0A29E24-A32F-2F89-EFAC-AE35202AB685}"/>
              </a:ext>
            </a:extLst>
          </p:cNvPr>
          <p:cNvSpPr>
            <a:spLocks noGrp="1"/>
          </p:cNvSpPr>
          <p:nvPr>
            <p:ph type="dt" sz="half" idx="10"/>
          </p:nvPr>
        </p:nvSpPr>
        <p:spPr/>
        <p:txBody>
          <a:bodyPr/>
          <a:lstStyle/>
          <a:p>
            <a:fld id="{311A09CA-2EED-46CD-AAAD-B73695A12520}" type="datetimeFigureOut">
              <a:rPr lang="en-IN" smtClean="0"/>
              <a:t>18-12-2023</a:t>
            </a:fld>
            <a:endParaRPr lang="en-IN"/>
          </a:p>
        </p:txBody>
      </p:sp>
      <p:sp>
        <p:nvSpPr>
          <p:cNvPr id="4" name="Footer Placeholder 3">
            <a:extLst>
              <a:ext uri="{FF2B5EF4-FFF2-40B4-BE49-F238E27FC236}">
                <a16:creationId xmlns:a16="http://schemas.microsoft.com/office/drawing/2014/main" id="{B287A18E-2021-D716-8BC3-890A4C83F71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7E7E1B4-FBC8-90D2-3A1B-E7D5B1ACD00C}"/>
              </a:ext>
            </a:extLst>
          </p:cNvPr>
          <p:cNvSpPr>
            <a:spLocks noGrp="1"/>
          </p:cNvSpPr>
          <p:nvPr>
            <p:ph type="sldNum" sz="quarter" idx="12"/>
          </p:nvPr>
        </p:nvSpPr>
        <p:spPr/>
        <p:txBody>
          <a:bodyPr/>
          <a:lstStyle/>
          <a:p>
            <a:fld id="{3940C469-6A99-4FDB-BB3E-A004B0FA038B}" type="slidenum">
              <a:rPr lang="en-IN" smtClean="0"/>
              <a:t>‹#›</a:t>
            </a:fld>
            <a:endParaRPr lang="en-IN"/>
          </a:p>
        </p:txBody>
      </p:sp>
    </p:spTree>
    <p:extLst>
      <p:ext uri="{BB962C8B-B14F-4D97-AF65-F5344CB8AC3E}">
        <p14:creationId xmlns:p14="http://schemas.microsoft.com/office/powerpoint/2010/main" val="1320000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FEC3EC-125A-B1A4-FC5F-2E2F8CBA1F51}"/>
              </a:ext>
            </a:extLst>
          </p:cNvPr>
          <p:cNvSpPr>
            <a:spLocks noGrp="1"/>
          </p:cNvSpPr>
          <p:nvPr>
            <p:ph type="dt" sz="half" idx="10"/>
          </p:nvPr>
        </p:nvSpPr>
        <p:spPr/>
        <p:txBody>
          <a:bodyPr/>
          <a:lstStyle/>
          <a:p>
            <a:fld id="{311A09CA-2EED-46CD-AAAD-B73695A12520}" type="datetimeFigureOut">
              <a:rPr lang="en-IN" smtClean="0"/>
              <a:t>18-12-2023</a:t>
            </a:fld>
            <a:endParaRPr lang="en-IN"/>
          </a:p>
        </p:txBody>
      </p:sp>
      <p:sp>
        <p:nvSpPr>
          <p:cNvPr id="3" name="Footer Placeholder 2">
            <a:extLst>
              <a:ext uri="{FF2B5EF4-FFF2-40B4-BE49-F238E27FC236}">
                <a16:creationId xmlns:a16="http://schemas.microsoft.com/office/drawing/2014/main" id="{849CAD12-8D65-C93A-DCB5-AACC2D11811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FCE759F-C7E0-5C13-2724-DFAC563A3AB1}"/>
              </a:ext>
            </a:extLst>
          </p:cNvPr>
          <p:cNvSpPr>
            <a:spLocks noGrp="1"/>
          </p:cNvSpPr>
          <p:nvPr>
            <p:ph type="sldNum" sz="quarter" idx="12"/>
          </p:nvPr>
        </p:nvSpPr>
        <p:spPr/>
        <p:txBody>
          <a:bodyPr/>
          <a:lstStyle/>
          <a:p>
            <a:fld id="{3940C469-6A99-4FDB-BB3E-A004B0FA038B}" type="slidenum">
              <a:rPr lang="en-IN" smtClean="0"/>
              <a:t>‹#›</a:t>
            </a:fld>
            <a:endParaRPr lang="en-IN"/>
          </a:p>
        </p:txBody>
      </p:sp>
    </p:spTree>
    <p:extLst>
      <p:ext uri="{BB962C8B-B14F-4D97-AF65-F5344CB8AC3E}">
        <p14:creationId xmlns:p14="http://schemas.microsoft.com/office/powerpoint/2010/main" val="384741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DAE68-B15B-6067-3063-A6227D1EDC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803AA33-8634-C412-FB4B-766FE7DE4F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2DAD825-F666-78A6-7605-A0EA1A98FA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5DED28-121F-4CFF-7C18-32DD2C877409}"/>
              </a:ext>
            </a:extLst>
          </p:cNvPr>
          <p:cNvSpPr>
            <a:spLocks noGrp="1"/>
          </p:cNvSpPr>
          <p:nvPr>
            <p:ph type="dt" sz="half" idx="10"/>
          </p:nvPr>
        </p:nvSpPr>
        <p:spPr/>
        <p:txBody>
          <a:bodyPr/>
          <a:lstStyle/>
          <a:p>
            <a:fld id="{311A09CA-2EED-46CD-AAAD-B73695A12520}" type="datetimeFigureOut">
              <a:rPr lang="en-IN" smtClean="0"/>
              <a:t>18-12-2023</a:t>
            </a:fld>
            <a:endParaRPr lang="en-IN"/>
          </a:p>
        </p:txBody>
      </p:sp>
      <p:sp>
        <p:nvSpPr>
          <p:cNvPr id="6" name="Footer Placeholder 5">
            <a:extLst>
              <a:ext uri="{FF2B5EF4-FFF2-40B4-BE49-F238E27FC236}">
                <a16:creationId xmlns:a16="http://schemas.microsoft.com/office/drawing/2014/main" id="{2980126C-2CE8-A06B-4A94-9A68908E9C1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9F48378-6D05-1C61-C7C3-E227FD0F544D}"/>
              </a:ext>
            </a:extLst>
          </p:cNvPr>
          <p:cNvSpPr>
            <a:spLocks noGrp="1"/>
          </p:cNvSpPr>
          <p:nvPr>
            <p:ph type="sldNum" sz="quarter" idx="12"/>
          </p:nvPr>
        </p:nvSpPr>
        <p:spPr/>
        <p:txBody>
          <a:bodyPr/>
          <a:lstStyle/>
          <a:p>
            <a:fld id="{3940C469-6A99-4FDB-BB3E-A004B0FA038B}" type="slidenum">
              <a:rPr lang="en-IN" smtClean="0"/>
              <a:t>‹#›</a:t>
            </a:fld>
            <a:endParaRPr lang="en-IN"/>
          </a:p>
        </p:txBody>
      </p:sp>
    </p:spTree>
    <p:extLst>
      <p:ext uri="{BB962C8B-B14F-4D97-AF65-F5344CB8AC3E}">
        <p14:creationId xmlns:p14="http://schemas.microsoft.com/office/powerpoint/2010/main" val="20731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F6500-E440-0EFA-FB0C-720D2C02C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D88CF18-9A6B-1D49-71D3-FE8D803EB1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1A0E56AE-DB80-9468-1B1E-D0A65C165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FC919A-048E-4968-4020-0C558439BADE}"/>
              </a:ext>
            </a:extLst>
          </p:cNvPr>
          <p:cNvSpPr>
            <a:spLocks noGrp="1"/>
          </p:cNvSpPr>
          <p:nvPr>
            <p:ph type="dt" sz="half" idx="10"/>
          </p:nvPr>
        </p:nvSpPr>
        <p:spPr/>
        <p:txBody>
          <a:bodyPr/>
          <a:lstStyle/>
          <a:p>
            <a:fld id="{311A09CA-2EED-46CD-AAAD-B73695A12520}" type="datetimeFigureOut">
              <a:rPr lang="en-IN" smtClean="0"/>
              <a:t>18-12-2023</a:t>
            </a:fld>
            <a:endParaRPr lang="en-IN"/>
          </a:p>
        </p:txBody>
      </p:sp>
      <p:sp>
        <p:nvSpPr>
          <p:cNvPr id="6" name="Footer Placeholder 5">
            <a:extLst>
              <a:ext uri="{FF2B5EF4-FFF2-40B4-BE49-F238E27FC236}">
                <a16:creationId xmlns:a16="http://schemas.microsoft.com/office/drawing/2014/main" id="{DB1AC26D-709C-BD9B-8CBF-01145AD0167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76C5B53-3FAB-12D6-19E5-6EB296B39B51}"/>
              </a:ext>
            </a:extLst>
          </p:cNvPr>
          <p:cNvSpPr>
            <a:spLocks noGrp="1"/>
          </p:cNvSpPr>
          <p:nvPr>
            <p:ph type="sldNum" sz="quarter" idx="12"/>
          </p:nvPr>
        </p:nvSpPr>
        <p:spPr/>
        <p:txBody>
          <a:bodyPr/>
          <a:lstStyle/>
          <a:p>
            <a:fld id="{3940C469-6A99-4FDB-BB3E-A004B0FA038B}" type="slidenum">
              <a:rPr lang="en-IN" smtClean="0"/>
              <a:t>‹#›</a:t>
            </a:fld>
            <a:endParaRPr lang="en-IN"/>
          </a:p>
        </p:txBody>
      </p:sp>
    </p:spTree>
    <p:extLst>
      <p:ext uri="{BB962C8B-B14F-4D97-AF65-F5344CB8AC3E}">
        <p14:creationId xmlns:p14="http://schemas.microsoft.com/office/powerpoint/2010/main" val="2615568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43B993-DA4A-DA69-8246-EAB847BF30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FF5A5E8-3FDF-B307-8A83-93BF6CC2BE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87B20AC-489A-E7BC-0221-C5C7821D50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A09CA-2EED-46CD-AAAD-B73695A12520}" type="datetimeFigureOut">
              <a:rPr lang="en-IN" smtClean="0"/>
              <a:t>18-12-2023</a:t>
            </a:fld>
            <a:endParaRPr lang="en-IN"/>
          </a:p>
        </p:txBody>
      </p:sp>
      <p:sp>
        <p:nvSpPr>
          <p:cNvPr id="5" name="Footer Placeholder 4">
            <a:extLst>
              <a:ext uri="{FF2B5EF4-FFF2-40B4-BE49-F238E27FC236}">
                <a16:creationId xmlns:a16="http://schemas.microsoft.com/office/drawing/2014/main" id="{6F725848-B03F-3164-D623-87CE09361B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9DD7EB8-7A9B-EFE9-CED4-29C6991307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0C469-6A99-4FDB-BB3E-A004B0FA038B}" type="slidenum">
              <a:rPr lang="en-IN" smtClean="0"/>
              <a:t>‹#›</a:t>
            </a:fld>
            <a:endParaRPr lang="en-IN"/>
          </a:p>
        </p:txBody>
      </p:sp>
    </p:spTree>
    <p:extLst>
      <p:ext uri="{BB962C8B-B14F-4D97-AF65-F5344CB8AC3E}">
        <p14:creationId xmlns:p14="http://schemas.microsoft.com/office/powerpoint/2010/main" val="356488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5C22438-8DB0-E297-1D2F-15F70A1F0606}"/>
              </a:ext>
            </a:extLst>
          </p:cNvPr>
          <p:cNvSpPr>
            <a:spLocks noGrp="1"/>
          </p:cNvSpPr>
          <p:nvPr>
            <p:ph type="subTitle" idx="1"/>
          </p:nvPr>
        </p:nvSpPr>
        <p:spPr>
          <a:xfrm>
            <a:off x="1524000" y="3429000"/>
            <a:ext cx="9144000" cy="2765612"/>
          </a:xfrm>
        </p:spPr>
        <p:txBody>
          <a:bodyPr>
            <a:normAutofit/>
          </a:bodyPr>
          <a:lstStyle/>
          <a:p>
            <a:r>
              <a:rPr lang="en-US" b="1" i="0" u="none" strike="noStrike" baseline="0" dirty="0">
                <a:latin typeface="Times New Roman" panose="02020603050405020304" pitchFamily="18" charset="0"/>
              </a:rPr>
              <a:t>Antenatal Care and its implication on children mortality: An intersectionality Approach</a:t>
            </a:r>
            <a:endParaRPr lang="en-IN" dirty="0"/>
          </a:p>
          <a:p>
            <a:endParaRPr lang="en-IN" dirty="0"/>
          </a:p>
          <a:p>
            <a:endParaRPr lang="en-IN" sz="1800" dirty="0"/>
          </a:p>
          <a:p>
            <a:r>
              <a:rPr lang="en-IN" sz="1800" dirty="0"/>
              <a:t>Kundan Kumar</a:t>
            </a:r>
          </a:p>
          <a:p>
            <a:r>
              <a:rPr lang="en-IN" sz="1800" dirty="0"/>
              <a:t>Research scholar</a:t>
            </a:r>
          </a:p>
        </p:txBody>
      </p:sp>
    </p:spTree>
    <p:extLst>
      <p:ext uri="{BB962C8B-B14F-4D97-AF65-F5344CB8AC3E}">
        <p14:creationId xmlns:p14="http://schemas.microsoft.com/office/powerpoint/2010/main" val="1338676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77FC8BB-35BF-D0A0-8BDC-C287FA521D4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9954" y="690282"/>
            <a:ext cx="5782234" cy="5132202"/>
          </a:xfrm>
        </p:spPr>
      </p:pic>
      <p:pic>
        <p:nvPicPr>
          <p:cNvPr id="7" name="Picture 6">
            <a:extLst>
              <a:ext uri="{FF2B5EF4-FFF2-40B4-BE49-F238E27FC236}">
                <a16:creationId xmlns:a16="http://schemas.microsoft.com/office/drawing/2014/main" id="{E44AAB3B-D048-E723-7C1B-30519BC5A0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2016" y="762000"/>
            <a:ext cx="4708117" cy="5226424"/>
          </a:xfrm>
          <a:prstGeom prst="rect">
            <a:avLst/>
          </a:prstGeom>
        </p:spPr>
      </p:pic>
    </p:spTree>
    <p:extLst>
      <p:ext uri="{BB962C8B-B14F-4D97-AF65-F5344CB8AC3E}">
        <p14:creationId xmlns:p14="http://schemas.microsoft.com/office/powerpoint/2010/main" val="195067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ACE5521-4D8B-1828-DB5F-97697F3F394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55898" y="1825625"/>
            <a:ext cx="6280203" cy="4351338"/>
          </a:xfrm>
        </p:spPr>
      </p:pic>
    </p:spTree>
    <p:extLst>
      <p:ext uri="{BB962C8B-B14F-4D97-AF65-F5344CB8AC3E}">
        <p14:creationId xmlns:p14="http://schemas.microsoft.com/office/powerpoint/2010/main" val="1434873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A2A3048-674C-526B-293C-3CC54AC9BBD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941" y="197626"/>
            <a:ext cx="5566294" cy="3193057"/>
          </a:xfrm>
        </p:spPr>
      </p:pic>
      <p:pic>
        <p:nvPicPr>
          <p:cNvPr id="7" name="Picture 6">
            <a:extLst>
              <a:ext uri="{FF2B5EF4-FFF2-40B4-BE49-F238E27FC236}">
                <a16:creationId xmlns:a16="http://schemas.microsoft.com/office/drawing/2014/main" id="{1A1E6385-E7D6-E7DE-43FC-98E94F04D5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447870"/>
            <a:ext cx="5439746" cy="2679828"/>
          </a:xfrm>
          <a:prstGeom prst="rect">
            <a:avLst/>
          </a:prstGeom>
        </p:spPr>
      </p:pic>
      <p:pic>
        <p:nvPicPr>
          <p:cNvPr id="9" name="Picture 8">
            <a:extLst>
              <a:ext uri="{FF2B5EF4-FFF2-40B4-BE49-F238E27FC236}">
                <a16:creationId xmlns:a16="http://schemas.microsoft.com/office/drawing/2014/main" id="{5B8E8EE2-3CB1-BD78-4DA6-6530DA8DD1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487" y="3569695"/>
            <a:ext cx="5763591" cy="3193057"/>
          </a:xfrm>
          <a:prstGeom prst="rect">
            <a:avLst/>
          </a:prstGeom>
        </p:spPr>
      </p:pic>
      <p:pic>
        <p:nvPicPr>
          <p:cNvPr id="11" name="Picture 10">
            <a:extLst>
              <a:ext uri="{FF2B5EF4-FFF2-40B4-BE49-F238E27FC236}">
                <a16:creationId xmlns:a16="http://schemas.microsoft.com/office/drawing/2014/main" id="{C0B36181-420E-926A-4CBA-9C1D885AFA9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19843" y="3390682"/>
            <a:ext cx="5439746" cy="3189387"/>
          </a:xfrm>
          <a:prstGeom prst="rect">
            <a:avLst/>
          </a:prstGeom>
        </p:spPr>
      </p:pic>
    </p:spTree>
    <p:extLst>
      <p:ext uri="{BB962C8B-B14F-4D97-AF65-F5344CB8AC3E}">
        <p14:creationId xmlns:p14="http://schemas.microsoft.com/office/powerpoint/2010/main" val="747932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C42D5B6-67F2-0896-B480-D7826125B1C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2597" y="246103"/>
            <a:ext cx="11086402" cy="3606282"/>
          </a:xfrm>
        </p:spPr>
      </p:pic>
      <p:sp>
        <p:nvSpPr>
          <p:cNvPr id="7" name="TextBox 6">
            <a:extLst>
              <a:ext uri="{FF2B5EF4-FFF2-40B4-BE49-F238E27FC236}">
                <a16:creationId xmlns:a16="http://schemas.microsoft.com/office/drawing/2014/main" id="{DFF21D87-991B-A2D9-2D30-11345BE15AD4}"/>
              </a:ext>
            </a:extLst>
          </p:cNvPr>
          <p:cNvSpPr txBox="1"/>
          <p:nvPr/>
        </p:nvSpPr>
        <p:spPr>
          <a:xfrm>
            <a:off x="242597" y="3852385"/>
            <a:ext cx="10926146" cy="2616101"/>
          </a:xfrm>
          <a:prstGeom prst="rect">
            <a:avLst/>
          </a:prstGeom>
          <a:noFill/>
        </p:spPr>
        <p:txBody>
          <a:bodyPr wrap="square">
            <a:spAutoFit/>
          </a:bodyPr>
          <a:lstStyle/>
          <a:p>
            <a:pPr algn="l"/>
            <a:endParaRPr lang="en-IN" sz="20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1. There exists the </a:t>
            </a:r>
            <a:r>
              <a:rPr lang="en-US" sz="1800" b="1" i="0" u="none" strike="noStrike" baseline="0" dirty="0">
                <a:solidFill>
                  <a:srgbClr val="000000"/>
                </a:solidFill>
                <a:latin typeface="Times New Roman" panose="02020603050405020304" pitchFamily="18" charset="0"/>
              </a:rPr>
              <a:t>very high negative correlation between the full ANC, ANC by doctor, four or more ANC, ANC visit in the first trimester and the mortality rate. </a:t>
            </a:r>
          </a:p>
          <a:p>
            <a:r>
              <a:rPr lang="en-US" sz="1800" b="0" i="0" u="none" strike="noStrike" baseline="0" dirty="0">
                <a:solidFill>
                  <a:srgbClr val="000000"/>
                </a:solidFill>
                <a:latin typeface="Times New Roman" panose="02020603050405020304" pitchFamily="18" charset="0"/>
              </a:rPr>
              <a:t>2. There exist </a:t>
            </a:r>
            <a:r>
              <a:rPr lang="en-US" sz="1800" b="1" i="0" u="none" strike="noStrike" baseline="0" dirty="0">
                <a:solidFill>
                  <a:srgbClr val="000000"/>
                </a:solidFill>
                <a:latin typeface="Times New Roman" panose="02020603050405020304" pitchFamily="18" charset="0"/>
              </a:rPr>
              <a:t>the poor negative correlation between the women received two or more TT injection and mortality rate. </a:t>
            </a:r>
          </a:p>
          <a:p>
            <a:r>
              <a:rPr lang="en-US" sz="1800" b="0" i="0" u="none" strike="noStrike" baseline="0" dirty="0">
                <a:solidFill>
                  <a:srgbClr val="000000"/>
                </a:solidFill>
                <a:latin typeface="Times New Roman" panose="02020603050405020304" pitchFamily="18" charset="0"/>
              </a:rPr>
              <a:t>3. There exist the </a:t>
            </a:r>
            <a:r>
              <a:rPr lang="en-US" sz="1800" b="1" i="0" u="none" strike="noStrike" baseline="0" dirty="0">
                <a:solidFill>
                  <a:srgbClr val="000000"/>
                </a:solidFill>
                <a:latin typeface="Times New Roman" panose="02020603050405020304" pitchFamily="18" charset="0"/>
              </a:rPr>
              <a:t>moderate correlation between the women received two or more TT injection and neonatal mortality rate. </a:t>
            </a:r>
          </a:p>
          <a:p>
            <a:r>
              <a:rPr lang="en-US" sz="1800" b="0" i="0" u="none" strike="noStrike" baseline="0" dirty="0">
                <a:solidFill>
                  <a:srgbClr val="000000"/>
                </a:solidFill>
                <a:latin typeface="Times New Roman" panose="02020603050405020304" pitchFamily="18" charset="0"/>
              </a:rPr>
              <a:t>4. There exist the </a:t>
            </a:r>
            <a:r>
              <a:rPr lang="en-US" sz="1800" b="1" i="0" u="none" strike="noStrike" baseline="0" dirty="0">
                <a:solidFill>
                  <a:srgbClr val="000000"/>
                </a:solidFill>
                <a:latin typeface="Times New Roman" panose="02020603050405020304" pitchFamily="18" charset="0"/>
              </a:rPr>
              <a:t>very high positive correlation between the no ANC and neonatal and infant mortality rate</a:t>
            </a:r>
            <a:r>
              <a:rPr lang="en-US"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Times New Roman" panose="02020603050405020304" pitchFamily="18" charset="0"/>
              </a:rPr>
              <a:t>5. There exists the </a:t>
            </a:r>
            <a:r>
              <a:rPr lang="en-US" sz="1800" b="1" i="0" u="none" strike="noStrike" baseline="0" dirty="0">
                <a:solidFill>
                  <a:srgbClr val="000000"/>
                </a:solidFill>
                <a:latin typeface="Times New Roman" panose="02020603050405020304" pitchFamily="18" charset="0"/>
              </a:rPr>
              <a:t>moderate positive correlation between the no ANC and children mortality rate</a:t>
            </a:r>
            <a:r>
              <a:rPr lang="en-US" sz="1800" b="0" i="0" u="none" strike="noStrike" baseline="0"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1002250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5E600-A1C4-7F0F-4097-F6D1E6783B17}"/>
              </a:ext>
            </a:extLst>
          </p:cNvPr>
          <p:cNvSpPr>
            <a:spLocks noGrp="1"/>
          </p:cNvSpPr>
          <p:nvPr>
            <p:ph type="title"/>
          </p:nvPr>
        </p:nvSpPr>
        <p:spPr/>
        <p:txBody>
          <a:bodyPr>
            <a:normAutofit/>
          </a:bodyPr>
          <a:lstStyle/>
          <a:p>
            <a:r>
              <a:rPr lang="en-US" sz="3200" b="1" dirty="0"/>
              <a:t>conclusion</a:t>
            </a:r>
            <a:endParaRPr lang="en-IN" sz="3200" b="1" dirty="0"/>
          </a:p>
        </p:txBody>
      </p:sp>
      <p:sp>
        <p:nvSpPr>
          <p:cNvPr id="3" name="Content Placeholder 2">
            <a:extLst>
              <a:ext uri="{FF2B5EF4-FFF2-40B4-BE49-F238E27FC236}">
                <a16:creationId xmlns:a16="http://schemas.microsoft.com/office/drawing/2014/main" id="{9854107F-71A0-DD59-10F2-A8B6E1205AAC}"/>
              </a:ext>
            </a:extLst>
          </p:cNvPr>
          <p:cNvSpPr>
            <a:spLocks noGrp="1"/>
          </p:cNvSpPr>
          <p:nvPr>
            <p:ph idx="1"/>
          </p:nvPr>
        </p:nvSpPr>
        <p:spPr>
          <a:xfrm>
            <a:off x="838200" y="1443318"/>
            <a:ext cx="10515600" cy="4733645"/>
          </a:xfrm>
        </p:spPr>
        <p:txBody>
          <a:bodyPr/>
          <a:lstStyle/>
          <a:p>
            <a:pPr>
              <a:lnSpc>
                <a:spcPct val="150000"/>
              </a:lnSpc>
            </a:pPr>
            <a:r>
              <a:rPr lang="en-US" dirty="0"/>
              <a:t>ANC</a:t>
            </a:r>
            <a:r>
              <a:rPr lang="en-US" sz="2800" dirty="0"/>
              <a:t> services are not available to all women in the same way.</a:t>
            </a:r>
          </a:p>
          <a:p>
            <a:pPr>
              <a:lnSpc>
                <a:spcPct val="150000"/>
              </a:lnSpc>
            </a:pPr>
            <a:r>
              <a:rPr lang="en-US" sz="2800" dirty="0"/>
              <a:t>It result in differentials mortality rate among children</a:t>
            </a:r>
          </a:p>
          <a:p>
            <a:pPr>
              <a:lnSpc>
                <a:spcPct val="150000"/>
              </a:lnSpc>
            </a:pPr>
            <a:r>
              <a:rPr lang="en-US" dirty="0"/>
              <a:t>I</a:t>
            </a:r>
            <a:r>
              <a:rPr lang="en-US" sz="2800" dirty="0"/>
              <a:t>ntersectionality framework must be utilized in policy formulation.</a:t>
            </a:r>
          </a:p>
          <a:p>
            <a:pPr>
              <a:lnSpc>
                <a:spcPct val="150000"/>
              </a:lnSpc>
            </a:pPr>
            <a:r>
              <a:rPr lang="en-US" sz="2800" dirty="0"/>
              <a:t>Special consideration must be given to marginalized women among women</a:t>
            </a:r>
            <a:br>
              <a:rPr lang="en-US" sz="2800" dirty="0"/>
            </a:br>
            <a:endParaRPr lang="en-IN" dirty="0"/>
          </a:p>
        </p:txBody>
      </p:sp>
    </p:spTree>
    <p:extLst>
      <p:ext uri="{BB962C8B-B14F-4D97-AF65-F5344CB8AC3E}">
        <p14:creationId xmlns:p14="http://schemas.microsoft.com/office/powerpoint/2010/main" val="3392452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E7757-0920-C1FE-A84B-31D7C6A355A8}"/>
              </a:ext>
            </a:extLst>
          </p:cNvPr>
          <p:cNvSpPr>
            <a:spLocks noGrp="1"/>
          </p:cNvSpPr>
          <p:nvPr>
            <p:ph type="title"/>
          </p:nvPr>
        </p:nvSpPr>
        <p:spPr>
          <a:xfrm>
            <a:off x="838200" y="365126"/>
            <a:ext cx="10515600" cy="623920"/>
          </a:xfrm>
        </p:spPr>
        <p:txBody>
          <a:bodyPr>
            <a:normAutofit/>
          </a:bodyPr>
          <a:lstStyle/>
          <a:p>
            <a:r>
              <a:rPr lang="en-IN" sz="3200" dirty="0"/>
              <a:t>Introduction</a:t>
            </a:r>
          </a:p>
        </p:txBody>
      </p:sp>
      <p:sp>
        <p:nvSpPr>
          <p:cNvPr id="3" name="Content Placeholder 2">
            <a:extLst>
              <a:ext uri="{FF2B5EF4-FFF2-40B4-BE49-F238E27FC236}">
                <a16:creationId xmlns:a16="http://schemas.microsoft.com/office/drawing/2014/main" id="{6338E6F2-C861-51E5-36BF-1E5E1F428A92}"/>
              </a:ext>
            </a:extLst>
          </p:cNvPr>
          <p:cNvSpPr>
            <a:spLocks noGrp="1"/>
          </p:cNvSpPr>
          <p:nvPr>
            <p:ph idx="1"/>
          </p:nvPr>
        </p:nvSpPr>
        <p:spPr>
          <a:xfrm>
            <a:off x="838200" y="989046"/>
            <a:ext cx="10515600" cy="5187917"/>
          </a:xfrm>
        </p:spPr>
        <p:txBody>
          <a:bodyPr>
            <a:normAutofit/>
          </a:bodyPr>
          <a:lstStyle/>
          <a:p>
            <a:pPr algn="just"/>
            <a:r>
              <a:rPr lang="en-US" sz="2000" b="1" i="0" u="none" strike="noStrike" baseline="0" dirty="0">
                <a:solidFill>
                  <a:srgbClr val="000000"/>
                </a:solidFill>
                <a:latin typeface="Times New Roman" panose="02020603050405020304" pitchFamily="18" charset="0"/>
              </a:rPr>
              <a:t>single- axis framework </a:t>
            </a:r>
            <a:r>
              <a:rPr lang="en-US" sz="2000" b="0" i="0" u="none" strike="noStrike" baseline="0" dirty="0">
                <a:solidFill>
                  <a:srgbClr val="000000"/>
                </a:solidFill>
                <a:latin typeface="Times New Roman" panose="02020603050405020304" pitchFamily="18" charset="0"/>
              </a:rPr>
              <a:t>of analysis  framework of intersectionality </a:t>
            </a:r>
          </a:p>
          <a:p>
            <a:pPr algn="just"/>
            <a:r>
              <a:rPr lang="en-US" sz="2000" b="0" i="0" u="none" strike="noStrike" baseline="0" dirty="0">
                <a:solidFill>
                  <a:srgbClr val="000000"/>
                </a:solidFill>
                <a:latin typeface="Times New Roman" panose="02020603050405020304" pitchFamily="18" charset="0"/>
              </a:rPr>
              <a:t> Term coined by- </a:t>
            </a:r>
            <a:r>
              <a:rPr lang="en-US" sz="2000" b="1" i="0" u="none" strike="noStrike" baseline="0" dirty="0">
                <a:solidFill>
                  <a:srgbClr val="000000"/>
                </a:solidFill>
                <a:latin typeface="Times New Roman" panose="02020603050405020304" pitchFamily="18" charset="0"/>
              </a:rPr>
              <a:t>Crenshaw in 1989 </a:t>
            </a:r>
            <a:r>
              <a:rPr lang="en-US" sz="2000" b="0" i="0" u="none" strike="noStrike" baseline="0" dirty="0">
                <a:solidFill>
                  <a:srgbClr val="000000"/>
                </a:solidFill>
                <a:latin typeface="Times New Roman" panose="02020603050405020304" pitchFamily="18" charset="0"/>
              </a:rPr>
              <a:t>to conceptualize the suffering of black women which differ from both the black men and white women </a:t>
            </a:r>
          </a:p>
          <a:p>
            <a:pPr algn="just"/>
            <a:r>
              <a:rPr lang="en-US" sz="2000" b="0" i="0" u="none" strike="noStrike" baseline="0" dirty="0">
                <a:solidFill>
                  <a:srgbClr val="000000"/>
                </a:solidFill>
                <a:latin typeface="Times New Roman" panose="02020603050405020304" pitchFamily="18" charset="0"/>
              </a:rPr>
              <a:t>can be regarded as a </a:t>
            </a:r>
            <a:r>
              <a:rPr lang="en-US" sz="2000" b="1" i="0" u="none" strike="noStrike" baseline="0" dirty="0">
                <a:solidFill>
                  <a:srgbClr val="000000"/>
                </a:solidFill>
                <a:latin typeface="Times New Roman" panose="02020603050405020304" pitchFamily="18" charset="0"/>
              </a:rPr>
              <a:t>theory, paradigm, methodology, lens or framework </a:t>
            </a:r>
            <a:r>
              <a:rPr lang="en-US" sz="2000" b="0" i="0" u="none" strike="noStrike" baseline="0" dirty="0">
                <a:solidFill>
                  <a:srgbClr val="000000"/>
                </a:solidFill>
                <a:latin typeface="Times New Roman" panose="02020603050405020304" pitchFamily="18" charset="0"/>
              </a:rPr>
              <a:t>(</a:t>
            </a:r>
            <a:r>
              <a:rPr lang="en-US" sz="2000" b="1" i="0" u="none" strike="noStrike" baseline="0" dirty="0" err="1">
                <a:solidFill>
                  <a:srgbClr val="000000"/>
                </a:solidFill>
                <a:latin typeface="Times New Roman" panose="02020603050405020304" pitchFamily="18" charset="0"/>
              </a:rPr>
              <a:t>Hankivsky</a:t>
            </a:r>
            <a:r>
              <a:rPr lang="en-US" sz="2000" b="1" i="0" u="none" strike="noStrike" baseline="0" dirty="0">
                <a:solidFill>
                  <a:srgbClr val="000000"/>
                </a:solidFill>
                <a:latin typeface="Times New Roman" panose="02020603050405020304" pitchFamily="18" charset="0"/>
              </a:rPr>
              <a:t>, 2014</a:t>
            </a:r>
            <a:r>
              <a:rPr lang="en-US" sz="2000" b="0" i="0" u="none" strike="noStrike" baseline="0" dirty="0">
                <a:solidFill>
                  <a:srgbClr val="000000"/>
                </a:solidFill>
                <a:latin typeface="Times New Roman" panose="02020603050405020304" pitchFamily="18" charset="0"/>
              </a:rPr>
              <a:t>). </a:t>
            </a:r>
            <a:endParaRPr lang="en-US" sz="2000" dirty="0">
              <a:solidFill>
                <a:srgbClr val="000000"/>
              </a:solidFill>
              <a:latin typeface="Times New Roman" panose="02020603050405020304" pitchFamily="18" charset="0"/>
            </a:endParaRPr>
          </a:p>
          <a:p>
            <a:pPr algn="just"/>
            <a:r>
              <a:rPr lang="en-US" sz="2000" b="0" i="0" u="none" strike="noStrike" baseline="0" dirty="0">
                <a:solidFill>
                  <a:srgbClr val="000000"/>
                </a:solidFill>
                <a:latin typeface="Times New Roman" panose="02020603050405020304" pitchFamily="18" charset="0"/>
              </a:rPr>
              <a:t>human lives </a:t>
            </a:r>
            <a:r>
              <a:rPr lang="en-US" sz="2000" b="1" i="0" u="none" strike="noStrike" baseline="0" dirty="0">
                <a:solidFill>
                  <a:srgbClr val="000000"/>
                </a:solidFill>
                <a:latin typeface="Times New Roman" panose="02020603050405020304" pitchFamily="18" charset="0"/>
              </a:rPr>
              <a:t>cannot be reduced to single factor </a:t>
            </a:r>
          </a:p>
          <a:p>
            <a:pPr algn="just"/>
            <a:r>
              <a:rPr lang="en-US" sz="2000" b="0" i="0" u="none" strike="noStrike" baseline="0" dirty="0">
                <a:solidFill>
                  <a:srgbClr val="000000"/>
                </a:solidFill>
                <a:latin typeface="Times New Roman" panose="02020603050405020304" pitchFamily="18" charset="0"/>
              </a:rPr>
              <a:t>A human life is </a:t>
            </a:r>
            <a:r>
              <a:rPr lang="en-US" sz="2000" b="1" i="0" u="none" strike="noStrike" baseline="0" dirty="0">
                <a:solidFill>
                  <a:srgbClr val="000000"/>
                </a:solidFill>
                <a:latin typeface="Times New Roman" panose="02020603050405020304" pitchFamily="18" charset="0"/>
              </a:rPr>
              <a:t>exposed to various privilege and exploitation </a:t>
            </a:r>
            <a:r>
              <a:rPr lang="en-US" sz="2000" b="0" i="0" u="none" strike="noStrike" baseline="0" dirty="0">
                <a:solidFill>
                  <a:srgbClr val="000000"/>
                </a:solidFill>
                <a:latin typeface="Times New Roman" panose="02020603050405020304" pitchFamily="18" charset="0"/>
              </a:rPr>
              <a:t>and thus these experiences are not additive rather they mix and create a new whole. The intersectionality approach focuses on heterogeneity among homogeneity i.e. differences among those categories which are earlier or on a casual look considered as similar. </a:t>
            </a:r>
            <a:endParaRPr lang="en-US" sz="2000" dirty="0">
              <a:solidFill>
                <a:srgbClr val="000000"/>
              </a:solidFill>
              <a:latin typeface="Times New Roman" panose="02020603050405020304" pitchFamily="18" charset="0"/>
            </a:endParaRPr>
          </a:p>
          <a:p>
            <a:pPr algn="just"/>
            <a:r>
              <a:rPr lang="en-US" sz="2000" b="0" i="0" u="none" strike="noStrike" baseline="0" dirty="0">
                <a:solidFill>
                  <a:srgbClr val="000000"/>
                </a:solidFill>
                <a:latin typeface="Times New Roman" panose="02020603050405020304" pitchFamily="18" charset="0"/>
              </a:rPr>
              <a:t>intersectionality framework is used to analyze the </a:t>
            </a:r>
            <a:r>
              <a:rPr lang="en-US" sz="2000" b="1" i="0" u="none" strike="noStrike" baseline="0" dirty="0">
                <a:solidFill>
                  <a:srgbClr val="000000"/>
                </a:solidFill>
                <a:latin typeface="Times New Roman" panose="02020603050405020304" pitchFamily="18" charset="0"/>
              </a:rPr>
              <a:t>differences among women of different social groups</a:t>
            </a:r>
            <a:r>
              <a:rPr lang="en-US" sz="2000" b="0" i="0" u="none" strike="noStrike" baseline="0" dirty="0">
                <a:solidFill>
                  <a:srgbClr val="000000"/>
                </a:solidFill>
                <a:latin typeface="Times New Roman" panose="02020603050405020304" pitchFamily="18" charset="0"/>
              </a:rPr>
              <a:t> to get the antenatal care services and its implication on the children mortality. </a:t>
            </a:r>
          </a:p>
          <a:p>
            <a:pPr algn="just"/>
            <a:r>
              <a:rPr lang="en-US" sz="2000" b="0" i="0" u="none" strike="noStrike" baseline="0" dirty="0">
                <a:solidFill>
                  <a:srgbClr val="000000"/>
                </a:solidFill>
                <a:latin typeface="Times New Roman" panose="02020603050405020304" pitchFamily="18" charset="0"/>
              </a:rPr>
              <a:t>Antenatal Services (ANC) or pre- natal services are those services which a woman gets while she is pregnant. </a:t>
            </a:r>
            <a:endParaRPr lang="en-US" sz="2000" dirty="0">
              <a:solidFill>
                <a:srgbClr val="000000"/>
              </a:solidFill>
              <a:latin typeface="Times New Roman" panose="02020603050405020304" pitchFamily="18" charset="0"/>
            </a:endParaRPr>
          </a:p>
          <a:p>
            <a:pPr algn="just"/>
            <a:r>
              <a:rPr lang="en-US" sz="2000" b="0" i="0" u="none" strike="noStrike" baseline="0" dirty="0">
                <a:solidFill>
                  <a:srgbClr val="000000"/>
                </a:solidFill>
                <a:latin typeface="Times New Roman" panose="02020603050405020304" pitchFamily="18" charset="0"/>
              </a:rPr>
              <a:t>World Health Organization (WHO) </a:t>
            </a:r>
            <a:r>
              <a:rPr lang="en-US" sz="2000" b="1" i="0" u="none" strike="noStrike" baseline="0" dirty="0">
                <a:solidFill>
                  <a:srgbClr val="000000"/>
                </a:solidFill>
                <a:latin typeface="Times New Roman" panose="02020603050405020304" pitchFamily="18" charset="0"/>
              </a:rPr>
              <a:t>recommended that all pregnant women must get ante- natal care in first trimester of pregnancy followed by 4 ANC visit at regular time interval</a:t>
            </a:r>
            <a:r>
              <a:rPr lang="en-US" sz="2000" b="0" i="0" u="none" strike="noStrike" baseline="0" dirty="0">
                <a:solidFill>
                  <a:srgbClr val="000000"/>
                </a:solidFill>
                <a:latin typeface="Times New Roman" panose="02020603050405020304" pitchFamily="18" charset="0"/>
              </a:rPr>
              <a:t>. </a:t>
            </a:r>
            <a:endParaRPr lang="en-IN" sz="2000" dirty="0"/>
          </a:p>
        </p:txBody>
      </p:sp>
    </p:spTree>
    <p:extLst>
      <p:ext uri="{BB962C8B-B14F-4D97-AF65-F5344CB8AC3E}">
        <p14:creationId xmlns:p14="http://schemas.microsoft.com/office/powerpoint/2010/main" val="598776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FC7DC-C680-C8FE-21B0-3AB9E0263AF5}"/>
              </a:ext>
            </a:extLst>
          </p:cNvPr>
          <p:cNvSpPr>
            <a:spLocks noGrp="1"/>
          </p:cNvSpPr>
          <p:nvPr>
            <p:ph type="title"/>
          </p:nvPr>
        </p:nvSpPr>
        <p:spPr>
          <a:xfrm>
            <a:off x="838200" y="365126"/>
            <a:ext cx="10515600" cy="689233"/>
          </a:xfrm>
        </p:spPr>
        <p:txBody>
          <a:bodyPr/>
          <a:lstStyle/>
          <a:p>
            <a:r>
              <a:rPr lang="en-IN" sz="1800" b="1" i="0" u="none" strike="noStrike" baseline="0" dirty="0">
                <a:solidFill>
                  <a:srgbClr val="000000"/>
                </a:solidFill>
                <a:latin typeface="Times New Roman" panose="02020603050405020304" pitchFamily="18" charset="0"/>
              </a:rPr>
              <a:t>Literature review </a:t>
            </a:r>
            <a:endParaRPr lang="en-IN" dirty="0"/>
          </a:p>
        </p:txBody>
      </p:sp>
      <p:sp>
        <p:nvSpPr>
          <p:cNvPr id="3" name="Content Placeholder 2">
            <a:extLst>
              <a:ext uri="{FF2B5EF4-FFF2-40B4-BE49-F238E27FC236}">
                <a16:creationId xmlns:a16="http://schemas.microsoft.com/office/drawing/2014/main" id="{863398F3-25E2-A7D7-0191-D0F33C802301}"/>
              </a:ext>
            </a:extLst>
          </p:cNvPr>
          <p:cNvSpPr>
            <a:spLocks noGrp="1"/>
          </p:cNvSpPr>
          <p:nvPr>
            <p:ph idx="1"/>
          </p:nvPr>
        </p:nvSpPr>
        <p:spPr>
          <a:xfrm>
            <a:off x="838200" y="1054359"/>
            <a:ext cx="10515600" cy="5122604"/>
          </a:xfrm>
        </p:spPr>
        <p:txBody>
          <a:bodyPr>
            <a:normAutofit/>
          </a:bodyPr>
          <a:lstStyle/>
          <a:p>
            <a:r>
              <a:rPr lang="en-US" sz="2000" b="0" i="0" u="none" strike="noStrike" baseline="0" dirty="0">
                <a:solidFill>
                  <a:srgbClr val="000000"/>
                </a:solidFill>
                <a:latin typeface="Times New Roman" panose="02020603050405020304" pitchFamily="18" charset="0"/>
              </a:rPr>
              <a:t>goal of intersectionality informed analysis is to map health inequalities with more precision </a:t>
            </a:r>
            <a:r>
              <a:rPr lang="en-IN" sz="2000" b="1" i="0" u="none" strike="noStrike" baseline="0" dirty="0" err="1">
                <a:solidFill>
                  <a:srgbClr val="000000"/>
                </a:solidFill>
                <a:latin typeface="Times New Roman" panose="02020603050405020304" pitchFamily="18" charset="0"/>
              </a:rPr>
              <a:t>Hankivsky</a:t>
            </a:r>
            <a:r>
              <a:rPr lang="en-IN" sz="2000" b="1" i="0" u="none" strike="noStrike" baseline="0" dirty="0">
                <a:solidFill>
                  <a:srgbClr val="000000"/>
                </a:solidFill>
                <a:latin typeface="Times New Roman" panose="02020603050405020304" pitchFamily="18" charset="0"/>
              </a:rPr>
              <a:t> and </a:t>
            </a:r>
            <a:r>
              <a:rPr lang="en-IN" sz="2000" b="1" i="0" u="none" strike="noStrike" baseline="0" dirty="0" err="1">
                <a:solidFill>
                  <a:srgbClr val="000000"/>
                </a:solidFill>
                <a:latin typeface="Times New Roman" panose="02020603050405020304" pitchFamily="18" charset="0"/>
              </a:rPr>
              <a:t>kapilashrami</a:t>
            </a:r>
            <a:r>
              <a:rPr lang="en-IN" sz="2000" b="1" i="0" u="none" strike="noStrike" baseline="0" dirty="0">
                <a:solidFill>
                  <a:srgbClr val="000000"/>
                </a:solidFill>
                <a:latin typeface="Times New Roman" panose="02020603050405020304" pitchFamily="18" charset="0"/>
              </a:rPr>
              <a:t> (2018</a:t>
            </a:r>
            <a:r>
              <a:rPr lang="en-IN" sz="2000" b="0" i="0" u="none" strike="noStrike" baseline="0" dirty="0">
                <a:solidFill>
                  <a:srgbClr val="000000"/>
                </a:solidFill>
                <a:latin typeface="Times New Roman" panose="02020603050405020304" pitchFamily="18" charset="0"/>
              </a:rPr>
              <a:t>) </a:t>
            </a:r>
          </a:p>
          <a:p>
            <a:r>
              <a:rPr lang="en-US" sz="2000" b="0" i="0" u="none" strike="noStrike" baseline="0" dirty="0">
                <a:solidFill>
                  <a:srgbClr val="000000"/>
                </a:solidFill>
                <a:latin typeface="Times New Roman" panose="02020603050405020304" pitchFamily="18" charset="0"/>
              </a:rPr>
              <a:t>mentioned that how the intersectionality approach leads to reduce the health inequality in UK. </a:t>
            </a:r>
            <a:r>
              <a:rPr lang="en-IN" sz="2000" b="1" i="0" u="none" strike="noStrike" baseline="0" dirty="0" err="1">
                <a:solidFill>
                  <a:srgbClr val="000000"/>
                </a:solidFill>
                <a:latin typeface="Times New Roman" panose="02020603050405020304" pitchFamily="18" charset="0"/>
              </a:rPr>
              <a:t>Kapilasharami</a:t>
            </a:r>
            <a:r>
              <a:rPr lang="en-IN" sz="2000" b="1" i="0" u="none" strike="noStrike" baseline="0" dirty="0">
                <a:solidFill>
                  <a:srgbClr val="000000"/>
                </a:solidFill>
                <a:latin typeface="Times New Roman" panose="02020603050405020304" pitchFamily="18" charset="0"/>
              </a:rPr>
              <a:t> et al (2015) </a:t>
            </a:r>
            <a:endParaRPr lang="en-IN" sz="2000" dirty="0">
              <a:solidFill>
                <a:srgbClr val="000000"/>
              </a:solidFill>
              <a:latin typeface="Times New Roman" panose="02020603050405020304" pitchFamily="18" charset="0"/>
            </a:endParaRPr>
          </a:p>
          <a:p>
            <a:r>
              <a:rPr lang="en-IN" sz="2000" b="0" i="0" u="none" strike="noStrike" baseline="0" dirty="0">
                <a:solidFill>
                  <a:srgbClr val="000000"/>
                </a:solidFill>
                <a:latin typeface="Times New Roman" panose="02020603050405020304" pitchFamily="18" charset="0"/>
              </a:rPr>
              <a:t>health status of children </a:t>
            </a:r>
            <a:r>
              <a:rPr lang="en-IN" sz="2000" b="1" i="0" u="none" strike="noStrike" baseline="0" dirty="0" err="1">
                <a:solidFill>
                  <a:srgbClr val="000000"/>
                </a:solidFill>
                <a:latin typeface="Times New Roman" panose="02020603050405020304" pitchFamily="18" charset="0"/>
              </a:rPr>
              <a:t>Mukhopadhayay</a:t>
            </a:r>
            <a:r>
              <a:rPr lang="en-IN" sz="2000" b="1" i="0" u="none" strike="noStrike" baseline="0" dirty="0">
                <a:solidFill>
                  <a:srgbClr val="000000"/>
                </a:solidFill>
                <a:latin typeface="Times New Roman" panose="02020603050405020304" pitchFamily="18" charset="0"/>
              </a:rPr>
              <a:t> ( 2015) </a:t>
            </a:r>
            <a:r>
              <a:rPr lang="en-US" sz="2000" b="0" i="0" u="none" strike="noStrike" baseline="0" dirty="0">
                <a:solidFill>
                  <a:srgbClr val="000000"/>
                </a:solidFill>
                <a:latin typeface="Times New Roman" panose="02020603050405020304" pitchFamily="18" charset="0"/>
              </a:rPr>
              <a:t>focus on regional differences between north India and south India </a:t>
            </a:r>
            <a:r>
              <a:rPr lang="en-IN" sz="2000" b="0" i="0" u="none" strike="noStrike" baseline="0" dirty="0">
                <a:solidFill>
                  <a:srgbClr val="000000"/>
                </a:solidFill>
                <a:latin typeface="Times New Roman" panose="02020603050405020304" pitchFamily="18" charset="0"/>
              </a:rPr>
              <a:t> </a:t>
            </a:r>
            <a:r>
              <a:rPr lang="en-US" sz="2000" b="0" i="0" u="none" strike="noStrike" baseline="0" dirty="0">
                <a:solidFill>
                  <a:srgbClr val="000000"/>
                </a:solidFill>
                <a:latin typeface="Times New Roman" panose="02020603050405020304" pitchFamily="18" charset="0"/>
              </a:rPr>
              <a:t>class inequality dominate caste inequality which in turn dominate gender inequality for all level of stunting in rural north India while caste inequality dominate class inequality and class inequality dominate gender inequality in rural south India for severe stunting. </a:t>
            </a:r>
            <a:endParaRPr lang="en-IN"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dealt in depth of the socio- cultural tradition for women in India and thus conclude that there are differences exist between women of different identities. The </a:t>
            </a:r>
            <a:r>
              <a:rPr lang="en-US" sz="2000" b="0" i="0" u="none" strike="noStrike" baseline="0" dirty="0" err="1">
                <a:solidFill>
                  <a:srgbClr val="000000"/>
                </a:solidFill>
                <a:latin typeface="Times New Roman" panose="02020603050405020304" pitchFamily="18" charset="0"/>
              </a:rPr>
              <a:t>dalit</a:t>
            </a:r>
            <a:r>
              <a:rPr lang="en-US" sz="2000" b="0" i="0" u="none" strike="noStrike" baseline="0" dirty="0">
                <a:solidFill>
                  <a:srgbClr val="000000"/>
                </a:solidFill>
                <a:latin typeface="Times New Roman" panose="02020603050405020304" pitchFamily="18" charset="0"/>
              </a:rPr>
              <a:t> women are double discriminated for being the women as well as being the </a:t>
            </a:r>
            <a:r>
              <a:rPr lang="en-US" sz="2000" b="0" i="0" u="none" strike="noStrike" baseline="0" dirty="0" err="1">
                <a:solidFill>
                  <a:srgbClr val="000000"/>
                </a:solidFill>
                <a:latin typeface="Times New Roman" panose="02020603050405020304" pitchFamily="18" charset="0"/>
              </a:rPr>
              <a:t>dalit</a:t>
            </a:r>
            <a:r>
              <a:rPr lang="en-US" sz="2000" b="0" i="0" u="none" strike="noStrike" baseline="0" dirty="0">
                <a:solidFill>
                  <a:srgbClr val="000000"/>
                </a:solidFill>
                <a:latin typeface="Times New Roman" panose="02020603050405020304" pitchFamily="18" charset="0"/>
              </a:rPr>
              <a:t>. </a:t>
            </a:r>
            <a:r>
              <a:rPr lang="en-IN" sz="2000" b="1" i="0" u="none" strike="noStrike" baseline="0" dirty="0">
                <a:solidFill>
                  <a:srgbClr val="000000"/>
                </a:solidFill>
                <a:latin typeface="Times New Roman" panose="02020603050405020304" pitchFamily="18" charset="0"/>
              </a:rPr>
              <a:t>Haq(2013) </a:t>
            </a:r>
            <a:endParaRPr lang="en-IN" sz="200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Stones et al (2004) </a:t>
            </a:r>
            <a:r>
              <a:rPr lang="en-US" sz="2000" b="0" i="0" u="none" strike="noStrike" baseline="0" dirty="0">
                <a:solidFill>
                  <a:srgbClr val="000000"/>
                </a:solidFill>
                <a:latin typeface="Times New Roman" panose="02020603050405020304" pitchFamily="18" charset="0"/>
              </a:rPr>
              <a:t>have worked on inequality in antenatal care in rural north India comprising the states of Bihar, UP, MP and Rajasthan based </a:t>
            </a:r>
            <a:endParaRPr lang="en-IN" sz="2000" b="0" i="0" u="none" strike="noStrike" baseline="0" dirty="0">
              <a:solidFill>
                <a:srgbClr val="000000"/>
              </a:solidFill>
              <a:latin typeface="Times New Roman" panose="02020603050405020304" pitchFamily="18" charset="0"/>
            </a:endParaRPr>
          </a:p>
          <a:p>
            <a:r>
              <a:rPr lang="en-US" sz="2000" b="1" i="0" u="none" strike="noStrike" baseline="0" dirty="0">
                <a:solidFill>
                  <a:srgbClr val="000000"/>
                </a:solidFill>
                <a:latin typeface="Times New Roman" panose="02020603050405020304" pitchFamily="18" charset="0"/>
              </a:rPr>
              <a:t>Rani et al (2008) </a:t>
            </a:r>
            <a:r>
              <a:rPr lang="en-US" sz="2000" b="0" i="0" u="none" strike="noStrike" baseline="0" dirty="0">
                <a:solidFill>
                  <a:srgbClr val="000000"/>
                </a:solidFill>
                <a:latin typeface="Times New Roman" panose="02020603050405020304" pitchFamily="18" charset="0"/>
              </a:rPr>
              <a:t>have compared the antenatal care between north and south India quality of services provided is better in south India compared to north India </a:t>
            </a:r>
            <a:endParaRPr lang="en-IN" sz="2000" dirty="0"/>
          </a:p>
        </p:txBody>
      </p:sp>
    </p:spTree>
    <p:extLst>
      <p:ext uri="{BB962C8B-B14F-4D97-AF65-F5344CB8AC3E}">
        <p14:creationId xmlns:p14="http://schemas.microsoft.com/office/powerpoint/2010/main" val="3445123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07270-8666-AA2C-A992-1306CF78F024}"/>
              </a:ext>
            </a:extLst>
          </p:cNvPr>
          <p:cNvSpPr>
            <a:spLocks noGrp="1"/>
          </p:cNvSpPr>
          <p:nvPr>
            <p:ph type="title"/>
          </p:nvPr>
        </p:nvSpPr>
        <p:spPr/>
        <p:txBody>
          <a:bodyPr/>
          <a:lstStyle/>
          <a:p>
            <a:r>
              <a:rPr lang="en-IN" sz="2400" b="1" i="0" u="none" strike="noStrike" baseline="0" dirty="0">
                <a:solidFill>
                  <a:srgbClr val="000000"/>
                </a:solidFill>
                <a:latin typeface="Times New Roman" panose="02020603050405020304" pitchFamily="18" charset="0"/>
              </a:rPr>
              <a:t>Objective </a:t>
            </a:r>
            <a:br>
              <a:rPr lang="en-IN"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This paper focuses on health inequality in antenatal care and its implication on children mortality among different social groups of women in Bihar. </a:t>
            </a:r>
            <a:endParaRPr lang="en-IN" dirty="0"/>
          </a:p>
        </p:txBody>
      </p:sp>
      <p:sp>
        <p:nvSpPr>
          <p:cNvPr id="3" name="Content Placeholder 2">
            <a:extLst>
              <a:ext uri="{FF2B5EF4-FFF2-40B4-BE49-F238E27FC236}">
                <a16:creationId xmlns:a16="http://schemas.microsoft.com/office/drawing/2014/main" id="{0DA21B91-315B-D008-69C4-E350BDDBFA90}"/>
              </a:ext>
            </a:extLst>
          </p:cNvPr>
          <p:cNvSpPr>
            <a:spLocks noGrp="1"/>
          </p:cNvSpPr>
          <p:nvPr>
            <p:ph idx="1"/>
          </p:nvPr>
        </p:nvSpPr>
        <p:spPr>
          <a:xfrm>
            <a:off x="838200" y="1567543"/>
            <a:ext cx="10515600" cy="4609420"/>
          </a:xfrm>
        </p:spPr>
        <p:txBody>
          <a:bodyPr>
            <a:normAutofit/>
          </a:bodyPr>
          <a:lstStyle/>
          <a:p>
            <a:r>
              <a:rPr lang="en-IN" sz="2000" b="1" i="0" u="none" strike="noStrike" baseline="0" dirty="0">
                <a:solidFill>
                  <a:srgbClr val="000000"/>
                </a:solidFill>
                <a:latin typeface="Times New Roman" panose="02020603050405020304" pitchFamily="18" charset="0"/>
              </a:rPr>
              <a:t>Data source </a:t>
            </a:r>
          </a:p>
          <a:p>
            <a:r>
              <a:rPr lang="en-US" sz="2000" b="0" i="0" u="none" strike="noStrike" baseline="0" dirty="0">
                <a:solidFill>
                  <a:srgbClr val="000000"/>
                </a:solidFill>
                <a:latin typeface="Times New Roman" panose="02020603050405020304" pitchFamily="18" charset="0"/>
              </a:rPr>
              <a:t>secondary data is collected from </a:t>
            </a:r>
            <a:r>
              <a:rPr lang="en-US" sz="2000" b="1" i="0" u="none" strike="noStrike" baseline="0" dirty="0">
                <a:solidFill>
                  <a:srgbClr val="000000"/>
                </a:solidFill>
                <a:latin typeface="Times New Roman" panose="02020603050405020304" pitchFamily="18" charset="0"/>
              </a:rPr>
              <a:t>NFHS- 4 </a:t>
            </a:r>
            <a:endParaRPr lang="en-IN" sz="2000" b="1"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The samples are collected through two – stage sample design for rural as well as urban areas. In the first stage village or census enumeration block are selected and in the second stage 22 houses are selected randomly. </a:t>
            </a:r>
            <a:endParaRPr lang="en-IN" sz="2000" b="1" i="0" u="none" strike="noStrike" baseline="0" dirty="0">
              <a:solidFill>
                <a:srgbClr val="000000"/>
              </a:solidFill>
              <a:latin typeface="Times New Roman" panose="02020603050405020304" pitchFamily="18" charset="0"/>
            </a:endParaRPr>
          </a:p>
          <a:p>
            <a:r>
              <a:rPr lang="en-IN" sz="2000" b="1" i="0" u="none" strike="noStrike" baseline="0" dirty="0">
                <a:solidFill>
                  <a:srgbClr val="000000"/>
                </a:solidFill>
                <a:latin typeface="Times New Roman" panose="02020603050405020304" pitchFamily="18" charset="0"/>
              </a:rPr>
              <a:t>Methodology </a:t>
            </a:r>
            <a:endParaRPr lang="en-IN" sz="2000" b="1"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analysis of data, </a:t>
            </a:r>
            <a:r>
              <a:rPr lang="en-US" sz="2000" b="1" i="0" u="none" strike="noStrike" baseline="0" dirty="0">
                <a:solidFill>
                  <a:srgbClr val="000000"/>
                </a:solidFill>
                <a:latin typeface="Times New Roman" panose="02020603050405020304" pitchFamily="18" charset="0"/>
              </a:rPr>
              <a:t>bar graph, composite bar graph, scatter plot and correlation coefficient </a:t>
            </a:r>
            <a:r>
              <a:rPr lang="en-US" sz="2000" b="0" i="0" u="none" strike="noStrike" baseline="0" dirty="0">
                <a:solidFill>
                  <a:srgbClr val="000000"/>
                </a:solidFill>
                <a:latin typeface="Times New Roman" panose="02020603050405020304" pitchFamily="18" charset="0"/>
              </a:rPr>
              <a:t>is used. </a:t>
            </a:r>
            <a:endParaRPr lang="en-IN" sz="2000" b="1"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In scatter plot, different data set are represented on x and y axis respectively. The dot represents the nature of relationship.</a:t>
            </a:r>
          </a:p>
          <a:p>
            <a:r>
              <a:rPr lang="en-US" sz="2000" b="0" i="0" u="none" strike="noStrike" baseline="0" dirty="0">
                <a:solidFill>
                  <a:srgbClr val="000000"/>
                </a:solidFill>
                <a:latin typeface="Times New Roman" panose="02020603050405020304" pitchFamily="18" charset="0"/>
              </a:rPr>
              <a:t> Correlation coefficient is the mathematical way of representing the nature of relationship between two meaningful variables. </a:t>
            </a:r>
            <a:endParaRPr lang="en-IN" sz="2000" dirty="0"/>
          </a:p>
        </p:txBody>
      </p:sp>
    </p:spTree>
    <p:extLst>
      <p:ext uri="{BB962C8B-B14F-4D97-AF65-F5344CB8AC3E}">
        <p14:creationId xmlns:p14="http://schemas.microsoft.com/office/powerpoint/2010/main" val="1576553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A257E-6174-8842-0871-BA3CAB32CF4D}"/>
              </a:ext>
            </a:extLst>
          </p:cNvPr>
          <p:cNvSpPr>
            <a:spLocks noGrp="1"/>
          </p:cNvSpPr>
          <p:nvPr>
            <p:ph type="title"/>
          </p:nvPr>
        </p:nvSpPr>
        <p:spPr/>
        <p:txBody>
          <a:bodyPr>
            <a:normAutofit/>
          </a:bodyPr>
          <a:lstStyle/>
          <a:p>
            <a:r>
              <a:rPr lang="en-IN" sz="3200" b="1" i="0" u="none" strike="noStrike" baseline="0" dirty="0">
                <a:solidFill>
                  <a:srgbClr val="000000"/>
                </a:solidFill>
                <a:latin typeface="Times New Roman" panose="02020603050405020304" pitchFamily="18" charset="0"/>
              </a:rPr>
              <a:t>Discussion and analysis </a:t>
            </a:r>
            <a:endParaRPr lang="en-IN" sz="3200" dirty="0"/>
          </a:p>
        </p:txBody>
      </p:sp>
      <p:sp>
        <p:nvSpPr>
          <p:cNvPr id="3" name="Content Placeholder 2">
            <a:extLst>
              <a:ext uri="{FF2B5EF4-FFF2-40B4-BE49-F238E27FC236}">
                <a16:creationId xmlns:a16="http://schemas.microsoft.com/office/drawing/2014/main" id="{166B5A45-3D75-7BA6-424D-0123B25E4D48}"/>
              </a:ext>
            </a:extLst>
          </p:cNvPr>
          <p:cNvSpPr>
            <a:spLocks noGrp="1"/>
          </p:cNvSpPr>
          <p:nvPr>
            <p:ph idx="1"/>
          </p:nvPr>
        </p:nvSpPr>
        <p:spPr>
          <a:xfrm>
            <a:off x="838200" y="1470212"/>
            <a:ext cx="10515600" cy="4706751"/>
          </a:xfrm>
        </p:spPr>
        <p:txBody>
          <a:bodyPr/>
          <a:lstStyle/>
          <a:p>
            <a:r>
              <a:rPr lang="en-US" sz="2400" b="0" i="0" u="none" strike="noStrike" baseline="0" dirty="0">
                <a:solidFill>
                  <a:srgbClr val="000000"/>
                </a:solidFill>
                <a:latin typeface="Times New Roman" panose="02020603050405020304" pitchFamily="18" charset="0"/>
              </a:rPr>
              <a:t>Patriarchy is deep rooted in India and its states. Therefore, all women are oppressed and have to suffer. </a:t>
            </a:r>
          </a:p>
          <a:p>
            <a:r>
              <a:rPr lang="en-US" sz="2400" b="0" i="0" u="none" strike="noStrike" baseline="0" dirty="0">
                <a:solidFill>
                  <a:srgbClr val="000000"/>
                </a:solidFill>
                <a:latin typeface="Times New Roman" panose="02020603050405020304" pitchFamily="18" charset="0"/>
              </a:rPr>
              <a:t>But sufferings of all women are not the same. This is because women life are not shaped by one identity marker i.e. gender but there are many identity markers which intersect to differently to produce different outcome for the women of different identity. </a:t>
            </a:r>
          </a:p>
          <a:p>
            <a:r>
              <a:rPr lang="en-US" sz="2400" b="0" i="0" u="none" strike="noStrike" baseline="0" dirty="0">
                <a:solidFill>
                  <a:srgbClr val="000000"/>
                </a:solidFill>
                <a:latin typeface="Times New Roman" panose="02020603050405020304" pitchFamily="18" charset="0"/>
              </a:rPr>
              <a:t>differences in income, education, freedom, social status culture </a:t>
            </a:r>
            <a:r>
              <a:rPr lang="en-US" sz="2400" b="0" i="0" u="none" strike="noStrike" baseline="0" dirty="0" err="1">
                <a:solidFill>
                  <a:srgbClr val="000000"/>
                </a:solidFill>
                <a:latin typeface="Times New Roman" panose="02020603050405020304" pitchFamily="18" charset="0"/>
              </a:rPr>
              <a:t>etc</a:t>
            </a:r>
            <a:r>
              <a:rPr lang="en-US" sz="2400" b="0" i="0" u="none" strike="noStrike" baseline="0" dirty="0">
                <a:solidFill>
                  <a:srgbClr val="000000"/>
                </a:solidFill>
                <a:latin typeface="Times New Roman" panose="02020603050405020304" pitchFamily="18" charset="0"/>
              </a:rPr>
              <a:t> available to them. Thus, there lie differences in privilege and oppression on the life of different women </a:t>
            </a:r>
            <a:endParaRPr lang="en-US" sz="2400" dirty="0">
              <a:solidFill>
                <a:srgbClr val="000000"/>
              </a:solidFill>
              <a:latin typeface="Times New Roman" panose="02020603050405020304" pitchFamily="18" charset="0"/>
            </a:endParaRPr>
          </a:p>
          <a:p>
            <a:endParaRPr lang="en-IN" dirty="0"/>
          </a:p>
        </p:txBody>
      </p:sp>
    </p:spTree>
    <p:extLst>
      <p:ext uri="{BB962C8B-B14F-4D97-AF65-F5344CB8AC3E}">
        <p14:creationId xmlns:p14="http://schemas.microsoft.com/office/powerpoint/2010/main" val="2244612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997FF92-D140-AD98-F1CD-22E69111C75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5106" y="977153"/>
            <a:ext cx="4788616" cy="4784513"/>
          </a:xfrm>
        </p:spPr>
      </p:pic>
      <p:pic>
        <p:nvPicPr>
          <p:cNvPr id="7" name="Picture 6">
            <a:extLst>
              <a:ext uri="{FF2B5EF4-FFF2-40B4-BE49-F238E27FC236}">
                <a16:creationId xmlns:a16="http://schemas.microsoft.com/office/drawing/2014/main" id="{20D3038F-67C1-9560-21EB-4C0D94C99D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9082" y="914400"/>
            <a:ext cx="4984376" cy="4935894"/>
          </a:xfrm>
          <a:prstGeom prst="rect">
            <a:avLst/>
          </a:prstGeom>
        </p:spPr>
      </p:pic>
    </p:spTree>
    <p:extLst>
      <p:ext uri="{BB962C8B-B14F-4D97-AF65-F5344CB8AC3E}">
        <p14:creationId xmlns:p14="http://schemas.microsoft.com/office/powerpoint/2010/main" val="1135484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F7DAECC-287E-2290-A5A0-5800CD61C2C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5698" y="1057835"/>
            <a:ext cx="4702629" cy="4559039"/>
          </a:xfrm>
        </p:spPr>
      </p:pic>
      <p:pic>
        <p:nvPicPr>
          <p:cNvPr id="7" name="Picture 6">
            <a:extLst>
              <a:ext uri="{FF2B5EF4-FFF2-40B4-BE49-F238E27FC236}">
                <a16:creationId xmlns:a16="http://schemas.microsoft.com/office/drawing/2014/main" id="{EE201160-27AC-EC88-6769-1EFA2DB955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6946" y="1057835"/>
            <a:ext cx="5259355" cy="4652499"/>
          </a:xfrm>
          <a:prstGeom prst="rect">
            <a:avLst/>
          </a:prstGeom>
        </p:spPr>
      </p:pic>
    </p:spTree>
    <p:extLst>
      <p:ext uri="{BB962C8B-B14F-4D97-AF65-F5344CB8AC3E}">
        <p14:creationId xmlns:p14="http://schemas.microsoft.com/office/powerpoint/2010/main" val="290887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812DBC0-198E-3BCE-5042-BFE39E6457A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8457" y="932329"/>
            <a:ext cx="4590661" cy="5244634"/>
          </a:xfrm>
        </p:spPr>
      </p:pic>
      <p:pic>
        <p:nvPicPr>
          <p:cNvPr id="7" name="Picture 6">
            <a:extLst>
              <a:ext uri="{FF2B5EF4-FFF2-40B4-BE49-F238E27FC236}">
                <a16:creationId xmlns:a16="http://schemas.microsoft.com/office/drawing/2014/main" id="{91B79030-01C9-1F2E-5A23-7DC67F9D02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3681" y="1093694"/>
            <a:ext cx="5685637" cy="5083269"/>
          </a:xfrm>
          <a:prstGeom prst="rect">
            <a:avLst/>
          </a:prstGeom>
        </p:spPr>
      </p:pic>
    </p:spTree>
    <p:extLst>
      <p:ext uri="{BB962C8B-B14F-4D97-AF65-F5344CB8AC3E}">
        <p14:creationId xmlns:p14="http://schemas.microsoft.com/office/powerpoint/2010/main" val="3845624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7A07C89-5B65-6935-69D4-133A56BEAB9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4424" y="950259"/>
            <a:ext cx="5130556" cy="4834269"/>
          </a:xfrm>
        </p:spPr>
      </p:pic>
      <p:pic>
        <p:nvPicPr>
          <p:cNvPr id="7" name="Picture 6">
            <a:extLst>
              <a:ext uri="{FF2B5EF4-FFF2-40B4-BE49-F238E27FC236}">
                <a16:creationId xmlns:a16="http://schemas.microsoft.com/office/drawing/2014/main" id="{FFAE16D5-1AF6-DC80-E881-59146901CD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1812" y="1111625"/>
            <a:ext cx="4545106" cy="4672904"/>
          </a:xfrm>
          <a:prstGeom prst="rect">
            <a:avLst/>
          </a:prstGeom>
        </p:spPr>
      </p:pic>
    </p:spTree>
    <p:extLst>
      <p:ext uri="{BB962C8B-B14F-4D97-AF65-F5344CB8AC3E}">
        <p14:creationId xmlns:p14="http://schemas.microsoft.com/office/powerpoint/2010/main" val="2517783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810</Words>
  <Application>Microsoft Office PowerPoint</Application>
  <PresentationFormat>Widescreen</PresentationFormat>
  <Paragraphs>44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PowerPoint Presentation</vt:lpstr>
      <vt:lpstr>Introduction</vt:lpstr>
      <vt:lpstr>Literature review </vt:lpstr>
      <vt:lpstr>Objective  This paper focuses on health inequality in antenatal care and its implication on children mortality among different social groups of women in Bihar. </vt:lpstr>
      <vt:lpstr>Discussion and analysis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Antenatal Care and its implication on children mortality: An intersectionality Approach</dc:title>
  <dc:creator>KUNDAN KUMAR</dc:creator>
  <cp:lastModifiedBy>Advocate Dr Kazi Abdul Mannan</cp:lastModifiedBy>
  <cp:revision>3</cp:revision>
  <dcterms:created xsi:type="dcterms:W3CDTF">2023-12-10T17:04:37Z</dcterms:created>
  <dcterms:modified xsi:type="dcterms:W3CDTF">2023-12-18T06:54:24Z</dcterms:modified>
</cp:coreProperties>
</file>