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2" d="100"/>
          <a:sy n="22" d="100"/>
        </p:scale>
        <p:origin x="3494" y="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6AF677-49F6-604F-8449-03AF0EC99AC6}"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3014398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AF677-49F6-604F-8449-03AF0EC99AC6}"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2853359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AF677-49F6-604F-8449-03AF0EC99AC6}"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3A439-5FFF-9343-83BE-594631890BE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620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AF677-49F6-604F-8449-03AF0EC99AC6}"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2917615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AF677-49F6-604F-8449-03AF0EC99AC6}"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3A439-5FFF-9343-83BE-594631890B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1359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AF677-49F6-604F-8449-03AF0EC99AC6}"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859228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AF677-49F6-604F-8449-03AF0EC99AC6}"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3102045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AF677-49F6-604F-8449-03AF0EC99AC6}"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170239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AF677-49F6-604F-8449-03AF0EC99AC6}"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255165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AF677-49F6-604F-8449-03AF0EC99AC6}"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1264900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6AF677-49F6-604F-8449-03AF0EC99AC6}"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3269559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AF677-49F6-604F-8449-03AF0EC99AC6}" type="datetimeFigureOut">
              <a:rPr lang="en-US" smtClean="0"/>
              <a:t>12/17/2023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153845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6AF677-49F6-604F-8449-03AF0EC99AC6}" type="datetimeFigureOut">
              <a:rPr lang="en-US" smtClean="0"/>
              <a:t>12/17/2023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3375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AF677-49F6-604F-8449-03AF0EC99AC6}" type="datetimeFigureOut">
              <a:rPr lang="en-US" smtClean="0"/>
              <a:t>12/17/2023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368392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6AF677-49F6-604F-8449-03AF0EC99AC6}"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157565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A6AF677-49F6-604F-8449-03AF0EC99AC6}"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3A439-5FFF-9343-83BE-594631890BEE}" type="slidenum">
              <a:rPr lang="en-US" smtClean="0"/>
              <a:t>‹#›</a:t>
            </a:fld>
            <a:endParaRPr lang="en-US"/>
          </a:p>
        </p:txBody>
      </p:sp>
    </p:spTree>
    <p:extLst>
      <p:ext uri="{BB962C8B-B14F-4D97-AF65-F5344CB8AC3E}">
        <p14:creationId xmlns:p14="http://schemas.microsoft.com/office/powerpoint/2010/main" val="2196971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6AF677-49F6-604F-8449-03AF0EC99AC6}" type="datetimeFigureOut">
              <a:rPr lang="en-US" smtClean="0"/>
              <a:t>12/17/2023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493A439-5FFF-9343-83BE-594631890BEE}" type="slidenum">
              <a:rPr lang="en-US" smtClean="0"/>
              <a:t>‹#›</a:t>
            </a:fld>
            <a:endParaRPr lang="en-US"/>
          </a:p>
        </p:txBody>
      </p:sp>
    </p:spTree>
    <p:extLst>
      <p:ext uri="{BB962C8B-B14F-4D97-AF65-F5344CB8AC3E}">
        <p14:creationId xmlns:p14="http://schemas.microsoft.com/office/powerpoint/2010/main" val="4215723963"/>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BB7AA9-8859-FBB3-4DC3-906B790126B1}"/>
              </a:ext>
            </a:extLst>
          </p:cNvPr>
          <p:cNvSpPr txBox="1"/>
          <p:nvPr/>
        </p:nvSpPr>
        <p:spPr>
          <a:xfrm>
            <a:off x="1019330" y="920530"/>
            <a:ext cx="8544394" cy="3539430"/>
          </a:xfrm>
          <a:prstGeom prst="rect">
            <a:avLst/>
          </a:prstGeom>
          <a:noFill/>
        </p:spPr>
        <p:txBody>
          <a:bodyPr wrap="square">
            <a:spAutoFit/>
          </a:bodyPr>
          <a:lstStyle/>
          <a:p>
            <a:pPr lvl="2"/>
            <a:r>
              <a:rPr lang="en-US" altLang="zh-CN" sz="2800" b="1" u="sng" dirty="0">
                <a:latin typeface="Times New Roman" panose="02020603050405020304" pitchFamily="18" charset="0"/>
                <a:cs typeface="Times New Roman" panose="02020603050405020304" pitchFamily="18" charset="0"/>
              </a:rPr>
              <a:t>7</a:t>
            </a:r>
            <a:r>
              <a:rPr lang="en-US" altLang="zh-CN" sz="2800" b="1" u="sng" baseline="30000" dirty="0">
                <a:latin typeface="Times New Roman" panose="02020603050405020304" pitchFamily="18" charset="0"/>
                <a:cs typeface="Times New Roman" panose="02020603050405020304" pitchFamily="18" charset="0"/>
              </a:rPr>
              <a:t>th</a:t>
            </a:r>
            <a:r>
              <a:rPr lang="zh-CN" altLang="en-US" sz="2800" b="1" u="sng" dirty="0">
                <a:latin typeface="Times New Roman" panose="02020603050405020304" pitchFamily="18" charset="0"/>
                <a:cs typeface="Times New Roman" panose="02020603050405020304" pitchFamily="18" charset="0"/>
              </a:rPr>
              <a:t> </a:t>
            </a:r>
            <a:r>
              <a:rPr lang="en-US" altLang="zh-CN" sz="2800" b="1" u="sng" dirty="0">
                <a:latin typeface="Times New Roman" panose="02020603050405020304" pitchFamily="18" charset="0"/>
                <a:cs typeface="Times New Roman" panose="02020603050405020304" pitchFamily="18" charset="0"/>
              </a:rPr>
              <a:t>international conference on public health and technology December 25-26</a:t>
            </a:r>
            <a:r>
              <a:rPr lang="zh-CN" altLang="en-US" sz="2800" b="1" u="sng" dirty="0">
                <a:latin typeface="Times New Roman" panose="02020603050405020304" pitchFamily="18" charset="0"/>
                <a:cs typeface="Times New Roman" panose="02020603050405020304" pitchFamily="18" charset="0"/>
              </a:rPr>
              <a:t> </a:t>
            </a:r>
            <a:r>
              <a:rPr lang="en-US" altLang="zh-CN" sz="2800" b="1" u="sng" dirty="0">
                <a:latin typeface="Times New Roman" panose="02020603050405020304" pitchFamily="18" charset="0"/>
                <a:cs typeface="Times New Roman" panose="02020603050405020304" pitchFamily="18" charset="0"/>
              </a:rPr>
              <a:t>-20023</a:t>
            </a:r>
            <a:r>
              <a:rPr lang="zh-CN" altLang="en-US" sz="2800" b="1" u="sng" dirty="0">
                <a:latin typeface="Times New Roman" panose="02020603050405020304" pitchFamily="18" charset="0"/>
                <a:cs typeface="Times New Roman" panose="02020603050405020304" pitchFamily="18" charset="0"/>
              </a:rPr>
              <a:t> </a:t>
            </a:r>
            <a:endParaRPr lang="en-US" altLang="zh-CN" sz="2800" b="1" u="sng" dirty="0">
              <a:latin typeface="Times New Roman" panose="02020603050405020304" pitchFamily="18" charset="0"/>
              <a:cs typeface="Times New Roman" panose="02020603050405020304" pitchFamily="18" charset="0"/>
            </a:endParaRPr>
          </a:p>
          <a:p>
            <a:r>
              <a:rPr lang="en-US" sz="2800" b="1" u="sng" dirty="0">
                <a:latin typeface="Times New Roman" panose="02020603050405020304" pitchFamily="18" charset="0"/>
                <a:cs typeface="Times New Roman" panose="02020603050405020304" pitchFamily="18" charset="0"/>
              </a:rPr>
              <a:t>PUBLIC HEALTH AND </a:t>
            </a:r>
            <a:r>
              <a:rPr lang="zh-CN" altLang="en-US" sz="2800" b="1" u="sng" dirty="0">
                <a:latin typeface="Times New Roman" panose="02020603050405020304" pitchFamily="18" charset="0"/>
                <a:cs typeface="Times New Roman" panose="02020603050405020304" pitchFamily="18" charset="0"/>
              </a:rPr>
              <a:t> </a:t>
            </a:r>
            <a:r>
              <a:rPr lang="en-US" altLang="zh-CN" sz="2800" b="1" u="sng" dirty="0">
                <a:latin typeface="Times New Roman" panose="02020603050405020304" pitchFamily="18" charset="0"/>
                <a:cs typeface="Times New Roman" panose="02020603050405020304" pitchFamily="18" charset="0"/>
              </a:rPr>
              <a:t>technology in thyroid </a:t>
            </a:r>
          </a:p>
          <a:p>
            <a:r>
              <a:rPr lang="en-US" altLang="zh-CN" sz="2800" b="1" u="sng" dirty="0" err="1">
                <a:latin typeface="Times New Roman" panose="02020603050405020304" pitchFamily="18" charset="0"/>
                <a:cs typeface="Times New Roman" panose="02020603050405020304" pitchFamily="18" charset="0"/>
              </a:rPr>
              <a:t>Organised</a:t>
            </a:r>
            <a:r>
              <a:rPr lang="en-US" altLang="zh-CN" sz="2800" b="1" u="sng" dirty="0">
                <a:latin typeface="Times New Roman" panose="02020603050405020304" pitchFamily="18" charset="0"/>
                <a:cs typeface="Times New Roman" panose="02020603050405020304" pitchFamily="18" charset="0"/>
              </a:rPr>
              <a:t> by –</a:t>
            </a:r>
            <a:r>
              <a:rPr lang="zh-CN" altLang="en-US" sz="2800" b="1" u="sng" dirty="0">
                <a:latin typeface="Times New Roman" panose="02020603050405020304" pitchFamily="18" charset="0"/>
                <a:cs typeface="Times New Roman" panose="02020603050405020304" pitchFamily="18" charset="0"/>
              </a:rPr>
              <a:t> </a:t>
            </a:r>
            <a:r>
              <a:rPr lang="en-US" altLang="zh-CN" sz="2800" b="1" u="sng" dirty="0">
                <a:latin typeface="Times New Roman" panose="02020603050405020304" pitchFamily="18" charset="0"/>
                <a:cs typeface="Times New Roman" panose="02020603050405020304" pitchFamily="18" charset="0"/>
              </a:rPr>
              <a:t>center for academic and professional career development and research (CAPCDR)</a:t>
            </a:r>
          </a:p>
          <a:p>
            <a:r>
              <a:rPr lang="en-US" sz="2800" b="1" u="sng" dirty="0" err="1">
                <a:latin typeface="Times New Roman" panose="02020603050405020304" pitchFamily="18" charset="0"/>
                <a:cs typeface="Times New Roman" panose="02020603050405020304" pitchFamily="18" charset="0"/>
              </a:rPr>
              <a:t>Gargrade</a:t>
            </a:r>
            <a:r>
              <a:rPr lang="en-US" sz="2800" b="1" u="sng" dirty="0">
                <a:latin typeface="Times New Roman" panose="02020603050405020304" pitchFamily="18" charset="0"/>
                <a:cs typeface="Times New Roman" panose="02020603050405020304" pitchFamily="18" charset="0"/>
              </a:rPr>
              <a:t> </a:t>
            </a:r>
            <a:r>
              <a:rPr lang="en-US" sz="2800" b="1" u="sng" dirty="0" err="1">
                <a:latin typeface="Times New Roman" panose="02020603050405020304" pitchFamily="18" charset="0"/>
                <a:cs typeface="Times New Roman" panose="02020603050405020304" pitchFamily="18" charset="0"/>
              </a:rPr>
              <a:t>Kajal</a:t>
            </a:r>
            <a:r>
              <a:rPr lang="en-US" sz="2800" b="1" u="sng" dirty="0">
                <a:latin typeface="Times New Roman" panose="02020603050405020304" pitchFamily="18" charset="0"/>
                <a:cs typeface="Times New Roman" panose="02020603050405020304" pitchFamily="18" charset="0"/>
              </a:rPr>
              <a:t> </a:t>
            </a:r>
            <a:r>
              <a:rPr lang="en-US" sz="2800" b="1" u="sng" dirty="0" err="1">
                <a:latin typeface="Times New Roman" panose="02020603050405020304" pitchFamily="18" charset="0"/>
                <a:cs typeface="Times New Roman" panose="02020603050405020304" pitchFamily="18" charset="0"/>
              </a:rPr>
              <a:t>Ganpat</a:t>
            </a:r>
            <a:endParaRPr lang="en-US" sz="2800" b="1" u="sng" dirty="0">
              <a:latin typeface="Times New Roman" panose="02020603050405020304" pitchFamily="18" charset="0"/>
              <a:cs typeface="Times New Roman" panose="02020603050405020304" pitchFamily="18" charset="0"/>
            </a:endParaRPr>
          </a:p>
          <a:p>
            <a:r>
              <a:rPr lang="en-US" sz="2800" b="1" u="sng" dirty="0">
                <a:latin typeface="Times New Roman" panose="02020603050405020304" pitchFamily="18" charset="0"/>
                <a:cs typeface="Times New Roman" panose="02020603050405020304" pitchFamily="18" charset="0"/>
              </a:rPr>
              <a:t>HSBPVT'S </a:t>
            </a:r>
            <a:r>
              <a:rPr lang="en-US" sz="2800" b="1" u="sng" dirty="0" err="1">
                <a:latin typeface="Times New Roman" panose="02020603050405020304" pitchFamily="18" charset="0"/>
                <a:cs typeface="Times New Roman" panose="02020603050405020304" pitchFamily="18" charset="0"/>
              </a:rPr>
              <a:t>Parikrama</a:t>
            </a:r>
            <a:r>
              <a:rPr lang="en-US" sz="2800" b="1" u="sng" dirty="0">
                <a:latin typeface="Times New Roman" panose="02020603050405020304" pitchFamily="18" charset="0"/>
                <a:cs typeface="Times New Roman" panose="02020603050405020304" pitchFamily="18" charset="0"/>
              </a:rPr>
              <a:t> Diploma in Pharmaceutical Sciences </a:t>
            </a:r>
            <a:r>
              <a:rPr lang="en-US" sz="2800" b="1" u="sng" dirty="0" err="1">
                <a:latin typeface="Times New Roman" panose="02020603050405020304" pitchFamily="18" charset="0"/>
                <a:cs typeface="Times New Roman" panose="02020603050405020304" pitchFamily="18" charset="0"/>
              </a:rPr>
              <a:t>Kashti</a:t>
            </a:r>
            <a:endParaRPr lang="en-US" sz="2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791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966149-89BF-40A9-EB1A-68884AD02147}"/>
              </a:ext>
            </a:extLst>
          </p:cNvPr>
          <p:cNvSpPr>
            <a:spLocks noGrp="1"/>
          </p:cNvSpPr>
          <p:nvPr>
            <p:ph idx="1"/>
          </p:nvPr>
        </p:nvSpPr>
        <p:spPr>
          <a:xfrm>
            <a:off x="393219" y="1669269"/>
            <a:ext cx="8810742" cy="2902731"/>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8.  Information objects </a:t>
            </a:r>
          </a:p>
          <a:p>
            <a:pPr marL="0" indent="0" algn="just">
              <a:buNone/>
            </a:pPr>
            <a:r>
              <a:rPr lang="en-US" dirty="0">
                <a:latin typeface="Times New Roman" panose="02020603050405020304" pitchFamily="18" charset="0"/>
                <a:cs typeface="Times New Roman" panose="02020603050405020304" pitchFamily="18" charset="0"/>
              </a:rPr>
              <a:t> Important characteristics of actors and AI models and systems were extracted. Study country, study design,  type of AI used in each study, and  size of training and test databases were recorded. The extracted results were the most important conclusions of the study and the evaluation metrics used in the evaluation of artificial intelligence. The evaluation metric applied depended on each study. The sought variables  depended on the application of artificial intelligence in different contexts.</a:t>
            </a:r>
          </a:p>
        </p:txBody>
      </p:sp>
    </p:spTree>
    <p:extLst>
      <p:ext uri="{BB962C8B-B14F-4D97-AF65-F5344CB8AC3E}">
        <p14:creationId xmlns:p14="http://schemas.microsoft.com/office/powerpoint/2010/main" val="211451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AAC41-4CB2-748B-945C-5AB1839778BE}"/>
              </a:ext>
            </a:extLst>
          </p:cNvPr>
          <p:cNvSpPr>
            <a:spLocks noGrp="1"/>
          </p:cNvSpPr>
          <p:nvPr>
            <p:ph type="title"/>
          </p:nvPr>
        </p:nvSpPr>
        <p:spPr>
          <a:xfrm>
            <a:off x="677334" y="609600"/>
            <a:ext cx="3399991" cy="604603"/>
          </a:xfrm>
        </p:spPr>
        <p:txBody>
          <a:bodyPr>
            <a:normAutofit fontScale="90000"/>
          </a:bodyPr>
          <a:lstStyle/>
          <a:p>
            <a:r>
              <a:rPr lang="en-US" sz="2800" dirty="0">
                <a:solidFill>
                  <a:schemeClr val="tx1"/>
                </a:solidFill>
                <a:latin typeface="Times New Roman" panose="02020603050405020304" pitchFamily="18" charset="0"/>
                <a:cs typeface="Times New Roman" panose="02020603050405020304" pitchFamily="18" charset="0"/>
              </a:rPr>
              <a:t>REFRENCE </a:t>
            </a:r>
            <a:br>
              <a:rPr lang="en-IN" sz="2800" dirty="0">
                <a:solidFill>
                  <a:schemeClr val="tx1"/>
                </a:solidFill>
                <a:latin typeface="Times New Roman" panose="02020603050405020304" pitchFamily="18" charset="0"/>
                <a:cs typeface="Times New Roman" panose="02020603050405020304" pitchFamily="18" charset="0"/>
              </a:rPr>
            </a:b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31CD005-91ED-8937-60F1-25157062DF8F}"/>
              </a:ext>
            </a:extLst>
          </p:cNvPr>
          <p:cNvSpPr>
            <a:spLocks noGrp="1"/>
          </p:cNvSpPr>
          <p:nvPr>
            <p:ph idx="1"/>
          </p:nvPr>
        </p:nvSpPr>
        <p:spPr>
          <a:xfrm>
            <a:off x="677334" y="1334125"/>
            <a:ext cx="8596668" cy="5126636"/>
          </a:xfrm>
        </p:spPr>
        <p:txBody>
          <a:bodyPr>
            <a:normAutofit lnSpcReduction="10000"/>
          </a:bodyPr>
          <a:lstStyle/>
          <a:p>
            <a:pPr marL="457200" lvl="0" indent="-457200">
              <a:buFont typeface="+mj-lt"/>
              <a:buAutoNum type="arabicPeriod"/>
            </a:pPr>
            <a:r>
              <a:rPr lang="en-US" sz="1900" dirty="0">
                <a:latin typeface="Times New Roman" panose="02020603050405020304" pitchFamily="18" charset="0"/>
                <a:cs typeface="Times New Roman" panose="02020603050405020304" pitchFamily="18" charset="0"/>
              </a:rPr>
              <a:t>Liu C, Huang Y, </a:t>
            </a:r>
            <a:r>
              <a:rPr lang="en-US" sz="1900" dirty="0" err="1">
                <a:latin typeface="Times New Roman" panose="02020603050405020304" pitchFamily="18" charset="0"/>
                <a:cs typeface="Times New Roman" panose="02020603050405020304" pitchFamily="18" charset="0"/>
              </a:rPr>
              <a:t>Ozolek</a:t>
            </a:r>
            <a:r>
              <a:rPr lang="en-US" sz="1900" dirty="0">
                <a:latin typeface="Times New Roman" panose="02020603050405020304" pitchFamily="18" charset="0"/>
                <a:cs typeface="Times New Roman" panose="02020603050405020304" pitchFamily="18" charset="0"/>
              </a:rPr>
              <a:t> JA, Hanna MG, Singh R, Rohde GK. </a:t>
            </a:r>
            <a:r>
              <a:rPr lang="en-US" sz="1900" dirty="0" err="1">
                <a:latin typeface="Times New Roman" panose="02020603050405020304" pitchFamily="18" charset="0"/>
                <a:cs typeface="Times New Roman" panose="02020603050405020304" pitchFamily="18" charset="0"/>
              </a:rPr>
              <a:t>SetSVM</a:t>
            </a:r>
            <a:r>
              <a:rPr lang="en-US" sz="1900" dirty="0">
                <a:latin typeface="Times New Roman" panose="02020603050405020304" pitchFamily="18" charset="0"/>
                <a:cs typeface="Times New Roman" panose="02020603050405020304" pitchFamily="18" charset="0"/>
              </a:rPr>
              <a:t>: an approach to set classification in nuclei-based cancer detection. IEEE J Biomed Health Inform. 2019;23:351–361. [PubMed] [Google Scholar]</a:t>
            </a:r>
            <a:endParaRPr lang="en-IN" sz="19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1900" dirty="0">
                <a:latin typeface="Times New Roman" panose="02020603050405020304" pitchFamily="18" charset="0"/>
                <a:cs typeface="Times New Roman" panose="02020603050405020304" pitchFamily="18" charset="0"/>
              </a:rPr>
              <a:t> Sim I. Two ways of knowing: big data and evidence-based medicine. Ann Intern Med. 2016;164:562–563. [PubMed] [Google Scholar]</a:t>
            </a:r>
            <a:endParaRPr lang="en-IN" sz="19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Mehra</a:t>
            </a:r>
            <a:r>
              <a:rPr lang="en-US" sz="1900" dirty="0">
                <a:latin typeface="Times New Roman" panose="02020603050405020304" pitchFamily="18" charset="0"/>
                <a:cs typeface="Times New Roman" panose="02020603050405020304" pitchFamily="18" charset="0"/>
              </a:rPr>
              <a:t> S, Tuttle RM, Bergman D, </a:t>
            </a:r>
            <a:r>
              <a:rPr lang="en-US" sz="1900" dirty="0" err="1">
                <a:latin typeface="Times New Roman" panose="02020603050405020304" pitchFamily="18" charset="0"/>
                <a:cs typeface="Times New Roman" panose="02020603050405020304" pitchFamily="18" charset="0"/>
              </a:rPr>
              <a:t>Bernet</a:t>
            </a:r>
            <a:r>
              <a:rPr lang="en-US" sz="1900" dirty="0">
                <a:latin typeface="Times New Roman" panose="02020603050405020304" pitchFamily="18" charset="0"/>
                <a:cs typeface="Times New Roman" panose="02020603050405020304" pitchFamily="18" charset="0"/>
              </a:rPr>
              <a:t> V, Brett E, </a:t>
            </a:r>
            <a:r>
              <a:rPr lang="en-US" sz="1900" dirty="0" err="1">
                <a:latin typeface="Times New Roman" panose="02020603050405020304" pitchFamily="18" charset="0"/>
                <a:cs typeface="Times New Roman" panose="02020603050405020304" pitchFamily="18" charset="0"/>
              </a:rPr>
              <a:t>Cobin</a:t>
            </a:r>
            <a:r>
              <a:rPr lang="en-US" sz="1900" dirty="0">
                <a:latin typeface="Times New Roman" panose="02020603050405020304" pitchFamily="18" charset="0"/>
                <a:cs typeface="Times New Roman" panose="02020603050405020304" pitchFamily="18" charset="0"/>
              </a:rPr>
              <a:t> R, et al. Improving the quality of thyroid cancer care: how does the Thyroid Cancer Care Collaborative cross the Institute of Medicine's Quality Chasm. Thyroid. 2014;24:615–624. [PubMed] [Google Scholar]</a:t>
            </a:r>
            <a:endParaRPr lang="en-IN" sz="19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1900" dirty="0">
                <a:latin typeface="Times New Roman" panose="02020603050405020304" pitchFamily="18" charset="0"/>
                <a:cs typeface="Times New Roman" panose="02020603050405020304" pitchFamily="18" charset="0"/>
              </a:rPr>
              <a:t> Nguyen QT, Lee EJ, Huang MG, Park YI, </a:t>
            </a:r>
            <a:r>
              <a:rPr lang="en-US" sz="1900" dirty="0" err="1">
                <a:latin typeface="Times New Roman" panose="02020603050405020304" pitchFamily="18" charset="0"/>
                <a:cs typeface="Times New Roman" panose="02020603050405020304" pitchFamily="18" charset="0"/>
              </a:rPr>
              <a:t>Khullar</a:t>
            </a:r>
            <a:r>
              <a:rPr lang="en-US" sz="1900" dirty="0">
                <a:latin typeface="Times New Roman" panose="02020603050405020304" pitchFamily="18" charset="0"/>
                <a:cs typeface="Times New Roman" panose="02020603050405020304" pitchFamily="18" charset="0"/>
              </a:rPr>
              <a:t> A, </a:t>
            </a:r>
            <a:r>
              <a:rPr lang="en-US" sz="1900" dirty="0" err="1">
                <a:latin typeface="Times New Roman" panose="02020603050405020304" pitchFamily="18" charset="0"/>
                <a:cs typeface="Times New Roman" panose="02020603050405020304" pitchFamily="18" charset="0"/>
              </a:rPr>
              <a:t>Plodkowski</a:t>
            </a:r>
            <a:r>
              <a:rPr lang="en-US" sz="1900" dirty="0">
                <a:latin typeface="Times New Roman" panose="02020603050405020304" pitchFamily="18" charset="0"/>
                <a:cs typeface="Times New Roman" panose="02020603050405020304" pitchFamily="18" charset="0"/>
              </a:rPr>
              <a:t> RA. Diagnosis and treatment of patients with thyroid cancer. American Health &amp; Drug Benefits. 2015;8(1):30–40. [PMC free article] [PubMed] [Google Scholar]</a:t>
            </a:r>
            <a:endParaRPr lang="en-IN" sz="19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1900" dirty="0">
                <a:latin typeface="Times New Roman" panose="02020603050405020304" pitchFamily="18" charset="0"/>
                <a:cs typeface="Times New Roman" panose="02020603050405020304" pitchFamily="18" charset="0"/>
              </a:rPr>
              <a:t> La </a:t>
            </a:r>
            <a:r>
              <a:rPr lang="en-US" sz="1900" dirty="0" err="1">
                <a:latin typeface="Times New Roman" panose="02020603050405020304" pitchFamily="18" charset="0"/>
                <a:cs typeface="Times New Roman" panose="02020603050405020304" pitchFamily="18" charset="0"/>
              </a:rPr>
              <a:t>Vecchia</a:t>
            </a:r>
            <a:r>
              <a:rPr lang="en-US" sz="1900" dirty="0">
                <a:latin typeface="Times New Roman" panose="02020603050405020304" pitchFamily="18" charset="0"/>
                <a:cs typeface="Times New Roman" panose="02020603050405020304" pitchFamily="18" charset="0"/>
              </a:rPr>
              <a:t> C, </a:t>
            </a:r>
            <a:r>
              <a:rPr lang="en-US" sz="1900" dirty="0" err="1">
                <a:latin typeface="Times New Roman" panose="02020603050405020304" pitchFamily="18" charset="0"/>
                <a:cs typeface="Times New Roman" panose="02020603050405020304" pitchFamily="18" charset="0"/>
              </a:rPr>
              <a:t>Malvezzi</a:t>
            </a:r>
            <a:r>
              <a:rPr lang="en-US" sz="1900" dirty="0">
                <a:latin typeface="Times New Roman" panose="02020603050405020304" pitchFamily="18" charset="0"/>
                <a:cs typeface="Times New Roman" panose="02020603050405020304" pitchFamily="18" charset="0"/>
              </a:rPr>
              <a:t> M, </a:t>
            </a:r>
            <a:r>
              <a:rPr lang="en-US" sz="1900" dirty="0" err="1">
                <a:latin typeface="Times New Roman" panose="02020603050405020304" pitchFamily="18" charset="0"/>
                <a:cs typeface="Times New Roman" panose="02020603050405020304" pitchFamily="18" charset="0"/>
              </a:rPr>
              <a:t>Bosetti</a:t>
            </a:r>
            <a:r>
              <a:rPr lang="en-US" sz="1900" dirty="0">
                <a:latin typeface="Times New Roman" panose="02020603050405020304" pitchFamily="18" charset="0"/>
                <a:cs typeface="Times New Roman" panose="02020603050405020304" pitchFamily="18" charset="0"/>
              </a:rPr>
              <a:t> C, </a:t>
            </a:r>
            <a:r>
              <a:rPr lang="en-US" sz="1900" dirty="0" err="1">
                <a:latin typeface="Times New Roman" panose="02020603050405020304" pitchFamily="18" charset="0"/>
                <a:cs typeface="Times New Roman" panose="02020603050405020304" pitchFamily="18" charset="0"/>
              </a:rPr>
              <a:t>Garavello</a:t>
            </a:r>
            <a:r>
              <a:rPr lang="en-US" sz="1900" dirty="0">
                <a:latin typeface="Times New Roman" panose="02020603050405020304" pitchFamily="18" charset="0"/>
                <a:cs typeface="Times New Roman" panose="02020603050405020304" pitchFamily="18" charset="0"/>
              </a:rPr>
              <a:t> W, </a:t>
            </a:r>
            <a:r>
              <a:rPr lang="en-US" sz="1900" dirty="0" err="1">
                <a:latin typeface="Times New Roman" panose="02020603050405020304" pitchFamily="18" charset="0"/>
                <a:cs typeface="Times New Roman" panose="02020603050405020304" pitchFamily="18" charset="0"/>
              </a:rPr>
              <a:t>Bertuccio</a:t>
            </a:r>
            <a:r>
              <a:rPr lang="en-US" sz="1900" dirty="0">
                <a:latin typeface="Times New Roman" panose="02020603050405020304" pitchFamily="18" charset="0"/>
                <a:cs typeface="Times New Roman" panose="02020603050405020304" pitchFamily="18" charset="0"/>
              </a:rPr>
              <a:t> P, Levi F, et al. Thyroid cancer mortality and incidence: a global overview. International Journal of Cancer. 2015;136(9):2187–2195. </a:t>
            </a:r>
            <a:r>
              <a:rPr lang="en-US" sz="1900" dirty="0" err="1">
                <a:latin typeface="Times New Roman" panose="02020603050405020304" pitchFamily="18" charset="0"/>
                <a:cs typeface="Times New Roman" panose="02020603050405020304" pitchFamily="18" charset="0"/>
              </a:rPr>
              <a:t>doi</a:t>
            </a:r>
            <a:r>
              <a:rPr lang="en-US" sz="1900" dirty="0">
                <a:latin typeface="Times New Roman" panose="02020603050405020304" pitchFamily="18" charset="0"/>
                <a:cs typeface="Times New Roman" panose="02020603050405020304" pitchFamily="18" charset="0"/>
              </a:rPr>
              <a:t>: 10.1002/ijc.29251. [PubMed] [</a:t>
            </a:r>
            <a:r>
              <a:rPr lang="en-US" sz="1900" dirty="0" err="1">
                <a:latin typeface="Times New Roman" panose="02020603050405020304" pitchFamily="18" charset="0"/>
                <a:cs typeface="Times New Roman" panose="02020603050405020304" pitchFamily="18" charset="0"/>
              </a:rPr>
              <a:t>CrossRef</a:t>
            </a:r>
            <a:r>
              <a:rPr lang="en-US" sz="1900" dirty="0">
                <a:latin typeface="Times New Roman" panose="02020603050405020304" pitchFamily="18" charset="0"/>
                <a:cs typeface="Times New Roman" panose="02020603050405020304" pitchFamily="18" charset="0"/>
              </a:rPr>
              <a:t>] [Google Scholar]</a:t>
            </a:r>
            <a:endParaRPr lang="en-IN" sz="1900" dirty="0">
              <a:latin typeface="Times New Roman" panose="02020603050405020304" pitchFamily="18" charset="0"/>
              <a:cs typeface="Times New Roman" panose="02020603050405020304" pitchFamily="18" charset="0"/>
            </a:endParaRPr>
          </a:p>
          <a:p>
            <a:pPr>
              <a:buFont typeface="+mj-lt"/>
              <a:buAutoNum type="arabicPeriod"/>
            </a:pPr>
            <a:endParaRPr lang="en-US" dirty="0"/>
          </a:p>
        </p:txBody>
      </p:sp>
    </p:spTree>
    <p:extLst>
      <p:ext uri="{BB962C8B-B14F-4D97-AF65-F5344CB8AC3E}">
        <p14:creationId xmlns:p14="http://schemas.microsoft.com/office/powerpoint/2010/main" val="1602505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12A506-ADF4-BF10-7393-5E8D21563119}"/>
              </a:ext>
            </a:extLst>
          </p:cNvPr>
          <p:cNvSpPr txBox="1"/>
          <p:nvPr/>
        </p:nvSpPr>
        <p:spPr>
          <a:xfrm>
            <a:off x="954881" y="295729"/>
            <a:ext cx="10282238" cy="6555641"/>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INTRODUCTION </a:t>
            </a:r>
          </a:p>
          <a:p>
            <a:endParaRPr lang="en-US" dirty="0"/>
          </a:p>
          <a:p>
            <a:pPr algn="just"/>
            <a:r>
              <a:rPr lang="en-US" dirty="0">
                <a:latin typeface="Times New Roman" panose="02020603050405020304" pitchFamily="18" charset="0"/>
                <a:cs typeface="Times New Roman" panose="02020603050405020304" pitchFamily="18" charset="0"/>
              </a:rPr>
              <a:t>Digital medicine has become one of the hottest topics in medicine over the past decade. A number of conferences, forums, and academic societies and journals have been established that focus on digital medicine or digital healthcare, and the global digital medicine market is expected to reach more than 500 billion US dollars by the end of 2025 and is growing at a compound rate. annual growth rate. 30% [1]. The "digitization" of medical information began  long  ago with the introduction of computers. The databases store and manage </a:t>
            </a:r>
            <a:r>
              <a:rPr lang="en-US" dirty="0" err="1">
                <a:latin typeface="Times New Roman" panose="02020603050405020304" pitchFamily="18" charset="0"/>
                <a:cs typeface="Times New Roman" panose="02020603050405020304" pitchFamily="18" charset="0"/>
              </a:rPr>
              <a:t>various.Thyroid</a:t>
            </a:r>
            <a:r>
              <a:rPr lang="en-US" dirty="0">
                <a:latin typeface="Times New Roman" panose="02020603050405020304" pitchFamily="18" charset="0"/>
                <a:cs typeface="Times New Roman" panose="02020603050405020304" pitchFamily="18" charset="0"/>
              </a:rPr>
              <a:t> cancer is the most common  cancer .The incidence of thyroid cancer has continuously increased in several countries of the world in recent decades  [2]. In 2015,  3,528 new cases  of thyroid cancer were diagnosed in the UK and the incidence is projected to increase by 74% between 2014 and 2035; this corresponds to 11 cases per 100,000 people (3).</a:t>
            </a:r>
          </a:p>
          <a:p>
            <a:pPr algn="just"/>
            <a:r>
              <a:rPr lang="en-US" dirty="0">
                <a:latin typeface="Times New Roman" panose="02020603050405020304" pitchFamily="18" charset="0"/>
                <a:cs typeface="Times New Roman" panose="02020603050405020304" pitchFamily="18" charset="0"/>
              </a:rPr>
              <a:t>The term artificial intelligence (AI) was first coined in 1956 by John McCarthy, who used his work on neural networks to enhance the direction of the field.1 AI reflects the intelligence involved in machines, which differs from the true understanding of living organisms. like people and animals The current definition of artificial intelligence revolves around the development of expert systems that use complex algorithms that, combined with high computing power, can think, learn, analyze and make decisions in complex situations.1In another article titled "Regulation of Thyroid Function During Pregnancy: Pathways of Adaptation of Endocrine Systems from Physiology to Pathology," the author noted that "our understanding of the complex relationship between pregnancy and thyroid function has advanced significantly in recent years" and that "the assumption that pregnancy-related thyroid changes  were generally considered to be minor, was far from the truth" (4). In recent years, much new information has been obtained about thyroid function and pregnancy, especially on topics such as the validity of thyroid function tests (10), the role of screening (11), autoimmune  disease (AITD) .and treatment of pregnant women with thyroid disorders (4).</a:t>
            </a:r>
          </a:p>
        </p:txBody>
      </p:sp>
    </p:spTree>
    <p:extLst>
      <p:ext uri="{BB962C8B-B14F-4D97-AF65-F5344CB8AC3E}">
        <p14:creationId xmlns:p14="http://schemas.microsoft.com/office/powerpoint/2010/main" val="3037253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E76E5A5-0671-61CD-6A2C-71AC071FA8D1}"/>
              </a:ext>
            </a:extLst>
          </p:cNvPr>
          <p:cNvSpPr>
            <a:spLocks noGrp="1"/>
          </p:cNvSpPr>
          <p:nvPr>
            <p:ph idx="1"/>
          </p:nvPr>
        </p:nvSpPr>
        <p:spPr>
          <a:xfrm>
            <a:off x="602383" y="901415"/>
            <a:ext cx="8596668" cy="3880773"/>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 DATA MARKS OF COMPETING DISEASES </a:t>
            </a:r>
          </a:p>
          <a:p>
            <a:pPr marL="0" indent="0" algn="just">
              <a:buNone/>
            </a:pPr>
            <a:r>
              <a:rPr lang="en-US" dirty="0"/>
              <a:t> </a:t>
            </a:r>
            <a:r>
              <a:rPr lang="en-US" dirty="0">
                <a:latin typeface="Times New Roman" panose="02020603050405020304" pitchFamily="18" charset="0"/>
                <a:cs typeface="Times New Roman" panose="02020603050405020304" pitchFamily="18" charset="0"/>
              </a:rPr>
              <a:t>Through the effective management and systematic analysis of medical big data, information and communication technologies have developed web-based platforms  for the collection, standardization and storage of disease-related information at  national or global levels. Such platforms allow patients and physicians to access integrated patient data without time or geographic constraints, and researchers can easily analyze high-quality, real-world big data. Cancer care is the best example of this phenomenon, as clinics and hospitals generate massive amounts of data in EHRs, and big data systems can combine this data with  published literature findings using algorithms to provide better management guidelines</a:t>
            </a:r>
          </a:p>
        </p:txBody>
      </p:sp>
    </p:spTree>
    <p:extLst>
      <p:ext uri="{BB962C8B-B14F-4D97-AF65-F5344CB8AC3E}">
        <p14:creationId xmlns:p14="http://schemas.microsoft.com/office/powerpoint/2010/main" val="3191810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6B53332-FA8F-AAFD-933E-27621B43B388}"/>
              </a:ext>
            </a:extLst>
          </p:cNvPr>
          <p:cNvSpPr>
            <a:spLocks noGrp="1"/>
          </p:cNvSpPr>
          <p:nvPr>
            <p:ph idx="1"/>
          </p:nvPr>
        </p:nvSpPr>
        <p:spPr>
          <a:xfrm>
            <a:off x="827235" y="1695894"/>
            <a:ext cx="8596668" cy="3880773"/>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METHODS</a:t>
            </a:r>
          </a:p>
          <a:p>
            <a:pPr marL="0" indent="0" algn="just">
              <a:buNone/>
            </a:pPr>
            <a:r>
              <a:rPr lang="en-US" dirty="0"/>
              <a:t> </a:t>
            </a:r>
            <a:r>
              <a:rPr lang="en-US" dirty="0">
                <a:latin typeface="Times New Roman" panose="02020603050405020304" pitchFamily="18" charset="0"/>
                <a:cs typeface="Times New Roman" panose="02020603050405020304" pitchFamily="18" charset="0"/>
              </a:rPr>
              <a:t>From January 1999 to April 2019, eight electronic databases were searched  for studies that included </a:t>
            </a:r>
            <a:r>
              <a:rPr lang="en-US" dirty="0" err="1">
                <a:latin typeface="Times New Roman" panose="02020603050405020304" pitchFamily="18" charset="0"/>
                <a:cs typeface="Times New Roman" panose="02020603050405020304" pitchFamily="18" charset="0"/>
              </a:rPr>
              <a:t>HRQoL</a:t>
            </a:r>
            <a:r>
              <a:rPr lang="en-US" dirty="0">
                <a:latin typeface="Times New Roman" panose="02020603050405020304" pitchFamily="18" charset="0"/>
                <a:cs typeface="Times New Roman" panose="02020603050405020304" pitchFamily="18" charset="0"/>
              </a:rPr>
              <a:t> assessment in thyroid cancer patients. Utility ratings from multiple sources (</a:t>
            </a:r>
            <a:r>
              <a:rPr lang="en-US" dirty="0" err="1">
                <a:latin typeface="Times New Roman" panose="02020603050405020304" pitchFamily="18" charset="0"/>
                <a:cs typeface="Times New Roman" panose="02020603050405020304" pitchFamily="18" charset="0"/>
              </a:rPr>
              <a:t>EuroQol</a:t>
            </a:r>
            <a:r>
              <a:rPr lang="en-US" dirty="0">
                <a:latin typeface="Times New Roman" panose="02020603050405020304" pitchFamily="18" charset="0"/>
                <a:cs typeface="Times New Roman" panose="02020603050405020304" pitchFamily="18" charset="0"/>
              </a:rPr>
              <a:t> Questionnaire 5-Dimensional (EQ-5D), time mediation [TTO] and standard gambling methods [SG]) were extracted. In addition, utility estimates were generated by mapping the SF-36 and EORTC QLQ-30 to the EQ-5D-3L UK value set using published mapping </a:t>
            </a:r>
            <a:r>
              <a:rPr lang="en-US" dirty="0" err="1">
                <a:latin typeface="Times New Roman" panose="02020603050405020304" pitchFamily="18" charset="0"/>
                <a:cs typeface="Times New Roman" panose="02020603050405020304" pitchFamily="18" charset="0"/>
              </a:rPr>
              <a:t>algorithms.This</a:t>
            </a:r>
            <a:r>
              <a:rPr lang="en-US" dirty="0">
                <a:latin typeface="Times New Roman" panose="02020603050405020304" pitchFamily="18" charset="0"/>
                <a:cs typeface="Times New Roman" panose="02020603050405020304" pitchFamily="18" charset="0"/>
              </a:rPr>
              <a:t> systematic review follows the Center for Review and Dissemination (CRD) guidelines for systematic reviews in healthcare (6).</a:t>
            </a:r>
          </a:p>
        </p:txBody>
      </p:sp>
    </p:spTree>
    <p:extLst>
      <p:ext uri="{BB962C8B-B14F-4D97-AF65-F5344CB8AC3E}">
        <p14:creationId xmlns:p14="http://schemas.microsoft.com/office/powerpoint/2010/main" val="379933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AE7CA34-0FF8-46CD-DA2E-333E4F37E1E8}"/>
              </a:ext>
            </a:extLst>
          </p:cNvPr>
          <p:cNvSpPr txBox="1"/>
          <p:nvPr/>
        </p:nvSpPr>
        <p:spPr>
          <a:xfrm>
            <a:off x="212096" y="986403"/>
            <a:ext cx="10071156" cy="3508653"/>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1</a:t>
            </a:r>
            <a:r>
              <a:rPr lang="en-US" sz="2000" dirty="0">
                <a:latin typeface="Times New Roman" panose="02020603050405020304" pitchFamily="18" charset="0"/>
                <a:cs typeface="Times New Roman" panose="02020603050405020304" pitchFamily="18" charset="0"/>
              </a:rPr>
              <a:t>. Image Analysis With Ai/Ml </a:t>
            </a:r>
          </a:p>
          <a:p>
            <a:pPr algn="just"/>
            <a:r>
              <a:rPr lang="en-US" dirty="0"/>
              <a:t> </a:t>
            </a:r>
          </a:p>
          <a:p>
            <a:pPr algn="just"/>
            <a:r>
              <a:rPr lang="en-US" dirty="0">
                <a:latin typeface="Times New Roman" panose="02020603050405020304" pitchFamily="18" charset="0"/>
                <a:cs typeface="Times New Roman" panose="02020603050405020304" pitchFamily="18" charset="0"/>
              </a:rPr>
              <a:t>The rapid growth of information technology has paved the way for the development of innovative technologies that exceed human capabilities in certain areas, such as artificial intelligence and ML. In general, artificial intelligence can be understood as the use of machines to imitate human cognitive functions, including learning and problem solving. Academically, artificial intelligence is the study of intelligent agents that can recognize the complexity of the environment and maximize opportunities to achieve their goals .ML is a branch of artificial intelligence that studies algorithms and statistical models that allow computer systems to improve their performance in a given task through experience without special programming (7). In the field of medicine, AI/ML is most actively applied in the analysis of medical images. AI/ML techniques can accurately interpret digitized medical images, providing information that doctors can use to make  computer-aided diagnosis (CAD).</a:t>
            </a:r>
          </a:p>
        </p:txBody>
      </p:sp>
    </p:spTree>
    <p:extLst>
      <p:ext uri="{BB962C8B-B14F-4D97-AF65-F5344CB8AC3E}">
        <p14:creationId xmlns:p14="http://schemas.microsoft.com/office/powerpoint/2010/main" val="158185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A6E384-57B0-0B73-7DEA-841FEFD98CA8}"/>
              </a:ext>
            </a:extLst>
          </p:cNvPr>
          <p:cNvSpPr>
            <a:spLocks noGrp="1"/>
          </p:cNvSpPr>
          <p:nvPr>
            <p:ph idx="1"/>
          </p:nvPr>
        </p:nvSpPr>
        <p:spPr>
          <a:xfrm>
            <a:off x="501751" y="1216826"/>
            <a:ext cx="8837121" cy="3950494"/>
          </a:xfrm>
        </p:spPr>
        <p:txBody>
          <a:bodyPr/>
          <a:lstStyle/>
          <a:p>
            <a:pPr marL="0" indent="0">
              <a:buNone/>
            </a:pPr>
            <a:r>
              <a:rPr lang="en-US" sz="2400" b="1" dirty="0">
                <a:latin typeface="Times New Roman" panose="02020603050405020304" pitchFamily="18" charset="0"/>
                <a:cs typeface="Times New Roman" panose="02020603050405020304" pitchFamily="18" charset="0"/>
              </a:rPr>
              <a:t>2.   Analysis of ail/ml </a:t>
            </a:r>
          </a:p>
          <a:p>
            <a:pPr marL="0" indent="0" algn="just">
              <a:buNone/>
            </a:pPr>
            <a:r>
              <a:rPr lang="en-US" b="1" dirty="0"/>
              <a:t> </a:t>
            </a:r>
            <a:r>
              <a:rPr lang="en-US" dirty="0">
                <a:latin typeface="Times New Roman" panose="02020603050405020304" pitchFamily="18" charset="0"/>
                <a:cs typeface="Times New Roman" panose="02020603050405020304" pitchFamily="18" charset="0"/>
              </a:rPr>
              <a:t>If thyroid malignancy is suspected on US images, fine needle aspiration (FNA) is recommended (8). FNA is relatively simple, minimally invasive, painless, inexpensive and highly accurate. Cytopathologists examine FNA specimens under a microscope and make decisions based on their knowledge and experience. Therefore, diagnoses based on FNA cytology are subjective and subject to interobserver variability</a:t>
            </a:r>
          </a:p>
        </p:txBody>
      </p:sp>
    </p:spTree>
    <p:extLst>
      <p:ext uri="{BB962C8B-B14F-4D97-AF65-F5344CB8AC3E}">
        <p14:creationId xmlns:p14="http://schemas.microsoft.com/office/powerpoint/2010/main" val="3177629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1349F24-235C-622B-6AD7-AECC1173BA7E}"/>
              </a:ext>
            </a:extLst>
          </p:cNvPr>
          <p:cNvSpPr>
            <a:spLocks noGrp="1"/>
          </p:cNvSpPr>
          <p:nvPr>
            <p:ph idx="1"/>
          </p:nvPr>
        </p:nvSpPr>
        <p:spPr>
          <a:xfrm>
            <a:off x="838199" y="559594"/>
            <a:ext cx="9385093" cy="5553869"/>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3.   Protocol and registration </a:t>
            </a:r>
          </a:p>
          <a:p>
            <a:pPr marL="0" indent="0" algn="just">
              <a:buNone/>
            </a:pPr>
            <a:r>
              <a:rPr lang="en-US" dirty="0">
                <a:latin typeface="Times New Roman" panose="02020603050405020304" pitchFamily="18" charset="0"/>
                <a:cs typeface="Times New Roman" panose="02020603050405020304" pitchFamily="18" charset="0"/>
              </a:rPr>
              <a:t> The study protocol was based on the Scoping Reviews Extension of the Preferred Reporting Items for Systematic Reviews and Meta-Analysis (PRISMA-</a:t>
            </a:r>
            <a:r>
              <a:rPr lang="en-US" dirty="0" err="1">
                <a:latin typeface="Times New Roman" panose="02020603050405020304" pitchFamily="18" charset="0"/>
                <a:cs typeface="Times New Roman" panose="02020603050405020304" pitchFamily="18" charset="0"/>
              </a:rPr>
              <a:t>ScR</a:t>
            </a:r>
            <a:r>
              <a:rPr lang="en-US" dirty="0">
                <a:latin typeface="Times New Roman" panose="02020603050405020304" pitchFamily="18" charset="0"/>
                <a:cs typeface="Times New Roman" panose="02020603050405020304" pitchFamily="18" charset="0"/>
              </a:rPr>
              <a:t>). The technique contains twenty essential and two additional parts that allow researchers  to structure their research analysis. This process required checking the technique with all available factors. The strategy involved both  initial discussion and review of the approach with all authors, which allowed for appropriate tools to be included in the study. The revision of the projection and the full text was done by two authors. If  conflicts arose, the conflict was resolved by a third independent author(9).</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4.    Eligibility Criteria </a:t>
            </a:r>
          </a:p>
          <a:p>
            <a:pPr marL="0" indent="0" algn="just">
              <a:buNone/>
            </a:pPr>
            <a:r>
              <a:rPr lang="en-US" dirty="0">
                <a:latin typeface="Times New Roman" panose="02020603050405020304" pitchFamily="18" charset="0"/>
                <a:cs typeface="Times New Roman" panose="02020603050405020304" pitchFamily="18" charset="0"/>
              </a:rPr>
              <a:t> Appropriate eligibility criteria have been defined. Documents meeting the inclusion criteria were articles published between 2017 and  2022. The inclusion of recent articles ensured the relevance of the collected data  to the study, as older documents are likely to contain outdated information. The authors included only  peer-reviewed articles to ensure data and accuracy. The main focus of all the publications included in this study wason efficiency based on artificial intelligence(10).</a:t>
            </a:r>
          </a:p>
        </p:txBody>
      </p:sp>
    </p:spTree>
    <p:extLst>
      <p:ext uri="{BB962C8B-B14F-4D97-AF65-F5344CB8AC3E}">
        <p14:creationId xmlns:p14="http://schemas.microsoft.com/office/powerpoint/2010/main" val="1273609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02E14C-C59B-845C-E27A-CAE163AB4B55}"/>
              </a:ext>
            </a:extLst>
          </p:cNvPr>
          <p:cNvSpPr>
            <a:spLocks noGrp="1"/>
          </p:cNvSpPr>
          <p:nvPr>
            <p:ph idx="1"/>
          </p:nvPr>
        </p:nvSpPr>
        <p:spPr>
          <a:xfrm rot="10800000" flipV="1">
            <a:off x="525850" y="1101828"/>
            <a:ext cx="10629018" cy="4274563"/>
          </a:xfrm>
        </p:spPr>
        <p:txBody>
          <a:bodyPr>
            <a:normAutofit lnSpcReduction="10000"/>
          </a:bodyPr>
          <a:lstStyle/>
          <a:p>
            <a:pPr marL="0" indent="0" algn="just">
              <a:buNone/>
            </a:pPr>
            <a:r>
              <a:rPr lang="en-US" sz="2400" dirty="0">
                <a:latin typeface="Times New Roman" panose="02020603050405020304" pitchFamily="18" charset="0"/>
                <a:cs typeface="Times New Roman" panose="02020603050405020304" pitchFamily="18" charset="0"/>
              </a:rPr>
              <a:t>5.    Information sources </a:t>
            </a:r>
          </a:p>
          <a:p>
            <a:pPr marL="0" indent="0" algn="just">
              <a:buNone/>
            </a:pPr>
            <a:r>
              <a:rPr lang="en-US" dirty="0">
                <a:latin typeface="Times New Roman" panose="02020603050405020304" pitchFamily="18" charset="0"/>
                <a:cs typeface="Times New Roman" panose="02020603050405020304" pitchFamily="18" charset="0"/>
              </a:rPr>
              <a:t> PubMed, Cochrane and EMBASE databases and  Google Scholar search engines were used to obtain information. A literature search of PubMed, Cochrane and EMBASE was conducted on August 7 and 8, while google Scholar search was conducted on August 9, 2022. Keywords used in the search engines and database were “artificial intelligence,” “ AI", "thyroid". surgery," "thyroidectomy," "thyroid," "artificial intelligence in thyroid surgery," "thyroidectomy," "thyroid," "artificial intelligence in thyroid surgery," and "developing artificial intelligence in thyroid surgery."(11).</a:t>
            </a:r>
          </a:p>
          <a:p>
            <a:pPr marL="0" indent="0" algn="just">
              <a:buNone/>
            </a:pPr>
            <a:r>
              <a:rPr lang="en-US" dirty="0">
                <a:latin typeface="Times New Roman" panose="02020603050405020304" pitchFamily="18" charset="0"/>
                <a:cs typeface="Times New Roman" panose="02020603050405020304" pitchFamily="18" charset="0"/>
              </a:rPr>
              <a:t>   </a:t>
            </a:r>
          </a:p>
          <a:p>
            <a:pPr marL="0" indent="0" algn="just">
              <a:buNone/>
            </a:pPr>
            <a:r>
              <a:rPr lang="en-US"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6.   Selection of  sources of proof </a:t>
            </a:r>
          </a:p>
          <a:p>
            <a:pPr marL="0" indent="0" algn="just">
              <a:buNone/>
            </a:pPr>
            <a:r>
              <a:rPr lang="en-US" dirty="0">
                <a:latin typeface="Times New Roman" panose="02020603050405020304" pitchFamily="18" charset="0"/>
                <a:cs typeface="Times New Roman" panose="02020603050405020304" pitchFamily="18" charset="0"/>
              </a:rPr>
              <a:t> Once individual articles were generated from the search, the authors reviewed them. We presented the main arguments of each article and discussed their findings and relevance to the research objective as part of the screening process. The final articles of the study were selected in collaboration with all participating authors. Specifically, we scanned  abstracts and full texts in pairs to determine their relevance. Whenever we encountered misunderstandings, other authors were asked for agreement (12).</a:t>
            </a:r>
          </a:p>
        </p:txBody>
      </p:sp>
    </p:spTree>
    <p:extLst>
      <p:ext uri="{BB962C8B-B14F-4D97-AF65-F5344CB8AC3E}">
        <p14:creationId xmlns:p14="http://schemas.microsoft.com/office/powerpoint/2010/main" val="54486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81788B-185A-10C3-3931-80B6ED561893}"/>
              </a:ext>
            </a:extLst>
          </p:cNvPr>
          <p:cNvSpPr>
            <a:spLocks noGrp="1"/>
          </p:cNvSpPr>
          <p:nvPr>
            <p:ph idx="1"/>
          </p:nvPr>
        </p:nvSpPr>
        <p:spPr>
          <a:xfrm>
            <a:off x="361950" y="583406"/>
            <a:ext cx="10221106" cy="4976812"/>
          </a:xfrm>
        </p:spPr>
        <p:txBody>
          <a:bodyPr/>
          <a:lstStyle/>
          <a:p>
            <a:pPr marL="0" indent="0" algn="just">
              <a:buNone/>
            </a:pPr>
            <a:r>
              <a:rPr lang="en-US" sz="2400" dirty="0">
                <a:latin typeface="Times New Roman" panose="02020603050405020304" pitchFamily="18" charset="0"/>
                <a:cs typeface="Times New Roman" panose="02020603050405020304" pitchFamily="18" charset="0"/>
              </a:rPr>
              <a:t>7.  Data mapping process </a:t>
            </a:r>
          </a:p>
          <a:p>
            <a:pPr marL="0" indent="0" algn="just">
              <a:buNone/>
            </a:pPr>
            <a:r>
              <a:rPr lang="en-US" dirty="0">
                <a:latin typeface="Times New Roman" panose="02020603050405020304" pitchFamily="18" charset="0"/>
                <a:cs typeface="Times New Roman" panose="02020603050405020304" pitchFamily="18" charset="0"/>
              </a:rPr>
              <a:t> We developed a data mapping form for the study. The document contained the data to be extracted from each article, including study characteristics, AI characteristics, evaluation data, and key findings from the literature review. Two authors independently mapped and extracted data, and  a third author resolved any discrepancies. During this process, the possibility of misinterpretation of data was low and we only included articles suitable for the study (13).</a:t>
            </a:r>
          </a:p>
        </p:txBody>
      </p:sp>
    </p:spTree>
    <p:extLst>
      <p:ext uri="{BB962C8B-B14F-4D97-AF65-F5344CB8AC3E}">
        <p14:creationId xmlns:p14="http://schemas.microsoft.com/office/powerpoint/2010/main" val="8441679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TotalTime>
  <Words>1698</Words>
  <Application>Microsoft Office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Guest User</dc:creator>
  <cp:lastModifiedBy>Advocate Dr Kazi Abdul Mannan</cp:lastModifiedBy>
  <cp:revision>19</cp:revision>
  <dcterms:created xsi:type="dcterms:W3CDTF">2023-12-15T04:51:47Z</dcterms:created>
  <dcterms:modified xsi:type="dcterms:W3CDTF">2023-12-17T13:06:36Z</dcterms:modified>
</cp:coreProperties>
</file>