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varScale="1">
        <p:scale>
          <a:sx n="22" d="100"/>
          <a:sy n="22" d="100"/>
        </p:scale>
        <p:origin x="3715"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b="1">
                <a:solidFill>
                  <a:sysClr val="windowText" lastClr="000000"/>
                </a:solidFill>
                <a:latin typeface="Times New Roman" panose="02020603050405020304" pitchFamily="18" charset="0"/>
                <a:cs typeface="Times New Roman" panose="02020603050405020304" pitchFamily="18" charset="0"/>
              </a:rPr>
              <a:t>Before</a:t>
            </a:r>
            <a:r>
              <a:rPr lang="en-US" sz="1200" b="1" baseline="0">
                <a:solidFill>
                  <a:sysClr val="windowText" lastClr="000000"/>
                </a:solidFill>
                <a:latin typeface="Times New Roman" panose="02020603050405020304" pitchFamily="18" charset="0"/>
                <a:cs typeface="Times New Roman" panose="02020603050405020304" pitchFamily="18" charset="0"/>
              </a:rPr>
              <a:t> Food Intake Handwash Practice </a:t>
            </a:r>
            <a:endParaRPr lang="en-US" sz="1200" b="1">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0.198598801015924"/>
          <c:y val="2.4429967426710102E-2"/>
        </c:manualLayout>
      </c:layout>
      <c:overlay val="0"/>
      <c:spPr>
        <a:noFill/>
        <a:ln>
          <a:solidFill>
            <a:schemeClr val="tx1"/>
          </a:solidFill>
        </a:ln>
        <a:effectLst/>
      </c:spPr>
      <c:txPr>
        <a:bodyPr rot="0" spcFirstLastPara="1" vertOverflow="ellipsis" vert="horz" wrap="square" anchor="ctr" anchorCtr="1"/>
        <a:lstStyle/>
        <a:p>
          <a:pPr>
            <a:defRPr lang="en-US" sz="12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3.9835431281987403E-2"/>
          <c:y val="0.18484546980702099"/>
          <c:w val="0.95104353335143499"/>
          <c:h val="0.70801013131536195"/>
        </c:manualLayout>
      </c:layout>
      <c:barChart>
        <c:barDir val="col"/>
        <c:grouping val="clustered"/>
        <c:varyColors val="0"/>
        <c:ser>
          <c:idx val="0"/>
          <c:order val="0"/>
          <c:spPr>
            <a:solidFill>
              <a:srgbClr val="C00000"/>
            </a:solidFill>
            <a:ln>
              <a:noFill/>
            </a:ln>
            <a:effectLst/>
            <a:sp3d/>
          </c:spPr>
          <c:invertIfNegative val="0"/>
          <c:dLbls>
            <c:dLbl>
              <c:idx val="0"/>
              <c:layout>
                <c:manualLayout>
                  <c:x val="-2.5462668816040001E-17"/>
                  <c:y val="-2.77777777777778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24-4EC1-820C-AEF31DEBA4BA}"/>
                </c:ext>
              </c:extLst>
            </c:dLbl>
            <c:dLbl>
              <c:idx val="1"/>
              <c:layout>
                <c:manualLayout>
                  <c:x val="8.3333333333333297E-3"/>
                  <c:y val="-2.77777777777778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24-4EC1-820C-AEF31DEBA4BA}"/>
                </c:ext>
              </c:extLst>
            </c:dLbl>
            <c:dLbl>
              <c:idx val="2"/>
              <c:layout>
                <c:manualLayout>
                  <c:x val="0"/>
                  <c:y val="-3.703703703703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24-4EC1-820C-AEF31DEBA4BA}"/>
                </c:ext>
              </c:extLst>
            </c:dLbl>
            <c:spPr>
              <a:noFill/>
              <a:ln>
                <a:noFill/>
              </a:ln>
              <a:effectLst/>
            </c:spPr>
            <c:txPr>
              <a:bodyPr rot="0" spcFirstLastPara="1" vertOverflow="ellipsis" vert="horz" wrap="square" lIns="38100" tIns="19050" rIns="38100" bIns="19050" anchor="ctr" anchorCtr="1">
                <a:spAutoFit/>
              </a:bodyPr>
              <a:lstStyle/>
              <a:p>
                <a:pPr>
                  <a:defRPr lang="en-US" sz="11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Sheet1!$B$5:$B$7</c:f>
              <c:strCache>
                <c:ptCount val="3"/>
                <c:pt idx="0">
                  <c:v>Water</c:v>
                </c:pt>
                <c:pt idx="1">
                  <c:v>Soap with water</c:v>
                </c:pt>
                <c:pt idx="2">
                  <c:v>Ash </c:v>
                </c:pt>
              </c:strCache>
            </c:strRef>
          </c:cat>
          <c:val>
            <c:numRef>
              <c:f>Sheet1!$C$5:$C$7</c:f>
              <c:numCache>
                <c:formatCode>0.00%</c:formatCode>
                <c:ptCount val="3"/>
                <c:pt idx="0">
                  <c:v>0.76100000000000001</c:v>
                </c:pt>
                <c:pt idx="1">
                  <c:v>0.16800000000000001</c:v>
                </c:pt>
                <c:pt idx="2">
                  <c:v>7.0999999999999994E-2</c:v>
                </c:pt>
              </c:numCache>
            </c:numRef>
          </c:val>
          <c:extLst>
            <c:ext xmlns:c16="http://schemas.microsoft.com/office/drawing/2014/chart" uri="{C3380CC4-5D6E-409C-BE32-E72D297353CC}">
              <c16:uniqueId val="{00000003-ED24-4EC1-820C-AEF31DEBA4BA}"/>
            </c:ext>
          </c:extLst>
        </c:ser>
        <c:dLbls>
          <c:showLegendKey val="0"/>
          <c:showVal val="0"/>
          <c:showCatName val="0"/>
          <c:showSerName val="0"/>
          <c:showPercent val="0"/>
          <c:showBubbleSize val="0"/>
        </c:dLbls>
        <c:gapWidth val="186"/>
        <c:axId val="103639816"/>
        <c:axId val="103639096"/>
      </c:barChart>
      <c:catAx>
        <c:axId val="103639816"/>
        <c:scaling>
          <c:orientation val="minMax"/>
        </c:scaling>
        <c:delete val="0"/>
        <c:axPos val="b"/>
        <c:numFmt formatCode="General" sourceLinked="1"/>
        <c:majorTickMark val="none"/>
        <c:minorTickMark val="none"/>
        <c:tickLblPos val="nextTo"/>
        <c:spPr>
          <a:noFill/>
          <a:ln w="9525" cap="flat" cmpd="sng" algn="ctr">
            <a:solidFill>
              <a:schemeClr val="dk1">
                <a:shade val="95000"/>
                <a:satMod val="105000"/>
              </a:schemeClr>
            </a:solidFill>
            <a:prstDash val="solid"/>
          </a:ln>
          <a:effectLst/>
        </c:spPr>
        <c:txPr>
          <a:bodyPr rot="-60000000" spcFirstLastPara="1" vertOverflow="ellipsis" vert="horz" wrap="square" anchor="ctr" anchorCtr="1"/>
          <a:lstStyle/>
          <a:p>
            <a:pPr>
              <a:defRPr lang="en-US" sz="11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03639096"/>
        <c:crosses val="autoZero"/>
        <c:auto val="1"/>
        <c:lblAlgn val="ctr"/>
        <c:lblOffset val="100"/>
        <c:noMultiLvlLbl val="0"/>
      </c:catAx>
      <c:valAx>
        <c:axId val="103639096"/>
        <c:scaling>
          <c:orientation val="minMax"/>
        </c:scaling>
        <c:delete val="1"/>
        <c:axPos val="l"/>
        <c:numFmt formatCode="0.00%" sourceLinked="1"/>
        <c:majorTickMark val="none"/>
        <c:minorTickMark val="none"/>
        <c:tickLblPos val="nextTo"/>
        <c:crossAx val="103639816"/>
        <c:crosses val="autoZero"/>
        <c:crossBetween val="between"/>
      </c:valAx>
      <c:spPr>
        <a:noFill/>
        <a:ln w="25400">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1200" b="1">
                <a:solidFill>
                  <a:sysClr val="windowText" lastClr="000000"/>
                </a:solidFill>
                <a:latin typeface="Times New Roman" panose="02020603050405020304" pitchFamily="18" charset="0"/>
                <a:cs typeface="Times New Roman" panose="02020603050405020304" pitchFamily="18" charset="0"/>
              </a:rPr>
              <a:t>Before Food</a:t>
            </a:r>
            <a:r>
              <a:rPr lang="en-US" sz="1200" b="1" baseline="0">
                <a:solidFill>
                  <a:sysClr val="windowText" lastClr="000000"/>
                </a:solidFill>
                <a:latin typeface="Times New Roman" panose="02020603050405020304" pitchFamily="18" charset="0"/>
                <a:cs typeface="Times New Roman" panose="02020603050405020304" pitchFamily="18" charset="0"/>
              </a:rPr>
              <a:t> Intake Utensils Wash Practice </a:t>
            </a:r>
            <a:endParaRPr lang="en-US" sz="1200" b="1">
              <a:solidFill>
                <a:sysClr val="windowText" lastClr="000000"/>
              </a:solidFill>
              <a:latin typeface="Times New Roman" panose="02020603050405020304" pitchFamily="18" charset="0"/>
              <a:cs typeface="Times New Roman" panose="02020603050405020304" pitchFamily="18" charset="0"/>
            </a:endParaRPr>
          </a:p>
        </c:rich>
      </c:tx>
      <c:overlay val="0"/>
      <c:spPr>
        <a:noFill/>
        <a:ln>
          <a:solidFill>
            <a:schemeClr val="tx1"/>
          </a:solidFill>
        </a:ln>
        <a:effectLst/>
      </c:spPr>
      <c:txPr>
        <a:bodyPr rot="0" spcFirstLastPara="1" vertOverflow="ellipsis" vert="horz" wrap="square" anchor="ctr" anchorCtr="1"/>
        <a:lstStyle/>
        <a:p>
          <a:pPr>
            <a:defRPr lang="en-US" sz="12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4.6933667083854796E-3"/>
          <c:y val="0.14583333333333301"/>
          <c:w val="0.93116395494367998"/>
          <c:h val="0.71921052631578897"/>
        </c:manualLayout>
      </c:layout>
      <c:barChart>
        <c:barDir val="col"/>
        <c:grouping val="clustered"/>
        <c:varyColors val="0"/>
        <c:ser>
          <c:idx val="0"/>
          <c:order val="0"/>
          <c:spPr>
            <a:solidFill>
              <a:schemeClr val="accent4">
                <a:lumMod val="50000"/>
              </a:schemeClr>
            </a:solidFill>
            <a:ln>
              <a:solidFill>
                <a:schemeClr val="accent3"/>
              </a:solidFill>
            </a:ln>
            <a:effectLst/>
            <a:sp3d>
              <a:contourClr>
                <a:schemeClr val="accent3"/>
              </a:contourClr>
            </a:sp3d>
          </c:spPr>
          <c:invertIfNegative val="0"/>
          <c:dLbls>
            <c:dLbl>
              <c:idx val="0"/>
              <c:layout>
                <c:manualLayout>
                  <c:x val="1.1111111111111099E-2"/>
                  <c:y val="-8.796296296296300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9E-4B90-AFDA-E698C4B4B150}"/>
                </c:ext>
              </c:extLst>
            </c:dLbl>
            <c:dLbl>
              <c:idx val="1"/>
              <c:layout>
                <c:manualLayout>
                  <c:x val="2.7777777777777801E-3"/>
                  <c:y val="-5.092592592592599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9E-4B90-AFDA-E698C4B4B150}"/>
                </c:ext>
              </c:extLst>
            </c:dLbl>
            <c:dLbl>
              <c:idx val="2"/>
              <c:layout>
                <c:manualLayout>
                  <c:x val="0"/>
                  <c:y val="-2.77777777777778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9E-4B90-AFDA-E698C4B4B150}"/>
                </c:ext>
              </c:extLst>
            </c:dLbl>
            <c:dLbl>
              <c:idx val="3"/>
              <c:layout>
                <c:manualLayout>
                  <c:x val="8.3333333333333297E-3"/>
                  <c:y val="-6.018518518518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9E-4B90-AFDA-E698C4B4B150}"/>
                </c:ext>
              </c:extLst>
            </c:dLbl>
            <c:spPr>
              <a:noFill/>
              <a:ln>
                <a:noFill/>
              </a:ln>
              <a:effectLst/>
            </c:spPr>
            <c:txPr>
              <a:bodyPr rot="0" spcFirstLastPara="1" vertOverflow="ellipsis" vert="horz" wrap="square" lIns="38100" tIns="19050" rIns="38100" bIns="19050" anchor="ctr" anchorCtr="1">
                <a:spAutoFit/>
              </a:bodyPr>
              <a:lstStyle/>
              <a:p>
                <a:pPr>
                  <a:defRPr lang="en-US" sz="1100" b="1" i="0" u="none" strike="noStrike" kern="1200" baseline="0">
                    <a:solidFill>
                      <a:srgbClr val="C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Sheet1!$B$42:$B$45</c:f>
              <c:strCache>
                <c:ptCount val="4"/>
                <c:pt idx="0">
                  <c:v>Water</c:v>
                </c:pt>
                <c:pt idx="1">
                  <c:v>Soap with water</c:v>
                </c:pt>
                <c:pt idx="2">
                  <c:v>Ash</c:v>
                </c:pt>
                <c:pt idx="3">
                  <c:v>Other</c:v>
                </c:pt>
              </c:strCache>
            </c:strRef>
          </c:cat>
          <c:val>
            <c:numRef>
              <c:f>Sheet1!$C$42:$C$45</c:f>
              <c:numCache>
                <c:formatCode>0.00%</c:formatCode>
                <c:ptCount val="4"/>
                <c:pt idx="0" formatCode="0%">
                  <c:v>0.23</c:v>
                </c:pt>
                <c:pt idx="1">
                  <c:v>4.3999999999999997E-2</c:v>
                </c:pt>
                <c:pt idx="2" formatCode="0%">
                  <c:v>0.69</c:v>
                </c:pt>
                <c:pt idx="3">
                  <c:v>3.5000000000000003E-2</c:v>
                </c:pt>
              </c:numCache>
            </c:numRef>
          </c:val>
          <c:extLst>
            <c:ext xmlns:c16="http://schemas.microsoft.com/office/drawing/2014/chart" uri="{C3380CC4-5D6E-409C-BE32-E72D297353CC}">
              <c16:uniqueId val="{00000004-009E-4B90-AFDA-E698C4B4B150}"/>
            </c:ext>
          </c:extLst>
        </c:ser>
        <c:dLbls>
          <c:showLegendKey val="0"/>
          <c:showVal val="0"/>
          <c:showCatName val="0"/>
          <c:showSerName val="0"/>
          <c:showPercent val="0"/>
          <c:showBubbleSize val="0"/>
        </c:dLbls>
        <c:gapWidth val="150"/>
        <c:axId val="415446344"/>
        <c:axId val="415446704"/>
      </c:barChart>
      <c:catAx>
        <c:axId val="4154463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15446704"/>
        <c:crosses val="autoZero"/>
        <c:auto val="1"/>
        <c:lblAlgn val="ctr"/>
        <c:lblOffset val="100"/>
        <c:noMultiLvlLbl val="0"/>
      </c:catAx>
      <c:valAx>
        <c:axId val="415446704"/>
        <c:scaling>
          <c:orientation val="minMax"/>
        </c:scaling>
        <c:delete val="1"/>
        <c:axPos val="l"/>
        <c:numFmt formatCode="0%" sourceLinked="1"/>
        <c:majorTickMark val="none"/>
        <c:minorTickMark val="none"/>
        <c:tickLblPos val="nextTo"/>
        <c:crossAx val="415446344"/>
        <c:crosses val="autoZero"/>
        <c:crossBetween val="between"/>
      </c:valAx>
      <c:spPr>
        <a:noFill/>
        <a:ln w="25400">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1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100">
                <a:solidFill>
                  <a:sysClr val="windowText" lastClr="000000"/>
                </a:solidFill>
                <a:latin typeface="Times New Roman" panose="02020603050405020304" pitchFamily="18" charset="0"/>
                <a:cs typeface="Times New Roman" panose="02020603050405020304" pitchFamily="18" charset="0"/>
              </a:rPr>
              <a:t>Heard About Nutritional Status &amp; Dietary Intake</a:t>
            </a:r>
          </a:p>
        </c:rich>
      </c:tx>
      <c:overlay val="0"/>
      <c:spPr>
        <a:noFill/>
        <a:ln>
          <a:solidFill>
            <a:schemeClr val="tx1"/>
          </a:solidFill>
        </a:ln>
        <a:effectLst/>
      </c:spPr>
    </c:title>
    <c:autoTitleDeleted val="0"/>
    <c:plotArea>
      <c:layout/>
      <c:pieChart>
        <c:varyColors val="1"/>
        <c:ser>
          <c:idx val="0"/>
          <c:order val="0"/>
          <c:dPt>
            <c:idx val="0"/>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DF05-4993-87D5-8FEB47F720D7}"/>
              </c:ext>
            </c:extLst>
          </c:dPt>
          <c:dPt>
            <c:idx val="1"/>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DF05-4993-87D5-8FEB47F720D7}"/>
              </c:ext>
            </c:extLst>
          </c:dPt>
          <c:dLbls>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prstDash val="solid"/>
                  <a:round/>
                </a:ln>
                <a:effectLst/>
              </c:spPr>
            </c:leaderLines>
            <c:extLst>
              <c:ext xmlns:c15="http://schemas.microsoft.com/office/drawing/2012/chart" uri="{CE6537A1-D6FC-4f65-9D91-7224C49458BB}"/>
            </c:extLst>
          </c:dLbls>
          <c:cat>
            <c:strRef>
              <c:f>Sheet1!$K$127:$K$128</c:f>
              <c:strCache>
                <c:ptCount val="2"/>
                <c:pt idx="0">
                  <c:v>Yes</c:v>
                </c:pt>
                <c:pt idx="1">
                  <c:v>No</c:v>
                </c:pt>
              </c:strCache>
            </c:strRef>
          </c:cat>
          <c:val>
            <c:numRef>
              <c:f>Sheet1!$L$127:$L$128</c:f>
              <c:numCache>
                <c:formatCode>General</c:formatCode>
                <c:ptCount val="2"/>
                <c:pt idx="0">
                  <c:v>41.6</c:v>
                </c:pt>
                <c:pt idx="1">
                  <c:v>58.4</c:v>
                </c:pt>
              </c:numCache>
            </c:numRef>
          </c:val>
          <c:extLst>
            <c:ext xmlns:c16="http://schemas.microsoft.com/office/drawing/2014/chart" uri="{C3380CC4-5D6E-409C-BE32-E72D297353CC}">
              <c16:uniqueId val="{00000004-DF05-4993-87D5-8FEB47F720D7}"/>
            </c:ext>
          </c:extLst>
        </c:ser>
        <c:dLbls>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lang="en-US" sz="11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zero"/>
    <c:showDLblsOverMax val="0"/>
  </c:chart>
  <c:spPr>
    <a:pattFill prst="dkDnDiag">
      <a:fgClr>
        <a:schemeClr val="lt1">
          <a:lumMod val="95000"/>
        </a:schemeClr>
      </a:fgClr>
      <a:bgClr>
        <a:schemeClr val="lt1"/>
      </a:bgClr>
    </a:pattFill>
    <a:ln w="9525" cap="flat" cmpd="sng" algn="ctr">
      <a:solidFill>
        <a:schemeClr val="tx1"/>
      </a:solidFill>
      <a:prstDash val="solid"/>
      <a:round/>
    </a:ln>
    <a:effectLst/>
  </c:spPr>
  <c:txPr>
    <a:bodyPr/>
    <a:lstStyle/>
    <a:p>
      <a:pPr>
        <a:defRPr lang="en-US"/>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en-US" sz="11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sz="1100">
                <a:latin typeface="Times New Roman" panose="02020603050405020304" pitchFamily="18" charset="0"/>
                <a:cs typeface="Times New Roman" panose="02020603050405020304" pitchFamily="18" charset="0"/>
              </a:rPr>
              <a:t>Media Information </a:t>
            </a:r>
          </a:p>
        </c:rich>
      </c:tx>
      <c:overlay val="0"/>
      <c:spPr>
        <a:ln>
          <a:solidFill>
            <a:schemeClr val="tx1"/>
          </a:solidFill>
        </a:ln>
      </c:spPr>
    </c:title>
    <c:autoTitleDeleted val="0"/>
    <c:plotArea>
      <c:layout>
        <c:manualLayout>
          <c:layoutTarget val="inner"/>
          <c:xMode val="edge"/>
          <c:yMode val="edge"/>
          <c:x val="3.4188034188034198E-2"/>
          <c:y val="0.20091324200913199"/>
          <c:w val="0.93162393162393198"/>
          <c:h val="0.68395786143170501"/>
        </c:manualLayout>
      </c:layout>
      <c:barChart>
        <c:barDir val="col"/>
        <c:grouping val="clustered"/>
        <c:varyColors val="0"/>
        <c:ser>
          <c:idx val="0"/>
          <c:order val="0"/>
          <c:spPr>
            <a:solidFill>
              <a:schemeClr val="accent4"/>
            </a:solidFill>
            <a:ln>
              <a:noFill/>
            </a:ln>
            <a:effectLst>
              <a:outerShdw blurRad="57150" dist="19050" dir="5400000" algn="ctr" rotWithShape="0">
                <a:srgbClr val="000000">
                  <a:alpha val="63000"/>
                </a:srgbClr>
              </a:outerShdw>
            </a:effectLst>
          </c:spPr>
          <c:invertIfNegative val="0"/>
          <c:dPt>
            <c:idx val="0"/>
            <c:invertIfNegative val="0"/>
            <c:bubble3D val="0"/>
            <c:spPr>
              <a:solidFill>
                <a:srgbClr val="FFC00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7023-4917-891D-298549A9B70F}"/>
              </c:ext>
            </c:extLst>
          </c:dPt>
          <c:dPt>
            <c:idx val="1"/>
            <c:invertIfNegative val="0"/>
            <c:bubble3D val="0"/>
            <c:spPr>
              <a:solidFill>
                <a:schemeClr val="accent5">
                  <a:lumMod val="5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7023-4917-891D-298549A9B70F}"/>
              </c:ext>
            </c:extLst>
          </c:dPt>
          <c:dPt>
            <c:idx val="2"/>
            <c:invertIfNegative val="0"/>
            <c:bubble3D val="0"/>
            <c:spPr>
              <a:solidFill>
                <a:schemeClr val="accent6">
                  <a:lumMod val="5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7023-4917-891D-298549A9B70F}"/>
              </c:ext>
            </c:extLst>
          </c:dPt>
          <c:dPt>
            <c:idx val="3"/>
            <c:invertIfNegative val="0"/>
            <c:bubble3D val="0"/>
            <c:spPr>
              <a:solidFill>
                <a:srgbClr val="7030A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7023-4917-891D-298549A9B70F}"/>
              </c:ext>
            </c:extLst>
          </c:dPt>
          <c:dLbls>
            <c:dLbl>
              <c:idx val="0"/>
              <c:tx>
                <c:rich>
                  <a:bodyPr/>
                  <a:lstStyle/>
                  <a:p>
                    <a:r>
                      <a:rPr lang="en-US"/>
                      <a:t>2.1%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023-4917-891D-298549A9B70F}"/>
                </c:ext>
              </c:extLst>
            </c:dLbl>
            <c:dLbl>
              <c:idx val="1"/>
              <c:tx>
                <c:rich>
                  <a:bodyPr/>
                  <a:lstStyle/>
                  <a:p>
                    <a:r>
                      <a:rPr lang="en-US"/>
                      <a:t>6.4%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023-4917-891D-298549A9B70F}"/>
                </c:ext>
              </c:extLst>
            </c:dLbl>
            <c:dLbl>
              <c:idx val="2"/>
              <c:tx>
                <c:rich>
                  <a:bodyPr/>
                  <a:lstStyle/>
                  <a:p>
                    <a:r>
                      <a:rPr lang="en-US"/>
                      <a:t>25.5%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7023-4917-891D-298549A9B70F}"/>
                </c:ext>
              </c:extLst>
            </c:dLbl>
            <c:dLbl>
              <c:idx val="3"/>
              <c:tx>
                <c:rich>
                  <a:bodyPr/>
                  <a:lstStyle/>
                  <a:p>
                    <a:r>
                      <a:rPr lang="en-US"/>
                      <a:t>66%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7023-4917-891D-298549A9B70F}"/>
                </c:ext>
              </c:extLst>
            </c:dLbl>
            <c:spPr>
              <a:noFill/>
              <a:ln>
                <a:noFill/>
              </a:ln>
              <a:effectLst/>
            </c:spPr>
            <c:txPr>
              <a:bodyPr rot="0" spcFirstLastPara="0" vertOverflow="ellipsis" vert="horz" wrap="square" lIns="38100" tIns="19050" rIns="38100" bIns="19050" anchor="ctr" anchorCtr="1">
                <a:spAutoFit/>
              </a:bodyPr>
              <a:lstStyle/>
              <a:p>
                <a:pPr>
                  <a:defRPr lang="en-US" sz="11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Sheet1!$K$146:$K$149</c:f>
              <c:strCache>
                <c:ptCount val="4"/>
                <c:pt idx="0">
                  <c:v>Newspaper</c:v>
                </c:pt>
                <c:pt idx="1">
                  <c:v>Radio</c:v>
                </c:pt>
                <c:pt idx="2">
                  <c:v>TV</c:v>
                </c:pt>
                <c:pt idx="3">
                  <c:v>Other</c:v>
                </c:pt>
              </c:strCache>
            </c:strRef>
          </c:cat>
          <c:val>
            <c:numRef>
              <c:f>Sheet1!$L$146:$L$149</c:f>
              <c:numCache>
                <c:formatCode>General</c:formatCode>
                <c:ptCount val="4"/>
                <c:pt idx="0">
                  <c:v>2.1</c:v>
                </c:pt>
                <c:pt idx="1">
                  <c:v>6.4</c:v>
                </c:pt>
                <c:pt idx="2">
                  <c:v>25.5</c:v>
                </c:pt>
                <c:pt idx="3">
                  <c:v>66</c:v>
                </c:pt>
              </c:numCache>
            </c:numRef>
          </c:val>
          <c:extLst>
            <c:ext xmlns:c16="http://schemas.microsoft.com/office/drawing/2014/chart" uri="{C3380CC4-5D6E-409C-BE32-E72D297353CC}">
              <c16:uniqueId val="{00000008-7023-4917-891D-298549A9B70F}"/>
            </c:ext>
          </c:extLst>
        </c:ser>
        <c:dLbls>
          <c:showLegendKey val="0"/>
          <c:showVal val="1"/>
          <c:showCatName val="0"/>
          <c:showSerName val="0"/>
          <c:showPercent val="0"/>
          <c:showBubbleSize val="0"/>
        </c:dLbls>
        <c:gapWidth val="100"/>
        <c:overlap val="-24"/>
        <c:axId val="101847040"/>
        <c:axId val="101848576"/>
      </c:barChart>
      <c:catAx>
        <c:axId val="1018470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en-US" sz="11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01848576"/>
        <c:crosses val="autoZero"/>
        <c:auto val="1"/>
        <c:lblAlgn val="ctr"/>
        <c:lblOffset val="100"/>
        <c:noMultiLvlLbl val="0"/>
      </c:catAx>
      <c:valAx>
        <c:axId val="101848576"/>
        <c:scaling>
          <c:orientation val="minMax"/>
        </c:scaling>
        <c:delete val="1"/>
        <c:axPos val="l"/>
        <c:numFmt formatCode="General" sourceLinked="1"/>
        <c:majorTickMark val="none"/>
        <c:minorTickMark val="none"/>
        <c:tickLblPos val="nextTo"/>
        <c:crossAx val="101847040"/>
        <c:crosses val="autoZero"/>
        <c:crossBetween val="between"/>
      </c:valAx>
      <c:spPr>
        <a:noFill/>
        <a:ln w="25400">
          <a:noFill/>
        </a:ln>
        <a:effectLst/>
      </c:spPr>
    </c:plotArea>
    <c:plotVisOnly val="1"/>
    <c:dispBlanksAs val="gap"/>
    <c:showDLblsOverMax val="0"/>
  </c:chart>
  <c:spPr>
    <a:solidFill>
      <a:schemeClr val="bg1"/>
    </a:solidFill>
    <a:ln w="9525" cap="flat" cmpd="sng" algn="ctr">
      <a:solidFill>
        <a:schemeClr val="tx1"/>
      </a:solidFill>
      <a:prstDash val="solid"/>
      <a:round/>
    </a:ln>
    <a:effectLst/>
  </c:spPr>
  <c:txPr>
    <a:bodyPr/>
    <a:lstStyle/>
    <a:p>
      <a:pPr>
        <a:defRPr lang="en-US"/>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CA4516-EA6E-4740-80D9-DEE55004648D}"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CA4516-EA6E-4740-80D9-DEE55004648D}"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CA4516-EA6E-4740-80D9-DEE55004648D}"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CA4516-EA6E-4740-80D9-DEE55004648D}"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A4516-EA6E-4740-80D9-DEE55004648D}"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CA4516-EA6E-4740-80D9-DEE55004648D}"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CA4516-EA6E-4740-80D9-DEE55004648D}" type="datetimeFigureOut">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CA4516-EA6E-4740-80D9-DEE55004648D}" type="datetimeFigureOut">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A4516-EA6E-4740-80D9-DEE55004648D}" type="datetimeFigureOut">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CA4516-EA6E-4740-80D9-DEE55004648D}"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CA4516-EA6E-4740-80D9-DEE55004648D}"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38F8-1A17-4D02-9952-0E24911511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A4516-EA6E-4740-80D9-DEE55004648D}" type="datetimeFigureOut">
              <a:rPr lang="en-US" smtClean="0"/>
              <a:t>12/16/2023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C38F8-1A17-4D02-9952-0E24911511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838200"/>
          </a:xfrm>
        </p:spPr>
        <p:txBody>
          <a:bodyPr>
            <a:normAutofit/>
          </a:bodyPr>
          <a:lstStyle/>
          <a:p>
            <a:r>
              <a:rPr lang="en-US" sz="4000" b="1" dirty="0">
                <a:latin typeface="Times New Roman" panose="02020603050405020304" pitchFamily="18" charset="0"/>
                <a:cs typeface="Times New Roman" panose="02020603050405020304" pitchFamily="18" charset="0"/>
              </a:rPr>
              <a:t>Public Health and Technology</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1524000"/>
            <a:ext cx="7924800" cy="1752600"/>
          </a:xfrm>
        </p:spPr>
        <p:txBody>
          <a:bodyPr>
            <a:normAutofit/>
          </a:bodyPr>
          <a:lstStyle/>
          <a:p>
            <a:r>
              <a:rPr lang="en-US" sz="2000" b="1" dirty="0">
                <a:solidFill>
                  <a:schemeClr val="tx1"/>
                </a:solidFill>
                <a:latin typeface="Times New Roman" panose="02020603050405020304" pitchFamily="18" charset="0"/>
                <a:cs typeface="Times New Roman" panose="02020603050405020304" pitchFamily="18" charset="0"/>
              </a:rPr>
              <a:t>Research Topic: </a:t>
            </a:r>
            <a:r>
              <a:rPr lang="en-US" sz="2400" b="1" dirty="0">
                <a:solidFill>
                  <a:schemeClr val="tx1"/>
                </a:solidFill>
                <a:latin typeface="Times New Roman" panose="02020603050405020304" pitchFamily="18" charset="0"/>
                <a:cs typeface="Times New Roman" panose="02020603050405020304" pitchFamily="18" charset="0"/>
              </a:rPr>
              <a:t>An Evaluation of Dietary Patterns and Nutritional Status among the Elderly</a:t>
            </a:r>
          </a:p>
          <a:p>
            <a:r>
              <a:rPr lang="en-US" sz="2400" b="1" dirty="0" err="1">
                <a:solidFill>
                  <a:schemeClr val="tx1"/>
                </a:solidFill>
                <a:latin typeface="Times New Roman" panose="02020603050405020304" pitchFamily="18" charset="0"/>
                <a:cs typeface="Times New Roman" panose="02020603050405020304" pitchFamily="18" charset="0"/>
              </a:rPr>
              <a:t>Santal</a:t>
            </a:r>
            <a:r>
              <a:rPr lang="en-US" sz="2400" b="1" dirty="0">
                <a:solidFill>
                  <a:schemeClr val="tx1"/>
                </a:solidFill>
                <a:latin typeface="Times New Roman" panose="02020603050405020304" pitchFamily="18" charset="0"/>
                <a:cs typeface="Times New Roman" panose="02020603050405020304" pitchFamily="18" charset="0"/>
              </a:rPr>
              <a:t> Ethnic Community in </a:t>
            </a:r>
            <a:r>
              <a:rPr lang="en-US" sz="2400" b="1" dirty="0" err="1">
                <a:solidFill>
                  <a:schemeClr val="tx1"/>
                </a:solidFill>
                <a:latin typeface="Times New Roman" panose="02020603050405020304" pitchFamily="18" charset="0"/>
                <a:cs typeface="Times New Roman" panose="02020603050405020304" pitchFamily="18" charset="0"/>
              </a:rPr>
              <a:t>Dinajpur</a:t>
            </a:r>
            <a:r>
              <a:rPr lang="en-US" sz="2400" b="1" dirty="0">
                <a:solidFill>
                  <a:schemeClr val="tx1"/>
                </a:solidFill>
                <a:latin typeface="Times New Roman" panose="02020603050405020304" pitchFamily="18" charset="0"/>
                <a:cs typeface="Times New Roman" panose="02020603050405020304" pitchFamily="18" charset="0"/>
              </a:rPr>
              <a:t> District, Bangladesh</a:t>
            </a:r>
          </a:p>
        </p:txBody>
      </p:sp>
      <p:sp>
        <p:nvSpPr>
          <p:cNvPr id="4" name="TextBox 3"/>
          <p:cNvSpPr txBox="1"/>
          <p:nvPr/>
        </p:nvSpPr>
        <p:spPr>
          <a:xfrm>
            <a:off x="2819400" y="3429000"/>
            <a:ext cx="3810000" cy="2369880"/>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Presented By:</a:t>
            </a:r>
          </a:p>
          <a:p>
            <a:pPr marL="457200" indent="-457200">
              <a:buAutoNum type="arabicPeriod"/>
            </a:pPr>
            <a:r>
              <a:rPr lang="en-US" sz="2000" b="1" dirty="0" err="1">
                <a:latin typeface="Times New Roman" panose="02020603050405020304" pitchFamily="18" charset="0"/>
                <a:cs typeface="Times New Roman" panose="02020603050405020304" pitchFamily="18" charset="0"/>
              </a:rPr>
              <a:t>Samia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Rahman</a:t>
            </a:r>
            <a:endParaRPr lang="en-US" sz="2000" b="1" dirty="0">
              <a:latin typeface="Times New Roman" panose="02020603050405020304" pitchFamily="18" charset="0"/>
              <a:cs typeface="Times New Roman" panose="02020603050405020304" pitchFamily="18" charset="0"/>
            </a:endParaRPr>
          </a:p>
          <a:p>
            <a:pPr marL="457200" indent="-457200">
              <a:buFontTx/>
              <a:buAutoNum type="arabicPeriod"/>
            </a:pPr>
            <a:r>
              <a:rPr lang="en-US" sz="2000" b="1" dirty="0">
                <a:latin typeface="Times New Roman" panose="02020603050405020304" pitchFamily="18" charset="0"/>
                <a:cs typeface="Times New Roman" panose="02020603050405020304" pitchFamily="18" charset="0"/>
              </a:rPr>
              <a:t>Sajia Afrin</a:t>
            </a:r>
          </a:p>
          <a:p>
            <a:pPr marL="457200" indent="-457200">
              <a:buAutoNum type="arabicPeriod"/>
            </a:pPr>
            <a:r>
              <a:rPr lang="en-US" sz="2000" b="1" dirty="0" err="1">
                <a:latin typeface="Times New Roman" panose="02020603050405020304" pitchFamily="18" charset="0"/>
                <a:cs typeface="Times New Roman" panose="02020603050405020304" pitchFamily="18" charset="0"/>
              </a:rPr>
              <a:t>Syeda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Farzana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Dooty</a:t>
            </a:r>
            <a:endParaRPr lang="en-US" sz="2000" b="1" dirty="0">
              <a:latin typeface="Times New Roman" panose="02020603050405020304" pitchFamily="18" charset="0"/>
              <a:cs typeface="Times New Roman" panose="02020603050405020304" pitchFamily="18" charset="0"/>
            </a:endParaRPr>
          </a:p>
          <a:p>
            <a:pPr marL="457200" indent="-457200">
              <a:buAutoNum type="arabicPeriod"/>
            </a:pPr>
            <a:r>
              <a:rPr lang="en-US" sz="2000" b="1" dirty="0" err="1">
                <a:latin typeface="Times New Roman" panose="02020603050405020304" pitchFamily="18" charset="0"/>
                <a:cs typeface="Times New Roman" panose="02020603050405020304" pitchFamily="18" charset="0"/>
              </a:rPr>
              <a:t>Nusrat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Jahan</a:t>
            </a:r>
            <a:endParaRPr lang="en-US" sz="2000" b="1" dirty="0">
              <a:latin typeface="Times New Roman" panose="02020603050405020304" pitchFamily="18" charset="0"/>
              <a:cs typeface="Times New Roman" panose="02020603050405020304" pitchFamily="18" charset="0"/>
            </a:endParaRPr>
          </a:p>
          <a:p>
            <a:pPr marL="457200" indent="-457200">
              <a:buAutoNum type="arabicPeriod"/>
            </a:pPr>
            <a:r>
              <a:rPr lang="en-US" sz="2000" b="1" dirty="0" err="1">
                <a:latin typeface="Times New Roman" panose="02020603050405020304" pitchFamily="18" charset="0"/>
                <a:cs typeface="Times New Roman" panose="02020603050405020304" pitchFamily="18" charset="0"/>
              </a:rPr>
              <a:t>Rawkatun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Nur</a:t>
            </a:r>
            <a:endParaRPr lang="en-US" sz="20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4648200"/>
            <a:ext cx="3846195" cy="1322070"/>
          </a:xfrm>
          <a:prstGeom prst="rect">
            <a:avLst/>
          </a:prstGeom>
        </p:spPr>
        <p:txBody>
          <a:bodyPr wrap="square">
            <a:spAutoFit/>
          </a:bodyPr>
          <a:lstStyle/>
          <a:p>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Figure 1: </a:t>
            </a:r>
            <a:r>
              <a:rPr lang="en-US" sz="1600" dirty="0" err="1">
                <a:latin typeface="Times New Roman" panose="02020603050405020304" pitchFamily="18" charset="0"/>
                <a:cs typeface="Times New Roman" panose="02020603050405020304" pitchFamily="18" charset="0"/>
              </a:rPr>
              <a:t>Handwash</a:t>
            </a:r>
            <a:r>
              <a:rPr lang="en-US" sz="1600" dirty="0">
                <a:latin typeface="Times New Roman" panose="02020603050405020304" pitchFamily="18" charset="0"/>
                <a:cs typeface="Times New Roman" panose="02020603050405020304" pitchFamily="18" charset="0"/>
              </a:rPr>
              <a:t> Practice Before </a:t>
            </a:r>
            <a:r>
              <a:rPr lang="en-US" sz="1600" dirty="0" err="1">
                <a:latin typeface="Times New Roman" panose="02020603050405020304" pitchFamily="18" charset="0"/>
                <a:cs typeface="Times New Roman" panose="02020603050405020304" pitchFamily="18" charset="0"/>
              </a:rPr>
              <a:t>Intaking</a:t>
            </a:r>
            <a:r>
              <a:rPr lang="en-US" sz="1600" dirty="0">
                <a:latin typeface="Times New Roman" panose="02020603050405020304" pitchFamily="18" charset="0"/>
                <a:cs typeface="Times New Roman" panose="02020603050405020304" pitchFamily="18" charset="0"/>
              </a:rPr>
              <a:t> Food</a:t>
            </a:r>
          </a:p>
          <a:p>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4" name="Rectangle 3"/>
          <p:cNvSpPr/>
          <p:nvPr/>
        </p:nvSpPr>
        <p:spPr>
          <a:xfrm>
            <a:off x="457200" y="838200"/>
            <a:ext cx="8077200" cy="368300"/>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Information about Food Hygiene Practice, and Nutritional Status.</a:t>
            </a:r>
          </a:p>
        </p:txBody>
      </p:sp>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Results </a:t>
            </a:r>
          </a:p>
        </p:txBody>
      </p:sp>
      <p:sp>
        <p:nvSpPr>
          <p:cNvPr id="7" name="Rectangle 6"/>
          <p:cNvSpPr/>
          <p:nvPr/>
        </p:nvSpPr>
        <p:spPr>
          <a:xfrm>
            <a:off x="4648200" y="4786630"/>
            <a:ext cx="3886200" cy="583565"/>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Figure 2: Utensils Wash Practice Before </a:t>
            </a:r>
            <a:r>
              <a:rPr lang="en-US" sz="1600" dirty="0" err="1">
                <a:latin typeface="Times New Roman" panose="02020603050405020304" pitchFamily="18" charset="0"/>
                <a:cs typeface="Times New Roman" panose="02020603050405020304" pitchFamily="18" charset="0"/>
              </a:rPr>
              <a:t>Intaking</a:t>
            </a:r>
            <a:r>
              <a:rPr lang="en-US" sz="1600" dirty="0">
                <a:latin typeface="Times New Roman" panose="02020603050405020304" pitchFamily="18" charset="0"/>
                <a:cs typeface="Times New Roman" panose="02020603050405020304" pitchFamily="18" charset="0"/>
              </a:rPr>
              <a:t> Food</a:t>
            </a:r>
          </a:p>
        </p:txBody>
      </p:sp>
      <p:graphicFrame>
        <p:nvGraphicFramePr>
          <p:cNvPr id="1177810884" name="Chart 1"/>
          <p:cNvGraphicFramePr/>
          <p:nvPr/>
        </p:nvGraphicFramePr>
        <p:xfrm>
          <a:off x="176530" y="1513205"/>
          <a:ext cx="4187190" cy="32734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54036788" name="Chart 1"/>
          <p:cNvGraphicFramePr/>
          <p:nvPr/>
        </p:nvGraphicFramePr>
        <p:xfrm>
          <a:off x="4518660" y="1516380"/>
          <a:ext cx="4303395" cy="321437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Results cont.  </a:t>
            </a:r>
          </a:p>
        </p:txBody>
      </p:sp>
      <p:sp>
        <p:nvSpPr>
          <p:cNvPr id="100" name="Text Box 99"/>
          <p:cNvSpPr txBox="1"/>
          <p:nvPr/>
        </p:nvSpPr>
        <p:spPr>
          <a:xfrm>
            <a:off x="304800" y="838200"/>
            <a:ext cx="7499985" cy="368300"/>
          </a:xfrm>
          <a:prstGeom prst="rect">
            <a:avLst/>
          </a:prstGeom>
          <a:noFill/>
          <a:ln w="9525">
            <a:noFill/>
          </a:ln>
        </p:spPr>
        <p:txBody>
          <a:bodyPr wrap="square">
            <a:spAutoFit/>
          </a:bodyPr>
          <a:lstStyle/>
          <a:p>
            <a:pPr indent="0"/>
            <a:r>
              <a:rPr lang="en-US" b="1">
                <a:latin typeface="Times New Roman" panose="02020603050405020304" pitchFamily="18" charset="0"/>
                <a:cs typeface="Calibri" panose="020F0502020204030204" charset="0"/>
              </a:rPr>
              <a:t>Heard about Nutritional Status and Dietary Intake</a:t>
            </a:r>
          </a:p>
        </p:txBody>
      </p:sp>
      <p:graphicFrame>
        <p:nvGraphicFramePr>
          <p:cNvPr id="28" name="Chart 28"/>
          <p:cNvGraphicFramePr/>
          <p:nvPr/>
        </p:nvGraphicFramePr>
        <p:xfrm>
          <a:off x="716915" y="1382395"/>
          <a:ext cx="3881120" cy="320675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Box 1"/>
          <p:cNvSpPr txBox="1"/>
          <p:nvPr/>
        </p:nvSpPr>
        <p:spPr>
          <a:xfrm>
            <a:off x="533400" y="4495800"/>
            <a:ext cx="4191635" cy="583565"/>
          </a:xfrm>
          <a:prstGeom prst="rect">
            <a:avLst/>
          </a:prstGeom>
          <a:noFill/>
          <a:ln w="9525">
            <a:noFill/>
          </a:ln>
        </p:spPr>
        <p:txBody>
          <a:bodyPr wrap="square">
            <a:spAutoFit/>
          </a:bodyPr>
          <a:lstStyle/>
          <a:p>
            <a:pPr indent="0"/>
            <a:r>
              <a:rPr lang="en-US" sz="1600" b="0">
                <a:latin typeface="Times New Roman" panose="02020603050405020304" pitchFamily="18" charset="0"/>
                <a:cs typeface="Calibri" panose="020F0502020204030204" charset="0"/>
              </a:rPr>
              <a:t>Figure 3: Information Heard About Nutritional Status and Dietary Intake.</a:t>
            </a:r>
          </a:p>
        </p:txBody>
      </p:sp>
      <p:graphicFrame>
        <p:nvGraphicFramePr>
          <p:cNvPr id="29" name="Chart 29"/>
          <p:cNvGraphicFramePr/>
          <p:nvPr/>
        </p:nvGraphicFramePr>
        <p:xfrm>
          <a:off x="4800600" y="1447800"/>
          <a:ext cx="4168140" cy="308864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Box 2"/>
          <p:cNvSpPr txBox="1"/>
          <p:nvPr/>
        </p:nvSpPr>
        <p:spPr>
          <a:xfrm>
            <a:off x="4876800" y="4648200"/>
            <a:ext cx="3898900" cy="583565"/>
          </a:xfrm>
          <a:prstGeom prst="rect">
            <a:avLst/>
          </a:prstGeom>
          <a:noFill/>
          <a:ln w="9525">
            <a:noFill/>
          </a:ln>
        </p:spPr>
        <p:txBody>
          <a:bodyPr wrap="square">
            <a:spAutoFit/>
          </a:bodyPr>
          <a:lstStyle/>
          <a:p>
            <a:pPr indent="0" algn="ctr"/>
            <a:r>
              <a:rPr lang="en-US" sz="1600" b="0">
                <a:latin typeface="Times New Roman" panose="02020603050405020304" pitchFamily="18" charset="0"/>
                <a:cs typeface="Calibri" panose="020F0502020204030204" charset="0"/>
              </a:rPr>
              <a:t>Figure 4: Media Information Regarding Nutritional Status and Dietary Intake.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Results cont.  </a:t>
            </a:r>
          </a:p>
        </p:txBody>
      </p:sp>
      <p:sp>
        <p:nvSpPr>
          <p:cNvPr id="100" name="Text Box 99"/>
          <p:cNvSpPr txBox="1"/>
          <p:nvPr/>
        </p:nvSpPr>
        <p:spPr>
          <a:xfrm>
            <a:off x="457200" y="990600"/>
            <a:ext cx="5080000" cy="368300"/>
          </a:xfrm>
          <a:prstGeom prst="rect">
            <a:avLst/>
          </a:prstGeom>
          <a:noFill/>
          <a:ln w="9525">
            <a:noFill/>
          </a:ln>
        </p:spPr>
        <p:txBody>
          <a:bodyPr>
            <a:spAutoFit/>
          </a:bodyPr>
          <a:lstStyle/>
          <a:p>
            <a:pPr indent="0"/>
            <a:r>
              <a:rPr lang="en-US" b="1">
                <a:latin typeface="Times New Roman" panose="02020603050405020304" pitchFamily="18" charset="0"/>
                <a:cs typeface="Calibri" panose="020F0502020204030204" charset="0"/>
              </a:rPr>
              <a:t>Dietary Intake Pattern of the Study Subjects</a:t>
            </a:r>
          </a:p>
        </p:txBody>
      </p:sp>
      <p:graphicFrame>
        <p:nvGraphicFramePr>
          <p:cNvPr id="2" name="Table 1"/>
          <p:cNvGraphicFramePr/>
          <p:nvPr/>
        </p:nvGraphicFramePr>
        <p:xfrm>
          <a:off x="962343" y="1542923"/>
          <a:ext cx="7671435" cy="4526280"/>
        </p:xfrm>
        <a:graphic>
          <a:graphicData uri="http://schemas.openxmlformats.org/drawingml/2006/table">
            <a:tbl>
              <a:tblPr/>
              <a:tblGrid>
                <a:gridCol w="1859280">
                  <a:extLst>
                    <a:ext uri="{9D8B030D-6E8A-4147-A177-3AD203B41FA5}">
                      <a16:colId xmlns:a16="http://schemas.microsoft.com/office/drawing/2014/main" val="20000"/>
                    </a:ext>
                  </a:extLst>
                </a:gridCol>
                <a:gridCol w="1694815">
                  <a:extLst>
                    <a:ext uri="{9D8B030D-6E8A-4147-A177-3AD203B41FA5}">
                      <a16:colId xmlns:a16="http://schemas.microsoft.com/office/drawing/2014/main" val="20001"/>
                    </a:ext>
                  </a:extLst>
                </a:gridCol>
                <a:gridCol w="1099820">
                  <a:extLst>
                    <a:ext uri="{9D8B030D-6E8A-4147-A177-3AD203B41FA5}">
                      <a16:colId xmlns:a16="http://schemas.microsoft.com/office/drawing/2014/main" val="20002"/>
                    </a:ext>
                  </a:extLst>
                </a:gridCol>
                <a:gridCol w="974090">
                  <a:extLst>
                    <a:ext uri="{9D8B030D-6E8A-4147-A177-3AD203B41FA5}">
                      <a16:colId xmlns:a16="http://schemas.microsoft.com/office/drawing/2014/main" val="20003"/>
                    </a:ext>
                  </a:extLst>
                </a:gridCol>
                <a:gridCol w="2043430">
                  <a:extLst>
                    <a:ext uri="{9D8B030D-6E8A-4147-A177-3AD203B41FA5}">
                      <a16:colId xmlns:a16="http://schemas.microsoft.com/office/drawing/2014/main" val="20004"/>
                    </a:ext>
                  </a:extLst>
                </a:gridCol>
              </a:tblGrid>
              <a:tr h="414020">
                <a:tc>
                  <a:txBody>
                    <a:bodyPr/>
                    <a:lstStyle/>
                    <a:p>
                      <a:pPr indent="0" algn="ctr">
                        <a:buNone/>
                      </a:pPr>
                      <a:r>
                        <a:rPr lang="en-US" sz="1400" b="1">
                          <a:latin typeface="Times New Roman" panose="02020603050405020304" pitchFamily="18" charset="0"/>
                          <a:cs typeface="Times New Roman" panose="02020603050405020304" pitchFamily="18" charset="0"/>
                        </a:rPr>
                        <a:t>Food Items</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pitchFamily="18" charset="0"/>
                          <a:cs typeface="Times New Roman" panose="02020603050405020304" pitchFamily="18" charset="0"/>
                        </a:rPr>
                        <a:t>2-3times/day n (%) </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pitchFamily="18" charset="0"/>
                          <a:cs typeface="Times New Roman" panose="02020603050405020304" pitchFamily="18" charset="0"/>
                        </a:rPr>
                        <a:t>1 times/dayn (%)</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pitchFamily="18" charset="0"/>
                          <a:cs typeface="Times New Roman" panose="02020603050405020304" pitchFamily="18" charset="0"/>
                        </a:rPr>
                        <a:t>3-6 times/wkn (%)</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1">
                          <a:latin typeface="Times New Roman" panose="02020603050405020304" pitchFamily="18" charset="0"/>
                          <a:cs typeface="Times New Roman" panose="02020603050405020304" pitchFamily="18" charset="0"/>
                        </a:rPr>
                        <a:t>1-3 times/monthn (%)</a:t>
                      </a:r>
                      <a:endParaRPr lang="en-US" sz="14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00">
                <a:tc>
                  <a:txBody>
                    <a:bodyPr/>
                    <a:lstStyle/>
                    <a:p>
                      <a:pPr indent="0" algn="ctr">
                        <a:buNone/>
                      </a:pPr>
                      <a:r>
                        <a:rPr lang="en-US" sz="1400" b="0">
                          <a:latin typeface="Times New Roman" panose="02020603050405020304" pitchFamily="18" charset="0"/>
                          <a:cs typeface="Times New Roman" panose="02020603050405020304" pitchFamily="18" charset="0"/>
                        </a:rPr>
                        <a:t>Rice</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96(85)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11(9.7)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6(5.3)</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8920">
                <a:tc>
                  <a:txBody>
                    <a:bodyPr/>
                    <a:lstStyle/>
                    <a:p>
                      <a:pPr indent="0" algn="ctr">
                        <a:buNone/>
                      </a:pPr>
                      <a:r>
                        <a:rPr lang="en-US" sz="1400" b="0">
                          <a:latin typeface="Times New Roman" panose="02020603050405020304" pitchFamily="18" charset="0"/>
                          <a:cs typeface="Times New Roman" panose="02020603050405020304" pitchFamily="18" charset="0"/>
                        </a:rPr>
                        <a:t>Wheat and Wheat products</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41(36.3)</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23(20.4)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49(43.4)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59(52.2)</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8285">
                <a:tc>
                  <a:txBody>
                    <a:bodyPr/>
                    <a:lstStyle/>
                    <a:p>
                      <a:pPr indent="0" algn="ctr">
                        <a:buNone/>
                      </a:pPr>
                      <a:r>
                        <a:rPr lang="en-US" sz="1400" b="0">
                          <a:latin typeface="Times New Roman" panose="02020603050405020304" pitchFamily="18" charset="0"/>
                          <a:cs typeface="Times New Roman" panose="02020603050405020304" pitchFamily="18" charset="0"/>
                        </a:rPr>
                        <a:t>Puffed rice (muri)</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23(20.4)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14(12.4)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20(17.7)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53(46.9)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5900">
                <a:tc>
                  <a:txBody>
                    <a:bodyPr/>
                    <a:lstStyle/>
                    <a:p>
                      <a:pPr indent="0" algn="ctr">
                        <a:buNone/>
                      </a:pPr>
                      <a:r>
                        <a:rPr lang="en-US" sz="1400" b="0">
                          <a:latin typeface="Times New Roman" panose="02020603050405020304" pitchFamily="18" charset="0"/>
                          <a:cs typeface="Times New Roman" panose="02020603050405020304" pitchFamily="18" charset="0"/>
                        </a:rPr>
                        <a:t>Lentils</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37(32.7)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33(28.3)</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5900">
                <a:tc>
                  <a:txBody>
                    <a:bodyPr/>
                    <a:lstStyle/>
                    <a:p>
                      <a:pPr indent="0" algn="ctr">
                        <a:buNone/>
                      </a:pPr>
                      <a:r>
                        <a:rPr lang="en-US" sz="1400" b="0">
                          <a:latin typeface="Times New Roman" panose="02020603050405020304" pitchFamily="18" charset="0"/>
                          <a:cs typeface="Times New Roman" panose="02020603050405020304" pitchFamily="18" charset="0"/>
                        </a:rPr>
                        <a:t>Fish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7(6.2)</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35(31)</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5900">
                <a:tc>
                  <a:txBody>
                    <a:bodyPr/>
                    <a:lstStyle/>
                    <a:p>
                      <a:pPr indent="0" algn="ctr">
                        <a:buNone/>
                      </a:pPr>
                      <a:r>
                        <a:rPr lang="en-US" sz="1400" b="0">
                          <a:latin typeface="Times New Roman" panose="02020603050405020304" pitchFamily="18" charset="0"/>
                          <a:cs typeface="Times New Roman" panose="02020603050405020304" pitchFamily="18" charset="0"/>
                        </a:rPr>
                        <a:t>Mutton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1(0.9)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5265">
                <a:tc>
                  <a:txBody>
                    <a:bodyPr/>
                    <a:lstStyle/>
                    <a:p>
                      <a:pPr indent="0" algn="ctr">
                        <a:buNone/>
                      </a:pPr>
                      <a:r>
                        <a:rPr lang="en-US" sz="1400" b="0">
                          <a:latin typeface="Times New Roman" panose="02020603050405020304" pitchFamily="18" charset="0"/>
                          <a:cs typeface="Times New Roman" panose="02020603050405020304" pitchFamily="18" charset="0"/>
                        </a:rPr>
                        <a:t>Chicken</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3(2.7)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5900">
                <a:tc>
                  <a:txBody>
                    <a:bodyPr/>
                    <a:lstStyle/>
                    <a:p>
                      <a:pPr indent="0" algn="ctr">
                        <a:buNone/>
                      </a:pPr>
                      <a:r>
                        <a:rPr lang="en-US" sz="1400" b="0">
                          <a:latin typeface="Times New Roman" panose="02020603050405020304" pitchFamily="18" charset="0"/>
                          <a:cs typeface="Times New Roman" panose="02020603050405020304" pitchFamily="18" charset="0"/>
                        </a:rPr>
                        <a:t>Milk</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6(35.4)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40(57.5)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48920">
                <a:tc>
                  <a:txBody>
                    <a:bodyPr/>
                    <a:lstStyle/>
                    <a:p>
                      <a:pPr indent="0" algn="ctr">
                        <a:buNone/>
                      </a:pPr>
                      <a:r>
                        <a:rPr lang="en-US" sz="1400" b="0">
                          <a:latin typeface="Times New Roman" panose="02020603050405020304" pitchFamily="18" charset="0"/>
                          <a:cs typeface="Times New Roman" panose="02020603050405020304" pitchFamily="18" charset="0"/>
                        </a:rPr>
                        <a:t>Leafy vegetables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20(17.7)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93(82.3)</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20(17.7)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8(7.1)</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Potato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77(68.1)</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16(14.2)</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13(2.7)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3(2.7)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Vegetables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11(9.7)</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12(10.6)</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18(15.9)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64(56.6)</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Tea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21(18.6)</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21(18.6)</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30(26.5)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36(31.9)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07645">
                <a:tc>
                  <a:txBody>
                    <a:bodyPr/>
                    <a:lstStyle/>
                    <a:p>
                      <a:pPr indent="0" algn="ctr">
                        <a:buNone/>
                      </a:pPr>
                      <a:r>
                        <a:rPr lang="en-US" sz="1400" b="0">
                          <a:latin typeface="Times New Roman" panose="02020603050405020304" pitchFamily="18" charset="0"/>
                          <a:cs typeface="Times New Roman" panose="02020603050405020304" pitchFamily="18" charset="0"/>
                        </a:rPr>
                        <a:t>Snacks</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2(1.8)</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2(1.8)</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21(18.6)</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66(58.4)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Soft drinks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6(5.3)</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Soybean oil </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73(64.6)</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18(15.9)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16(14.2)</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Ghee</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5(4.4)</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07645">
                <a:tc>
                  <a:txBody>
                    <a:bodyPr/>
                    <a:lstStyle/>
                    <a:p>
                      <a:pPr indent="0" algn="ctr">
                        <a:buNone/>
                      </a:pPr>
                      <a:r>
                        <a:rPr lang="en-US" sz="1400" b="0">
                          <a:latin typeface="Times New Roman" panose="02020603050405020304" pitchFamily="18" charset="0"/>
                          <a:cs typeface="Times New Roman" panose="02020603050405020304" pitchFamily="18" charset="0"/>
                        </a:rPr>
                        <a:t>Mustard oil</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39(34.5)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39(34.5)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22(19.5)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Sweets</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13(11.5)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07010">
                <a:tc>
                  <a:txBody>
                    <a:bodyPr/>
                    <a:lstStyle/>
                    <a:p>
                      <a:pPr indent="0" algn="ctr">
                        <a:buNone/>
                      </a:pPr>
                      <a:r>
                        <a:rPr lang="en-US" sz="1400" b="0">
                          <a:latin typeface="Times New Roman" panose="02020603050405020304" pitchFamily="18" charset="0"/>
                          <a:cs typeface="Times New Roman" panose="02020603050405020304" pitchFamily="18" charset="0"/>
                        </a:rPr>
                        <a:t>Fruits</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 (0)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0 (0)</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5 (4.5)</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400" b="0">
                          <a:latin typeface="Times New Roman" panose="02020603050405020304" pitchFamily="18" charset="0"/>
                          <a:cs typeface="Times New Roman" panose="02020603050405020304" pitchFamily="18" charset="0"/>
                        </a:rPr>
                        <a:t>55 (49)</a:t>
                      </a:r>
                      <a:endParaRPr lang="en-US" sz="1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Results cont.  </a:t>
            </a:r>
          </a:p>
        </p:txBody>
      </p:sp>
      <p:sp>
        <p:nvSpPr>
          <p:cNvPr id="100" name="Text Box 99"/>
          <p:cNvSpPr txBox="1"/>
          <p:nvPr/>
        </p:nvSpPr>
        <p:spPr>
          <a:xfrm>
            <a:off x="381000" y="914400"/>
            <a:ext cx="5080000" cy="368300"/>
          </a:xfrm>
          <a:prstGeom prst="rect">
            <a:avLst/>
          </a:prstGeom>
          <a:noFill/>
          <a:ln w="9525">
            <a:noFill/>
          </a:ln>
        </p:spPr>
        <p:txBody>
          <a:bodyPr>
            <a:spAutoFit/>
          </a:bodyPr>
          <a:lstStyle/>
          <a:p>
            <a:pPr indent="0"/>
            <a:r>
              <a:rPr lang="en-US" b="1">
                <a:latin typeface="Times New Roman" panose="02020603050405020304" pitchFamily="18" charset="0"/>
                <a:cs typeface="Calibri" panose="020F0502020204030204" charset="0"/>
              </a:rPr>
              <a:t> Traditional Food Intake Patterns by the Subjects.</a:t>
            </a:r>
          </a:p>
        </p:txBody>
      </p:sp>
      <p:graphicFrame>
        <p:nvGraphicFramePr>
          <p:cNvPr id="2" name="Table 1"/>
          <p:cNvGraphicFramePr/>
          <p:nvPr/>
        </p:nvGraphicFramePr>
        <p:xfrm>
          <a:off x="533400" y="1447800"/>
          <a:ext cx="7901305" cy="4657725"/>
        </p:xfrm>
        <a:graphic>
          <a:graphicData uri="http://schemas.openxmlformats.org/drawingml/2006/table">
            <a:tbl>
              <a:tblPr/>
              <a:tblGrid>
                <a:gridCol w="1563370">
                  <a:extLst>
                    <a:ext uri="{9D8B030D-6E8A-4147-A177-3AD203B41FA5}">
                      <a16:colId xmlns:a16="http://schemas.microsoft.com/office/drawing/2014/main" val="20000"/>
                    </a:ext>
                  </a:extLst>
                </a:gridCol>
                <a:gridCol w="1302385">
                  <a:extLst>
                    <a:ext uri="{9D8B030D-6E8A-4147-A177-3AD203B41FA5}">
                      <a16:colId xmlns:a16="http://schemas.microsoft.com/office/drawing/2014/main" val="20001"/>
                    </a:ext>
                  </a:extLst>
                </a:gridCol>
                <a:gridCol w="1161415">
                  <a:extLst>
                    <a:ext uri="{9D8B030D-6E8A-4147-A177-3AD203B41FA5}">
                      <a16:colId xmlns:a16="http://schemas.microsoft.com/office/drawing/2014/main" val="20002"/>
                    </a:ext>
                  </a:extLst>
                </a:gridCol>
                <a:gridCol w="1299845">
                  <a:extLst>
                    <a:ext uri="{9D8B030D-6E8A-4147-A177-3AD203B41FA5}">
                      <a16:colId xmlns:a16="http://schemas.microsoft.com/office/drawing/2014/main" val="20003"/>
                    </a:ext>
                  </a:extLst>
                </a:gridCol>
                <a:gridCol w="1445260">
                  <a:extLst>
                    <a:ext uri="{9D8B030D-6E8A-4147-A177-3AD203B41FA5}">
                      <a16:colId xmlns:a16="http://schemas.microsoft.com/office/drawing/2014/main" val="20004"/>
                    </a:ext>
                  </a:extLst>
                </a:gridCol>
                <a:gridCol w="1129030">
                  <a:extLst>
                    <a:ext uri="{9D8B030D-6E8A-4147-A177-3AD203B41FA5}">
                      <a16:colId xmlns:a16="http://schemas.microsoft.com/office/drawing/2014/main" val="20005"/>
                    </a:ext>
                  </a:extLst>
                </a:gridCol>
              </a:tblGrid>
              <a:tr h="931545">
                <a:tc>
                  <a:txBody>
                    <a:bodyPr/>
                    <a:lstStyle/>
                    <a:p>
                      <a:pPr indent="0">
                        <a:buNone/>
                      </a:pPr>
                      <a:r>
                        <a:rPr lang="en-US" sz="1800" b="1">
                          <a:latin typeface="Times New Roman" panose="02020603050405020304" pitchFamily="18" charset="0"/>
                          <a:cs typeface="Times New Roman" panose="02020603050405020304" pitchFamily="18" charset="0"/>
                        </a:rPr>
                        <a:t>Food Item</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2-3times/day</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1 times/day</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3-6 times/week</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1-3 times/month</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Never</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0515">
                <a:tc>
                  <a:txBody>
                    <a:bodyPr/>
                    <a:lstStyle/>
                    <a:p>
                      <a:pPr indent="0">
                        <a:buNone/>
                      </a:pPr>
                      <a:r>
                        <a:rPr lang="en-US" sz="1800" b="0">
                          <a:latin typeface="Times New Roman" panose="02020603050405020304" pitchFamily="18" charset="0"/>
                          <a:cs typeface="Times New Roman" panose="02020603050405020304" pitchFamily="18" charset="0"/>
                        </a:rPr>
                        <a:t> </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n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n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n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n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latin typeface="Times New Roman" panose="02020603050405020304" pitchFamily="18" charset="0"/>
                          <a:cs typeface="Times New Roman" panose="02020603050405020304" pitchFamily="18" charset="0"/>
                        </a:rPr>
                        <a:t>n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Rabbits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9(5.3)</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107(94.7)</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Buffalo meat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3(2.7)</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110(97.3)</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Mushroom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62(54.9)</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51(45.1)</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Snail</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81(71.7)</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31(28.3)</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Frog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49(43.4)</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64(56.6)</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Rat </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45(39.8)</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68(60.2)</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Kuccha</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5(4.4)</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78(69)</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30(26.5)</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8"/>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Crabs</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23(20.4)</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69(61.1)</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21(18.6)</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9"/>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Bailla</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2(1.8)</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16(14.2)</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95(84.1)</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0"/>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Guishap</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19(16.8)</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94(83.2)</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1"/>
                  </a:ext>
                </a:extLst>
              </a:tr>
              <a:tr h="310515">
                <a:tc>
                  <a:txBody>
                    <a:bodyPr/>
                    <a:lstStyle/>
                    <a:p>
                      <a:pPr indent="0">
                        <a:buNone/>
                      </a:pPr>
                      <a:r>
                        <a:rPr lang="en-US" sz="1800" b="1">
                          <a:latin typeface="Times New Roman" panose="02020603050405020304" pitchFamily="18" charset="0"/>
                          <a:cs typeface="Times New Roman" panose="02020603050405020304" pitchFamily="18" charset="0"/>
                        </a:rPr>
                        <a:t>Beji</a:t>
                      </a:r>
                      <a:endParaRPr 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0(0)</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20(8.8)</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0">
                          <a:latin typeface="Times New Roman" panose="02020603050405020304" pitchFamily="18" charset="0"/>
                          <a:cs typeface="Times New Roman" panose="02020603050405020304" pitchFamily="18" charset="0"/>
                        </a:rPr>
                        <a:t>103(91.2)</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Results cont.  </a:t>
            </a:r>
          </a:p>
        </p:txBody>
      </p:sp>
      <p:sp>
        <p:nvSpPr>
          <p:cNvPr id="100" name="Text Box 99"/>
          <p:cNvSpPr txBox="1"/>
          <p:nvPr/>
        </p:nvSpPr>
        <p:spPr>
          <a:xfrm>
            <a:off x="381000" y="1143000"/>
            <a:ext cx="8275320" cy="368300"/>
          </a:xfrm>
          <a:prstGeom prst="rect">
            <a:avLst/>
          </a:prstGeom>
          <a:noFill/>
          <a:ln w="9525">
            <a:noFill/>
          </a:ln>
        </p:spPr>
        <p:txBody>
          <a:bodyPr wrap="square">
            <a:spAutoFit/>
          </a:bodyPr>
          <a:lstStyle/>
          <a:p>
            <a:pPr indent="0"/>
            <a:r>
              <a:rPr lang="en-US" b="1">
                <a:latin typeface="Times New Roman" panose="02020603050405020304" pitchFamily="18" charset="0"/>
                <a:cs typeface="Calibri" panose="020F0502020204030204" charset="0"/>
              </a:rPr>
              <a:t>Relationship between gender and nutritional status of the study subjects (N=113)</a:t>
            </a:r>
          </a:p>
        </p:txBody>
      </p:sp>
      <p:graphicFrame>
        <p:nvGraphicFramePr>
          <p:cNvPr id="2" name="Table 1"/>
          <p:cNvGraphicFramePr/>
          <p:nvPr/>
        </p:nvGraphicFramePr>
        <p:xfrm>
          <a:off x="762000" y="1911350"/>
          <a:ext cx="7829550" cy="2955925"/>
        </p:xfrm>
        <a:graphic>
          <a:graphicData uri="http://schemas.openxmlformats.org/drawingml/2006/table">
            <a:tbl>
              <a:tblPr/>
              <a:tblGrid>
                <a:gridCol w="3044190">
                  <a:extLst>
                    <a:ext uri="{9D8B030D-6E8A-4147-A177-3AD203B41FA5}">
                      <a16:colId xmlns:a16="http://schemas.microsoft.com/office/drawing/2014/main" val="20000"/>
                    </a:ext>
                  </a:extLst>
                </a:gridCol>
                <a:gridCol w="1615440">
                  <a:extLst>
                    <a:ext uri="{9D8B030D-6E8A-4147-A177-3AD203B41FA5}">
                      <a16:colId xmlns:a16="http://schemas.microsoft.com/office/drawing/2014/main" val="20001"/>
                    </a:ext>
                  </a:extLst>
                </a:gridCol>
                <a:gridCol w="1498600">
                  <a:extLst>
                    <a:ext uri="{9D8B030D-6E8A-4147-A177-3AD203B41FA5}">
                      <a16:colId xmlns:a16="http://schemas.microsoft.com/office/drawing/2014/main" val="20002"/>
                    </a:ext>
                  </a:extLst>
                </a:gridCol>
                <a:gridCol w="1671320">
                  <a:extLst>
                    <a:ext uri="{9D8B030D-6E8A-4147-A177-3AD203B41FA5}">
                      <a16:colId xmlns:a16="http://schemas.microsoft.com/office/drawing/2014/main" val="20003"/>
                    </a:ext>
                  </a:extLst>
                </a:gridCol>
              </a:tblGrid>
              <a:tr h="655955">
                <a:tc>
                  <a:txBody>
                    <a:bodyPr/>
                    <a:lstStyle/>
                    <a:p>
                      <a:pPr indent="0" algn="ctr">
                        <a:buNone/>
                      </a:pPr>
                      <a:r>
                        <a:rPr lang="en-US" sz="2000" b="1">
                          <a:latin typeface="Times New Roman" panose="02020603050405020304" pitchFamily="18" charset="0"/>
                          <a:cs typeface="Times New Roman" panose="02020603050405020304" pitchFamily="18" charset="0"/>
                        </a:rPr>
                        <a:t>BMI Category</a:t>
                      </a:r>
                      <a:endParaRPr lang="en-US" sz="2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latin typeface="Times New Roman" panose="02020603050405020304" pitchFamily="18" charset="0"/>
                          <a:cs typeface="Times New Roman" panose="02020603050405020304" pitchFamily="18" charset="0"/>
                        </a:rPr>
                        <a:t>Male, n (%)</a:t>
                      </a:r>
                      <a:endParaRPr lang="en-US" sz="2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latin typeface="Times New Roman" panose="02020603050405020304" pitchFamily="18" charset="0"/>
                          <a:cs typeface="Times New Roman" panose="02020603050405020304" pitchFamily="18" charset="0"/>
                        </a:rPr>
                        <a:t>Female, n (%)</a:t>
                      </a:r>
                      <a:endParaRPr lang="en-US" sz="2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latin typeface="Times New Roman" panose="02020603050405020304" pitchFamily="18" charset="0"/>
                          <a:cs typeface="Times New Roman" panose="02020603050405020304" pitchFamily="18" charset="0"/>
                        </a:rPr>
                        <a:t>Χ</a:t>
                      </a:r>
                      <a:r>
                        <a:rPr lang="en-US" sz="2000" b="1" baseline="30000">
                          <a:latin typeface="Times New Roman" panose="02020603050405020304" pitchFamily="18" charset="0"/>
                          <a:cs typeface="Times New Roman" panose="02020603050405020304" pitchFamily="18" charset="0"/>
                        </a:rPr>
                        <a:t>2</a:t>
                      </a:r>
                      <a:r>
                        <a:rPr lang="en-US" sz="2000" b="1">
                          <a:latin typeface="Times New Roman" panose="02020603050405020304" pitchFamily="18" charset="0"/>
                          <a:cs typeface="Times New Roman" panose="02020603050405020304" pitchFamily="18" charset="0"/>
                        </a:rPr>
                        <a:t>(p-value)</a:t>
                      </a:r>
                      <a:endParaRPr lang="en-US" sz="2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5955">
                <a:tc>
                  <a:txBody>
                    <a:bodyPr/>
                    <a:lstStyle/>
                    <a:p>
                      <a:pPr indent="0">
                        <a:buNone/>
                      </a:pPr>
                      <a:r>
                        <a:rPr lang="en-US" sz="2000" b="0">
                          <a:latin typeface="Times New Roman" panose="02020603050405020304" pitchFamily="18" charset="0"/>
                          <a:cs typeface="Times New Roman" panose="02020603050405020304" pitchFamily="18" charset="0"/>
                        </a:rPr>
                        <a:t>&lt; 18.5 (Underweight)</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0 (0)</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0 (0)</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rowSpan="4">
                  <a:txBody>
                    <a:bodyPr/>
                    <a:lstStyle/>
                    <a:p>
                      <a:pPr indent="0">
                        <a:buNone/>
                      </a:pPr>
                      <a:r>
                        <a:rPr lang="en-US" sz="2000" b="0">
                          <a:latin typeface="Times New Roman" panose="02020603050405020304" pitchFamily="18" charset="0"/>
                          <a:cs typeface="Times New Roman" panose="02020603050405020304" pitchFamily="18" charset="0"/>
                        </a:rPr>
                        <a:t>  </a:t>
                      </a:r>
                    </a:p>
                    <a:p>
                      <a:pPr indent="0">
                        <a:buNone/>
                      </a:pPr>
                      <a:endParaRPr lang="en-US" sz="2000" b="0">
                        <a:latin typeface="Times New Roman" panose="02020603050405020304" pitchFamily="18" charset="0"/>
                        <a:cs typeface="Times New Roman" panose="02020603050405020304" pitchFamily="18" charset="0"/>
                      </a:endParaRPr>
                    </a:p>
                    <a:p>
                      <a:pPr indent="0">
                        <a:buNone/>
                      </a:pPr>
                      <a:endParaRPr lang="en-US" sz="2000" b="0">
                        <a:latin typeface="Times New Roman" panose="02020603050405020304" pitchFamily="18" charset="0"/>
                        <a:cs typeface="Times New Roman" panose="02020603050405020304" pitchFamily="18" charset="0"/>
                      </a:endParaRPr>
                    </a:p>
                    <a:p>
                      <a:pPr indent="0">
                        <a:buNone/>
                      </a:pPr>
                      <a:r>
                        <a:rPr lang="en-US" sz="2000" b="0">
                          <a:latin typeface="Times New Roman" panose="02020603050405020304" pitchFamily="18" charset="0"/>
                          <a:cs typeface="Times New Roman" panose="02020603050405020304" pitchFamily="18" charset="0"/>
                        </a:rPr>
                        <a:t>2.474 (p=0.64)</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655955">
                <a:tc>
                  <a:txBody>
                    <a:bodyPr/>
                    <a:lstStyle/>
                    <a:p>
                      <a:pPr indent="0">
                        <a:buNone/>
                      </a:pPr>
                      <a:r>
                        <a:rPr lang="en-US" sz="2000" b="0">
                          <a:latin typeface="Times New Roman" panose="02020603050405020304" pitchFamily="18" charset="0"/>
                          <a:cs typeface="Times New Roman" panose="02020603050405020304" pitchFamily="18" charset="0"/>
                        </a:rPr>
                        <a:t>18.5-22.99 (Normal)</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52 (62.65)</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31 (37.35)</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vMerge="1">
                  <a:txBody>
                    <a:bodyPr/>
                    <a:lstStyle/>
                    <a:p>
                      <a:endParaRPr lang="en-US"/>
                    </a:p>
                  </a:txBody>
                  <a:tcPr>
                    <a:lnR cap="flat">
                      <a:noFill/>
                    </a:lnR>
                  </a:tcPr>
                </a:tc>
                <a:extLst>
                  <a:ext uri="{0D108BD9-81ED-4DB2-BD59-A6C34878D82A}">
                    <a16:rowId xmlns:a16="http://schemas.microsoft.com/office/drawing/2014/main" val="10002"/>
                  </a:ext>
                </a:extLst>
              </a:tr>
              <a:tr h="656590">
                <a:tc>
                  <a:txBody>
                    <a:bodyPr/>
                    <a:lstStyle/>
                    <a:p>
                      <a:pPr indent="0">
                        <a:buNone/>
                      </a:pPr>
                      <a:r>
                        <a:rPr lang="en-US" sz="2000" b="0">
                          <a:latin typeface="Times New Roman" panose="02020603050405020304" pitchFamily="18" charset="0"/>
                          <a:cs typeface="Times New Roman" panose="02020603050405020304" pitchFamily="18" charset="0"/>
                        </a:rPr>
                        <a:t>23.0-26-99 (Overweight)</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8 (50)</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8 (50)</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vMerge="1">
                  <a:txBody>
                    <a:bodyPr/>
                    <a:lstStyle/>
                    <a:p>
                      <a:endParaRPr lang="en-US"/>
                    </a:p>
                  </a:txBody>
                  <a:tcPr>
                    <a:lnR cap="flat">
                      <a:noFill/>
                    </a:lnR>
                  </a:tcPr>
                </a:tc>
                <a:extLst>
                  <a:ext uri="{0D108BD9-81ED-4DB2-BD59-A6C34878D82A}">
                    <a16:rowId xmlns:a16="http://schemas.microsoft.com/office/drawing/2014/main" val="10003"/>
                  </a:ext>
                </a:extLst>
              </a:tr>
              <a:tr h="331470">
                <a:tc>
                  <a:txBody>
                    <a:bodyPr/>
                    <a:lstStyle/>
                    <a:p>
                      <a:pPr indent="0">
                        <a:buNone/>
                      </a:pPr>
                      <a:r>
                        <a:rPr lang="en-US" sz="2000" b="0">
                          <a:latin typeface="Times New Roman" panose="02020603050405020304" pitchFamily="18" charset="0"/>
                          <a:cs typeface="Times New Roman" panose="02020603050405020304" pitchFamily="18" charset="0"/>
                        </a:rPr>
                        <a:t>&gt;27 (Obese)</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6 (42.85)</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0">
                          <a:latin typeface="Times New Roman" panose="02020603050405020304" pitchFamily="18" charset="0"/>
                          <a:cs typeface="Times New Roman" panose="02020603050405020304" pitchFamily="18" charset="0"/>
                        </a:rPr>
                        <a:t>8 (57.15)</a:t>
                      </a:r>
                      <a:endParaRPr 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R cap="flat">
                      <a:noFill/>
                    </a:lnR>
                    <a:lnB cap="flat">
                      <a:noFill/>
                    </a:lnB>
                  </a:tcPr>
                </a:tc>
                <a:extLst>
                  <a:ext uri="{0D108BD9-81ED-4DB2-BD59-A6C34878D82A}">
                    <a16:rowId xmlns:a16="http://schemas.microsoft.com/office/drawing/2014/main" val="10004"/>
                  </a:ext>
                </a:extLst>
              </a:tr>
            </a:tbl>
          </a:graphicData>
        </a:graphic>
      </p:graphicFrame>
      <p:sp>
        <p:nvSpPr>
          <p:cNvPr id="3" name="Text Box 2"/>
          <p:cNvSpPr txBox="1"/>
          <p:nvPr/>
        </p:nvSpPr>
        <p:spPr>
          <a:xfrm>
            <a:off x="685800" y="5029200"/>
            <a:ext cx="4683760" cy="398780"/>
          </a:xfrm>
          <a:prstGeom prst="rect">
            <a:avLst/>
          </a:prstGeom>
          <a:noFill/>
        </p:spPr>
        <p:txBody>
          <a:bodyPr wrap="square" rtlCol="0">
            <a:spAutoFit/>
          </a:bodyPr>
          <a:lstStyle/>
          <a:p>
            <a:r>
              <a:rPr lang="en-US" sz="2000">
                <a:latin typeface="Times New Roman" panose="02020603050405020304" pitchFamily="18" charset="0"/>
                <a:cs typeface="Times New Roman" panose="02020603050405020304" pitchFamily="18" charset="0"/>
              </a:rPr>
              <a:t>p&gt;0.05 ( No Significant Association)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304800" y="1143000"/>
            <a:ext cx="8412480" cy="3415030"/>
          </a:xfrm>
          <a:prstGeom prst="rect">
            <a:avLst/>
          </a:prstGeom>
          <a:noFill/>
          <a:ln w="9525">
            <a:noFill/>
          </a:ln>
        </p:spPr>
        <p:txBody>
          <a:bodyPr wrap="square">
            <a:spAutoFit/>
          </a:bodyPr>
          <a:lstStyle/>
          <a:p>
            <a:pPr indent="0"/>
            <a:endParaRPr lang="en-US" b="0">
              <a:latin typeface="Times New Roman" panose="02020603050405020304" pitchFamily="18" charset="0"/>
              <a:cs typeface="Calibri" panose="020F0502020204030204" charset="0"/>
            </a:endParaRPr>
          </a:p>
          <a:p>
            <a:pPr indent="0"/>
            <a:r>
              <a:rPr lang="en-US" b="0">
                <a:latin typeface="Times New Roman" panose="02020603050405020304" pitchFamily="18" charset="0"/>
                <a:cs typeface="Calibri" panose="020F0502020204030204" charset="0"/>
              </a:rPr>
              <a:t>It is concluded from the study that more than half of the tribal older age were normal body weight. Besides most of them were poor. Majority of them were illiterate too. Rice, was common food. Milk, egg, meat was seldom taken. Majority was more seen among illiterate, low income and day labor and it was statistically significant. Finally, we can say from this study that the overall dietary intake pattern of tribal people in Bangladesh is poor. Further study is needed in large scale and details way to find out specific dietary intake patterns and as well as their nutritional status of tribal people in Bangladesh. Maximum study subject’s hygienic practice was good and their main source of drinking water was tube well. This study reveals that the senior citizens have one or more health problems, and they have also problems with dietary pattern. They don</a:t>
            </a:r>
            <a:r>
              <a:rPr lang="en-US" b="0">
                <a:latin typeface="Times New Roman" panose="02020603050405020304" pitchFamily="18" charset="0"/>
              </a:rPr>
              <a:t>’</a:t>
            </a:r>
            <a:r>
              <a:rPr lang="en-US" b="0">
                <a:latin typeface="Times New Roman" panose="02020603050405020304" pitchFamily="18" charset="0"/>
                <a:cs typeface="Calibri" panose="020F0502020204030204" charset="0"/>
              </a:rPr>
              <a:t>t have clear idea on dietary pattern. </a:t>
            </a:r>
          </a:p>
        </p:txBody>
      </p:sp>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Conclusion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163195"/>
            <a:ext cx="6248400" cy="579755"/>
          </a:xfrm>
          <a:prstGeom prst="rect">
            <a:avLst/>
          </a:prstGeom>
          <a:noFill/>
        </p:spPr>
        <p:txBody>
          <a:bodyPr wrap="square" rtlCol="0">
            <a:noAutofit/>
          </a:bodyPr>
          <a:lstStyle/>
          <a:p>
            <a:pPr algn="ctr"/>
            <a:r>
              <a:rPr lang="en-US" sz="4000" b="1" dirty="0">
                <a:latin typeface="Times New Roman" panose="02020603050405020304" pitchFamily="18" charset="0"/>
                <a:cs typeface="Times New Roman" panose="02020603050405020304" pitchFamily="18" charset="0"/>
              </a:rPr>
              <a:t>Recommendations  </a:t>
            </a:r>
          </a:p>
        </p:txBody>
      </p:sp>
      <p:sp>
        <p:nvSpPr>
          <p:cNvPr id="100" name="Text Box 99"/>
          <p:cNvSpPr txBox="1"/>
          <p:nvPr/>
        </p:nvSpPr>
        <p:spPr>
          <a:xfrm>
            <a:off x="533400" y="1066800"/>
            <a:ext cx="8275955" cy="4831080"/>
          </a:xfrm>
          <a:prstGeom prst="rect">
            <a:avLst/>
          </a:prstGeom>
          <a:noFill/>
          <a:ln w="9525">
            <a:noFill/>
          </a:ln>
        </p:spPr>
        <p:txBody>
          <a:bodyPr wrap="square">
            <a:spAutoFit/>
          </a:bodyPr>
          <a:lstStyle/>
          <a:p>
            <a:pPr marL="285750" indent="-285750">
              <a:buFont typeface="Wingdings" panose="05000000000000000000" charset="0"/>
              <a:buChar char="v"/>
            </a:pPr>
            <a:r>
              <a:rPr lang="en-US" sz="2800" b="0">
                <a:latin typeface="Times New Roman" panose="02020603050405020304" pitchFamily="18" charset="0"/>
                <a:cs typeface="Times New Roman" panose="02020603050405020304" pitchFamily="18" charset="0"/>
              </a:rPr>
              <a:t>The findings of this study may be helpful for developing program for improving knowledge about tribal eating pattern.</a:t>
            </a:r>
          </a:p>
          <a:p>
            <a:pPr marL="285750" indent="-285750">
              <a:buFont typeface="Wingdings" panose="05000000000000000000" charset="0"/>
              <a:buChar char="v"/>
            </a:pPr>
            <a:endParaRPr lang="en-US" sz="2800" b="0">
              <a:latin typeface="Times New Roman" panose="02020603050405020304" pitchFamily="18" charset="0"/>
              <a:cs typeface="Times New Roman" panose="02020603050405020304" pitchFamily="18" charset="0"/>
            </a:endParaRPr>
          </a:p>
          <a:p>
            <a:pPr marL="285750" indent="-285750">
              <a:buFont typeface="Wingdings" panose="05000000000000000000" charset="0"/>
              <a:buChar char="v"/>
            </a:pPr>
            <a:r>
              <a:rPr lang="en-US" sz="2800" b="0">
                <a:latin typeface="Times New Roman" panose="02020603050405020304" pitchFamily="18" charset="0"/>
                <a:cs typeface="Times New Roman" panose="02020603050405020304" pitchFamily="18" charset="0"/>
              </a:rPr>
              <a:t>It will be strengthening the public health education campaign to promote health status.</a:t>
            </a:r>
          </a:p>
          <a:p>
            <a:pPr marL="285750" indent="-285750">
              <a:buFont typeface="Wingdings" panose="05000000000000000000" charset="0"/>
              <a:buChar char="v"/>
            </a:pPr>
            <a:endParaRPr lang="en-US" sz="2800" b="0">
              <a:latin typeface="Times New Roman" panose="02020603050405020304" pitchFamily="18" charset="0"/>
              <a:cs typeface="Times New Roman" panose="02020603050405020304" pitchFamily="18" charset="0"/>
            </a:endParaRPr>
          </a:p>
          <a:p>
            <a:pPr marL="285750" indent="-285750">
              <a:buFont typeface="Wingdings" panose="05000000000000000000" charset="0"/>
              <a:buChar char="v"/>
            </a:pPr>
            <a:r>
              <a:rPr lang="en-US" sz="2800" b="0">
                <a:latin typeface="Times New Roman" panose="02020603050405020304" pitchFamily="18" charset="0"/>
                <a:cs typeface="Times New Roman" panose="02020603050405020304" pitchFamily="18" charset="0"/>
              </a:rPr>
              <a:t> Building awareness to minimize health hazard during older age. </a:t>
            </a:r>
          </a:p>
          <a:p>
            <a:pPr marL="285750" indent="-285750">
              <a:buFont typeface="Wingdings" panose="05000000000000000000" charset="0"/>
              <a:buChar char="v"/>
            </a:pPr>
            <a:endParaRPr lang="en-US" sz="2800" b="0">
              <a:latin typeface="Times New Roman" panose="02020603050405020304" pitchFamily="18" charset="0"/>
              <a:cs typeface="Times New Roman" panose="02020603050405020304" pitchFamily="18" charset="0"/>
            </a:endParaRPr>
          </a:p>
          <a:p>
            <a:pPr marL="285750" indent="-285750">
              <a:buFont typeface="Wingdings" panose="05000000000000000000" charset="0"/>
              <a:buChar char="v"/>
            </a:pPr>
            <a:r>
              <a:rPr lang="en-US" sz="2800" b="0">
                <a:latin typeface="Times New Roman" panose="02020603050405020304" pitchFamily="18" charset="0"/>
                <a:cs typeface="Times New Roman" panose="02020603050405020304" pitchFamily="18" charset="0"/>
              </a:rPr>
              <a:t> Further large-scale study is also recommended.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2438400" y="304800"/>
            <a:ext cx="5080000" cy="706755"/>
          </a:xfrm>
          <a:prstGeom prst="rect">
            <a:avLst/>
          </a:prstGeom>
          <a:noFill/>
          <a:ln w="9525">
            <a:noFill/>
          </a:ln>
        </p:spPr>
        <p:txBody>
          <a:bodyPr>
            <a:spAutoFit/>
          </a:bodyPr>
          <a:lstStyle/>
          <a:p>
            <a:pPr indent="0" algn="ctr"/>
            <a:r>
              <a:rPr lang="en-US" sz="4000" b="1">
                <a:latin typeface="Times New Roman" panose="02020603050405020304" pitchFamily="18" charset="0"/>
                <a:cs typeface="Calibri" panose="020F0502020204030204" charset="0"/>
              </a:rPr>
              <a:t>References</a:t>
            </a:r>
          </a:p>
        </p:txBody>
      </p:sp>
      <p:sp>
        <p:nvSpPr>
          <p:cNvPr id="2" name="Text Box 1"/>
          <p:cNvSpPr txBox="1"/>
          <p:nvPr/>
        </p:nvSpPr>
        <p:spPr>
          <a:xfrm>
            <a:off x="482600" y="1295400"/>
            <a:ext cx="7922260" cy="5631180"/>
          </a:xfrm>
          <a:prstGeom prst="rect">
            <a:avLst/>
          </a:prstGeom>
          <a:noFill/>
          <a:ln w="9525">
            <a:noFill/>
          </a:ln>
        </p:spPr>
        <p:txBody>
          <a:bodyPr wrap="square">
            <a:spAutoFit/>
          </a:bodyPr>
          <a:lstStyle/>
          <a:p>
            <a:pPr marL="228600" indent="-228600"/>
            <a:r>
              <a:rPr lang="en-US" sz="2000" b="0">
                <a:latin typeface="Times New Roman" panose="02020603050405020304" pitchFamily="18" charset="0"/>
                <a:cs typeface="Calibri" panose="020F0502020204030204" charset="0"/>
              </a:rPr>
              <a:t>1. Hembrom CJS, Paharias. The history of the Santal Parganas. 1948.</a:t>
            </a:r>
          </a:p>
          <a:p>
            <a:pPr marL="228600" indent="-228600"/>
            <a:r>
              <a:rPr lang="en-US" sz="2000" b="0">
                <a:latin typeface="Times New Roman" panose="02020603050405020304" pitchFamily="18" charset="0"/>
                <a:cs typeface="Calibri" panose="020F0502020204030204" charset="0"/>
              </a:rPr>
              <a:t>2. Kim S, Kim A, Ahmad S, Sangma MJSI. The Santali Cluster in Bangladesh: A Sociolinguistic Survey. 2010.</a:t>
            </a:r>
          </a:p>
          <a:p>
            <a:pPr marL="228600" indent="-228600"/>
            <a:r>
              <a:rPr lang="en-US" sz="2000" b="0">
                <a:latin typeface="Times New Roman" panose="02020603050405020304" pitchFamily="18" charset="0"/>
                <a:cs typeface="Calibri" panose="020F0502020204030204" charset="0"/>
              </a:rPr>
              <a:t>3. Debnath MK. Living on the edge: The predicament of a rural indigenous Santal community in Bangladesh 2010.</a:t>
            </a:r>
          </a:p>
          <a:p>
            <a:pPr marL="228600" indent="-228600"/>
            <a:r>
              <a:rPr lang="en-US" sz="2000" b="0">
                <a:latin typeface="Times New Roman" panose="02020603050405020304" pitchFamily="18" charset="0"/>
                <a:cs typeface="Calibri" panose="020F0502020204030204" charset="0"/>
              </a:rPr>
              <a:t>4. Rao KM, Balakrishna N, Arlappa N, Laxmaiah A, Brahmam GNV. Diet and Nutritional Status of Women in India. Journal of Human Ecology. 2010;29(3):165-70.</a:t>
            </a:r>
          </a:p>
          <a:p>
            <a:pPr marL="228600" indent="-228600"/>
            <a:r>
              <a:rPr lang="en-US" sz="2000" b="0">
                <a:latin typeface="Times New Roman" panose="02020603050405020304" pitchFamily="18" charset="0"/>
                <a:cs typeface="Calibri" panose="020F0502020204030204" charset="0"/>
              </a:rPr>
              <a:t>5. </a:t>
            </a:r>
            <a:r>
              <a:rPr lang="en-US" sz="2000" b="0">
                <a:solidFill>
                  <a:srgbClr val="222222"/>
                </a:solidFill>
                <a:latin typeface="Times New Roman" panose="02020603050405020304" pitchFamily="18" charset="0"/>
                <a:cs typeface="Calibri" panose="020F0502020204030204" charset="0"/>
              </a:rPr>
              <a:t>Mohsin, F. (2019). Nutritional status of reproductive aged santal ethnic women. </a:t>
            </a:r>
            <a:r>
              <a:rPr lang="en-US" sz="2000" b="0" i="1">
                <a:solidFill>
                  <a:srgbClr val="222222"/>
                </a:solidFill>
                <a:latin typeface="Times New Roman" panose="02020603050405020304" pitchFamily="18" charset="0"/>
                <a:cs typeface="Calibri" panose="020F0502020204030204" charset="0"/>
              </a:rPr>
              <a:t>J Nutr Health Food Eng</a:t>
            </a:r>
            <a:r>
              <a:rPr lang="en-US" sz="2000" b="0">
                <a:solidFill>
                  <a:srgbClr val="222222"/>
                </a:solidFill>
                <a:latin typeface="Times New Roman" panose="02020603050405020304" pitchFamily="18" charset="0"/>
                <a:cs typeface="Calibri" panose="020F0502020204030204" charset="0"/>
              </a:rPr>
              <a:t>, </a:t>
            </a:r>
            <a:r>
              <a:rPr lang="en-US" sz="2000" b="0" i="1">
                <a:solidFill>
                  <a:srgbClr val="222222"/>
                </a:solidFill>
                <a:latin typeface="Times New Roman" panose="02020603050405020304" pitchFamily="18" charset="0"/>
                <a:cs typeface="Calibri" panose="020F0502020204030204" charset="0"/>
              </a:rPr>
              <a:t>9</a:t>
            </a:r>
            <a:r>
              <a:rPr lang="en-US" sz="2000" b="0">
                <a:solidFill>
                  <a:srgbClr val="222222"/>
                </a:solidFill>
                <a:latin typeface="Times New Roman" panose="02020603050405020304" pitchFamily="18" charset="0"/>
                <a:cs typeface="Calibri" panose="020F0502020204030204" charset="0"/>
              </a:rPr>
              <a:t>(2), 65-68.</a:t>
            </a:r>
          </a:p>
          <a:p>
            <a:pPr marL="228600" indent="-228600"/>
            <a:r>
              <a:rPr lang="en-US" sz="2000" b="0">
                <a:solidFill>
                  <a:srgbClr val="222222"/>
                </a:solidFill>
                <a:latin typeface="Times New Roman" panose="02020603050405020304" pitchFamily="18" charset="0"/>
                <a:cs typeface="Calibri" panose="020F0502020204030204" charset="0"/>
              </a:rPr>
              <a:t>6. </a:t>
            </a:r>
            <a:r>
              <a:rPr lang="en-US" sz="2000" b="0">
                <a:latin typeface="Times New Roman" panose="02020603050405020304" pitchFamily="18" charset="0"/>
                <a:cs typeface="Calibri" panose="020F0502020204030204" charset="0"/>
              </a:rPr>
              <a:t>Citation: Mohsin FM. Nutritional status of reproductive aged santal ethnic women.J Nutr Health Food Eng. 2019;9(2):65‒68. DOI: 10.15406/jnhfe.2019.09.00328.</a:t>
            </a:r>
          </a:p>
          <a:p>
            <a:pPr marL="228600" indent="-228600"/>
            <a:r>
              <a:rPr lang="en-US" sz="2000" b="0">
                <a:latin typeface="Times New Roman" panose="02020603050405020304" pitchFamily="18" charset="0"/>
                <a:cs typeface="Calibri" panose="020F0502020204030204" charset="0"/>
              </a:rPr>
              <a:t>7</a:t>
            </a:r>
            <a:r>
              <a:rPr lang="en-US" b="0">
                <a:latin typeface="Calibri" panose="020F0502020204030204" charset="0"/>
              </a:rPr>
              <a:t> </a:t>
            </a:r>
            <a:r>
              <a:rPr lang="en-US" sz="2000" b="0">
                <a:latin typeface="Times New Roman" panose="02020603050405020304" pitchFamily="18" charset="0"/>
                <a:cs typeface="Calibri" panose="020F0502020204030204" charset="0"/>
              </a:rPr>
              <a:t>An Evaluation on Household Dietary Diversity, Food Security &amp; Nutritional Status among the Tribal Households at Modhupur Upazilla in Tangail District, Bangladesh: International Journal of Scientific &amp; Engineering Research Volume 8, Issue 9, September-2017 ISSN 2229-5518.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752600" y="1066800"/>
            <a:ext cx="5548630" cy="3712210"/>
          </a:xfrm>
          <a:prstGeom prst="rect">
            <a:avLst/>
          </a:prstGeom>
          <a:noFill/>
        </p:spPr>
        <p:txBody>
          <a:bodyPr wrap="square" rtlCol="0">
            <a:noAutofit/>
            <a:scene3d>
              <a:camera prst="orthographicFront"/>
              <a:lightRig rig="threePt" dir="t"/>
            </a:scene3d>
          </a:bodyPr>
          <a:lstStyle/>
          <a:p>
            <a:pPr algn="ctr"/>
            <a:r>
              <a:rPr lang="en-US" sz="9600" i="1">
                <a:solidFill>
                  <a:schemeClr val="accent1"/>
                </a:solidFill>
                <a:effectLst>
                  <a:outerShdw blurRad="38100" dist="25400" dir="5400000" algn="ctr" rotWithShape="0">
                    <a:srgbClr val="6E747A">
                      <a:alpha val="43000"/>
                    </a:srgbClr>
                  </a:outerShdw>
                </a:effectLst>
              </a:rPr>
              <a:t>  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4000" b="1" dirty="0">
                <a:latin typeface="Times New Roman" panose="02020603050405020304" pitchFamily="18" charset="0"/>
                <a:cs typeface="Times New Roman" panose="02020603050405020304" pitchFamily="18" charset="0"/>
              </a:rPr>
              <a:t>Introduction </a:t>
            </a:r>
          </a:p>
        </p:txBody>
      </p:sp>
      <p:sp>
        <p:nvSpPr>
          <p:cNvPr id="3" name="TextBox 2"/>
          <p:cNvSpPr txBox="1"/>
          <p:nvPr/>
        </p:nvSpPr>
        <p:spPr>
          <a:xfrm>
            <a:off x="304800" y="914400"/>
            <a:ext cx="8839200" cy="5847755"/>
          </a:xfrm>
          <a:prstGeom prst="rect">
            <a:avLst/>
          </a:prstGeom>
          <a:noFill/>
        </p:spPr>
        <p:txBody>
          <a:bodyPr wrap="square" rtlCol="0">
            <a:spAutoFit/>
          </a:bodyPr>
          <a:lstStyle/>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Bangladesh is one of the most diversified countries in the world.</a:t>
            </a:r>
          </a:p>
          <a:p>
            <a:pP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There are numerous tribal ethnic populations spread out throughout</a:t>
            </a:r>
          </a:p>
          <a:p>
            <a:r>
              <a:rPr lang="en-US" sz="2200" dirty="0">
                <a:latin typeface="Times New Roman" panose="02020603050405020304" pitchFamily="18" charset="0"/>
                <a:cs typeface="Times New Roman" panose="02020603050405020304" pitchFamily="18" charset="0"/>
              </a:rPr>
              <a:t>Bangladesh. The percentage of tribal people varies between the 64 districts by about 0.6%, or less than 1% of the overall population, with 18% of them being </a:t>
            </a:r>
            <a:r>
              <a:rPr lang="en-US" sz="2200" dirty="0" err="1">
                <a:latin typeface="Times New Roman" panose="02020603050405020304" pitchFamily="18" charset="0"/>
                <a:cs typeface="Times New Roman" panose="02020603050405020304" pitchFamily="18" charset="0"/>
              </a:rPr>
              <a:t>Santal</a:t>
            </a:r>
            <a:r>
              <a:rPr lang="en-US" sz="2200" dirty="0">
                <a:latin typeface="Times New Roman" panose="02020603050405020304" pitchFamily="18" charset="0"/>
                <a:cs typeface="Times New Roman" panose="02020603050405020304" pitchFamily="18" charset="0"/>
              </a:rPr>
              <a:t> people.</a:t>
            </a:r>
          </a:p>
          <a:p>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Communities' dietary preferences are influenced by both their social and physical environments.</a:t>
            </a:r>
          </a:p>
          <a:p>
            <a:pP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Since many tribal groups' eating habits are primarily local and monotonous, tribal people's eating habits vary greatly from those of other regions of the nation.</a:t>
            </a:r>
          </a:p>
          <a:p>
            <a:pP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Having a balanced diet rich in calories, protein, vitamins, and minerals can satiate perceptible and secret hunger. Cereals, particularly rice, are Bangladesh’s staple diet.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4000" b="1" dirty="0">
                <a:latin typeface="Times New Roman" panose="02020603050405020304" pitchFamily="18" charset="0"/>
                <a:cs typeface="Times New Roman" panose="02020603050405020304" pitchFamily="18" charset="0"/>
              </a:rPr>
              <a:t>Objective of the Study</a:t>
            </a:r>
            <a:endParaRPr lang="en-US" sz="4000" dirty="0">
              <a:latin typeface="Times New Roman" panose="02020603050405020304" pitchFamily="18" charset="0"/>
              <a:cs typeface="Times New Roman" panose="02020603050405020304" pitchFamily="18" charset="0"/>
            </a:endParaRPr>
          </a:p>
        </p:txBody>
      </p:sp>
      <p:sp>
        <p:nvSpPr>
          <p:cNvPr id="4" name="Rectangle 3"/>
          <p:cNvSpPr/>
          <p:nvPr/>
        </p:nvSpPr>
        <p:spPr>
          <a:xfrm>
            <a:off x="457200" y="1066800"/>
            <a:ext cx="8534400" cy="4154984"/>
          </a:xfrm>
          <a:prstGeom prst="rect">
            <a:avLst/>
          </a:prstGeom>
        </p:spPr>
        <p:txBody>
          <a:bodyPr wrap="square">
            <a:sp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Research Objectives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General Objective</a:t>
            </a:r>
          </a:p>
          <a:p>
            <a:r>
              <a:rPr lang="en-US" sz="2400" dirty="0">
                <a:latin typeface="Times New Roman" panose="02020603050405020304" pitchFamily="18" charset="0"/>
                <a:cs typeface="Times New Roman" panose="02020603050405020304" pitchFamily="18" charset="0"/>
              </a:rPr>
              <a:t>• To explore the dietary intake and nutritional status of study population.</a:t>
            </a:r>
          </a:p>
          <a:p>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Specific Objective</a:t>
            </a:r>
          </a:p>
          <a:p>
            <a:r>
              <a:rPr lang="en-US" sz="2400" dirty="0">
                <a:latin typeface="Times New Roman" panose="02020603050405020304" pitchFamily="18" charset="0"/>
                <a:cs typeface="Times New Roman" panose="02020603050405020304" pitchFamily="18" charset="0"/>
              </a:rPr>
              <a:t>• To assess the nutritional status of study population.</a:t>
            </a:r>
          </a:p>
          <a:p>
            <a:r>
              <a:rPr lang="en-US" sz="2400" dirty="0">
                <a:latin typeface="Times New Roman" panose="02020603050405020304" pitchFamily="18" charset="0"/>
                <a:cs typeface="Times New Roman" panose="02020603050405020304" pitchFamily="18" charset="0"/>
              </a:rPr>
              <a:t>• To find out the food intake of the study population.</a:t>
            </a:r>
          </a:p>
          <a:p>
            <a:r>
              <a:rPr lang="en-US" sz="2400" dirty="0">
                <a:latin typeface="Times New Roman" panose="02020603050405020304" pitchFamily="18" charset="0"/>
                <a:cs typeface="Times New Roman" panose="02020603050405020304" pitchFamily="18" charset="0"/>
              </a:rPr>
              <a:t>• To determine the food intake pattern and nutritional status among the study population.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a:latin typeface="Times New Roman" panose="02020603050405020304" pitchFamily="18" charset="0"/>
                <a:cs typeface="Times New Roman" panose="02020603050405020304" pitchFamily="18" charset="0"/>
              </a:rPr>
              <a:t>Methodology </a:t>
            </a:r>
          </a:p>
        </p:txBody>
      </p:sp>
      <p:sp>
        <p:nvSpPr>
          <p:cNvPr id="3" name="Rectangle 2"/>
          <p:cNvSpPr/>
          <p:nvPr/>
        </p:nvSpPr>
        <p:spPr>
          <a:xfrm>
            <a:off x="457200" y="1219200"/>
            <a:ext cx="7696200" cy="4524315"/>
          </a:xfrm>
          <a:prstGeom prst="rect">
            <a:avLst/>
          </a:prstGeom>
        </p:spPr>
        <p:txBody>
          <a:bodyPr wrap="square">
            <a:spAutoFit/>
          </a:bodyPr>
          <a:lstStyle/>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Study Design</a:t>
            </a:r>
          </a:p>
          <a:p>
            <a:r>
              <a:rPr lang="en-US" sz="2400" dirty="0">
                <a:latin typeface="Times New Roman" panose="02020603050405020304" pitchFamily="18" charset="0"/>
                <a:cs typeface="Times New Roman" panose="02020603050405020304" pitchFamily="18" charset="0"/>
              </a:rPr>
              <a:t>The study was a Descriptive cross sectional study.</a:t>
            </a:r>
          </a:p>
          <a:p>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Target Population and Sample Population</a:t>
            </a:r>
          </a:p>
          <a:p>
            <a:r>
              <a:rPr lang="en-US" sz="2400" dirty="0">
                <a:latin typeface="Times New Roman" panose="02020603050405020304" pitchFamily="18" charset="0"/>
                <a:cs typeface="Times New Roman" panose="02020603050405020304" pitchFamily="18" charset="0"/>
              </a:rPr>
              <a:t>Bangladeshi </a:t>
            </a:r>
            <a:r>
              <a:rPr lang="en-US" sz="2400" dirty="0" err="1">
                <a:latin typeface="Times New Roman" panose="02020603050405020304" pitchFamily="18" charset="0"/>
                <a:cs typeface="Times New Roman" panose="02020603050405020304" pitchFamily="18" charset="0"/>
              </a:rPr>
              <a:t>Santal</a:t>
            </a:r>
            <a:r>
              <a:rPr lang="en-US" sz="2400" dirty="0">
                <a:latin typeface="Times New Roman" panose="02020603050405020304" pitchFamily="18" charset="0"/>
                <a:cs typeface="Times New Roman" panose="02020603050405020304" pitchFamily="18" charset="0"/>
              </a:rPr>
              <a:t> elderly Population age 60 and above years old.</a:t>
            </a:r>
          </a:p>
          <a:p>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Study site and Area</a:t>
            </a:r>
          </a:p>
          <a:p>
            <a:r>
              <a:rPr lang="en-US" sz="2400" dirty="0" err="1">
                <a:latin typeface="Times New Roman" panose="02020603050405020304" pitchFamily="18" charset="0"/>
                <a:cs typeface="Times New Roman" panose="02020603050405020304" pitchFamily="18" charset="0"/>
              </a:rPr>
              <a:t>Gopalpur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Ghoraghat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Dinajpur</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Study Period</a:t>
            </a:r>
          </a:p>
          <a:p>
            <a:r>
              <a:rPr lang="en-US" sz="2400" dirty="0">
                <a:latin typeface="Times New Roman" panose="02020603050405020304" pitchFamily="18" charset="0"/>
                <a:cs typeface="Times New Roman" panose="02020603050405020304" pitchFamily="18" charset="0"/>
              </a:rPr>
              <a:t>January to June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Methodology cont.  </a:t>
            </a:r>
          </a:p>
        </p:txBody>
      </p:sp>
      <p:sp>
        <p:nvSpPr>
          <p:cNvPr id="4" name="Rectangle 3"/>
          <p:cNvSpPr/>
          <p:nvPr/>
        </p:nvSpPr>
        <p:spPr>
          <a:xfrm>
            <a:off x="609600" y="1447800"/>
            <a:ext cx="7162800" cy="4278094"/>
          </a:xfrm>
          <a:prstGeom prst="rect">
            <a:avLst/>
          </a:prstGeom>
        </p:spPr>
        <p:txBody>
          <a:bodyPr wrap="square">
            <a:spAutoFit/>
          </a:bodyPr>
          <a:lstStyle/>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Sample size calculation Formula: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Where,</a:t>
            </a:r>
          </a:p>
          <a:p>
            <a:r>
              <a:rPr lang="en-US" sz="2400" dirty="0">
                <a:latin typeface="Times New Roman" panose="02020603050405020304" pitchFamily="18" charset="0"/>
                <a:cs typeface="Times New Roman" panose="02020603050405020304" pitchFamily="18" charset="0"/>
              </a:rPr>
              <a:t>Z= Confidence interval 1.96</a:t>
            </a:r>
          </a:p>
          <a:p>
            <a:r>
              <a:rPr lang="en-US" sz="2400" dirty="0">
                <a:latin typeface="Times New Roman" panose="02020603050405020304" pitchFamily="18" charset="0"/>
                <a:cs typeface="Times New Roman" panose="02020603050405020304" pitchFamily="18" charset="0"/>
              </a:rPr>
              <a:t>p= 8% (Prevalence rate)= 0.08 [</a:t>
            </a:r>
            <a:r>
              <a:rPr lang="en-US" sz="2400" dirty="0" err="1">
                <a:latin typeface="Times New Roman" panose="02020603050405020304" pitchFamily="18" charset="0"/>
                <a:cs typeface="Times New Roman" panose="02020603050405020304" pitchFamily="18" charset="0"/>
              </a:rPr>
              <a:t>Shariful</a:t>
            </a:r>
            <a:r>
              <a:rPr lang="en-US" sz="2400" dirty="0">
                <a:latin typeface="Times New Roman" panose="02020603050405020304" pitchFamily="18" charset="0"/>
                <a:cs typeface="Times New Roman" panose="02020603050405020304" pitchFamily="18" charset="0"/>
              </a:rPr>
              <a:t> et al. 2017]</a:t>
            </a:r>
          </a:p>
          <a:p>
            <a:r>
              <a:rPr lang="en-US" sz="2400" dirty="0">
                <a:latin typeface="Times New Roman" panose="02020603050405020304" pitchFamily="18" charset="0"/>
                <a:cs typeface="Times New Roman" panose="02020603050405020304" pitchFamily="18" charset="0"/>
              </a:rPr>
              <a:t>q= 1-p= 1-0.08=0.92</a:t>
            </a:r>
          </a:p>
          <a:p>
            <a:r>
              <a:rPr lang="en-US" sz="2400" dirty="0">
                <a:latin typeface="Times New Roman" panose="02020603050405020304" pitchFamily="18" charset="0"/>
                <a:cs typeface="Times New Roman" panose="02020603050405020304" pitchFamily="18" charset="0"/>
              </a:rPr>
              <a:t>d= 0.05 (degrees of freedom)</a:t>
            </a:r>
          </a:p>
          <a:p>
            <a:endParaRPr lang="en-US" sz="2400" dirty="0">
              <a:latin typeface="Times New Roman" panose="02020603050405020304" pitchFamily="18" charset="0"/>
              <a:cs typeface="Times New Roman" panose="02020603050405020304" pitchFamily="18" charset="0"/>
            </a:endParaRPr>
          </a:p>
          <a:p>
            <a:r>
              <a:rPr lang="en-US" sz="2800" b="1" dirty="0">
                <a:solidFill>
                  <a:srgbClr val="C00000"/>
                </a:solidFill>
                <a:latin typeface="Times New Roman" panose="02020603050405020304" pitchFamily="18" charset="0"/>
                <a:cs typeface="Times New Roman" panose="02020603050405020304" pitchFamily="18" charset="0"/>
              </a:rPr>
              <a:t>n = Z</a:t>
            </a:r>
            <a:r>
              <a:rPr lang="en-US" sz="2800" b="1" baseline="30000" dirty="0">
                <a:solidFill>
                  <a:srgbClr val="C00000"/>
                </a:solidFill>
                <a:latin typeface="Times New Roman" panose="02020603050405020304" pitchFamily="18" charset="0"/>
                <a:cs typeface="Times New Roman" panose="02020603050405020304" pitchFamily="18" charset="0"/>
              </a:rPr>
              <a:t>2</a:t>
            </a:r>
            <a:r>
              <a:rPr lang="en-US" sz="2800" b="1" dirty="0">
                <a:solidFill>
                  <a:srgbClr val="C00000"/>
                </a:solidFill>
                <a:latin typeface="Times New Roman" panose="02020603050405020304" pitchFamily="18" charset="0"/>
                <a:cs typeface="Times New Roman" panose="02020603050405020304" pitchFamily="18" charset="0"/>
              </a:rPr>
              <a:t>pq/ d</a:t>
            </a:r>
            <a:r>
              <a:rPr lang="en-US" sz="2800" b="1" baseline="30000" dirty="0">
                <a:solidFill>
                  <a:srgbClr val="C00000"/>
                </a:solidFill>
                <a:latin typeface="Times New Roman" panose="02020603050405020304" pitchFamily="18" charset="0"/>
                <a:cs typeface="Times New Roman" panose="02020603050405020304" pitchFamily="18" charset="0"/>
              </a:rPr>
              <a:t>2</a:t>
            </a:r>
          </a:p>
          <a:p>
            <a:endParaRPr lang="en-US" sz="28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 sample Size was 113.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715962"/>
          </a:xfrm>
        </p:spPr>
        <p:txBody>
          <a:bodyPr>
            <a:normAutofit/>
          </a:bodyPr>
          <a:lstStyle/>
          <a:p>
            <a:r>
              <a:rPr lang="en-US" sz="4000" b="1" dirty="0">
                <a:latin typeface="Times New Roman" panose="02020603050405020304" pitchFamily="18" charset="0"/>
                <a:cs typeface="Times New Roman" panose="02020603050405020304" pitchFamily="18" charset="0"/>
              </a:rPr>
              <a:t>Methodology cont.  </a:t>
            </a:r>
          </a:p>
        </p:txBody>
      </p:sp>
      <p:sp>
        <p:nvSpPr>
          <p:cNvPr id="4" name="Rectangle 3"/>
          <p:cNvSpPr/>
          <p:nvPr/>
        </p:nvSpPr>
        <p:spPr>
          <a:xfrm>
            <a:off x="381000" y="990600"/>
            <a:ext cx="8305800" cy="4893647"/>
          </a:xfrm>
          <a:prstGeom prst="rect">
            <a:avLst/>
          </a:prstGeom>
        </p:spPr>
        <p:txBody>
          <a:bodyPr wrap="square">
            <a:spAutoFit/>
          </a:bodyPr>
          <a:lstStyle/>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Inclusion criteria</a:t>
            </a:r>
          </a:p>
          <a:p>
            <a:r>
              <a:rPr lang="en-US" sz="2400" dirty="0">
                <a:latin typeface="Times New Roman" panose="02020603050405020304" pitchFamily="18" charset="0"/>
                <a:cs typeface="Times New Roman" panose="02020603050405020304" pitchFamily="18" charset="0"/>
              </a:rPr>
              <a:t>• Willing to participate</a:t>
            </a:r>
          </a:p>
          <a:p>
            <a:r>
              <a:rPr lang="en-US" sz="2400" dirty="0">
                <a:latin typeface="Times New Roman" panose="02020603050405020304" pitchFamily="18" charset="0"/>
                <a:cs typeface="Times New Roman" panose="02020603050405020304" pitchFamily="18" charset="0"/>
              </a:rPr>
              <a:t>• Bangladeshi </a:t>
            </a:r>
            <a:r>
              <a:rPr lang="en-US" sz="2400" dirty="0" err="1">
                <a:latin typeface="Times New Roman" panose="02020603050405020304" pitchFamily="18" charset="0"/>
                <a:cs typeface="Times New Roman" panose="02020603050405020304" pitchFamily="18" charset="0"/>
              </a:rPr>
              <a:t>Santal</a:t>
            </a:r>
            <a:r>
              <a:rPr lang="en-US" sz="2400" dirty="0">
                <a:latin typeface="Times New Roman" panose="02020603050405020304" pitchFamily="18" charset="0"/>
                <a:cs typeface="Times New Roman" panose="02020603050405020304" pitchFamily="18" charset="0"/>
              </a:rPr>
              <a:t> elderly population aged 60 and above.</a:t>
            </a:r>
          </a:p>
          <a:p>
            <a:r>
              <a:rPr lang="en-US" sz="2400" dirty="0">
                <a:latin typeface="Times New Roman" panose="02020603050405020304" pitchFamily="18" charset="0"/>
                <a:cs typeface="Times New Roman" panose="02020603050405020304" pitchFamily="18" charset="0"/>
              </a:rPr>
              <a:t>• Both male and female.</a:t>
            </a:r>
          </a:p>
          <a:p>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Exclusion criteria</a:t>
            </a:r>
          </a:p>
          <a:p>
            <a:r>
              <a:rPr lang="en-US" sz="2400" dirty="0">
                <a:latin typeface="Times New Roman" panose="02020603050405020304" pitchFamily="18" charset="0"/>
                <a:cs typeface="Times New Roman" panose="02020603050405020304" pitchFamily="18" charset="0"/>
              </a:rPr>
              <a:t>• Who was not willing to participate.</a:t>
            </a:r>
          </a:p>
          <a:p>
            <a:r>
              <a:rPr lang="en-US" sz="2400" dirty="0">
                <a:latin typeface="Times New Roman" panose="02020603050405020304" pitchFamily="18" charset="0"/>
                <a:cs typeface="Times New Roman" panose="02020603050405020304" pitchFamily="18" charset="0"/>
              </a:rPr>
              <a:t>• Who was not mentally and physically fit.</a:t>
            </a:r>
          </a:p>
          <a:p>
            <a:r>
              <a:rPr lang="en-US" sz="2400" dirty="0">
                <a:latin typeface="Times New Roman" panose="02020603050405020304" pitchFamily="18" charset="0"/>
                <a:cs typeface="Times New Roman" panose="02020603050405020304" pitchFamily="18" charset="0"/>
              </a:rPr>
              <a:t>• Those who were under 60 years old.</a:t>
            </a:r>
          </a:p>
          <a:p>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Sampling Technique</a:t>
            </a:r>
          </a:p>
          <a:p>
            <a:r>
              <a:rPr lang="en-US" sz="2400" dirty="0">
                <a:latin typeface="Times New Roman" panose="02020603050405020304" pitchFamily="18" charset="0"/>
                <a:cs typeface="Times New Roman" panose="02020603050405020304" pitchFamily="18" charset="0"/>
              </a:rPr>
              <a:t>Purposive Sampling Technique</a:t>
            </a: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838200"/>
            <a:ext cx="8382000" cy="4524315"/>
          </a:xfrm>
          <a:prstGeom prst="rect">
            <a:avLst/>
          </a:prstGeom>
        </p:spPr>
        <p:txBody>
          <a:bodyPr wrap="square">
            <a:spAutoFit/>
          </a:bodyPr>
          <a:lstStyle/>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Data collection tools</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 structured and semi-structured questionnaire containing,</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Socio-demographic and personal information</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Food Frequency Questionnaire.</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Weight measuring Scale.</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Height measuring tape.</a:t>
            </a:r>
          </a:p>
          <a:p>
            <a:pPr lvl="1"/>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Data Management and Analysis Plan</a:t>
            </a:r>
          </a:p>
          <a:p>
            <a:pPr lvl="1"/>
            <a:r>
              <a:rPr lang="en-US" sz="2400" dirty="0">
                <a:latin typeface="Times New Roman" panose="02020603050405020304" pitchFamily="18" charset="0"/>
                <a:cs typeface="Times New Roman" panose="02020603050405020304" pitchFamily="18" charset="0"/>
              </a:rPr>
              <a:t>Data was collected and was verified daily for accuracy. Statistical Package for Social Sciences (SPSS 25) version and MS Excel  was used for classification, presentation and analysis of data.</a:t>
            </a:r>
          </a:p>
        </p:txBody>
      </p:sp>
      <p:sp>
        <p:nvSpPr>
          <p:cNvPr id="4" name="Title 1"/>
          <p:cNvSpPr>
            <a:spLocks noGrp="1"/>
          </p:cNvSpPr>
          <p:nvPr>
            <p:ph type="title"/>
          </p:nvPr>
        </p:nvSpPr>
        <p:spPr>
          <a:xfrm>
            <a:off x="457200" y="0"/>
            <a:ext cx="8229600" cy="639762"/>
          </a:xfrm>
        </p:spPr>
        <p:txBody>
          <a:bodyPr>
            <a:normAutofit fontScale="90000"/>
          </a:bodyPr>
          <a:lstStyle/>
          <a:p>
            <a:r>
              <a:rPr lang="en-US" sz="4000" b="1" dirty="0">
                <a:latin typeface="Times New Roman" panose="02020603050405020304" pitchFamily="18" charset="0"/>
                <a:cs typeface="Times New Roman" panose="02020603050405020304" pitchFamily="18" charset="0"/>
              </a:rPr>
              <a:t>Methodology cont.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7696200" cy="1938992"/>
          </a:xfrm>
          <a:prstGeom prst="rect">
            <a:avLst/>
          </a:prstGeom>
        </p:spPr>
        <p:txBody>
          <a:bodyPr wrap="square">
            <a:spAutoFit/>
          </a:bodyPr>
          <a:lstStyle/>
          <a:p>
            <a:pPr>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Ethical Considerations</a:t>
            </a:r>
          </a:p>
          <a:p>
            <a:r>
              <a:rPr lang="en-US" sz="2400" dirty="0">
                <a:latin typeface="Times New Roman" panose="02020603050405020304" pitchFamily="18" charset="0"/>
                <a:cs typeface="Times New Roman" panose="02020603050405020304" pitchFamily="18" charset="0"/>
              </a:rPr>
              <a:t>• Formal approval of the study was obtained from the Ethical review board of University of South Asia.</a:t>
            </a:r>
          </a:p>
          <a:p>
            <a:r>
              <a:rPr lang="en-US" sz="2400" dirty="0">
                <a:latin typeface="Times New Roman" panose="02020603050405020304" pitchFamily="18" charset="0"/>
                <a:cs typeface="Times New Roman" panose="02020603050405020304" pitchFamily="18" charset="0"/>
              </a:rPr>
              <a:t>• Informed consent was taken from each participants. </a:t>
            </a:r>
          </a:p>
          <a:p>
            <a:r>
              <a:rPr lang="en-US" sz="2400" dirty="0">
                <a:latin typeface="Times New Roman" panose="02020603050405020304" pitchFamily="18" charset="0"/>
                <a:cs typeface="Times New Roman" panose="02020603050405020304" pitchFamily="18" charset="0"/>
              </a:rPr>
              <a:t>•Anonymity and confidentiality were maintained.</a:t>
            </a:r>
          </a:p>
        </p:txBody>
      </p:sp>
      <p:sp>
        <p:nvSpPr>
          <p:cNvPr id="4" name="Title 1"/>
          <p:cNvSpPr>
            <a:spLocks noGrp="1"/>
          </p:cNvSpPr>
          <p:nvPr>
            <p:ph type="title"/>
          </p:nvPr>
        </p:nvSpPr>
        <p:spPr>
          <a:xfrm>
            <a:off x="457200" y="274638"/>
            <a:ext cx="8229600" cy="792162"/>
          </a:xfrm>
        </p:spPr>
        <p:txBody>
          <a:bodyPr>
            <a:normAutofit/>
          </a:bodyPr>
          <a:lstStyle/>
          <a:p>
            <a:r>
              <a:rPr lang="en-US" sz="4000" b="1" dirty="0">
                <a:latin typeface="Times New Roman" panose="02020603050405020304" pitchFamily="18" charset="0"/>
                <a:cs typeface="Times New Roman" panose="02020603050405020304" pitchFamily="18" charset="0"/>
              </a:rPr>
              <a:t>Methodology cont.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2130"/>
          </a:xfrm>
        </p:spPr>
        <p:txBody>
          <a:bodyPr>
            <a:normAutofit fontScale="90000"/>
          </a:bodyPr>
          <a:lstStyle/>
          <a:p>
            <a:r>
              <a:rPr lang="en-US">
                <a:latin typeface="Times New Roman" panose="02020603050405020304" pitchFamily="18" charset="0"/>
                <a:cs typeface="Times New Roman" panose="02020603050405020304" pitchFamily="18" charset="0"/>
              </a:rPr>
              <a:t>Results </a:t>
            </a:r>
          </a:p>
        </p:txBody>
      </p:sp>
      <p:graphicFrame>
        <p:nvGraphicFramePr>
          <p:cNvPr id="3" name="Table 2"/>
          <p:cNvGraphicFramePr/>
          <p:nvPr/>
        </p:nvGraphicFramePr>
        <p:xfrm>
          <a:off x="1447800" y="1295273"/>
          <a:ext cx="6264910" cy="5196840"/>
        </p:xfrm>
        <a:graphic>
          <a:graphicData uri="http://schemas.openxmlformats.org/drawingml/2006/table">
            <a:tbl>
              <a:tblPr/>
              <a:tblGrid>
                <a:gridCol w="1308735">
                  <a:extLst>
                    <a:ext uri="{9D8B030D-6E8A-4147-A177-3AD203B41FA5}">
                      <a16:colId xmlns:a16="http://schemas.microsoft.com/office/drawing/2014/main" val="20000"/>
                    </a:ext>
                  </a:extLst>
                </a:gridCol>
                <a:gridCol w="1576705">
                  <a:extLst>
                    <a:ext uri="{9D8B030D-6E8A-4147-A177-3AD203B41FA5}">
                      <a16:colId xmlns:a16="http://schemas.microsoft.com/office/drawing/2014/main" val="20001"/>
                    </a:ext>
                  </a:extLst>
                </a:gridCol>
                <a:gridCol w="1453515">
                  <a:extLst>
                    <a:ext uri="{9D8B030D-6E8A-4147-A177-3AD203B41FA5}">
                      <a16:colId xmlns:a16="http://schemas.microsoft.com/office/drawing/2014/main" val="20002"/>
                    </a:ext>
                  </a:extLst>
                </a:gridCol>
                <a:gridCol w="1925955">
                  <a:extLst>
                    <a:ext uri="{9D8B030D-6E8A-4147-A177-3AD203B41FA5}">
                      <a16:colId xmlns:a16="http://schemas.microsoft.com/office/drawing/2014/main" val="20003"/>
                    </a:ext>
                  </a:extLst>
                </a:gridCol>
              </a:tblGrid>
              <a:tr h="167005">
                <a:tc>
                  <a:txBody>
                    <a:bodyPr/>
                    <a:lstStyle/>
                    <a:p>
                      <a:pPr indent="0">
                        <a:buNone/>
                      </a:pPr>
                      <a:r>
                        <a:rPr lang="en-US" sz="1100" b="1">
                          <a:latin typeface="Times New Roman" panose="02020603050405020304" pitchFamily="18" charset="0"/>
                          <a:cs typeface="Times New Roman" panose="02020603050405020304" pitchFamily="18" charset="0"/>
                        </a:rPr>
                        <a:t>Variables</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latin typeface="Times New Roman" panose="02020603050405020304" pitchFamily="18" charset="0"/>
                          <a:cs typeface="Times New Roman" panose="02020603050405020304" pitchFamily="18" charset="0"/>
                        </a:rPr>
                        <a:t>n (%)</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lstStyle/>
                    <a:p>
                      <a:pPr indent="0">
                        <a:buNone/>
                      </a:pPr>
                      <a:r>
                        <a:rPr lang="en-US" sz="1100" b="1">
                          <a:latin typeface="Times New Roman" panose="02020603050405020304" pitchFamily="18" charset="0"/>
                          <a:cs typeface="Times New Roman" panose="02020603050405020304" pitchFamily="18" charset="0"/>
                        </a:rPr>
                        <a:t>Variables</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lstStyle/>
                    <a:p>
                      <a:pPr indent="0" algn="ctr">
                        <a:buNone/>
                      </a:pPr>
                      <a:r>
                        <a:rPr lang="en-US" sz="1100" b="1">
                          <a:latin typeface="Times New Roman" panose="02020603050405020304" pitchFamily="18" charset="0"/>
                          <a:cs typeface="Times New Roman" panose="02020603050405020304" pitchFamily="18" charset="0"/>
                        </a:rPr>
                        <a:t>n (%)</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185420">
                <a:tc>
                  <a:txBody>
                    <a:bodyPr/>
                    <a:lstStyle/>
                    <a:p>
                      <a:pPr indent="0">
                        <a:buNone/>
                      </a:pPr>
                      <a:r>
                        <a:rPr lang="en-US" sz="1100" b="1">
                          <a:latin typeface="Times New Roman" panose="02020603050405020304" pitchFamily="18" charset="0"/>
                          <a:cs typeface="Times New Roman" panose="02020603050405020304" pitchFamily="18" charset="0"/>
                        </a:rPr>
                        <a:t>Age (in years)</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solidFill>
                      <a:srgbClr val="FFFFFF"/>
                    </a:solidFill>
                  </a:tcPr>
                </a:tc>
                <a:tc>
                  <a:txBody>
                    <a:bodyPr/>
                    <a:lstStyle/>
                    <a:p>
                      <a:pPr indent="0">
                        <a:buNone/>
                      </a:pPr>
                      <a:r>
                        <a:rPr lang="en-US" sz="1100" b="1">
                          <a:latin typeface="Times New Roman" panose="02020603050405020304" pitchFamily="18" charset="0"/>
                          <a:cs typeface="Times New Roman" panose="02020603050405020304" pitchFamily="18" charset="0"/>
                        </a:rPr>
                        <a:t>Individual Monthly Income</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solidFill>
                        <a:srgbClr val="080000"/>
                      </a:solidFill>
                      <a:prstDash val="solid"/>
                      <a:headEnd type="none" w="med" len="med"/>
                      <a:tailEnd type="none" w="med" len="med"/>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w="12700" cap="flat" cmpd="sng">
                      <a:solidFill>
                        <a:srgbClr val="080000"/>
                      </a:solidFill>
                      <a:prstDash val="solid"/>
                      <a:headEnd type="none" w="med" len="med"/>
                      <a:tailEnd type="none" w="med" len="med"/>
                    </a:lnT>
                    <a:lnB cap="flat">
                      <a:noFill/>
                    </a:lnB>
                    <a:lnTlToBr>
                      <a:noFill/>
                    </a:lnTlToBr>
                    <a:lnBlToTr>
                      <a:noFill/>
                    </a:lnBlToTr>
                    <a:solidFill>
                      <a:srgbClr val="FFFFFF"/>
                    </a:solidFill>
                  </a:tcPr>
                </a:tc>
                <a:extLst>
                  <a:ext uri="{0D108BD9-81ED-4DB2-BD59-A6C34878D82A}">
                    <a16:rowId xmlns:a16="http://schemas.microsoft.com/office/drawing/2014/main" val="10001"/>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60-64 Years</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32 (28.3)</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buNone/>
                      </a:pPr>
                      <a:r>
                        <a:rPr lang="en-US" sz="1100" b="0">
                          <a:latin typeface="Times New Roman" panose="02020603050405020304" pitchFamily="18" charset="0"/>
                          <a:cs typeface="Times New Roman" panose="02020603050405020304" pitchFamily="18" charset="0"/>
                        </a:rPr>
                        <a:t>Very Low Income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69 (61.1)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2"/>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65-69 Years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51 (45.1)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buNone/>
                      </a:pPr>
                      <a:r>
                        <a:rPr lang="en-US" sz="1100" b="0">
                          <a:latin typeface="Times New Roman" panose="02020603050405020304" pitchFamily="18" charset="0"/>
                          <a:cs typeface="Times New Roman" panose="02020603050405020304" pitchFamily="18" charset="0"/>
                        </a:rPr>
                        <a:t>Low Income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35 (31)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3"/>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70-79 years</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22 (19.5)</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buNone/>
                      </a:pPr>
                      <a:r>
                        <a:rPr lang="en-US" sz="1100" b="0">
                          <a:latin typeface="Times New Roman" panose="02020603050405020304" pitchFamily="18" charset="0"/>
                          <a:cs typeface="Times New Roman" panose="02020603050405020304" pitchFamily="18" charset="0"/>
                        </a:rPr>
                        <a:t>Average Income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8 (7.1)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4"/>
                  </a:ext>
                </a:extLst>
              </a:tr>
              <a:tr h="167640">
                <a:tc>
                  <a:txBody>
                    <a:bodyPr/>
                    <a:lstStyle/>
                    <a:p>
                      <a:pPr indent="0">
                        <a:buNone/>
                      </a:pPr>
                      <a:r>
                        <a:rPr lang="en-US" sz="1100" b="0">
                          <a:latin typeface="Times New Roman" panose="02020603050405020304" pitchFamily="18" charset="0"/>
                          <a:cs typeface="Times New Roman" panose="02020603050405020304" pitchFamily="18" charset="0"/>
                        </a:rPr>
                        <a:t>80 and above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8 (7.1)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buNone/>
                      </a:pPr>
                      <a:r>
                        <a:rPr lang="en-US" sz="1100" b="0">
                          <a:latin typeface="Times New Roman" panose="02020603050405020304" pitchFamily="18" charset="0"/>
                          <a:cs typeface="Times New Roman" panose="02020603050405020304" pitchFamily="18" charset="0"/>
                        </a:rPr>
                        <a:t>Higher-Income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solidFill>
                      <a:srgbClr val="FFFFFF"/>
                    </a:solidFill>
                  </a:tcPr>
                </a:tc>
                <a:tc>
                  <a:txBody>
                    <a:bodyPr/>
                    <a:lstStyle/>
                    <a:p>
                      <a:pPr indent="0" algn="ctr">
                        <a:buNone/>
                      </a:pPr>
                      <a:r>
                        <a:rPr lang="en-US" sz="1100" b="0">
                          <a:latin typeface="Times New Roman" panose="02020603050405020304" pitchFamily="18" charset="0"/>
                          <a:cs typeface="Times New Roman" panose="02020603050405020304" pitchFamily="18" charset="0"/>
                        </a:rPr>
                        <a:t>1 (0.9)</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solidFill>
                      <a:srgbClr val="FFFFFF"/>
                    </a:solidFill>
                  </a:tcPr>
                </a:tc>
                <a:extLst>
                  <a:ext uri="{0D108BD9-81ED-4DB2-BD59-A6C34878D82A}">
                    <a16:rowId xmlns:a16="http://schemas.microsoft.com/office/drawing/2014/main" val="10005"/>
                  </a:ext>
                </a:extLst>
              </a:tr>
              <a:tr h="167005">
                <a:tc>
                  <a:txBody>
                    <a:bodyPr/>
                    <a:lstStyle/>
                    <a:p>
                      <a:pPr indent="0">
                        <a:buNone/>
                      </a:pPr>
                      <a:r>
                        <a:rPr lang="en-US" sz="1100" b="1">
                          <a:latin typeface="Times New Roman" panose="02020603050405020304" pitchFamily="18" charset="0"/>
                          <a:cs typeface="Times New Roman" panose="02020603050405020304" pitchFamily="18" charset="0"/>
                        </a:rPr>
                        <a:t>Gender</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1">
                          <a:latin typeface="Times New Roman" panose="02020603050405020304" pitchFamily="18" charset="0"/>
                          <a:cs typeface="Times New Roman" panose="02020603050405020304" pitchFamily="18" charset="0"/>
                        </a:rPr>
                        <a:t>Housing Condition</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Male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66 (58.4)</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Tin wall with tin room</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8 (7.1)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166370">
                <a:tc>
                  <a:txBody>
                    <a:bodyPr/>
                    <a:lstStyle/>
                    <a:p>
                      <a:pPr indent="0">
                        <a:buNone/>
                      </a:pPr>
                      <a:r>
                        <a:rPr lang="en-US" sz="1100" b="0">
                          <a:latin typeface="Times New Roman" panose="02020603050405020304" pitchFamily="18" charset="0"/>
                          <a:cs typeface="Times New Roman" panose="02020603050405020304" pitchFamily="18" charset="0"/>
                        </a:rPr>
                        <a:t>Female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47 (41.6)</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Brick Wall with tin room</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35 (31)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8"/>
                  </a:ext>
                </a:extLst>
              </a:tr>
              <a:tr h="167005">
                <a:tc>
                  <a:txBody>
                    <a:bodyPr/>
                    <a:lstStyle/>
                    <a:p>
                      <a:pPr indent="0">
                        <a:buNone/>
                      </a:pPr>
                      <a:r>
                        <a:rPr lang="en-US" sz="1100" b="1">
                          <a:latin typeface="Times New Roman" panose="02020603050405020304" pitchFamily="18" charset="0"/>
                          <a:cs typeface="Times New Roman" panose="02020603050405020304" pitchFamily="18" charset="0"/>
                        </a:rPr>
                        <a:t>Religion</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Mud wall with tin room</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70 (61.9)</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9"/>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Christian</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106 (93.8)</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1">
                          <a:latin typeface="Times New Roman" panose="02020603050405020304" pitchFamily="18" charset="0"/>
                          <a:cs typeface="Times New Roman" panose="02020603050405020304" pitchFamily="18" charset="0"/>
                        </a:rPr>
                        <a:t>Accommodation Type </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0"/>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Hindu</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7 (6.2)</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Own House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75 (66.4)</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1"/>
                  </a:ext>
                </a:extLst>
              </a:tr>
              <a:tr h="167005">
                <a:tc>
                  <a:txBody>
                    <a:bodyPr/>
                    <a:lstStyle/>
                    <a:p>
                      <a:pPr indent="0">
                        <a:buNone/>
                      </a:pPr>
                      <a:r>
                        <a:rPr lang="en-US" sz="1100" b="1">
                          <a:latin typeface="Times New Roman" panose="02020603050405020304" pitchFamily="18" charset="0"/>
                          <a:cs typeface="Times New Roman" panose="02020603050405020304" pitchFamily="18" charset="0"/>
                        </a:rPr>
                        <a:t>Educational Status</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Govt. House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38 (33.6)</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2"/>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Illiterate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72 (63.7)</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1">
                          <a:latin typeface="Times New Roman" panose="02020603050405020304" pitchFamily="18" charset="0"/>
                          <a:cs typeface="Times New Roman" panose="02020603050405020304" pitchFamily="18" charset="0"/>
                        </a:rPr>
                        <a:t>No. of Family Member</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3"/>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Primary</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33 (29.2)</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Up to 5</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84 (74.3)</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4"/>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Higher School</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2 (1.8)</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More than 6</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29 (25.7)</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5"/>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SSC</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6 (5.3)</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1">
                          <a:latin typeface="Times New Roman" panose="02020603050405020304" pitchFamily="18" charset="0"/>
                          <a:cs typeface="Times New Roman" panose="02020603050405020304" pitchFamily="18" charset="0"/>
                        </a:rPr>
                        <a:t>Source of Water</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6"/>
                  </a:ext>
                </a:extLst>
              </a:tr>
              <a:tr h="167005">
                <a:tc>
                  <a:txBody>
                    <a:bodyPr/>
                    <a:lstStyle/>
                    <a:p>
                      <a:pPr indent="0">
                        <a:buNone/>
                      </a:pPr>
                      <a:r>
                        <a:rPr lang="en-US" sz="1100" b="1">
                          <a:latin typeface="Times New Roman" panose="02020603050405020304" pitchFamily="18" charset="0"/>
                          <a:cs typeface="Times New Roman" panose="02020603050405020304" pitchFamily="18" charset="0"/>
                        </a:rPr>
                        <a:t>Occupation</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Tube well</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105 (93)</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7"/>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Self-employed</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6 (5.3)</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Tap</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8 (7)</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8"/>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Business</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8 (7.1)</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1">
                          <a:latin typeface="Times New Roman" panose="02020603050405020304" pitchFamily="18" charset="0"/>
                          <a:cs typeface="Times New Roman" panose="02020603050405020304" pitchFamily="18" charset="0"/>
                        </a:rPr>
                        <a:t>Toilet Condition</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19"/>
                  </a:ext>
                </a:extLst>
              </a:tr>
              <a:tr h="166370">
                <a:tc>
                  <a:txBody>
                    <a:bodyPr/>
                    <a:lstStyle/>
                    <a:p>
                      <a:pPr indent="0">
                        <a:buNone/>
                      </a:pPr>
                      <a:r>
                        <a:rPr lang="en-US" sz="1100" b="0">
                          <a:latin typeface="Times New Roman" panose="02020603050405020304" pitchFamily="18" charset="0"/>
                          <a:cs typeface="Times New Roman" panose="02020603050405020304" pitchFamily="18" charset="0"/>
                        </a:rPr>
                        <a:t>Job</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12 (10.6)</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Slab</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84 (74)</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20"/>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Day Labor</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63 (55.8)</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Sanitary</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29 (26)</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21"/>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Housewife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18 (15.9)</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1">
                          <a:latin typeface="Times New Roman" panose="02020603050405020304" pitchFamily="18" charset="0"/>
                          <a:cs typeface="Times New Roman" panose="02020603050405020304" pitchFamily="18" charset="0"/>
                        </a:rPr>
                        <a:t>Fuel Use for Cooking</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22"/>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Un-employed</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6 (5.3)</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Animal Garbage</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79 (69.9)</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23"/>
                  </a:ext>
                </a:extLst>
              </a:tr>
              <a:tr h="167005">
                <a:tc>
                  <a:txBody>
                    <a:bodyPr/>
                    <a:lstStyle/>
                    <a:p>
                      <a:pPr indent="0">
                        <a:buNone/>
                      </a:pPr>
                      <a:r>
                        <a:rPr lang="en-US" sz="1100" b="1">
                          <a:latin typeface="Times New Roman" panose="02020603050405020304" pitchFamily="18" charset="0"/>
                          <a:cs typeface="Times New Roman" panose="02020603050405020304" pitchFamily="18" charset="0"/>
                        </a:rPr>
                        <a:t>Type of Family</a:t>
                      </a:r>
                      <a:endParaRPr lang="en-US" sz="11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Fire Wood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22 (19.5)</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24"/>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Couple Centered</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68 (60.2)</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Straw</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cap="flat">
                      <a:noFill/>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11 (9.7)</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25"/>
                  </a:ext>
                </a:extLst>
              </a:tr>
              <a:tr h="167005">
                <a:tc>
                  <a:txBody>
                    <a:bodyPr/>
                    <a:lstStyle/>
                    <a:p>
                      <a:pPr indent="0">
                        <a:buNone/>
                      </a:pPr>
                      <a:r>
                        <a:rPr lang="en-US" sz="1100" b="0">
                          <a:latin typeface="Times New Roman" panose="02020603050405020304" pitchFamily="18" charset="0"/>
                          <a:cs typeface="Times New Roman" panose="02020603050405020304" pitchFamily="18" charset="0"/>
                        </a:rPr>
                        <a:t>Joint</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45 (39.8)</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100" b="0">
                          <a:latin typeface="Times New Roman" panose="02020603050405020304" pitchFamily="18" charset="0"/>
                          <a:cs typeface="Times New Roman" panose="02020603050405020304" pitchFamily="18" charset="0"/>
                        </a:rPr>
                        <a:t>Gas </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100" b="0">
                          <a:latin typeface="Times New Roman" panose="02020603050405020304" pitchFamily="18" charset="0"/>
                          <a:cs typeface="Times New Roman" panose="02020603050405020304" pitchFamily="18" charset="0"/>
                        </a:rPr>
                        <a:t>1 (0.9)</a:t>
                      </a:r>
                      <a:endParaRPr lang="en-US" sz="11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cap="flat">
                      <a:noFill/>
                    </a:lnR>
                    <a:lnT cap="flat">
                      <a:noFill/>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bl>
          </a:graphicData>
        </a:graphic>
      </p:graphicFrame>
      <p:sp>
        <p:nvSpPr>
          <p:cNvPr id="100" name="Text Box 99"/>
          <p:cNvSpPr txBox="1"/>
          <p:nvPr/>
        </p:nvSpPr>
        <p:spPr>
          <a:xfrm>
            <a:off x="381000" y="838200"/>
            <a:ext cx="8191500" cy="368300"/>
          </a:xfrm>
          <a:prstGeom prst="rect">
            <a:avLst/>
          </a:prstGeom>
          <a:noFill/>
          <a:ln w="9525">
            <a:noFill/>
          </a:ln>
        </p:spPr>
        <p:txBody>
          <a:bodyPr wrap="square">
            <a:spAutoFit/>
          </a:bodyPr>
          <a:lstStyle/>
          <a:p>
            <a:pPr indent="0"/>
            <a:r>
              <a:rPr lang="en-US" b="1">
                <a:latin typeface="Times New Roman" panose="02020603050405020304" pitchFamily="18" charset="0"/>
                <a:cs typeface="Calibri" panose="020F0502020204030204" charset="0"/>
              </a:rPr>
              <a:t>Table 1: Socio-demographic information of the respondents (N=113)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1807</Words>
  <Application>Microsoft Office PowerPoint</Application>
  <PresentationFormat>On-screen Show (4:3)</PresentationFormat>
  <Paragraphs>434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Public Health and Technology</vt:lpstr>
      <vt:lpstr>Introduction </vt:lpstr>
      <vt:lpstr>Objective of the Study</vt:lpstr>
      <vt:lpstr>Methodology </vt:lpstr>
      <vt:lpstr>Methodology cont.  </vt:lpstr>
      <vt:lpstr>Methodology cont.  </vt:lpstr>
      <vt:lpstr>Methodology cont.  </vt:lpstr>
      <vt:lpstr>Methodology cont.  </vt:lpstr>
      <vt:lpstr>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Sajia Afrin</dc:creator>
  <cp:lastModifiedBy>Advocate Dr Kazi Abdul Mannan</cp:lastModifiedBy>
  <cp:revision>68</cp:revision>
  <dcterms:created xsi:type="dcterms:W3CDTF">2023-12-15T03:59:00Z</dcterms:created>
  <dcterms:modified xsi:type="dcterms:W3CDTF">2023-12-16T15:41:11Z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0D1314BC18064C9F8154848C3E5EE0EC_13</vt:lpwstr>
  </property>
  <property fmtid="{D5CDD505-2E9C-101B-9397-08002B2CF9AE}" pid="3" name="KSOProductBuildVer">
    <vt:lpwstr>1033-12.2.0.13359</vt:lpwstr>
  </property>
</Properties>
</file>