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229603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3454629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23A42-9D02-439D-8ED4-3F92CD80E72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2579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413727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23A42-9D02-439D-8ED4-3F92CD80E72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1477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3295763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2445411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330198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140413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D28C8E-5BE8-4F5E-A5EB-944D20E4DDD8}" type="datetimeFigureOut">
              <a:rPr lang="en-US" smtClean="0"/>
              <a:t>12/15/2023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230623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213385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D28C8E-5BE8-4F5E-A5EB-944D20E4DDD8}" type="datetimeFigureOut">
              <a:rPr lang="en-US" smtClean="0"/>
              <a:t>12/15/2023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102785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D28C8E-5BE8-4F5E-A5EB-944D20E4DDD8}" type="datetimeFigureOut">
              <a:rPr lang="en-US" smtClean="0"/>
              <a:t>12/15/2023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366594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28C8E-5BE8-4F5E-A5EB-944D20E4DDD8}" type="datetimeFigureOut">
              <a:rPr lang="en-US" smtClean="0"/>
              <a:t>12/15/2023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195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338292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D28C8E-5BE8-4F5E-A5EB-944D20E4DDD8}" type="datetimeFigureOut">
              <a:rPr lang="en-US" smtClean="0"/>
              <a:t>12/15/2023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A23A42-9D02-439D-8ED4-3F92CD80E729}" type="slidenum">
              <a:rPr lang="en-US" smtClean="0"/>
              <a:t>‹#›</a:t>
            </a:fld>
            <a:endParaRPr lang="en-US"/>
          </a:p>
        </p:txBody>
      </p:sp>
    </p:spTree>
    <p:extLst>
      <p:ext uri="{BB962C8B-B14F-4D97-AF65-F5344CB8AC3E}">
        <p14:creationId xmlns:p14="http://schemas.microsoft.com/office/powerpoint/2010/main" val="83040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9D28C8E-5BE8-4F5E-A5EB-944D20E4DDD8}" type="datetimeFigureOut">
              <a:rPr lang="en-US" smtClean="0"/>
              <a:t>12/15/2023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A23A42-9D02-439D-8ED4-3F92CD80E729}" type="slidenum">
              <a:rPr lang="en-US" smtClean="0"/>
              <a:t>‹#›</a:t>
            </a:fld>
            <a:endParaRPr lang="en-US"/>
          </a:p>
        </p:txBody>
      </p:sp>
    </p:spTree>
    <p:extLst>
      <p:ext uri="{BB962C8B-B14F-4D97-AF65-F5344CB8AC3E}">
        <p14:creationId xmlns:p14="http://schemas.microsoft.com/office/powerpoint/2010/main" val="25484817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DE9D-8878-F74E-D6C3-1FB48882601C}"/>
              </a:ext>
            </a:extLst>
          </p:cNvPr>
          <p:cNvSpPr>
            <a:spLocks noGrp="1"/>
          </p:cNvSpPr>
          <p:nvPr>
            <p:ph type="ctrTitle"/>
          </p:nvPr>
        </p:nvSpPr>
        <p:spPr>
          <a:xfrm>
            <a:off x="2464904" y="583096"/>
            <a:ext cx="9622804" cy="3485321"/>
          </a:xfrm>
        </p:spPr>
        <p:txBody>
          <a:bodyPr>
            <a:normAutofit fontScale="90000"/>
          </a:bodyPr>
          <a:lstStyle/>
          <a:p>
            <a:r>
              <a:rPr lang="en-US" dirty="0">
                <a:latin typeface="Times New Roman" panose="02020603050405020304" pitchFamily="18" charset="0"/>
                <a:cs typeface="Times New Roman" panose="02020603050405020304" pitchFamily="18" charset="0"/>
              </a:rPr>
              <a:t>    Exploring The Synergy Of</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Technology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In Public Health-</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en-US" sz="13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4EB8B0E-33CB-056B-A6A1-C14D0C100A40}"/>
              </a:ext>
            </a:extLst>
          </p:cNvPr>
          <p:cNvSpPr>
            <a:spLocks noGrp="1"/>
          </p:cNvSpPr>
          <p:nvPr>
            <p:ph type="subTitle" idx="1"/>
          </p:nvPr>
        </p:nvSpPr>
        <p:spPr>
          <a:xfrm>
            <a:off x="2589213" y="3962399"/>
            <a:ext cx="8915399" cy="2544417"/>
          </a:xfrm>
        </p:spPr>
        <p:txBody>
          <a:bodyPr>
            <a:noAutofit/>
          </a:bodyPr>
          <a:lstStyle/>
          <a:p>
            <a:r>
              <a:rPr lang="en-US" b="1" dirty="0">
                <a:latin typeface="Times New Roman" panose="02020603050405020304" pitchFamily="18" charset="0"/>
                <a:cs typeface="Times New Roman" panose="02020603050405020304" pitchFamily="18" charset="0"/>
              </a:rPr>
              <a:t>MS Nikita P Kapale1, Prof </a:t>
            </a:r>
            <a:r>
              <a:rPr lang="en-US" b="1" dirty="0" err="1">
                <a:latin typeface="Times New Roman" panose="02020603050405020304" pitchFamily="18" charset="0"/>
                <a:cs typeface="Times New Roman" panose="02020603050405020304" pitchFamily="18" charset="0"/>
              </a:rPr>
              <a:t>Bhagyashri</a:t>
            </a:r>
            <a:r>
              <a:rPr lang="en-US" b="1" dirty="0">
                <a:latin typeface="Times New Roman" panose="02020603050405020304" pitchFamily="18" charset="0"/>
                <a:cs typeface="Times New Roman" panose="02020603050405020304" pitchFamily="18" charset="0"/>
              </a:rPr>
              <a:t> Parande2, Dr. S N Dhole3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M. Pharm (Pharmaceutics)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PES Modern College of Pharmacy, Moshi (for Ladies), Pin code- 412105, Pune, India.</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Savitribai Phule Pune University, Maharashtra</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Email-nikitakapale55@gmail.com</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37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5E39BD-060B-6739-47A1-DFED8FA5E6BE}"/>
              </a:ext>
            </a:extLst>
          </p:cNvPr>
          <p:cNvSpPr>
            <a:spLocks noGrp="1"/>
          </p:cNvSpPr>
          <p:nvPr>
            <p:ph idx="1"/>
          </p:nvPr>
        </p:nvSpPr>
        <p:spPr>
          <a:xfrm>
            <a:off x="2589212" y="728870"/>
            <a:ext cx="8915400" cy="6003234"/>
          </a:xfrm>
        </p:spPr>
        <p:txBody>
          <a:bodyPr>
            <a:noAutofit/>
          </a:bodyPr>
          <a:lstStyle/>
          <a:p>
            <a:r>
              <a:rPr lang="en-US" sz="2000" b="1" dirty="0">
                <a:latin typeface="Times New Roman" panose="02020603050405020304" pitchFamily="18" charset="0"/>
                <a:cs typeface="Times New Roman" panose="02020603050405020304" pitchFamily="18" charset="0"/>
              </a:rPr>
              <a:t>Telemedicine: </a:t>
            </a:r>
          </a:p>
          <a:p>
            <a:r>
              <a:rPr lang="en-US" dirty="0">
                <a:latin typeface="Times New Roman" panose="02020603050405020304" pitchFamily="18" charset="0"/>
                <a:cs typeface="Times New Roman" panose="02020603050405020304" pitchFamily="18" charset="0"/>
              </a:rPr>
              <a:t>Telemedicine is a health-related service with the help of telecommunicating and electronic information technologies. It refers to the whole collection of deliverables designed to enable patients and their physicians or healthcare providers.</a:t>
            </a:r>
          </a:p>
          <a:p>
            <a:r>
              <a:rPr lang="en-US" sz="2000" b="1" dirty="0">
                <a:latin typeface="Times New Roman" panose="02020603050405020304" pitchFamily="18" charset="0"/>
                <a:cs typeface="Times New Roman" panose="02020603050405020304" pitchFamily="18" charset="0"/>
              </a:rPr>
              <a:t>   Application Of Telemedicine-</a:t>
            </a:r>
          </a:p>
          <a:p>
            <a:pPr marL="0" indent="0">
              <a:buNone/>
            </a:pPr>
            <a:r>
              <a:rPr lang="en-US" dirty="0">
                <a:latin typeface="Times New Roman" panose="02020603050405020304" pitchFamily="18" charset="0"/>
                <a:cs typeface="Times New Roman" panose="02020603050405020304" pitchFamily="18" charset="0"/>
              </a:rPr>
              <a:t>•   Telemedicine has improved the capacity of healthcare providers to</a:t>
            </a:r>
          </a:p>
          <a:p>
            <a:pPr marL="0" indent="0">
              <a:buNone/>
            </a:pPr>
            <a:r>
              <a:rPr lang="en-US" dirty="0">
                <a:latin typeface="Times New Roman" panose="02020603050405020304" pitchFamily="18" charset="0"/>
                <a:cs typeface="Times New Roman" panose="02020603050405020304" pitchFamily="18" charset="0"/>
              </a:rPr>
              <a:t>    take care of many people without physically being there.</a:t>
            </a:r>
          </a:p>
          <a:p>
            <a:pPr marL="0" indent="0">
              <a:buNone/>
            </a:pPr>
            <a:r>
              <a:rPr lang="en-US" dirty="0">
                <a:latin typeface="Times New Roman" panose="02020603050405020304" pitchFamily="18" charset="0"/>
                <a:cs typeface="Times New Roman" panose="02020603050405020304" pitchFamily="18" charset="0"/>
              </a:rPr>
              <a:t>•   Telemedicine technology holds great promise for patients in remote areas.</a:t>
            </a:r>
          </a:p>
          <a:p>
            <a:pPr marL="0" indent="0">
              <a:buNone/>
            </a:pPr>
            <a:r>
              <a:rPr lang="en-US" dirty="0">
                <a:latin typeface="Times New Roman" panose="02020603050405020304" pitchFamily="18" charset="0"/>
                <a:cs typeface="Times New Roman" panose="02020603050405020304" pitchFamily="18" charset="0"/>
              </a:rPr>
              <a:t>    This technology allows people to take blood pressure medicine, refill medications, and </a:t>
            </a:r>
          </a:p>
          <a:p>
            <a:pPr marL="0" indent="0">
              <a:buNone/>
            </a:pPr>
            <a:r>
              <a:rPr lang="en-US" dirty="0">
                <a:latin typeface="Times New Roman" panose="02020603050405020304" pitchFamily="18" charset="0"/>
                <a:cs typeface="Times New Roman" panose="02020603050405020304" pitchFamily="18" charset="0"/>
              </a:rPr>
              <a:t>     recall their appointments.</a:t>
            </a:r>
          </a:p>
          <a:p>
            <a:r>
              <a:rPr lang="en-US" sz="2000" b="1" dirty="0">
                <a:latin typeface="Times New Roman" panose="02020603050405020304" pitchFamily="18" charset="0"/>
                <a:cs typeface="Times New Roman" panose="02020603050405020304" pitchFamily="18" charset="0"/>
              </a:rPr>
              <a:t>Benefits of Telemedicine</a:t>
            </a:r>
            <a:r>
              <a:rPr lang="en-US"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Accessibility</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Convenience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Cost-Effectiveness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Continuity of Care</a:t>
            </a:r>
          </a:p>
        </p:txBody>
      </p:sp>
    </p:spTree>
    <p:extLst>
      <p:ext uri="{BB962C8B-B14F-4D97-AF65-F5344CB8AC3E}">
        <p14:creationId xmlns:p14="http://schemas.microsoft.com/office/powerpoint/2010/main" val="208689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B6A8C-CDB8-1526-E71F-21F9A11055B9}"/>
              </a:ext>
            </a:extLst>
          </p:cNvPr>
          <p:cNvSpPr>
            <a:spLocks noGrp="1"/>
          </p:cNvSpPr>
          <p:nvPr>
            <p:ph idx="1"/>
          </p:nvPr>
        </p:nvSpPr>
        <p:spPr>
          <a:xfrm>
            <a:off x="2589212" y="808383"/>
            <a:ext cx="8915400" cy="5155095"/>
          </a:xfrm>
        </p:spPr>
        <p:txBody>
          <a:bodyPr/>
          <a:lstStyle/>
          <a:p>
            <a:r>
              <a:rPr lang="en-US" sz="2000" b="1" dirty="0">
                <a:latin typeface="Times New Roman" panose="02020603050405020304" pitchFamily="18" charset="0"/>
                <a:cs typeface="Times New Roman" panose="02020603050405020304" pitchFamily="18" charset="0"/>
              </a:rPr>
              <a:t>Why Healthcare System Needs Telemedicine?</a:t>
            </a:r>
          </a:p>
          <a:p>
            <a:pPr marL="0" indent="0">
              <a:buNone/>
            </a:pPr>
            <a:endParaRPr lang="en-US" sz="20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Rising healthcare costs and a need for better treatment are motivating more hospitals to investigate the benefits of telemedicine.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They want improved contact between physicians and far-off patients and better usage of healthcare facilities.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Here telemedicine also promotes better connectivity, which has resulted in fewer hospital re-admissions and patients entirely adhering to their prescription care plans.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Telemedicine's increased contact advantage extends to doctor-to-doctor communication as well. Doctors may use telemedicine to build support networks to exchange their skills and provide better healthcare services.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Telemedicine is a way of delivering medical treatment over the internet, usually through video.</a:t>
            </a:r>
          </a:p>
          <a:p>
            <a:endParaRPr lang="en-US" dirty="0"/>
          </a:p>
        </p:txBody>
      </p:sp>
    </p:spTree>
    <p:extLst>
      <p:ext uri="{BB962C8B-B14F-4D97-AF65-F5344CB8AC3E}">
        <p14:creationId xmlns:p14="http://schemas.microsoft.com/office/powerpoint/2010/main" val="4290639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4C2E2E-AF90-5D53-E2AC-0076B9590687}"/>
              </a:ext>
            </a:extLst>
          </p:cNvPr>
          <p:cNvSpPr>
            <a:spLocks noGrp="1"/>
          </p:cNvSpPr>
          <p:nvPr>
            <p:ph idx="1"/>
          </p:nvPr>
        </p:nvSpPr>
        <p:spPr>
          <a:xfrm>
            <a:off x="2589212" y="159027"/>
            <a:ext cx="8915400" cy="6149008"/>
          </a:xfrm>
        </p:spPr>
        <p:txBody>
          <a:bodyPr>
            <a:normAutofit/>
          </a:bodyPr>
          <a:lstStyle/>
          <a:p>
            <a:pPr>
              <a:buFont typeface="Arial" panose="020B0604020202020204" pitchFamily="34" charset="0"/>
              <a:buChar char="•"/>
            </a:pPr>
            <a:endParaRPr lang="en-US" sz="20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0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Wearable Devices in Health Monitoring-</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Wearable technologies enable continuous health monitoring, empowering individuals to track vital signs, physical activity, and overall wellness. These devices offer real-time data for early disease detection and lifestyle modification.</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Types: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Fitness Trackers and Health Monitoring Devices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Smartwatches for Comprehensive Health Tracking</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Health-specific Wearables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Benefits: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Real-time Health Monitoring</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Personalized Insights and Recommendations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Remote Patient Monitoring:</a:t>
            </a:r>
          </a:p>
        </p:txBody>
      </p:sp>
    </p:spTree>
    <p:extLst>
      <p:ext uri="{BB962C8B-B14F-4D97-AF65-F5344CB8AC3E}">
        <p14:creationId xmlns:p14="http://schemas.microsoft.com/office/powerpoint/2010/main" val="102878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09CFA-DCF7-F40F-1B89-608735BD6EDB}"/>
              </a:ext>
            </a:extLst>
          </p:cNvPr>
          <p:cNvSpPr>
            <a:spLocks noGrp="1"/>
          </p:cNvSpPr>
          <p:nvPr>
            <p:ph idx="1"/>
          </p:nvPr>
        </p:nvSpPr>
        <p:spPr>
          <a:xfrm>
            <a:off x="2589212" y="755374"/>
            <a:ext cx="8915400" cy="5155848"/>
          </a:xfrm>
        </p:spPr>
        <p:txBody>
          <a:bodyPr/>
          <a:lstStyle/>
          <a:p>
            <a:r>
              <a:rPr lang="en-US" sz="2000" b="1" dirty="0"/>
              <a:t>Challenges-</a:t>
            </a:r>
          </a:p>
          <a:p>
            <a:r>
              <a:rPr lang="en-US" dirty="0"/>
              <a:t>Data Accuracy and Reliability</a:t>
            </a:r>
          </a:p>
          <a:p>
            <a:r>
              <a:rPr lang="en-US" dirty="0"/>
              <a:t>Interoperability Issues</a:t>
            </a:r>
          </a:p>
          <a:p>
            <a:r>
              <a:rPr lang="en-US" dirty="0"/>
              <a:t>Privacy Concerns</a:t>
            </a:r>
          </a:p>
          <a:p>
            <a:r>
              <a:rPr lang="en-US" dirty="0"/>
              <a:t>Sustaining User Engagement</a:t>
            </a:r>
          </a:p>
        </p:txBody>
      </p:sp>
    </p:spTree>
    <p:extLst>
      <p:ext uri="{BB962C8B-B14F-4D97-AF65-F5344CB8AC3E}">
        <p14:creationId xmlns:p14="http://schemas.microsoft.com/office/powerpoint/2010/main" val="15459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5111B2-BC2B-2E96-FAA8-7DFFA45D370C}"/>
              </a:ext>
            </a:extLst>
          </p:cNvPr>
          <p:cNvSpPr>
            <a:spLocks noGrp="1"/>
          </p:cNvSpPr>
          <p:nvPr>
            <p:ph idx="1"/>
          </p:nvPr>
        </p:nvSpPr>
        <p:spPr>
          <a:xfrm>
            <a:off x="2589212" y="914399"/>
            <a:ext cx="8915400" cy="5420139"/>
          </a:xfrm>
        </p:spPr>
        <p:txBody>
          <a:bodyPr>
            <a:normAutofit/>
          </a:bodyPr>
          <a:lstStyle/>
          <a:p>
            <a:r>
              <a:rPr lang="en-US" sz="2000" b="1" dirty="0" err="1">
                <a:latin typeface="Times New Roman" panose="02020603050405020304" pitchFamily="18" charset="0"/>
                <a:cs typeface="Times New Roman" panose="02020603050405020304" pitchFamily="18" charset="0"/>
              </a:rPr>
              <a:t>Refrences</a:t>
            </a:r>
            <a:r>
              <a:rPr lang="en-US" sz="2000" b="1"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Chang, J., et al. (2018). The past, present, and future of 3D printing in medical and surgical specialties. HealthCare, 6(1), 24. DOI: 10.3390/healthcare6010024</a:t>
            </a:r>
          </a:p>
          <a:p>
            <a:r>
              <a:rPr lang="en-US" sz="2000" dirty="0" err="1">
                <a:latin typeface="Times New Roman" panose="02020603050405020304" pitchFamily="18" charset="0"/>
                <a:cs typeface="Times New Roman" panose="02020603050405020304" pitchFamily="18" charset="0"/>
              </a:rPr>
              <a:t>Denecke</a:t>
            </a:r>
            <a:r>
              <a:rPr lang="en-US" sz="2000" dirty="0">
                <a:latin typeface="Times New Roman" panose="02020603050405020304" pitchFamily="18" charset="0"/>
                <a:cs typeface="Times New Roman" panose="02020603050405020304" pitchFamily="18" charset="0"/>
              </a:rPr>
              <a:t>, K., et al. (2015). How to exploit twitter for public health monitoring? Methods Inf Med, 54(4), 326-336. DOI: 10.3414/ME15-01-0076</a:t>
            </a:r>
          </a:p>
          <a:p>
            <a:r>
              <a:rPr lang="en-US" sz="2000" dirty="0">
                <a:latin typeface="Times New Roman" panose="02020603050405020304" pitchFamily="18" charset="0"/>
                <a:cs typeface="Times New Roman" panose="02020603050405020304" pitchFamily="18" charset="0"/>
              </a:rPr>
              <a:t>Hansen, C. M., et al. (2020). Social media mining for public health monitoring and surveillance. Health Information Science and Systems, 8(1), 1-12. DOI: 10.1007/s13755-020-00116-9</a:t>
            </a:r>
          </a:p>
          <a:p>
            <a:r>
              <a:rPr lang="en-US" sz="2000" dirty="0" err="1">
                <a:latin typeface="Times New Roman" panose="02020603050405020304" pitchFamily="18" charset="0"/>
                <a:cs typeface="Times New Roman" panose="02020603050405020304" pitchFamily="18" charset="0"/>
              </a:rPr>
              <a:t>Steinhubl</a:t>
            </a:r>
            <a:r>
              <a:rPr lang="en-US" sz="2000" dirty="0">
                <a:latin typeface="Times New Roman" panose="02020603050405020304" pitchFamily="18" charset="0"/>
                <a:cs typeface="Times New Roman" panose="02020603050405020304" pitchFamily="18" charset="0"/>
              </a:rPr>
              <a:t>, S. R., et al. (2015). The era of digital medicine. European Heart Journal, 37(2), 154-161. DOI: 10.1093/</a:t>
            </a:r>
            <a:r>
              <a:rPr lang="en-US" sz="2000" dirty="0" err="1">
                <a:latin typeface="Times New Roman" panose="02020603050405020304" pitchFamily="18" charset="0"/>
                <a:cs typeface="Times New Roman" panose="02020603050405020304" pitchFamily="18" charset="0"/>
              </a:rPr>
              <a:t>eurheartj</a:t>
            </a:r>
            <a:r>
              <a:rPr lang="en-US" sz="2000" dirty="0">
                <a:latin typeface="Times New Roman" panose="02020603050405020304" pitchFamily="18" charset="0"/>
                <a:cs typeface="Times New Roman" panose="02020603050405020304" pitchFamily="18" charset="0"/>
              </a:rPr>
              <a:t>/ehv770</a:t>
            </a:r>
          </a:p>
          <a:p>
            <a:r>
              <a:rPr lang="en-US" sz="2000" dirty="0">
                <a:latin typeface="Times New Roman" panose="02020603050405020304" pitchFamily="18" charset="0"/>
                <a:cs typeface="Times New Roman" panose="02020603050405020304" pitchFamily="18" charset="0"/>
              </a:rPr>
              <a:t>Suleiman, A. B., et al. (2020). Applications of artificial intelligence in battling against COVID-19: A literature review. Chaos, Solitons &amp; Fractals, 142, 110338. DOI: 10.1016/j.chaos.2020.110338</a:t>
            </a:r>
          </a:p>
          <a:p>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54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F6F7A5-D540-4B05-449C-ACDF3C94909A}"/>
              </a:ext>
            </a:extLst>
          </p:cNvPr>
          <p:cNvSpPr>
            <a:spLocks noGrp="1"/>
          </p:cNvSpPr>
          <p:nvPr>
            <p:ph idx="1"/>
          </p:nvPr>
        </p:nvSpPr>
        <p:spPr>
          <a:xfrm>
            <a:off x="2589212" y="887896"/>
            <a:ext cx="8915400" cy="5023326"/>
          </a:xfrm>
        </p:spPr>
        <p:txBody>
          <a:bodyPr/>
          <a:lstStyle/>
          <a:p>
            <a:r>
              <a:rPr lang="en-US" sz="2000" dirty="0" err="1">
                <a:latin typeface="Times New Roman" panose="02020603050405020304" pitchFamily="18" charset="0"/>
                <a:cs typeface="Times New Roman" panose="02020603050405020304" pitchFamily="18" charset="0"/>
              </a:rPr>
              <a:t>Topol</a:t>
            </a:r>
            <a:r>
              <a:rPr lang="en-US" sz="2000" dirty="0">
                <a:latin typeface="Times New Roman" panose="02020603050405020304" pitchFamily="18" charset="0"/>
                <a:cs typeface="Times New Roman" panose="02020603050405020304" pitchFamily="18" charset="0"/>
              </a:rPr>
              <a:t>, E. J. (2019). High-performance medicine: The convergence of human and artificial intelligence. Nature Medicine, 25(1), 44-56. DOI: 10.1038/s41591-018-0300-7</a:t>
            </a:r>
          </a:p>
          <a:p>
            <a:r>
              <a:rPr lang="en-US" sz="2000" dirty="0" err="1">
                <a:latin typeface="Times New Roman" panose="02020603050405020304" pitchFamily="18" charset="0"/>
                <a:cs typeface="Times New Roman" panose="02020603050405020304" pitchFamily="18" charset="0"/>
              </a:rPr>
              <a:t>Ventola</a:t>
            </a:r>
            <a:r>
              <a:rPr lang="en-US" sz="2000" dirty="0">
                <a:latin typeface="Times New Roman" panose="02020603050405020304" pitchFamily="18" charset="0"/>
                <a:cs typeface="Times New Roman" panose="02020603050405020304" pitchFamily="18" charset="0"/>
              </a:rPr>
              <a:t>, C. L. (2014). Medical applications for 3D printing: Current and projected uses. P&amp;T: A Peer-Reviewed Journal for Formulary Management, 39(10), 704-711</a:t>
            </a:r>
          </a:p>
          <a:p>
            <a:r>
              <a:rPr lang="en-US" sz="2000" dirty="0">
                <a:latin typeface="Times New Roman" panose="02020603050405020304" pitchFamily="18" charset="0"/>
                <a:cs typeface="Times New Roman" panose="02020603050405020304" pitchFamily="18" charset="0"/>
              </a:rPr>
              <a:t>Leung, R. (2023, June). Using AI–ML to Augment the Capabilities of Social Media for Telehealth and Remote Patient Monitoring. In Healthcare (Vol. 11, No. 12, p. 1704). MDPI.</a:t>
            </a:r>
          </a:p>
          <a:p>
            <a:r>
              <a:rPr lang="en-US" sz="2000" dirty="0">
                <a:latin typeface="Times New Roman" panose="02020603050405020304" pitchFamily="18" charset="0"/>
                <a:cs typeface="Times New Roman" panose="02020603050405020304" pitchFamily="18" charset="0"/>
              </a:rPr>
              <a:t>de </a:t>
            </a:r>
            <a:r>
              <a:rPr lang="en-US" sz="2000" dirty="0" err="1">
                <a:latin typeface="Times New Roman" panose="02020603050405020304" pitchFamily="18" charset="0"/>
                <a:cs typeface="Times New Roman" panose="02020603050405020304" pitchFamily="18" charset="0"/>
              </a:rPr>
              <a:t>Nigris</a:t>
            </a:r>
            <a:r>
              <a:rPr lang="en-US" sz="2000" dirty="0">
                <a:latin typeface="Times New Roman" panose="02020603050405020304" pitchFamily="18" charset="0"/>
                <a:cs typeface="Times New Roman" panose="02020603050405020304" pitchFamily="18" charset="0"/>
              </a:rPr>
              <a:t>, S., Gomez-Gonzalez, E., Gomez, E., Martens, B., Iglesias </a:t>
            </a:r>
            <a:r>
              <a:rPr lang="en-US" sz="2000" dirty="0" err="1">
                <a:latin typeface="Times New Roman" panose="02020603050405020304" pitchFamily="18" charset="0"/>
                <a:cs typeface="Times New Roman" panose="02020603050405020304" pitchFamily="18" charset="0"/>
              </a:rPr>
              <a:t>Portela</a:t>
            </a:r>
            <a:r>
              <a:rPr lang="en-US" sz="2000" dirty="0">
                <a:latin typeface="Times New Roman" panose="02020603050405020304" pitchFamily="18" charset="0"/>
                <a:cs typeface="Times New Roman" panose="02020603050405020304" pitchFamily="18" charset="0"/>
              </a:rPr>
              <a:t>, M., </a:t>
            </a:r>
            <a:r>
              <a:rPr lang="en-US" sz="2000" dirty="0" err="1">
                <a:latin typeface="Times New Roman" panose="02020603050405020304" pitchFamily="18" charset="0"/>
                <a:cs typeface="Times New Roman" panose="02020603050405020304" pitchFamily="18" charset="0"/>
              </a:rPr>
              <a:t>Vespe</a:t>
            </a:r>
            <a:r>
              <a:rPr lang="en-US" sz="2000" dirty="0">
                <a:latin typeface="Times New Roman" panose="02020603050405020304" pitchFamily="18" charset="0"/>
                <a:cs typeface="Times New Roman" panose="02020603050405020304" pitchFamily="18" charset="0"/>
              </a:rPr>
              <a:t>, M. &amp; </a:t>
            </a:r>
            <a:r>
              <a:rPr lang="en-US" sz="2000" dirty="0" err="1">
                <a:latin typeface="Times New Roman" panose="02020603050405020304" pitchFamily="18" charset="0"/>
                <a:cs typeface="Times New Roman" panose="02020603050405020304" pitchFamily="18" charset="0"/>
              </a:rPr>
              <a:t>Kotsev</a:t>
            </a:r>
            <a:r>
              <a:rPr lang="en-US" sz="2000" dirty="0">
                <a:latin typeface="Times New Roman" panose="02020603050405020304" pitchFamily="18" charset="0"/>
                <a:cs typeface="Times New Roman" panose="02020603050405020304" pitchFamily="18" charset="0"/>
              </a:rPr>
              <a:t>, A. (2020). Artificial Intelligence and Digital Transformation: early lessons from the COVID-19 crisis. M. </a:t>
            </a:r>
            <a:r>
              <a:rPr lang="en-US" sz="2000" dirty="0" err="1">
                <a:latin typeface="Times New Roman" panose="02020603050405020304" pitchFamily="18" charset="0"/>
                <a:cs typeface="Times New Roman" panose="02020603050405020304" pitchFamily="18" charset="0"/>
              </a:rPr>
              <a:t>Craglia</a:t>
            </a:r>
            <a:r>
              <a:rPr lang="en-US" sz="2000" dirty="0">
                <a:latin typeface="Times New Roman" panose="02020603050405020304" pitchFamily="18" charset="0"/>
                <a:cs typeface="Times New Roman" panose="02020603050405020304" pitchFamily="18" charset="0"/>
              </a:rPr>
              <a:t> (Ed.). </a:t>
            </a:r>
            <a:r>
              <a:rPr lang="en-US" sz="2000" dirty="0" err="1">
                <a:latin typeface="Times New Roman" panose="02020603050405020304" pitchFamily="18" charset="0"/>
                <a:cs typeface="Times New Roman" panose="02020603050405020304" pitchFamily="18" charset="0"/>
              </a:rPr>
              <a:t>Luxemburgo</a:t>
            </a:r>
            <a:r>
              <a:rPr lang="en-US" sz="2000" dirty="0">
                <a:latin typeface="Times New Roman" panose="02020603050405020304" pitchFamily="18" charset="0"/>
                <a:cs typeface="Times New Roman" panose="02020603050405020304" pitchFamily="18" charset="0"/>
              </a:rPr>
              <a:t>: Publications Office of the European Union.</a:t>
            </a:r>
          </a:p>
          <a:p>
            <a:endParaRPr lang="en-US" dirty="0"/>
          </a:p>
        </p:txBody>
      </p:sp>
    </p:spTree>
    <p:extLst>
      <p:ext uri="{BB962C8B-B14F-4D97-AF65-F5344CB8AC3E}">
        <p14:creationId xmlns:p14="http://schemas.microsoft.com/office/powerpoint/2010/main" val="1795600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36BC8C-0CCB-683F-52E1-0C65C3337640}"/>
              </a:ext>
            </a:extLst>
          </p:cNvPr>
          <p:cNvSpPr>
            <a:spLocks noGrp="1"/>
          </p:cNvSpPr>
          <p:nvPr>
            <p:ph idx="1"/>
          </p:nvPr>
        </p:nvSpPr>
        <p:spPr>
          <a:xfrm>
            <a:off x="2589212" y="1152939"/>
            <a:ext cx="8915400" cy="4758283"/>
          </a:xfrm>
        </p:spPr>
        <p:txBody>
          <a:bodyPr/>
          <a:lstStyle/>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Ref.   </a:t>
            </a:r>
            <a:r>
              <a:rPr lang="en-US" sz="2000" dirty="0" err="1">
                <a:latin typeface="Times New Roman" panose="02020603050405020304" pitchFamily="18" charset="0"/>
                <a:cs typeface="Times New Roman" panose="02020603050405020304" pitchFamily="18" charset="0"/>
              </a:rPr>
              <a:t>Steinhubl</a:t>
            </a:r>
            <a:r>
              <a:rPr lang="en-US" sz="2000" dirty="0">
                <a:latin typeface="Times New Roman" panose="02020603050405020304" pitchFamily="18" charset="0"/>
                <a:cs typeface="Times New Roman" panose="02020603050405020304" pitchFamily="18" charset="0"/>
              </a:rPr>
              <a:t>, S. R., et al. (2015). The era of digital medicine. European Heart Journal, 37(2), 154-161. DOI: 10.1093/</a:t>
            </a:r>
            <a:r>
              <a:rPr lang="en-US" sz="2000" dirty="0" err="1">
                <a:latin typeface="Times New Roman" panose="02020603050405020304" pitchFamily="18" charset="0"/>
                <a:cs typeface="Times New Roman" panose="02020603050405020304" pitchFamily="18" charset="0"/>
              </a:rPr>
              <a:t>eurheartj</a:t>
            </a:r>
            <a:r>
              <a:rPr lang="en-US" sz="2000" dirty="0">
                <a:latin typeface="Times New Roman" panose="02020603050405020304" pitchFamily="18" charset="0"/>
                <a:cs typeface="Times New Roman" panose="02020603050405020304" pitchFamily="18" charset="0"/>
              </a:rPr>
              <a:t>/ehv770</a:t>
            </a:r>
          </a:p>
          <a:p>
            <a:r>
              <a:rPr lang="en-US" sz="2000" dirty="0">
                <a:latin typeface="Times New Roman" panose="02020603050405020304" pitchFamily="18" charset="0"/>
                <a:cs typeface="Times New Roman" panose="02020603050405020304" pitchFamily="18" charset="0"/>
              </a:rPr>
              <a:t>Vashist, S. K., et al. (2020). Wearable biosensors for health monitoring: A review. Journal of Electroanalytical Chemistry, 878, 114596. DOI: 10.1016/j.jelechem.2020.114596</a:t>
            </a:r>
          </a:p>
          <a:p>
            <a:r>
              <a:rPr lang="en-US" sz="2000" dirty="0">
                <a:latin typeface="Times New Roman" panose="02020603050405020304" pitchFamily="18" charset="0"/>
                <a:cs typeface="Times New Roman" panose="02020603050405020304" pitchFamily="18" charset="0"/>
              </a:rPr>
              <a:t>Shaikh Siraj, N., Jain </a:t>
            </a:r>
            <a:r>
              <a:rPr lang="en-US" sz="2000" dirty="0" err="1">
                <a:latin typeface="Times New Roman" panose="02020603050405020304" pitchFamily="18" charset="0"/>
                <a:cs typeface="Times New Roman" panose="02020603050405020304" pitchFamily="18" charset="0"/>
              </a:rPr>
              <a:t>Vrushabha</a:t>
            </a:r>
            <a:r>
              <a:rPr lang="en-US" sz="2000" dirty="0">
                <a:latin typeface="Times New Roman" panose="02020603050405020304" pitchFamily="18" charset="0"/>
                <a:cs typeface="Times New Roman" panose="02020603050405020304" pitchFamily="18" charset="0"/>
              </a:rPr>
              <a:t>, G., &amp; GJ, K. (2019). A review on 3d printing in pharmaceutical.</a:t>
            </a:r>
          </a:p>
          <a:p>
            <a:endParaRPr lang="en-US" dirty="0"/>
          </a:p>
        </p:txBody>
      </p:sp>
    </p:spTree>
    <p:extLst>
      <p:ext uri="{BB962C8B-B14F-4D97-AF65-F5344CB8AC3E}">
        <p14:creationId xmlns:p14="http://schemas.microsoft.com/office/powerpoint/2010/main" val="74425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963DA-4227-5ACD-BDAF-BED0A4C61EC3}"/>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5BBE9829-3238-44C1-EB52-F7BA6A4FB34C}"/>
              </a:ext>
            </a:extLst>
          </p:cNvPr>
          <p:cNvSpPr>
            <a:spLocks noGrp="1"/>
          </p:cNvSpPr>
          <p:nvPr>
            <p:ph idx="1"/>
          </p:nvPr>
        </p:nvSpPr>
        <p:spPr>
          <a:xfrm>
            <a:off x="2266122" y="1563757"/>
            <a:ext cx="8734907" cy="4359965"/>
          </a:xfrm>
        </p:spPr>
        <p:txBody>
          <a:bodyPr>
            <a:noAutofit/>
          </a:bodyPr>
          <a:lstStyle/>
          <a:p>
            <a:r>
              <a:rPr lang="en-US" sz="2000" dirty="0">
                <a:latin typeface="Times New Roman" panose="02020603050405020304" pitchFamily="18" charset="0"/>
                <a:cs typeface="Times New Roman" panose="02020603050405020304" pitchFamily="18" charset="0"/>
              </a:rPr>
              <a:t>In today's world, technology is transforming how we take care of public health. Imagine using computers to study lots of information about diseases, or talking to a doctor through a video call instead of going to the clinic. Wearable gadgets like smartwatches that track our health or special tools that use super smart software to find out what's wrong with us – these things are making a huge difference.</a:t>
            </a:r>
          </a:p>
          <a:p>
            <a:r>
              <a:rPr lang="en-US" sz="2000" dirty="0">
                <a:latin typeface="Times New Roman" panose="02020603050405020304" pitchFamily="18" charset="0"/>
                <a:cs typeface="Times New Roman" panose="02020603050405020304" pitchFamily="18" charset="0"/>
              </a:rPr>
              <a:t>These advancements aren't just cool; they're super helpful. They help us keep an eye on diseases, like how they spread or who they affect most. They also make it easier for everyone to get healthcare, even if they live far away from a hospital. Plus, these tools can make treatments better and faster, meaning people can get better quicker.</a:t>
            </a:r>
          </a:p>
        </p:txBody>
      </p:sp>
    </p:spTree>
    <p:extLst>
      <p:ext uri="{BB962C8B-B14F-4D97-AF65-F5344CB8AC3E}">
        <p14:creationId xmlns:p14="http://schemas.microsoft.com/office/powerpoint/2010/main" val="64749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1151E-9F8D-B3E3-3814-079A3645413F}"/>
              </a:ext>
            </a:extLst>
          </p:cNvPr>
          <p:cNvSpPr>
            <a:spLocks noGrp="1"/>
          </p:cNvSpPr>
          <p:nvPr>
            <p:ph idx="1"/>
          </p:nvPr>
        </p:nvSpPr>
        <p:spPr>
          <a:xfrm>
            <a:off x="2589212" y="675861"/>
            <a:ext cx="8915400" cy="5512904"/>
          </a:xfrm>
        </p:spPr>
        <p:txBody>
          <a:bodyPr>
            <a:normAutofit/>
          </a:bodyPr>
          <a:lstStyle/>
          <a:p>
            <a:r>
              <a:rPr lang="en-US" dirty="0">
                <a:latin typeface="Times New Roman" panose="02020603050405020304" pitchFamily="18" charset="0"/>
                <a:cs typeface="Times New Roman" panose="02020603050405020304" pitchFamily="18" charset="0"/>
              </a:rPr>
              <a:t>When we welcome these new technologies into our lives and healthcare systems, we're not just embracing fancy gadgets; we're working towards a world where everyone can be healthier. It's like building a bridge between technology and health, making it easier for people to live better lives and stay safe from diseases. By using these tools wisely and making them available to more people, we're all contributing to creating a healthier and happier global community.</a:t>
            </a:r>
          </a:p>
          <a:p>
            <a:r>
              <a:rPr lang="en-US" sz="2000" b="1" dirty="0">
                <a:latin typeface="Times New Roman" panose="02020603050405020304" pitchFamily="18" charset="0"/>
                <a:cs typeface="Times New Roman" panose="02020603050405020304" pitchFamily="18" charset="0"/>
              </a:rPr>
              <a:t>Artificial Intelligence (AI) in Public Health-</a:t>
            </a:r>
          </a:p>
          <a:p>
            <a:r>
              <a:rPr lang="en-US" sz="2000" b="1" dirty="0">
                <a:latin typeface="Times New Roman" panose="02020603050405020304" pitchFamily="18" charset="0"/>
                <a:cs typeface="Times New Roman" panose="02020603050405020304" pitchFamily="18" charset="0"/>
              </a:rPr>
              <a:t>Machine Learning- </a:t>
            </a:r>
            <a:r>
              <a:rPr lang="en-US" dirty="0">
                <a:latin typeface="Times New Roman" panose="02020603050405020304" pitchFamily="18" charset="0"/>
                <a:cs typeface="Times New Roman" panose="02020603050405020304" pitchFamily="18" charset="0"/>
              </a:rPr>
              <a:t>Data Science and Machine Learning in Public Health: Promises and </a:t>
            </a:r>
            <a:r>
              <a:rPr lang="en-US" dirty="0" err="1">
                <a:latin typeface="Times New Roman" panose="02020603050405020304" pitchFamily="18" charset="0"/>
                <a:cs typeface="Times New Roman" panose="02020603050405020304" pitchFamily="18" charset="0"/>
              </a:rPr>
              <a:t>Challenges.Understanding</a:t>
            </a:r>
            <a:r>
              <a:rPr lang="en-US" dirty="0">
                <a:latin typeface="Times New Roman" panose="02020603050405020304" pitchFamily="18" charset="0"/>
                <a:cs typeface="Times New Roman" panose="02020603050405020304" pitchFamily="18" charset="0"/>
              </a:rPr>
              <a:t> complex connections between genetics, environment and disease.</a:t>
            </a:r>
          </a:p>
          <a:p>
            <a:r>
              <a:rPr lang="en-US" sz="2000" b="1" dirty="0">
                <a:latin typeface="Times New Roman" panose="02020603050405020304" pitchFamily="18" charset="0"/>
                <a:cs typeface="Times New Roman" panose="02020603050405020304" pitchFamily="18" charset="0"/>
              </a:rPr>
              <a:t>Natural Language Processing (NLP)</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Behavior analysis through the social media and consumer generated data. </a:t>
            </a:r>
          </a:p>
          <a:p>
            <a:r>
              <a:rPr lang="en-US" sz="2000" b="1" dirty="0">
                <a:latin typeface="Times New Roman" panose="02020603050405020304" pitchFamily="18" charset="0"/>
                <a:cs typeface="Times New Roman" panose="02020603050405020304" pitchFamily="18" charset="0"/>
              </a:rPr>
              <a:t>Natural Language Understanding (NLU)- </a:t>
            </a:r>
            <a:r>
              <a:rPr lang="en-US" dirty="0">
                <a:latin typeface="Times New Roman" panose="02020603050405020304" pitchFamily="18" charset="0"/>
                <a:cs typeface="Times New Roman" panose="02020603050405020304" pitchFamily="18" charset="0"/>
              </a:rPr>
              <a:t>Prediction of Loneliness in Older Adults.</a:t>
            </a:r>
          </a:p>
          <a:p>
            <a:r>
              <a:rPr lang="en-US" sz="2000" b="1" dirty="0">
                <a:latin typeface="Times New Roman" panose="02020603050405020304" pitchFamily="18" charset="0"/>
                <a:cs typeface="Times New Roman" panose="02020603050405020304" pitchFamily="18" charset="0"/>
              </a:rPr>
              <a:t>Natural Language Generation (NLG)-</a:t>
            </a:r>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Removing identifiers from electronic health records data.</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529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48FBD-B6EA-DAA7-DA3E-27F96B1EAC0C}"/>
              </a:ext>
            </a:extLst>
          </p:cNvPr>
          <p:cNvSpPr>
            <a:spLocks noGrp="1"/>
          </p:cNvSpPr>
          <p:nvPr>
            <p:ph idx="1"/>
          </p:nvPr>
        </p:nvSpPr>
        <p:spPr>
          <a:xfrm>
            <a:off x="2589212" y="808382"/>
            <a:ext cx="8915400" cy="5128592"/>
          </a:xfrm>
        </p:spPr>
        <p:txBody>
          <a:bodyPr>
            <a:normAutofit/>
          </a:bodyPr>
          <a:lstStyle/>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Cognitive Search- </a:t>
            </a:r>
            <a:r>
              <a:rPr lang="en-US" dirty="0">
                <a:latin typeface="Times New Roman" panose="02020603050405020304" pitchFamily="18" charset="0"/>
                <a:cs typeface="Times New Roman" panose="02020603050405020304" pitchFamily="18" charset="0"/>
              </a:rPr>
              <a:t>Search Engine to Evaluate and Analyze Information About COVID-19</a:t>
            </a:r>
          </a:p>
          <a:p>
            <a:r>
              <a:rPr lang="en-US" sz="2000" b="1" dirty="0">
                <a:latin typeface="Times New Roman" panose="02020603050405020304" pitchFamily="18" charset="0"/>
                <a:cs typeface="Times New Roman" panose="02020603050405020304" pitchFamily="18" charset="0"/>
              </a:rPr>
              <a:t>Digital decisioning platforms</a:t>
            </a:r>
            <a:r>
              <a:rPr lang="en-US" dirty="0">
                <a:latin typeface="Times New Roman" panose="02020603050405020304" pitchFamily="18" charset="0"/>
                <a:cs typeface="Times New Roman" panose="02020603050405020304" pitchFamily="18" charset="0"/>
              </a:rPr>
              <a:t>-Decision-making through modeling and understanding of multiple variables and complex systems</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Robotic-</a:t>
            </a:r>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Disinfection of areas, Delivery of medications &amp; food, Measuring of vital signs in the COVID-19 environment</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Virtual Agents(Chatbots)-</a:t>
            </a:r>
            <a:r>
              <a:rPr lang="en-US" dirty="0">
                <a:latin typeface="Times New Roman" panose="02020603050405020304" pitchFamily="18" charset="0"/>
                <a:cs typeface="Times New Roman" panose="02020603050405020304" pitchFamily="18" charset="0"/>
              </a:rPr>
              <a:t>Healthy Lifestyle/Wellness, Mental Health, Reproductive Health, Weight Control and Smoking </a:t>
            </a:r>
            <a:r>
              <a:rPr lang="en-US" dirty="0" err="1">
                <a:latin typeface="Times New Roman" panose="02020603050405020304" pitchFamily="18" charset="0"/>
                <a:cs typeface="Times New Roman" panose="02020603050405020304" pitchFamily="18" charset="0"/>
              </a:rPr>
              <a:t>Cessation.Computer</a:t>
            </a:r>
            <a:r>
              <a:rPr lang="en-US" dirty="0">
                <a:latin typeface="Times New Roman" panose="02020603050405020304" pitchFamily="18" charset="0"/>
                <a:cs typeface="Times New Roman" panose="02020603050405020304" pitchFamily="18" charset="0"/>
              </a:rPr>
              <a:t> Vision-Medical imaging and predictive modelling for pulmonary medicine</a:t>
            </a:r>
            <a:r>
              <a:rPr lang="en-US" sz="2000" dirty="0">
                <a:latin typeface="Times New Roman" panose="02020603050405020304" pitchFamily="18" charset="0"/>
                <a:cs typeface="Times New Roman" panose="02020603050405020304" pitchFamily="18" charset="0"/>
              </a:rPr>
              <a:t>.</a:t>
            </a:r>
          </a:p>
          <a:p>
            <a:r>
              <a:rPr lang="en-US" sz="2000" b="1" dirty="0">
                <a:latin typeface="Times New Roman" panose="02020603050405020304" pitchFamily="18" charset="0"/>
                <a:cs typeface="Times New Roman" panose="02020603050405020304" pitchFamily="18" charset="0"/>
              </a:rPr>
              <a:t>Deep Learning</a:t>
            </a:r>
            <a:r>
              <a:rPr lang="en-US" sz="2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Deep Learning Algorithm for Detection of Diabetic Retinopathy in Retinal Fundus Photographs.</a:t>
            </a:r>
          </a:p>
          <a:p>
            <a:r>
              <a:rPr lang="en-US" sz="2000" b="1" dirty="0">
                <a:latin typeface="Times New Roman" panose="02020603050405020304" pitchFamily="18" charset="0"/>
                <a:cs typeface="Times New Roman" panose="02020603050405020304" pitchFamily="18" charset="0"/>
              </a:rPr>
              <a:t>Speech Analytics- </a:t>
            </a:r>
            <a:r>
              <a:rPr lang="en-US" dirty="0">
                <a:latin typeface="Times New Roman" panose="02020603050405020304" pitchFamily="18" charset="0"/>
                <a:cs typeface="Times New Roman" panose="02020603050405020304" pitchFamily="18" charset="0"/>
              </a:rPr>
              <a:t>Analysis of Human Behavior and States.de </a:t>
            </a:r>
            <a:r>
              <a:rPr lang="en-US" dirty="0" err="1">
                <a:latin typeface="Times New Roman" panose="02020603050405020304" pitchFamily="18" charset="0"/>
                <a:cs typeface="Times New Roman" panose="02020603050405020304" pitchFamily="18" charset="0"/>
              </a:rPr>
              <a:t>Nigris</a:t>
            </a:r>
            <a:r>
              <a:rPr lang="en-US" dirty="0">
                <a:latin typeface="Times New Roman" panose="02020603050405020304" pitchFamily="18" charset="0"/>
                <a:cs typeface="Times New Roman" panose="02020603050405020304" pitchFamily="18" charset="0"/>
              </a:rPr>
              <a:t>, S., Gomez-Gonzalez, E., Gomez, E., Martens, B., Iglesias </a:t>
            </a:r>
            <a:r>
              <a:rPr lang="en-US" dirty="0" err="1">
                <a:latin typeface="Times New Roman" panose="02020603050405020304" pitchFamily="18" charset="0"/>
                <a:cs typeface="Times New Roman" panose="02020603050405020304" pitchFamily="18" charset="0"/>
              </a:rPr>
              <a:t>Portela</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Vespe</a:t>
            </a:r>
            <a:r>
              <a:rPr lang="en-US" dirty="0">
                <a:latin typeface="Times New Roman" panose="02020603050405020304" pitchFamily="18" charset="0"/>
                <a:cs typeface="Times New Roman" panose="02020603050405020304" pitchFamily="18" charset="0"/>
              </a:rPr>
              <a:t>, M. &amp; </a:t>
            </a:r>
            <a:r>
              <a:rPr lang="en-US" dirty="0" err="1">
                <a:latin typeface="Times New Roman" panose="02020603050405020304" pitchFamily="18" charset="0"/>
                <a:cs typeface="Times New Roman" panose="02020603050405020304" pitchFamily="18" charset="0"/>
              </a:rPr>
              <a:t>Kotsev</a:t>
            </a:r>
            <a:r>
              <a:rPr lang="en-US" dirty="0">
                <a:latin typeface="Times New Roman" panose="02020603050405020304" pitchFamily="18" charset="0"/>
                <a:cs typeface="Times New Roman" panose="02020603050405020304" pitchFamily="18" charset="0"/>
              </a:rPr>
              <a:t>, A. (2020).</a:t>
            </a:r>
          </a:p>
          <a:p>
            <a:endParaRPr lang="en-US" dirty="0"/>
          </a:p>
        </p:txBody>
      </p:sp>
    </p:spTree>
    <p:extLst>
      <p:ext uri="{BB962C8B-B14F-4D97-AF65-F5344CB8AC3E}">
        <p14:creationId xmlns:p14="http://schemas.microsoft.com/office/powerpoint/2010/main" val="370766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902DE-4A5D-A7FF-9961-B131551D46F6}"/>
              </a:ext>
            </a:extLst>
          </p:cNvPr>
          <p:cNvSpPr>
            <a:spLocks noGrp="1"/>
          </p:cNvSpPr>
          <p:nvPr>
            <p:ph idx="1"/>
          </p:nvPr>
        </p:nvSpPr>
        <p:spPr>
          <a:xfrm>
            <a:off x="2610677" y="821634"/>
            <a:ext cx="8814421" cy="5446643"/>
          </a:xfrm>
        </p:spPr>
        <p:txBody>
          <a:bodyPr>
            <a:normAutofit/>
          </a:bodyPr>
          <a:lstStyle/>
          <a:p>
            <a:r>
              <a:rPr lang="en-US" sz="2000" b="1" dirty="0">
                <a:latin typeface="Times New Roman" panose="02020603050405020304" pitchFamily="18" charset="0"/>
                <a:cs typeface="Times New Roman" panose="02020603050405020304" pitchFamily="18" charset="0"/>
              </a:rPr>
              <a:t>Challenges-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Data Privacy and Ethical Concerns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Algorithm Bias and Interpretability</a:t>
            </a:r>
          </a:p>
          <a:p>
            <a:pPr marL="0" indent="0">
              <a:buNone/>
            </a:pPr>
            <a:r>
              <a:rPr lang="en-US" sz="2000" b="1" dirty="0">
                <a:latin typeface="Times New Roman" panose="02020603050405020304" pitchFamily="18" charset="0"/>
                <a:cs typeface="Times New Roman" panose="02020603050405020304" pitchFamily="18" charset="0"/>
              </a:rPr>
              <a:t>3D Printing's Role in Healthcare-</a:t>
            </a:r>
          </a:p>
          <a:p>
            <a:pPr marL="0" indent="0">
              <a:buNone/>
            </a:pPr>
            <a:r>
              <a:rPr lang="en-US" dirty="0">
                <a:latin typeface="Times New Roman" panose="02020603050405020304" pitchFamily="18" charset="0"/>
                <a:cs typeface="Times New Roman" panose="02020603050405020304" pitchFamily="18" charset="0"/>
              </a:rPr>
              <a:t>The size, dose appearance and rate of delivery of a drug can be designed to suit an individual. 3D printing has enabled the creation of high dose rapid dissipation pills, affording doctor reliable customization and complete control over the speed and strength of delivered dosage. </a:t>
            </a:r>
          </a:p>
          <a:p>
            <a:pPr marL="0" indent="0">
              <a:buNone/>
            </a:pPr>
            <a:r>
              <a:rPr lang="en-US" dirty="0">
                <a:latin typeface="Times New Roman" panose="02020603050405020304" pitchFamily="18" charset="0"/>
                <a:cs typeface="Times New Roman" panose="02020603050405020304" pitchFamily="18" charset="0"/>
              </a:rPr>
              <a:t>The word "personalized medicine" is regularly described as providing "the right patient with the right drug at the right dose at the right time.( Shaikh Siraj, N., Jain </a:t>
            </a:r>
            <a:r>
              <a:rPr lang="en-US" dirty="0" err="1">
                <a:latin typeface="Times New Roman" panose="02020603050405020304" pitchFamily="18" charset="0"/>
                <a:cs typeface="Times New Roman" panose="02020603050405020304" pitchFamily="18" charset="0"/>
              </a:rPr>
              <a:t>Vrushabha</a:t>
            </a:r>
            <a:r>
              <a:rPr lang="en-US" dirty="0">
                <a:latin typeface="Times New Roman" panose="02020603050405020304" pitchFamily="18" charset="0"/>
                <a:cs typeface="Times New Roman" panose="02020603050405020304" pitchFamily="18" charset="0"/>
              </a:rPr>
              <a:t>, G., &amp; GJ, K. 2019). The emergence of 3D printing has revolutionized healthcare by facilitating the production of prosthetics, medical devices, and even organ transplants. Its customization capabilities and cost-effectiveness contribute significantly to improving patient care and accessibility.</a:t>
            </a:r>
          </a:p>
        </p:txBody>
      </p:sp>
    </p:spTree>
    <p:extLst>
      <p:ext uri="{BB962C8B-B14F-4D97-AF65-F5344CB8AC3E}">
        <p14:creationId xmlns:p14="http://schemas.microsoft.com/office/powerpoint/2010/main" val="73276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88924E-1C8D-0458-4864-DFE4BFDA5C79}"/>
              </a:ext>
            </a:extLst>
          </p:cNvPr>
          <p:cNvSpPr>
            <a:spLocks noGrp="1"/>
          </p:cNvSpPr>
          <p:nvPr>
            <p:ph idx="1"/>
          </p:nvPr>
        </p:nvSpPr>
        <p:spPr>
          <a:xfrm>
            <a:off x="2350674" y="874643"/>
            <a:ext cx="8915400" cy="5618922"/>
          </a:xfrm>
        </p:spPr>
        <p:txBody>
          <a:bodyPr/>
          <a:lstStyle/>
          <a:p>
            <a:r>
              <a:rPr lang="en-US" sz="2000" b="1" dirty="0">
                <a:latin typeface="Times New Roman" panose="02020603050405020304" pitchFamily="18" charset="0"/>
                <a:cs typeface="Times New Roman" panose="02020603050405020304" pitchFamily="18" charset="0"/>
              </a:rPr>
              <a:t>Application in Healthcare-</a:t>
            </a:r>
          </a:p>
          <a:p>
            <a:pPr marL="0" indent="0">
              <a:buNone/>
            </a:pPr>
            <a:r>
              <a:rPr lang="en-US" dirty="0">
                <a:latin typeface="Times New Roman" panose="02020603050405020304" pitchFamily="18" charset="0"/>
                <a:cs typeface="Times New Roman" panose="02020603050405020304" pitchFamily="18" charset="0"/>
              </a:rPr>
              <a:t>	</a:t>
            </a:r>
          </a:p>
          <a:p>
            <a:r>
              <a:rPr lang="en-US" sz="2000" b="1" dirty="0">
                <a:latin typeface="Times New Roman" panose="02020603050405020304" pitchFamily="18" charset="0"/>
                <a:cs typeface="Times New Roman" panose="02020603050405020304" pitchFamily="18" charset="0"/>
              </a:rPr>
              <a:t>Prosthetics and Implants</a:t>
            </a:r>
            <a:r>
              <a:rPr lang="en-US" dirty="0">
                <a:latin typeface="Times New Roman" panose="02020603050405020304" pitchFamily="18" charset="0"/>
                <a:cs typeface="Times New Roman" panose="02020603050405020304" pitchFamily="18" charset="0"/>
              </a:rPr>
              <a:t>: 3D printing allows for the creation of personalized prosthetic limbs, orthopedic implants, and dental devices tailored to individual patient needs. These customizations enhance comfort and functionality.</a:t>
            </a:r>
          </a:p>
          <a:p>
            <a:r>
              <a:rPr lang="en-US" sz="2000" b="1" dirty="0">
                <a:latin typeface="Times New Roman" panose="02020603050405020304" pitchFamily="18" charset="0"/>
                <a:cs typeface="Times New Roman" panose="02020603050405020304" pitchFamily="18" charset="0"/>
              </a:rPr>
              <a:t>Surgical Tools and Models</a:t>
            </a:r>
            <a:r>
              <a:rPr lang="en-US" dirty="0">
                <a:latin typeface="Times New Roman" panose="02020603050405020304" pitchFamily="18" charset="0"/>
                <a:cs typeface="Times New Roman" panose="02020603050405020304" pitchFamily="18" charset="0"/>
              </a:rPr>
              <a:t>: Surgeons can benefit from 3D-printed surgical tools, anatomical models, and organ replicas for pre-surgical planning, training, and simulation, improving surgical precision.</a:t>
            </a:r>
          </a:p>
          <a:p>
            <a:r>
              <a:rPr lang="en-US" sz="2000" b="1" dirty="0">
                <a:latin typeface="Times New Roman" panose="02020603050405020304" pitchFamily="18" charset="0"/>
                <a:cs typeface="Times New Roman" panose="02020603050405020304" pitchFamily="18" charset="0"/>
              </a:rPr>
              <a:t>Tissue Engineering and Organ Transplants</a:t>
            </a:r>
            <a:r>
              <a:rPr lang="en-US" dirty="0">
                <a:latin typeface="Times New Roman" panose="02020603050405020304" pitchFamily="18" charset="0"/>
                <a:cs typeface="Times New Roman" panose="02020603050405020304" pitchFamily="18" charset="0"/>
              </a:rPr>
              <a:t>: Researchers are exploring 3D bioprinting to create living tissues and organs using bio-inks comprised of living cells. This technology holds promise for organ transplantation and tissue regeneration.</a:t>
            </a:r>
          </a:p>
          <a:p>
            <a:r>
              <a:rPr lang="en-US" sz="2000" b="1" dirty="0">
                <a:latin typeface="Times New Roman" panose="02020603050405020304" pitchFamily="18" charset="0"/>
                <a:cs typeface="Times New Roman" panose="02020603050405020304" pitchFamily="18" charset="0"/>
              </a:rPr>
              <a:t>Medical Devices</a:t>
            </a:r>
            <a:r>
              <a:rPr lang="en-US" dirty="0">
                <a:latin typeface="Times New Roman" panose="02020603050405020304" pitchFamily="18" charset="0"/>
                <a:cs typeface="Times New Roman" panose="02020603050405020304" pitchFamily="18" charset="0"/>
              </a:rPr>
              <a:t>: : Customized medical devices</a:t>
            </a:r>
          </a:p>
          <a:p>
            <a:pPr marL="0" indent="0">
              <a:buNone/>
            </a:pPr>
            <a:endParaRPr lang="en-US" dirty="0"/>
          </a:p>
        </p:txBody>
      </p:sp>
    </p:spTree>
    <p:extLst>
      <p:ext uri="{BB962C8B-B14F-4D97-AF65-F5344CB8AC3E}">
        <p14:creationId xmlns:p14="http://schemas.microsoft.com/office/powerpoint/2010/main" val="54386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7DF676D-6A5B-45BF-CDF5-FBCA7FC7A63B}"/>
              </a:ext>
            </a:extLst>
          </p:cNvPr>
          <p:cNvSpPr>
            <a:spLocks noGrp="1"/>
          </p:cNvSpPr>
          <p:nvPr>
            <p:ph idx="1"/>
          </p:nvPr>
        </p:nvSpPr>
        <p:spPr>
          <a:xfrm>
            <a:off x="2650435" y="980661"/>
            <a:ext cx="8854176" cy="4930561"/>
          </a:xfrm>
        </p:spPr>
        <p:txBody>
          <a:bodyPr>
            <a:normAutofit/>
          </a:bodyPr>
          <a:lstStyle/>
          <a:p>
            <a:r>
              <a:rPr lang="en-US" sz="2000" b="1" dirty="0">
                <a:latin typeface="Times New Roman" panose="02020603050405020304" pitchFamily="18" charset="0"/>
                <a:cs typeface="Times New Roman" panose="02020603050405020304" pitchFamily="18" charset="0"/>
              </a:rPr>
              <a:t>Benefit-</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Customization</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Rapid Prototyping</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Cost Efficiency</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Complex Geometries</a:t>
            </a:r>
          </a:p>
          <a:p>
            <a:r>
              <a:rPr lang="en-US" sz="2000" b="1" dirty="0">
                <a:latin typeface="Times New Roman" panose="02020603050405020304" pitchFamily="18" charset="0"/>
                <a:cs typeface="Times New Roman" panose="02020603050405020304" pitchFamily="18" charset="0"/>
              </a:rPr>
              <a:t>Challenges:</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Regulatory Hurdles</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Material Limitations</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Biocompatibility and Safety</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Ethical Considerations</a:t>
            </a:r>
          </a:p>
          <a:p>
            <a:endParaRPr lang="en-US" dirty="0"/>
          </a:p>
          <a:p>
            <a:endParaRPr lang="en-US" dirty="0"/>
          </a:p>
          <a:p>
            <a:endParaRPr lang="en-US" dirty="0"/>
          </a:p>
        </p:txBody>
      </p:sp>
    </p:spTree>
    <p:extLst>
      <p:ext uri="{BB962C8B-B14F-4D97-AF65-F5344CB8AC3E}">
        <p14:creationId xmlns:p14="http://schemas.microsoft.com/office/powerpoint/2010/main" val="169147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1D4FBE-121F-6FCB-9C42-8E97F5EB9BFD}"/>
              </a:ext>
            </a:extLst>
          </p:cNvPr>
          <p:cNvSpPr>
            <a:spLocks noGrp="1"/>
          </p:cNvSpPr>
          <p:nvPr>
            <p:ph idx="1"/>
          </p:nvPr>
        </p:nvSpPr>
        <p:spPr>
          <a:xfrm>
            <a:off x="2589212" y="848139"/>
            <a:ext cx="8915400" cy="5063083"/>
          </a:xfrm>
        </p:spPr>
        <p:txBody>
          <a:bodyPr/>
          <a:lstStyle/>
          <a:p>
            <a:endParaRPr lang="en-US" dirty="0"/>
          </a:p>
          <a:p>
            <a:r>
              <a:rPr lang="en-US" sz="2000" b="1" dirty="0">
                <a:latin typeface="Times New Roman" panose="02020603050405020304" pitchFamily="18" charset="0"/>
                <a:cs typeface="Times New Roman" panose="02020603050405020304" pitchFamily="18" charset="0"/>
              </a:rPr>
              <a:t>Social Media Monitoring for Public Health Surveillance</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utilization of social media data for disease monitoring and outbreak prediction has gained traction.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widespread use of social media has provided health organizations with new opportunities to enhance telehealth, remote patient monitoring, and operations in general. Studies have shown that social media can be an efficient marketing tool to boost sales and revenue.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Health providers use social media to share information about treatments and services for specific diseases, educate the public about health issues, and stay in touch with patients .</a:t>
            </a:r>
          </a:p>
          <a:p>
            <a:endParaRPr lang="en-US" dirty="0"/>
          </a:p>
        </p:txBody>
      </p:sp>
    </p:spTree>
    <p:extLst>
      <p:ext uri="{BB962C8B-B14F-4D97-AF65-F5344CB8AC3E}">
        <p14:creationId xmlns:p14="http://schemas.microsoft.com/office/powerpoint/2010/main" val="234519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F675C3-66B5-40EF-1A02-6DE59954799E}"/>
              </a:ext>
            </a:extLst>
          </p:cNvPr>
          <p:cNvSpPr>
            <a:spLocks noGrp="1"/>
          </p:cNvSpPr>
          <p:nvPr>
            <p:ph idx="1"/>
          </p:nvPr>
        </p:nvSpPr>
        <p:spPr>
          <a:xfrm>
            <a:off x="2589212" y="132522"/>
            <a:ext cx="8915400" cy="5778699"/>
          </a:xfrm>
        </p:spPr>
        <p:txBody>
          <a:bodyPr/>
          <a:lstStyle/>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Data Privacy Concerns</a:t>
            </a:r>
            <a:r>
              <a:rPr lang="en-US" dirty="0">
                <a:latin typeface="Times New Roman" panose="02020603050405020304" pitchFamily="18" charset="0"/>
                <a:cs typeface="Times New Roman" panose="02020603050405020304" pitchFamily="18" charset="0"/>
              </a:rPr>
              <a:t>: Striking a balance between collecting useful health-related data and respecting individuals' privacy rights can be a significant challenge.</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Data Volume and Accuracy</a:t>
            </a:r>
            <a:r>
              <a:rPr lang="en-US" dirty="0">
                <a:latin typeface="Times New Roman" panose="02020603050405020304" pitchFamily="18" charset="0"/>
                <a:cs typeface="Times New Roman" panose="02020603050405020304" pitchFamily="18" charset="0"/>
              </a:rPr>
              <a:t>: The sheer volume of social media data is vast, making it challenging to filter out noise and ensure the accuracy of the information </a:t>
            </a:r>
            <a:r>
              <a:rPr lang="en-US" dirty="0" err="1">
                <a:latin typeface="Times New Roman" panose="02020603050405020304" pitchFamily="18" charset="0"/>
                <a:cs typeface="Times New Roman" panose="02020603050405020304" pitchFamily="18" charset="0"/>
              </a:rPr>
              <a:t>collected.Real</a:t>
            </a:r>
            <a:r>
              <a:rPr lang="en-US" dirty="0">
                <a:latin typeface="Times New Roman" panose="02020603050405020304" pitchFamily="18" charset="0"/>
                <a:cs typeface="Times New Roman" panose="02020603050405020304" pitchFamily="18" charset="0"/>
              </a:rPr>
              <a:t>-Time Analysis: Analyzing data in real-time to identify health trends or potential outbreaks requires sophisticated algorithms and resources.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Misinformation and Context</a:t>
            </a:r>
            <a:r>
              <a:rPr lang="en-US" dirty="0">
                <a:latin typeface="Times New Roman" panose="02020603050405020304" pitchFamily="18" charset="0"/>
                <a:cs typeface="Times New Roman" panose="02020603050405020304" pitchFamily="18" charset="0"/>
              </a:rPr>
              <a:t>: Sorting through misinformation or out-of-context information is crucial. Not everything posted on social media is accurate or relevant for public health.</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Ethical and Legal Issues</a:t>
            </a:r>
            <a:r>
              <a:rPr lang="en-US" dirty="0">
                <a:latin typeface="Times New Roman" panose="02020603050405020304" pitchFamily="18" charset="0"/>
                <a:cs typeface="Times New Roman" panose="02020603050405020304" pitchFamily="18" charset="0"/>
              </a:rPr>
              <a:t>: Using data from public platforms while adhering to ethical standards and legal frameworks (like consent, data ownership, and sharing) poses ethical and legal dilemmas.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Language and Cultural Diversity</a:t>
            </a:r>
            <a:r>
              <a:rPr lang="en-US" dirty="0">
                <a:latin typeface="Times New Roman" panose="02020603050405020304" pitchFamily="18" charset="0"/>
                <a:cs typeface="Times New Roman" panose="02020603050405020304" pitchFamily="18" charset="0"/>
              </a:rPr>
              <a:t>: Understanding different languages, dialects, and cultural nuances in social media posts adds complexity to the analysis.</a:t>
            </a:r>
          </a:p>
        </p:txBody>
      </p:sp>
    </p:spTree>
    <p:extLst>
      <p:ext uri="{BB962C8B-B14F-4D97-AF65-F5344CB8AC3E}">
        <p14:creationId xmlns:p14="http://schemas.microsoft.com/office/powerpoint/2010/main" val="39380355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429</TotalTime>
  <Words>1793</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Times New Roman</vt:lpstr>
      <vt:lpstr>Wingdings 3</vt:lpstr>
      <vt:lpstr>Wisp</vt:lpstr>
      <vt:lpstr>    Exploring The Synergy Of                Technology            In Public Health-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Synergy Of                Technology            In Public Health-</dc:title>
  <dc:creator>Suraj Kapale</dc:creator>
  <cp:lastModifiedBy>Advocate Dr Kazi Abdul Mannan</cp:lastModifiedBy>
  <cp:revision>2</cp:revision>
  <dcterms:created xsi:type="dcterms:W3CDTF">2023-12-14T11:05:13Z</dcterms:created>
  <dcterms:modified xsi:type="dcterms:W3CDTF">2023-12-15T14:58:14Z</dcterms:modified>
</cp:coreProperties>
</file>