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70" r:id="rId4"/>
    <p:sldId id="271" r:id="rId6"/>
    <p:sldId id="257" r:id="rId7"/>
    <p:sldId id="258" r:id="rId8"/>
    <p:sldId id="285" r:id="rId9"/>
    <p:sldId id="262" r:id="rId10"/>
    <p:sldId id="263" r:id="rId11"/>
    <p:sldId id="264" r:id="rId12"/>
    <p:sldId id="267" r:id="rId13"/>
    <p:sldId id="286" r:id="rId14"/>
    <p:sldId id="272" r:id="rId15"/>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58"/>
        <p:guide pos="2948"/>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en-US" strike="noStrike" noProof="1"/>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3EFD42F7-718C-4B98-AAEC-167E6DDD60A7}" type="datetimeFigureOut">
              <a:rPr lang="en-US" strike="noStrike" noProof="1" smtClean="0">
                <a:latin typeface="Arial" panose="020B0604020202020204" pitchFamily="34" charset="0"/>
                <a:ea typeface="+mn-ea"/>
                <a:cs typeface="+mn-cs"/>
              </a:rPr>
            </a:fld>
            <a:endParaRPr lang="en-US" strike="noStrike" noProof="1"/>
          </a:p>
        </p:txBody>
      </p:sp>
      <p:sp>
        <p:nvSpPr>
          <p:cNvPr id="3076" name="Slide Image Placeholder 3"/>
          <p:cNvSpPr>
            <a:spLocks noGrp="1" noRot="1" noChangeAspect="1"/>
          </p:cNvSpPr>
          <p:nvPr>
            <p:ph type="sldImg"/>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sp>
      <p:sp>
        <p:nvSpPr>
          <p:cNvPr id="3077" name="Notes Placeholder 4"/>
          <p:cNvSpPr>
            <a:spLocks noGrp="1"/>
          </p:cNvSpPr>
          <p:nvPr>
            <p:ph type="body" sz="quarter"/>
          </p:nvPr>
        </p:nvSpPr>
        <p:spPr>
          <a:xfrm>
            <a:off x="685800" y="4400550"/>
            <a:ext cx="5486400" cy="3600450"/>
          </a:xfrm>
          <a:prstGeom prst="rect">
            <a:avLst/>
          </a:prstGeom>
          <a:noFill/>
          <a:ln w="9525">
            <a:noFill/>
          </a:ln>
        </p:spPr>
        <p:txBody>
          <a:bodyPr vert="horz" lIns="91440" tIns="45720" rIns="91440" bIns="45720" anchor="t" anchorCtr="0"/>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en-US" altLang="zh-CN"/>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en-US" strike="noStrike" noProof="1"/>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21B2AA4F-B828-4D7C-AFD3-893933DAFCB4}" type="slidenum">
              <a:rPr lang="en-US" strike="noStrike" noProof="1" smtClean="0">
                <a:latin typeface="Arial" panose="020B0604020202020204" pitchFamily="34" charset="0"/>
                <a:ea typeface="+mn-ea"/>
                <a:cs typeface="+mn-cs"/>
              </a:rPr>
            </a:fld>
            <a:endParaRPr 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Slide Image Placeholder 1"/>
          <p:cNvSpPr>
            <a:spLocks noGrp="1" noRot="1" noChangeAspect="1" noTextEdit="1"/>
          </p:cNvSpPr>
          <p:nvPr>
            <p:ph type="sldImg"/>
          </p:nvPr>
        </p:nvSpPr>
        <p:spPr>
          <a:xfrm>
            <a:off x="1143000" y="685800"/>
            <a:ext cx="4572000" cy="3429000"/>
          </a:xfrm>
          <a:ln>
            <a:miter/>
          </a:ln>
        </p:spPr>
      </p:sp>
      <p:sp>
        <p:nvSpPr>
          <p:cNvPr id="5122" name="Notes Placeholder 2"/>
          <p:cNvSpPr>
            <a:spLocks noGrp="1"/>
          </p:cNvSpPr>
          <p:nvPr>
            <p:ph type="body"/>
          </p:nvPr>
        </p:nvSpPr>
        <p:spPr/>
        <p:txBody>
          <a:bodyPr wrap="square" lIns="91440" tIns="45720" rIns="91440" bIns="45720" anchor="t" anchorCtr="0"/>
          <a:p>
            <a:pPr lvl="0"/>
            <a:endParaRPr lang="en-US" altLang="zh-CN" dirty="0"/>
          </a:p>
        </p:txBody>
      </p:sp>
      <p:sp>
        <p:nvSpPr>
          <p:cNvPr id="5123" name="Slide Number Placeholder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en-US" altLang="zh-CN" sz="1200">
                <a:solidFill>
                  <a:srgbClr val="000000"/>
                </a:solidFill>
                <a:latin typeface="Arial" panose="020B0604020202020204" pitchFamily="34" charset="0"/>
              </a:rPr>
            </a:fld>
            <a:endParaRPr lang="en-US" altLang="zh-CN" sz="1200" dirty="0">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274638"/>
            <a:ext cx="6052930" cy="5851525"/>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fontAlgn="auto"/>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
        <p:nvSpPr>
          <p:cNvPr id="5" name="Footer Placeholder 4"/>
          <p:cNvSpPr>
            <a:spLocks noGrp="1"/>
          </p:cNvSpPr>
          <p:nvPr>
            <p:ph type="ftr" sz="quarter" idx="11"/>
          </p:nvPr>
        </p:nvSpPr>
        <p:spPr/>
        <p:txBody>
          <a:bodyPr/>
          <a:p>
            <a:pPr fontAlgn="base"/>
            <a:endParaRPr lang="en-US" strike="noStrike" noProof="1">
              <a:solidFill>
                <a:prstClr val="black">
                  <a:tint val="75000"/>
                </a:prstClr>
              </a:solidFill>
            </a:endParaRPr>
          </a:p>
        </p:txBody>
      </p:sp>
      <p:sp>
        <p:nvSpPr>
          <p:cNvPr id="6" name="Slide Number Placeholder 5"/>
          <p:cNvSpPr>
            <a:spLocks noGrp="1"/>
          </p:cNvSpPr>
          <p:nvPr>
            <p:ph type="sldNum" sz="quarter" idx="12"/>
          </p:nvPr>
        </p:nvSpPr>
        <p:spPr/>
        <p:txBody>
          <a:bodyPr/>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
        <p:nvSpPr>
          <p:cNvPr id="5" name="Footer Placeholder 4"/>
          <p:cNvSpPr>
            <a:spLocks noGrp="1"/>
          </p:cNvSpPr>
          <p:nvPr>
            <p:ph type="ftr" sz="quarter" idx="11"/>
          </p:nvPr>
        </p:nvSpPr>
        <p:spPr/>
        <p:txBody>
          <a:bodyPr/>
          <a:p>
            <a:pPr fontAlgn="base"/>
            <a:endParaRPr lang="en-US" strike="noStrike" noProof="1">
              <a:solidFill>
                <a:prstClr val="black">
                  <a:tint val="75000"/>
                </a:prstClr>
              </a:solidFill>
            </a:endParaRPr>
          </a:p>
        </p:txBody>
      </p:sp>
      <p:sp>
        <p:nvSpPr>
          <p:cNvPr id="6" name="Slide Number Placeholder 5"/>
          <p:cNvSpPr>
            <a:spLocks noGrp="1"/>
          </p:cNvSpPr>
          <p:nvPr>
            <p:ph type="sldNum" sz="quarter" idx="12"/>
          </p:nvPr>
        </p:nvSpPr>
        <p:spPr/>
        <p:txBody>
          <a:bodyPr/>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auto"/>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auto"/>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
        <p:nvSpPr>
          <p:cNvPr id="5" name="Footer Placeholder 4"/>
          <p:cNvSpPr>
            <a:spLocks noGrp="1"/>
          </p:cNvSpPr>
          <p:nvPr>
            <p:ph type="ftr" sz="quarter" idx="11"/>
          </p:nvPr>
        </p:nvSpPr>
        <p:spPr/>
        <p:txBody>
          <a:bodyPr/>
          <a:p>
            <a:pPr fontAlgn="base"/>
            <a:endParaRPr lang="en-US" strike="noStrike" noProof="1">
              <a:solidFill>
                <a:prstClr val="black">
                  <a:tint val="75000"/>
                </a:prstClr>
              </a:solidFill>
            </a:endParaRPr>
          </a:p>
        </p:txBody>
      </p:sp>
      <p:sp>
        <p:nvSpPr>
          <p:cNvPr id="6" name="Slide Number Placeholder 5"/>
          <p:cNvSpPr>
            <a:spLocks noGrp="1"/>
          </p:cNvSpPr>
          <p:nvPr>
            <p:ph type="sldNum" sz="quarter" idx="12"/>
          </p:nvPr>
        </p:nvSpPr>
        <p:spPr/>
        <p:txBody>
          <a:bodyPr/>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
        <p:nvSpPr>
          <p:cNvPr id="6" name="Footer Placeholder 5"/>
          <p:cNvSpPr>
            <a:spLocks noGrp="1"/>
          </p:cNvSpPr>
          <p:nvPr>
            <p:ph type="ftr" sz="quarter" idx="11"/>
          </p:nvPr>
        </p:nvSpPr>
        <p:spPr/>
        <p:txBody>
          <a:bodyPr/>
          <a:p>
            <a:pPr fontAlgn="base"/>
            <a:endParaRPr lang="en-US" strike="noStrike" noProof="1">
              <a:solidFill>
                <a:prstClr val="black">
                  <a:tint val="75000"/>
                </a:prstClr>
              </a:solidFill>
            </a:endParaRPr>
          </a:p>
        </p:txBody>
      </p:sp>
      <p:sp>
        <p:nvSpPr>
          <p:cNvPr id="7" name="Slide Number Placeholder 6"/>
          <p:cNvSpPr>
            <a:spLocks noGrp="1"/>
          </p:cNvSpPr>
          <p:nvPr>
            <p:ph type="sldNum" sz="quarter" idx="12"/>
          </p:nvPr>
        </p:nvSpPr>
        <p:spPr/>
        <p:txBody>
          <a:bodyPr/>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auto"/>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
        <p:nvSpPr>
          <p:cNvPr id="8" name="Footer Placeholder 7"/>
          <p:cNvSpPr>
            <a:spLocks noGrp="1"/>
          </p:cNvSpPr>
          <p:nvPr>
            <p:ph type="ftr" sz="quarter" idx="11"/>
          </p:nvPr>
        </p:nvSpPr>
        <p:spPr/>
        <p:txBody>
          <a:bodyPr/>
          <a:p>
            <a:pPr fontAlgn="base"/>
            <a:endParaRPr lang="en-US" strike="noStrike" noProof="1">
              <a:solidFill>
                <a:prstClr val="black">
                  <a:tint val="75000"/>
                </a:prstClr>
              </a:solidFill>
            </a:endParaRPr>
          </a:p>
        </p:txBody>
      </p:sp>
      <p:sp>
        <p:nvSpPr>
          <p:cNvPr id="9" name="Slide Number Placeholder 8"/>
          <p:cNvSpPr>
            <a:spLocks noGrp="1"/>
          </p:cNvSpPr>
          <p:nvPr>
            <p:ph type="sldNum" sz="quarter" idx="12"/>
          </p:nvPr>
        </p:nvSpPr>
        <p:spPr/>
        <p:txBody>
          <a:bodyPr/>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
        <p:nvSpPr>
          <p:cNvPr id="4" name="Footer Placeholder 3"/>
          <p:cNvSpPr>
            <a:spLocks noGrp="1"/>
          </p:cNvSpPr>
          <p:nvPr>
            <p:ph type="ftr" sz="quarter" idx="11"/>
          </p:nvPr>
        </p:nvSpPr>
        <p:spPr/>
        <p:txBody>
          <a:bodyPr/>
          <a:p>
            <a:pPr fontAlgn="base"/>
            <a:endParaRPr lang="en-US" strike="noStrike" noProof="1">
              <a:solidFill>
                <a:prstClr val="black">
                  <a:tint val="75000"/>
                </a:prstClr>
              </a:solidFill>
            </a:endParaRPr>
          </a:p>
        </p:txBody>
      </p:sp>
      <p:sp>
        <p:nvSpPr>
          <p:cNvPr id="5" name="Slide Number Placeholder 4"/>
          <p:cNvSpPr>
            <a:spLocks noGrp="1"/>
          </p:cNvSpPr>
          <p:nvPr>
            <p:ph type="sldNum" sz="quarter" idx="12"/>
          </p:nvPr>
        </p:nvSpPr>
        <p:spPr/>
        <p:txBody>
          <a:bodyPr/>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
        <p:nvSpPr>
          <p:cNvPr id="3" name="Footer Placeholder 2"/>
          <p:cNvSpPr>
            <a:spLocks noGrp="1"/>
          </p:cNvSpPr>
          <p:nvPr>
            <p:ph type="ftr" sz="quarter" idx="11"/>
          </p:nvPr>
        </p:nvSpPr>
        <p:spPr/>
        <p:txBody>
          <a:bodyPr/>
          <a:p>
            <a:pPr fontAlgn="base"/>
            <a:endParaRPr lang="en-US" strike="noStrike" noProof="1">
              <a:solidFill>
                <a:prstClr val="black">
                  <a:tint val="75000"/>
                </a:prstClr>
              </a:solidFill>
            </a:endParaRPr>
          </a:p>
        </p:txBody>
      </p:sp>
      <p:sp>
        <p:nvSpPr>
          <p:cNvPr id="4" name="Slide Number Placeholder 3"/>
          <p:cNvSpPr>
            <a:spLocks noGrp="1"/>
          </p:cNvSpPr>
          <p:nvPr>
            <p:ph type="sldNum" sz="quarter" idx="12"/>
          </p:nvPr>
        </p:nvSpPr>
        <p:spPr/>
        <p:txBody>
          <a:bodyPr/>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auto"/>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auto"/>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
        <p:nvSpPr>
          <p:cNvPr id="6" name="Footer Placeholder 5"/>
          <p:cNvSpPr>
            <a:spLocks noGrp="1"/>
          </p:cNvSpPr>
          <p:nvPr>
            <p:ph type="ftr" sz="quarter" idx="11"/>
          </p:nvPr>
        </p:nvSpPr>
        <p:spPr/>
        <p:txBody>
          <a:bodyPr/>
          <a:p>
            <a:pPr fontAlgn="base"/>
            <a:endParaRPr lang="en-US" strike="noStrike" noProof="1">
              <a:solidFill>
                <a:prstClr val="black">
                  <a:tint val="75000"/>
                </a:prstClr>
              </a:solidFill>
            </a:endParaRPr>
          </a:p>
        </p:txBody>
      </p:sp>
      <p:sp>
        <p:nvSpPr>
          <p:cNvPr id="7" name="Slide Number Placeholder 6"/>
          <p:cNvSpPr>
            <a:spLocks noGrp="1"/>
          </p:cNvSpPr>
          <p:nvPr>
            <p:ph type="sldNum" sz="quarter" idx="12"/>
          </p:nvPr>
        </p:nvSpPr>
        <p:spPr/>
        <p:txBody>
          <a:bodyPr/>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auto"/>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auto"/>
            <a:endParaRPr lang="en-US" strike="noStrike" noProof="1"/>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auto"/>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
        <p:nvSpPr>
          <p:cNvPr id="6" name="Footer Placeholder 5"/>
          <p:cNvSpPr>
            <a:spLocks noGrp="1"/>
          </p:cNvSpPr>
          <p:nvPr>
            <p:ph type="ftr" sz="quarter" idx="11"/>
          </p:nvPr>
        </p:nvSpPr>
        <p:spPr/>
        <p:txBody>
          <a:bodyPr/>
          <a:p>
            <a:pPr fontAlgn="base"/>
            <a:endParaRPr lang="en-US" strike="noStrike" noProof="1">
              <a:solidFill>
                <a:prstClr val="black">
                  <a:tint val="75000"/>
                </a:prstClr>
              </a:solidFill>
            </a:endParaRPr>
          </a:p>
        </p:txBody>
      </p:sp>
      <p:sp>
        <p:nvSpPr>
          <p:cNvPr id="7" name="Slide Number Placeholder 6"/>
          <p:cNvSpPr>
            <a:spLocks noGrp="1"/>
          </p:cNvSpPr>
          <p:nvPr>
            <p:ph type="sldNum" sz="quarter" idx="12"/>
          </p:nvPr>
        </p:nvSpPr>
        <p:spPr/>
        <p:txBody>
          <a:bodyPr/>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
        <p:nvSpPr>
          <p:cNvPr id="5" name="Footer Placeholder 4"/>
          <p:cNvSpPr>
            <a:spLocks noGrp="1"/>
          </p:cNvSpPr>
          <p:nvPr>
            <p:ph type="ftr" sz="quarter" idx="11"/>
          </p:nvPr>
        </p:nvSpPr>
        <p:spPr/>
        <p:txBody>
          <a:bodyPr/>
          <a:p>
            <a:pPr fontAlgn="base"/>
            <a:endParaRPr lang="en-US" strike="noStrike" noProof="1">
              <a:solidFill>
                <a:prstClr val="black">
                  <a:tint val="75000"/>
                </a:prstClr>
              </a:solidFill>
            </a:endParaRPr>
          </a:p>
        </p:txBody>
      </p:sp>
      <p:sp>
        <p:nvSpPr>
          <p:cNvPr id="6" name="Slide Number Placeholder 5"/>
          <p:cNvSpPr>
            <a:spLocks noGrp="1"/>
          </p:cNvSpPr>
          <p:nvPr>
            <p:ph type="sldNum" sz="quarter" idx="12"/>
          </p:nvPr>
        </p:nvSpPr>
        <p:spPr/>
        <p:txBody>
          <a:bodyPr/>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auto"/>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274638"/>
            <a:ext cx="6019800" cy="5851525"/>
          </a:xfrm>
        </p:spPr>
        <p:txBody>
          <a:bodyPr vert="eaVert"/>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
        <p:nvSpPr>
          <p:cNvPr id="5" name="Footer Placeholder 4"/>
          <p:cNvSpPr>
            <a:spLocks noGrp="1"/>
          </p:cNvSpPr>
          <p:nvPr>
            <p:ph type="ftr" sz="quarter" idx="11"/>
          </p:nvPr>
        </p:nvSpPr>
        <p:spPr/>
        <p:txBody>
          <a:bodyPr/>
          <a:p>
            <a:pPr fontAlgn="base"/>
            <a:endParaRPr lang="en-US" strike="noStrike" noProof="1">
              <a:solidFill>
                <a:prstClr val="black">
                  <a:tint val="75000"/>
                </a:prstClr>
              </a:solidFill>
            </a:endParaRPr>
          </a:p>
        </p:txBody>
      </p:sp>
      <p:sp>
        <p:nvSpPr>
          <p:cNvPr id="6" name="Slide Number Placeholder 5"/>
          <p:cNvSpPr>
            <a:spLocks noGrp="1"/>
          </p:cNvSpPr>
          <p:nvPr>
            <p:ph type="sldNum" sz="quarter" idx="12"/>
          </p:nvPr>
        </p:nvSpPr>
        <p:spPr/>
        <p:txBody>
          <a:bodyPr/>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600200"/>
            <a:ext cx="4032504" cy="4525963"/>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54296" y="1600200"/>
            <a:ext cx="4032504" cy="4525963"/>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lvl="0" fontAlgn="base"/>
            <a:endParaRPr lang="zh-CN" altLang="en-US" strike="noStrike" noProof="1" dirty="0"/>
          </a:p>
        </p:txBody>
      </p:sp>
      <p:sp>
        <p:nvSpPr>
          <p:cNvPr id="6" name="Footer Placeholder 5"/>
          <p:cNvSpPr>
            <a:spLocks noGrp="1"/>
          </p:cNvSpPr>
          <p:nvPr>
            <p:ph type="ftr" sz="quarter" idx="11"/>
          </p:nvPr>
        </p:nvSpPr>
        <p:spPr/>
        <p:txBody>
          <a:bodyPr/>
          <a:p>
            <a:pPr lvl="0" fontAlgn="base"/>
            <a:endParaRPr lang="zh-CN" altLang="en-US" strike="noStrike" noProof="1" dirty="0"/>
          </a:p>
        </p:txBody>
      </p:sp>
      <p:sp>
        <p:nvSpPr>
          <p:cNvPr id="7" name="Slide Number Placeholder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629841" y="2505075"/>
            <a:ext cx="3868340"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4629150" y="2505075"/>
            <a:ext cx="3887391"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lvl="0" fontAlgn="base"/>
            <a:endParaRPr lang="zh-CN" altLang="en-US" strike="noStrike" noProof="1" dirty="0"/>
          </a:p>
        </p:txBody>
      </p:sp>
      <p:sp>
        <p:nvSpPr>
          <p:cNvPr id="8" name="Footer Placeholder 7"/>
          <p:cNvSpPr>
            <a:spLocks noGrp="1"/>
          </p:cNvSpPr>
          <p:nvPr>
            <p:ph type="ftr" sz="quarter" idx="11"/>
          </p:nvPr>
        </p:nvSpPr>
        <p:spPr/>
        <p:txBody>
          <a:bodyPr/>
          <a:p>
            <a:pPr lvl="0" fontAlgn="base"/>
            <a:endParaRPr lang="zh-CN" altLang="en-US" strike="noStrike" noProof="1" dirty="0"/>
          </a:p>
        </p:txBody>
      </p:sp>
      <p:sp>
        <p:nvSpPr>
          <p:cNvPr id="9" name="Slide Number Placeholder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p>
            <a:pPr lvl="0" fontAlgn="base"/>
            <a:endParaRPr lang="zh-CN" altLang="en-US" strike="noStrike" noProof="1" dirty="0"/>
          </a:p>
        </p:txBody>
      </p:sp>
      <p:sp>
        <p:nvSpPr>
          <p:cNvPr id="4" name="Footer Placeholder 3"/>
          <p:cNvSpPr>
            <a:spLocks noGrp="1"/>
          </p:cNvSpPr>
          <p:nvPr>
            <p:ph type="ftr" sz="quarter" idx="11"/>
          </p:nvPr>
        </p:nvSpPr>
        <p:spPr/>
        <p:txBody>
          <a:bodyPr/>
          <a:p>
            <a:pPr lvl="0" fontAlgn="base"/>
            <a:endParaRPr lang="zh-CN" altLang="en-US" strike="noStrike" noProof="1" dirty="0"/>
          </a:p>
        </p:txBody>
      </p:sp>
      <p:sp>
        <p:nvSpPr>
          <p:cNvPr id="5" name="Slide Number Placeholder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lvl="0" fontAlgn="base"/>
            <a:endParaRPr lang="zh-CN" altLang="en-US" strike="noStrike" noProof="1" dirty="0"/>
          </a:p>
        </p:txBody>
      </p:sp>
      <p:sp>
        <p:nvSpPr>
          <p:cNvPr id="3" name="Footer Placeholder 2"/>
          <p:cNvSpPr>
            <a:spLocks noGrp="1"/>
          </p:cNvSpPr>
          <p:nvPr>
            <p:ph type="ftr" sz="quarter" idx="11"/>
          </p:nvPr>
        </p:nvSpPr>
        <p:spPr/>
        <p:txBody>
          <a:bodyPr/>
          <a:p>
            <a:pPr lvl="0" fontAlgn="base"/>
            <a:endParaRPr lang="zh-CN" altLang="en-US" strike="noStrike" noProof="1" dirty="0"/>
          </a:p>
        </p:txBody>
      </p:sp>
      <p:sp>
        <p:nvSpPr>
          <p:cNvPr id="4" name="Slide Number Placeholder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lvl="0" fontAlgn="base"/>
            <a:endParaRPr lang="zh-CN" altLang="en-US" strike="noStrike" noProof="1" dirty="0"/>
          </a:p>
        </p:txBody>
      </p:sp>
      <p:sp>
        <p:nvSpPr>
          <p:cNvPr id="6" name="Footer Placeholder 5"/>
          <p:cNvSpPr>
            <a:spLocks noGrp="1"/>
          </p:cNvSpPr>
          <p:nvPr>
            <p:ph type="ftr" sz="quarter" idx="11"/>
          </p:nvPr>
        </p:nvSpPr>
        <p:spPr/>
        <p:txBody>
          <a:bodyPr/>
          <a:p>
            <a:pPr lvl="0" fontAlgn="base"/>
            <a:endParaRPr lang="zh-CN" altLang="en-US" strike="noStrike" noProof="1" dirty="0"/>
          </a:p>
        </p:txBody>
      </p:sp>
      <p:sp>
        <p:nvSpPr>
          <p:cNvPr id="7" name="Slide Number Placeholder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en-US" strike="noStrike" noProof="1"/>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lvl="0" fontAlgn="base"/>
            <a:endParaRPr lang="zh-CN" altLang="en-US" strike="noStrike" noProof="1" dirty="0"/>
          </a:p>
        </p:txBody>
      </p:sp>
      <p:sp>
        <p:nvSpPr>
          <p:cNvPr id="6" name="Footer Placeholder 5"/>
          <p:cNvSpPr>
            <a:spLocks noGrp="1"/>
          </p:cNvSpPr>
          <p:nvPr>
            <p:ph type="ftr" sz="quarter" idx="11"/>
          </p:nvPr>
        </p:nvSpPr>
        <p:spPr/>
        <p:txBody>
          <a:bodyPr/>
          <a:p>
            <a:pPr lvl="0" fontAlgn="base"/>
            <a:endParaRPr lang="zh-CN" altLang="en-US" strike="noStrike" noProof="1" dirty="0"/>
          </a:p>
        </p:txBody>
      </p:sp>
      <p:sp>
        <p:nvSpPr>
          <p:cNvPr id="7" name="Slide Number Placeholder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Title 1025"/>
          <p:cNvSpPr>
            <a:spLocks noGrp="1"/>
          </p:cNvSpPr>
          <p:nvPr>
            <p:ph type="title"/>
          </p:nvPr>
        </p:nvSpPr>
        <p:spPr>
          <a:xfrm>
            <a:off x="457200" y="274638"/>
            <a:ext cx="8229600" cy="1143000"/>
          </a:xfrm>
          <a:prstGeom prst="rect">
            <a:avLst/>
          </a:prstGeom>
          <a:noFill/>
          <a:ln w="9525">
            <a:noFill/>
          </a:ln>
        </p:spPr>
        <p:txBody>
          <a:bodyPr anchor="ctr" anchorCtr="0"/>
          <a:p>
            <a:pPr lvl="0"/>
            <a:r>
              <a:rPr lang="en-US" altLang="zh-CN"/>
              <a:t>Click to edit Master title style</a:t>
            </a:r>
            <a:endParaRPr lang="en-US" altLang="zh-CN"/>
          </a:p>
        </p:txBody>
      </p:sp>
      <p:sp>
        <p:nvSpPr>
          <p:cNvPr id="1027" name="Text Placeholder 1026"/>
          <p:cNvSpPr>
            <a:spLocks noGrp="1"/>
          </p:cNvSpPr>
          <p:nvPr>
            <p:ph type="body"/>
          </p:nvPr>
        </p:nvSpPr>
        <p:spPr>
          <a:xfrm>
            <a:off x="457200" y="1600200"/>
            <a:ext cx="8229600" cy="4525963"/>
          </a:xfrm>
          <a:prstGeom prst="rect">
            <a:avLst/>
          </a:prstGeom>
          <a:noFill/>
          <a:ln w="9525">
            <a:noFill/>
          </a:ln>
        </p:spPr>
        <p:txBody>
          <a:bodyPr anchor="t" anchorCtr="0"/>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en-US" altLang="zh-CN"/>
          </a:p>
        </p:txBody>
      </p:sp>
      <p:sp>
        <p:nvSpPr>
          <p:cNvPr id="1028" name="Date Placeholder 1027"/>
          <p:cNvSpPr>
            <a:spLocks noGrp="1"/>
          </p:cNvSpPr>
          <p:nvPr>
            <p:ph type="dt" sz="half" idx="2"/>
          </p:nvPr>
        </p:nvSpPr>
        <p:spPr>
          <a:xfrm>
            <a:off x="457200" y="6245225"/>
            <a:ext cx="2133600" cy="476250"/>
          </a:xfrm>
          <a:prstGeom prst="rect">
            <a:avLst/>
          </a:prstGeom>
          <a:noFill/>
          <a:ln w="9525">
            <a:noFill/>
          </a:ln>
        </p:spPr>
        <p:txBody>
          <a:bodyPr/>
          <a:lstStyle>
            <a:lvl1pPr>
              <a:defRPr sz="1400">
                <a:ea typeface="SimSun" panose="02010600030101010101" pitchFamily="2" charset="-122"/>
              </a:defRPr>
            </a:lvl1pPr>
          </a:lstStyle>
          <a:p>
            <a:pPr lvl="0" fontAlgn="base"/>
            <a:endParaRPr lang="zh-CN" altLang="en-US" strike="noStrike" noProof="1" dirty="0"/>
          </a:p>
        </p:txBody>
      </p:sp>
      <p:sp>
        <p:nvSpPr>
          <p:cNvPr id="1029" name="Footer Placeholder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ea typeface="SimSun" panose="02010600030101010101" pitchFamily="2" charset="-122"/>
              </a:defRPr>
            </a:lvl1pPr>
          </a:lstStyle>
          <a:p>
            <a:pPr lvl="0" fontAlgn="base"/>
            <a:endParaRPr lang="zh-CN" altLang="en-US" strike="noStrike" noProof="1" dirty="0"/>
          </a:p>
        </p:txBody>
      </p:sp>
      <p:sp>
        <p:nvSpPr>
          <p:cNvPr id="1030" name="Slide Number Placeholder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ea typeface="SimSun" panose="02010600030101010101" pitchFamily="2" charset="-122"/>
              </a:defRPr>
            </a:lvl1p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050" name="Title Placeholder 1"/>
          <p:cNvSpPr>
            <a:spLocks noGrp="1"/>
          </p:cNvSpPr>
          <p:nvPr>
            <p:ph type="title"/>
          </p:nvPr>
        </p:nvSpPr>
        <p:spPr>
          <a:xfrm>
            <a:off x="457200" y="274638"/>
            <a:ext cx="8229600" cy="1143000"/>
          </a:xfrm>
          <a:prstGeom prst="rect">
            <a:avLst/>
          </a:prstGeom>
          <a:noFill/>
          <a:ln w="9525">
            <a:noFill/>
          </a:ln>
        </p:spPr>
        <p:txBody>
          <a:bodyPr vert="horz" lIns="91440" tIns="45720" rIns="91440" bIns="45720" anchor="ctr" anchorCtr="0"/>
          <a:p>
            <a:pPr lvl="0"/>
            <a:r>
              <a:rPr lang="en-US" altLang="zh-CN"/>
              <a:t>Click to edit Master title style</a:t>
            </a:r>
            <a:endParaRPr lang="en-US" altLang="zh-CN"/>
          </a:p>
        </p:txBody>
      </p:sp>
      <p:sp>
        <p:nvSpPr>
          <p:cNvPr id="2051" name="Text Placeholder 2"/>
          <p:cNvSpPr>
            <a:spLocks noGrp="1"/>
          </p:cNvSpPr>
          <p:nvPr>
            <p:ph type="body"/>
          </p:nvPr>
        </p:nvSpPr>
        <p:spPr>
          <a:xfrm>
            <a:off x="457200" y="1600200"/>
            <a:ext cx="8229600" cy="4525963"/>
          </a:xfrm>
          <a:prstGeom prst="rect">
            <a:avLst/>
          </a:prstGeom>
          <a:noFill/>
          <a:ln w="9525">
            <a:noFill/>
          </a:ln>
        </p:spPr>
        <p:txBody>
          <a:bodyPr vert="horz" lIns="91440" tIns="45720" rIns="91440" bIns="45720" anchor="t" anchorCtr="0"/>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en-US" altLang="zh-C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endParaRPr lang="en-US" strike="noStrike" noProof="1">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fld>
            <a:endParaRPr lang="en-US" strike="noStrike" noProof="1">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3.jpeg"/><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mailto:sakharedhondiram@yahoo.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5"/>
          <p:cNvPicPr>
            <a:picLocks noChangeAspect="1" noChangeArrowheads="1"/>
          </p:cNvPicPr>
          <p:nvPr/>
        </p:nvPicPr>
        <p:blipFill>
          <a:blip r:embed="rId1"/>
          <a:stretch>
            <a:fillRect/>
          </a:stretch>
        </p:blipFill>
        <p:spPr bwMode="auto">
          <a:xfrm>
            <a:off x="0" y="71755"/>
            <a:ext cx="9144000" cy="7086600"/>
          </a:xfrm>
          <a:prstGeom prst="rect">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WordArt 10"/>
          <p:cNvSpPr>
            <a:spLocks noTextEdit="1"/>
          </p:cNvSpPr>
          <p:nvPr/>
        </p:nvSpPr>
        <p:spPr>
          <a:xfrm>
            <a:off x="1066800" y="2819400"/>
            <a:ext cx="6705600" cy="838200"/>
          </a:xfrm>
          <a:prstGeom prst="rect">
            <a:avLst/>
          </a:prstGeom>
        </p:spPr>
        <p:txBody>
          <a:bodyPr wrap="none" fromWordArt="1">
            <a:prstTxWarp prst="textPlain">
              <a:avLst>
                <a:gd name="adj" fmla="val 50000"/>
              </a:avLst>
            </a:prstTxWarp>
            <a:normAutofit/>
          </a:bodyPr>
          <a:p>
            <a:pPr algn="ctr"/>
            <a:r>
              <a:rPr lang="en-US" sz="6000">
                <a:ln w="12700" cap="flat" cmpd="sng">
                  <a:solidFill>
                    <a:srgbClr val="EAEAEA"/>
                  </a:solidFill>
                  <a:prstDash val="solid"/>
                  <a:round/>
                  <a:headEnd type="none" w="med" len="med"/>
                  <a:tailEnd type="none" w="med" len="med"/>
                </a:ln>
                <a:solidFill>
                  <a:srgbClr val="800000"/>
                </a:solidFill>
                <a:effectLst>
                  <a:outerShdw dist="35921" dir="2699999" sy="50000" kx="2115830" algn="bl" rotWithShape="0">
                    <a:srgbClr val="C0C0C0">
                      <a:alpha val="79999"/>
                    </a:srgbClr>
                  </a:outerShdw>
                </a:effectLst>
                <a:latin typeface="Arial" panose="020B0604020202020204" pitchFamily="34" charset="0"/>
                <a:ea typeface="Arial" panose="020B0604020202020204" pitchFamily="34" charset="0"/>
              </a:rPr>
              <a:t>WELCOME</a:t>
            </a:r>
            <a:endParaRPr lang="en-US" sz="6000">
              <a:ln w="12700" cap="flat" cmpd="sng">
                <a:solidFill>
                  <a:srgbClr val="EAEAEA"/>
                </a:solidFill>
                <a:prstDash val="solid"/>
                <a:round/>
                <a:headEnd type="none" w="med" len="med"/>
                <a:tailEnd type="none" w="med" len="med"/>
              </a:ln>
              <a:solidFill>
                <a:srgbClr val="800000"/>
              </a:solidFill>
              <a:effectLst>
                <a:outerShdw dist="35921" dir="2699999" sy="50000" kx="2115830" algn="bl" rotWithShape="0">
                  <a:srgbClr val="C0C0C0">
                    <a:alpha val="79999"/>
                  </a:srgbClr>
                </a:outerShdw>
              </a:effectLst>
              <a:latin typeface="Arial" panose="020B0604020202020204" pitchFamily="34" charset="0"/>
              <a:ea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par>
                                <p:cTn id="8" presetID="7" presetClass="entr" presetSubtype="2" repeatCount="indefinite" fill="hold" grpId="0" nodeType="withEffect">
                                  <p:stCondLst>
                                    <p:cond delay="0"/>
                                  </p:stCondLst>
                                  <p:endCondLst>
                                    <p:cond evt="onNext" delay="0">
                                      <p:tgtEl>
                                        <p:sldTgt/>
                                      </p:tgtEl>
                                    </p:cond>
                                  </p:endCondLst>
                                  <p:childTnLst>
                                    <p:set>
                                      <p:cBhvr>
                                        <p:cTn id="9" dur="1" fill="hold">
                                          <p:stCondLst>
                                            <p:cond delay="0"/>
                                          </p:stCondLst>
                                        </p:cTn>
                                        <p:tgtEl>
                                          <p:spTgt spid="3"/>
                                        </p:tgtEl>
                                        <p:attrNameLst>
                                          <p:attrName>style.visibility</p:attrName>
                                        </p:attrNameLst>
                                      </p:cBhvr>
                                      <p:to>
                                        <p:strVal val="visible"/>
                                      </p:to>
                                    </p:set>
                                    <p:anim calcmode="lin" valueType="num">
                                      <p:cBhvr>
                                        <p:cTn id="10" dur="3000" fill="hold"/>
                                        <p:tgtEl>
                                          <p:spTgt spid="3"/>
                                        </p:tgtEl>
                                        <p:attrNameLst>
                                          <p:attrName>ppt_x</p:attrName>
                                        </p:attrNameLst>
                                      </p:cBhvr>
                                      <p:tavLst>
                                        <p:tav tm="0">
                                          <p:val>
                                            <p:strVal val="1+#ppt_w/2"/>
                                          </p:val>
                                        </p:tav>
                                        <p:tav tm="100000">
                                          <p:val>
                                            <p:strVal val="#ppt_x"/>
                                          </p:val>
                                        </p:tav>
                                      </p:tavLst>
                                    </p:anim>
                                    <p:anim calcmode="lin" valueType="num">
                                      <p:cBhvr>
                                        <p:cTn id="11" dur="3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0980" y="384175"/>
            <a:ext cx="8465820" cy="6217285"/>
          </a:xfrm>
        </p:spPr>
        <p:txBody>
          <a:bodyPr/>
          <a:p>
            <a:pPr marL="0" indent="0">
              <a:buNone/>
            </a:pPr>
            <a:r>
              <a:rPr sz="2000" b="1">
                <a:solidFill>
                  <a:srgbClr val="00B050"/>
                </a:solidFill>
                <a:latin typeface="Times New Roman" panose="02020603050405020304" charset="0"/>
                <a:cs typeface="Times New Roman" panose="02020603050405020304" charset="0"/>
              </a:rPr>
              <a:t>Table 5 Antibacterial activity of ligands and their metal complexes</a:t>
            </a:r>
            <a:endParaRPr sz="2000" b="1">
              <a:solidFill>
                <a:srgbClr val="00B050"/>
              </a:solidFill>
              <a:latin typeface="Times New Roman" panose="02020603050405020304" charset="0"/>
              <a:cs typeface="Times New Roman" panose="02020603050405020304" charset="0"/>
            </a:endParaRPr>
          </a:p>
          <a:p>
            <a:pPr marL="0" indent="0">
              <a:buNone/>
            </a:pPr>
            <a:endParaRPr sz="2000" b="1">
              <a:solidFill>
                <a:srgbClr val="00B050"/>
              </a:solidFill>
              <a:latin typeface="Times New Roman" panose="02020603050405020304" charset="0"/>
              <a:cs typeface="Times New Roman" panose="02020603050405020304" charset="0"/>
            </a:endParaRPr>
          </a:p>
        </p:txBody>
      </p:sp>
      <p:sp>
        <p:nvSpPr>
          <p:cNvPr id="7" name="Text Box 6"/>
          <p:cNvSpPr txBox="1"/>
          <p:nvPr/>
        </p:nvSpPr>
        <p:spPr>
          <a:xfrm>
            <a:off x="251460" y="4220845"/>
            <a:ext cx="8058150" cy="2061210"/>
          </a:xfrm>
          <a:prstGeom prst="rect">
            <a:avLst/>
          </a:prstGeom>
          <a:noFill/>
        </p:spPr>
        <p:txBody>
          <a:bodyPr wrap="square" rtlCol="0" anchor="t">
            <a:spAutoFit/>
          </a:bodyPr>
          <a:p>
            <a:pPr algn="just"/>
            <a:r>
              <a:rPr lang="en-IN" altLang="en-US" sz="2000" b="1">
                <a:solidFill>
                  <a:srgbClr val="C00000"/>
                </a:solidFill>
                <a:latin typeface="Times New Roman" panose="02020603050405020304" charset="0"/>
                <a:cs typeface="Times New Roman" panose="02020603050405020304" charset="0"/>
              </a:rPr>
              <a:t>Conclusion:</a:t>
            </a:r>
            <a:r>
              <a:rPr lang="en-IN" altLang="en-US" sz="2000">
                <a:solidFill>
                  <a:srgbClr val="C00000"/>
                </a:solidFill>
                <a:latin typeface="Times New Roman" panose="02020603050405020304" charset="0"/>
                <a:cs typeface="Times New Roman" panose="02020603050405020304" charset="0"/>
              </a:rPr>
              <a:t> </a:t>
            </a:r>
            <a:r>
              <a:rPr lang="en-US" sz="1800">
                <a:solidFill>
                  <a:srgbClr val="00B050"/>
                </a:solidFill>
                <a:latin typeface="Times New Roman" panose="02020603050405020304" charset="0"/>
                <a:cs typeface="Times New Roman" panose="02020603050405020304" charset="0"/>
              </a:rPr>
              <a:t>In the light of above discussion we have proposed octahedral geometry for C</a:t>
            </a:r>
            <a:r>
              <a:rPr lang="en-IN" altLang="en-US" sz="1800">
                <a:solidFill>
                  <a:srgbClr val="00B050"/>
                </a:solidFill>
                <a:latin typeface="Times New Roman" panose="02020603050405020304" charset="0"/>
                <a:cs typeface="Times New Roman" panose="02020603050405020304" charset="0"/>
              </a:rPr>
              <a:t>u</a:t>
            </a:r>
            <a:r>
              <a:rPr lang="en-US" sz="1800">
                <a:solidFill>
                  <a:srgbClr val="00B050"/>
                </a:solidFill>
                <a:latin typeface="Times New Roman" panose="02020603050405020304" charset="0"/>
                <a:cs typeface="Times New Roman" panose="02020603050405020304" charset="0"/>
              </a:rPr>
              <a:t>(II)</a:t>
            </a:r>
            <a:r>
              <a:rPr lang="en-IN" altLang="en-US" sz="1800">
                <a:solidFill>
                  <a:srgbClr val="00B050"/>
                </a:solidFill>
                <a:latin typeface="Times New Roman" panose="02020603050405020304" charset="0"/>
                <a:cs typeface="Times New Roman" panose="02020603050405020304" charset="0"/>
              </a:rPr>
              <a:t> &amp; Ni(II)</a:t>
            </a:r>
            <a:r>
              <a:rPr lang="en-US" sz="1800">
                <a:solidFill>
                  <a:srgbClr val="00B050"/>
                </a:solidFill>
                <a:latin typeface="Times New Roman" panose="02020603050405020304" charset="0"/>
                <a:cs typeface="Times New Roman" panose="02020603050405020304" charset="0"/>
              </a:rPr>
              <a:t>  complexes. On the basis of the physico-chemical and spectral data discussed above, one can assume that the ligand behave as dibasic, NNO bidentate, coordinating via phenolic oxygen and iminonitrogen as illustrated. The complexes are biologically active and show enhanced antimicrobial activities compared to free ligand. Thermal study reveals thermal stability of complexes. The X-ray study suggests monoclinic crystal system for C</a:t>
            </a:r>
            <a:r>
              <a:rPr lang="en-IN" altLang="en-US" sz="1800">
                <a:solidFill>
                  <a:srgbClr val="00B050"/>
                </a:solidFill>
                <a:latin typeface="Times New Roman" panose="02020603050405020304" charset="0"/>
                <a:cs typeface="Times New Roman" panose="02020603050405020304" charset="0"/>
              </a:rPr>
              <a:t>u</a:t>
            </a:r>
            <a:r>
              <a:rPr lang="en-US" sz="1800">
                <a:solidFill>
                  <a:srgbClr val="00B050"/>
                </a:solidFill>
                <a:latin typeface="Times New Roman" panose="02020603050405020304" charset="0"/>
                <a:cs typeface="Times New Roman" panose="02020603050405020304" charset="0"/>
              </a:rPr>
              <a:t>(II) </a:t>
            </a:r>
            <a:r>
              <a:rPr lang="en-IN" altLang="en-US" sz="1800">
                <a:solidFill>
                  <a:srgbClr val="00B050"/>
                </a:solidFill>
                <a:latin typeface="Times New Roman" panose="02020603050405020304" charset="0"/>
                <a:cs typeface="Times New Roman" panose="02020603050405020304" charset="0"/>
              </a:rPr>
              <a:t>&amp; Ni (II)</a:t>
            </a:r>
            <a:r>
              <a:rPr lang="en-US" sz="1800">
                <a:solidFill>
                  <a:srgbClr val="00B050"/>
                </a:solidFill>
                <a:latin typeface="Times New Roman" panose="02020603050405020304" charset="0"/>
                <a:cs typeface="Times New Roman" panose="02020603050405020304" charset="0"/>
              </a:rPr>
              <a:t> complexes</a:t>
            </a:r>
            <a:r>
              <a:rPr lang="en-IN" altLang="en-US" sz="1800">
                <a:solidFill>
                  <a:srgbClr val="00B050"/>
                </a:solidFill>
                <a:latin typeface="Times New Roman" panose="02020603050405020304" charset="0"/>
                <a:cs typeface="Times New Roman" panose="02020603050405020304" charset="0"/>
              </a:rPr>
              <a:t>.</a:t>
            </a:r>
            <a:endParaRPr lang="en-IN" altLang="en-US" sz="1800">
              <a:solidFill>
                <a:srgbClr val="00B050"/>
              </a:solidFill>
              <a:latin typeface="Times New Roman" panose="02020603050405020304" charset="0"/>
              <a:cs typeface="Times New Roman" panose="02020603050405020304" charset="0"/>
            </a:endParaRPr>
          </a:p>
        </p:txBody>
      </p:sp>
      <p:graphicFrame>
        <p:nvGraphicFramePr>
          <p:cNvPr id="4" name="Table 3"/>
          <p:cNvGraphicFramePr/>
          <p:nvPr/>
        </p:nvGraphicFramePr>
        <p:xfrm>
          <a:off x="1229360" y="1340485"/>
          <a:ext cx="6541770" cy="1920240"/>
        </p:xfrm>
        <a:graphic>
          <a:graphicData uri="http://schemas.openxmlformats.org/drawingml/2006/table">
            <a:tbl>
              <a:tblPr firstRow="1" bandRow="1">
                <a:tableStyleId>{5940675A-B579-460E-94D1-54222C63F5DA}</a:tableStyleId>
              </a:tblPr>
              <a:tblGrid>
                <a:gridCol w="1049655"/>
                <a:gridCol w="695325"/>
                <a:gridCol w="668655"/>
                <a:gridCol w="663575"/>
                <a:gridCol w="692150"/>
                <a:gridCol w="659765"/>
                <a:gridCol w="727710"/>
                <a:gridCol w="735330"/>
                <a:gridCol w="649605"/>
              </a:tblGrid>
              <a:tr h="213360">
                <a:tc rowSpan="3">
                  <a:txBody>
                    <a:bodyPr/>
                    <a:p>
                      <a:pPr>
                        <a:buNone/>
                      </a:pPr>
                      <a:r>
                        <a:rPr lang="en-US" sz="1400" b="1">
                          <a:latin typeface="Times New Roman" panose="02020603050405020304" charset="0"/>
                          <a:cs typeface="Times New Roman" panose="02020603050405020304" charset="0"/>
                        </a:rPr>
                        <a:t>Test Compound</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8">
                  <a:txBody>
                    <a:bodyPr/>
                    <a:p>
                      <a:pPr algn="ctr">
                        <a:buNone/>
                      </a:pPr>
                      <a:r>
                        <a:rPr lang="en-US" sz="1400" b="1">
                          <a:latin typeface="Times New Roman" panose="02020603050405020304" charset="0"/>
                          <a:cs typeface="Times New Roman" panose="02020603050405020304" charset="0"/>
                        </a:rPr>
                        <a:t>Antibacterial Growth Diameter of inhibition zone (mm)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2672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a:buNone/>
                      </a:pPr>
                      <a:r>
                        <a:rPr lang="en-US" sz="1400" b="1" i="1">
                          <a:latin typeface="Times New Roman" panose="02020603050405020304" charset="0"/>
                          <a:cs typeface="Times New Roman" panose="02020603050405020304" charset="0"/>
                        </a:rPr>
                        <a:t>Coli</a:t>
                      </a:r>
                      <a:endParaRPr lang="en-US" sz="1400" b="1" i="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buNone/>
                      </a:pPr>
                      <a:r>
                        <a:rPr lang="en-US" sz="1400" b="1" i="1">
                          <a:latin typeface="Times New Roman" panose="02020603050405020304" charset="0"/>
                          <a:cs typeface="Times New Roman" panose="02020603050405020304" charset="0"/>
                        </a:rPr>
                        <a:t>Salmonellatyphi</a:t>
                      </a:r>
                      <a:endParaRPr lang="en-US" sz="1400" b="1" i="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buNone/>
                      </a:pPr>
                      <a:r>
                        <a:rPr lang="en-US" sz="1400" b="1" i="1">
                          <a:latin typeface="Times New Roman" panose="02020603050405020304" charset="0"/>
                          <a:cs typeface="Times New Roman" panose="02020603050405020304" charset="0"/>
                        </a:rPr>
                        <a:t>Staphylococcus saureus</a:t>
                      </a:r>
                      <a:endParaRPr lang="en-US" sz="1400" b="1" i="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buNone/>
                      </a:pPr>
                      <a:r>
                        <a:rPr lang="en-US" sz="1400" b="1" i="1">
                          <a:latin typeface="Times New Roman" panose="02020603050405020304" charset="0"/>
                          <a:cs typeface="Times New Roman" panose="02020603050405020304" charset="0"/>
                        </a:rPr>
                        <a:t>Bacillus substlis</a:t>
                      </a:r>
                      <a:endParaRPr lang="en-US" sz="1400" b="1" i="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336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buNone/>
                      </a:pPr>
                      <a:r>
                        <a:rPr lang="en-US" sz="1400" b="1">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2%</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2%</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2%</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2%</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3360">
                <a:tc>
                  <a:txBody>
                    <a:bodyPr/>
                    <a:p>
                      <a:pPr>
                        <a:buNone/>
                      </a:pPr>
                      <a:r>
                        <a:rPr lang="en-US" sz="1400" b="1">
                          <a:latin typeface="Times New Roman" panose="02020603050405020304" charset="0"/>
                          <a:cs typeface="Times New Roman" panose="02020603050405020304" charset="0"/>
                        </a:rPr>
                        <a:t>L</a:t>
                      </a:r>
                      <a:r>
                        <a:rPr lang="en-US" sz="1400" b="1" baseline="-25000">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12mm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12mm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17mm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10mm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15mm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3360">
                <a:tc>
                  <a:txBody>
                    <a:bodyPr/>
                    <a:p>
                      <a:pPr>
                        <a:buNone/>
                      </a:pPr>
                      <a:r>
                        <a:rPr lang="en-US" sz="1400" b="1">
                          <a:latin typeface="Times New Roman" panose="02020603050405020304" charset="0"/>
                          <a:cs typeface="Times New Roman" panose="02020603050405020304" charset="0"/>
                        </a:rPr>
                        <a:t>Cu-L</a:t>
                      </a:r>
                      <a:r>
                        <a:rPr lang="en-US" sz="1400" b="1" baseline="-25000">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10mm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11mm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11mm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14mm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18mm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11mm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22mm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3360">
                <a:tc>
                  <a:txBody>
                    <a:bodyPr/>
                    <a:p>
                      <a:pPr>
                        <a:buNone/>
                      </a:pPr>
                      <a:r>
                        <a:rPr lang="en-US" sz="1400" b="1">
                          <a:latin typeface="Times New Roman" panose="02020603050405020304" charset="0"/>
                          <a:cs typeface="Times New Roman" panose="02020603050405020304" charset="0"/>
                        </a:rPr>
                        <a:t>Ni-L</a:t>
                      </a:r>
                      <a:r>
                        <a:rPr lang="en-US" sz="1400" b="1" baseline="-25000">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12mm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14mm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15mm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14mm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13mm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20mm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14mm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21mm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3360">
                <a:tc>
                  <a:txBody>
                    <a:bodyPr/>
                    <a:p>
                      <a:pPr>
                        <a:buNone/>
                      </a:pPr>
                      <a:r>
                        <a:rPr lang="en-US" sz="1400" b="1">
                          <a:latin typeface="Times New Roman" panose="02020603050405020304" charset="0"/>
                          <a:cs typeface="Times New Roman" panose="02020603050405020304" charset="0"/>
                        </a:rPr>
                        <a:t>DMSO</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3360">
                <a:tc>
                  <a:txBody>
                    <a:bodyPr/>
                    <a:p>
                      <a:pPr>
                        <a:buNone/>
                      </a:pPr>
                      <a:r>
                        <a:rPr lang="en-US" sz="1400" b="1">
                          <a:latin typeface="Times New Roman" panose="02020603050405020304" charset="0"/>
                          <a:cs typeface="Times New Roman" panose="02020603050405020304" charset="0"/>
                        </a:rPr>
                        <a:t>Penicillin</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14mm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14mm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16mm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17mm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30mm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30mm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20mm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20mm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 name="Text Box 5"/>
          <p:cNvSpPr txBox="1"/>
          <p:nvPr/>
        </p:nvSpPr>
        <p:spPr>
          <a:xfrm>
            <a:off x="1960245" y="3572828"/>
            <a:ext cx="5080000" cy="521970"/>
          </a:xfrm>
          <a:prstGeom prst="rect">
            <a:avLst/>
          </a:prstGeom>
          <a:noFill/>
          <a:ln w="9525">
            <a:noFill/>
          </a:ln>
        </p:spPr>
        <p:txBody>
          <a:bodyPr>
            <a:spAutoFit/>
          </a:bodyPr>
          <a:p>
            <a:r>
              <a:rPr lang="en-US" sz="1400" b="1">
                <a:latin typeface="Times New Roman" panose="02020603050405020304" charset="0"/>
                <a:ea typeface="SimSun" panose="02010600030101010101" pitchFamily="2" charset="-122"/>
              </a:rPr>
              <a:t>Ligand &amp; Metal :    -ve     - No Antibacterial Activity                                  </a:t>
            </a:r>
            <a:r>
              <a:rPr lang="en-IN" altLang="en-US" sz="1400" b="1">
                <a:latin typeface="Times New Roman" panose="02020603050405020304" charset="0"/>
                <a:ea typeface="SimSun" panose="02010600030101010101" pitchFamily="2" charset="-122"/>
              </a:rPr>
              <a:t> </a:t>
            </a:r>
            <a:r>
              <a:rPr lang="en-US" sz="1400" b="1">
                <a:latin typeface="Times New Roman" panose="02020603050405020304" charset="0"/>
                <a:ea typeface="SimSun" panose="02010600030101010101" pitchFamily="2" charset="-122"/>
              </a:rPr>
              <a:t>Zone of inhibition  - </a:t>
            </a:r>
            <a:r>
              <a:rPr lang="en-IN" altLang="en-US" sz="1400" b="1">
                <a:latin typeface="Times New Roman" panose="02020603050405020304" charset="0"/>
                <a:ea typeface="SimSun" panose="02010600030101010101" pitchFamily="2" charset="-122"/>
              </a:rPr>
              <a:t>-</a:t>
            </a:r>
            <a:r>
              <a:rPr lang="en-US" sz="1400" b="1">
                <a:latin typeface="Times New Roman" panose="02020603050405020304" charset="0"/>
                <a:ea typeface="SimSun" panose="02010600030101010101" pitchFamily="2" charset="-122"/>
              </a:rPr>
              <a:t> --mm</a:t>
            </a:r>
            <a:endParaRPr lang="en-US"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Rectangle 1"/>
          <p:cNvSpPr/>
          <p:nvPr/>
        </p:nvSpPr>
        <p:spPr>
          <a:xfrm>
            <a:off x="1371600" y="1828800"/>
            <a:ext cx="7086600" cy="1862048"/>
          </a:xfrm>
          <a:prstGeom prst="rect">
            <a:avLst/>
          </a:prstGeom>
        </p:spPr>
        <p:txBody>
          <a:bodyPr wrap="square">
            <a:spAutoFit/>
          </a:bodyPr>
          <a:lstStyle/>
          <a:p>
            <a:pPr algn="ctr" fontAlgn="base"/>
            <a:r>
              <a:rPr lang="en-US" sz="11500" b="1" strike="noStrike" kern="10" noProof="1" dirty="0" smtClean="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Monotype Corsiva" panose="03010101010201010101"/>
                <a:ea typeface="+mn-ea"/>
                <a:cs typeface="+mn-cs"/>
              </a:rPr>
              <a:t>Thank You...</a:t>
            </a:r>
            <a:endParaRPr lang="en-US" sz="11500" b="1" strike="noStrike" kern="10" noProof="1"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Monotype Corsiva" panose="03010101010201010101"/>
            </a:endParaRPr>
          </a:p>
        </p:txBody>
      </p:sp>
      <p:pic>
        <p:nvPicPr>
          <p:cNvPr id="19458" name="Picture 2" descr="Flowers32.jpg"/>
          <p:cNvPicPr>
            <a:picLocks noChangeAspect="1"/>
          </p:cNvPicPr>
          <p:nvPr/>
        </p:nvPicPr>
        <p:blipFill>
          <a:blip r:embed="rId1"/>
          <a:stretch>
            <a:fillRect/>
          </a:stretch>
        </p:blipFill>
        <p:spPr>
          <a:xfrm>
            <a:off x="6400800" y="0"/>
            <a:ext cx="2743200" cy="2044700"/>
          </a:xfrm>
          <a:prstGeom prst="rect">
            <a:avLst/>
          </a:prstGeom>
          <a:noFill/>
          <a:ln w="9525">
            <a:noFill/>
          </a:ln>
        </p:spPr>
      </p:pic>
      <p:pic>
        <p:nvPicPr>
          <p:cNvPr id="19459" name="Picture 2" descr="G:\internetpaper\Google Image Result for http--www_lotusoverseas_com-product-category-Plasticware-218_jpg_files\images.jpg"/>
          <p:cNvPicPr>
            <a:picLocks noChangeAspect="1"/>
          </p:cNvPicPr>
          <p:nvPr/>
        </p:nvPicPr>
        <p:blipFill>
          <a:blip r:embed="rId2"/>
          <a:stretch>
            <a:fillRect/>
          </a:stretch>
        </p:blipFill>
        <p:spPr>
          <a:xfrm>
            <a:off x="1905000" y="3962400"/>
            <a:ext cx="4343400" cy="2590800"/>
          </a:xfrm>
          <a:prstGeom prst="rect">
            <a:avLst/>
          </a:prstGeom>
          <a:noFill/>
          <a:ln w="9525">
            <a:noFill/>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Title 1"/>
          <p:cNvSpPr>
            <a:spLocks noGrp="1"/>
          </p:cNvSpPr>
          <p:nvPr>
            <p:ph type="ctrTitle"/>
          </p:nvPr>
        </p:nvSpPr>
        <p:spPr>
          <a:xfrm>
            <a:off x="685800" y="357188"/>
            <a:ext cx="7772400" cy="1485900"/>
          </a:xfrm>
        </p:spPr>
        <p:txBody>
          <a:bodyPr vert="horz" lIns="91440" tIns="45720" rIns="91440" bIns="45720" anchor="ctr" anchorCtr="0"/>
          <a:p>
            <a:pPr defTabSz="914400">
              <a:lnSpc>
                <a:spcPct val="100000"/>
              </a:lnSpc>
              <a:buClrTx/>
              <a:buSzTx/>
              <a:buFontTx/>
            </a:pPr>
            <a:r>
              <a:rPr sz="2400" b="1" dirty="0">
                <a:solidFill>
                  <a:srgbClr val="00B0F0"/>
                </a:solidFill>
                <a:effectLst/>
                <a:latin typeface="Times New Roman" panose="02020603050405020304" charset="0"/>
                <a:ea typeface="Calibri" panose="020F0502020204030204" charset="0"/>
                <a:cs typeface="Times New Roman" panose="02020603050405020304" charset="0"/>
                <a:sym typeface="+mn-ea"/>
              </a:rPr>
              <a:t>Synthesis, Characterization And Antimicrobial Activity of Novel  Schiff Base And Its  Cu (II) And Ni(II) Metal Complexes</a:t>
            </a:r>
            <a:endParaRPr sz="2400" b="1" dirty="0">
              <a:solidFill>
                <a:srgbClr val="00B0F0"/>
              </a:solidFill>
              <a:effectLst/>
              <a:latin typeface="Times New Roman" panose="02020603050405020304" charset="0"/>
              <a:ea typeface="Calibri" panose="020F0502020204030204" charset="0"/>
              <a:cs typeface="Times New Roman" panose="02020603050405020304" charset="0"/>
              <a:sym typeface="+mn-ea"/>
            </a:endParaRPr>
          </a:p>
        </p:txBody>
      </p:sp>
      <p:sp>
        <p:nvSpPr>
          <p:cNvPr id="3" name="Subtitle 2"/>
          <p:cNvSpPr>
            <a:spLocks noGrp="1"/>
          </p:cNvSpPr>
          <p:nvPr>
            <p:ph type="subTitle" idx="1"/>
          </p:nvPr>
        </p:nvSpPr>
        <p:spPr>
          <a:xfrm>
            <a:off x="838200" y="1905000"/>
            <a:ext cx="7924800" cy="4267200"/>
          </a:xfrm>
        </p:spPr>
        <p:txBody>
          <a:bodyPr/>
          <a:lstStyle/>
          <a:p>
            <a:pPr marL="0" marR="0" indent="0" algn="ctr" defTabSz="914400" rtl="0" eaLnBrk="1" fontAlgn="auto" latinLnBrk="0" hangingPunct="1">
              <a:lnSpc>
                <a:spcPct val="100000"/>
              </a:lnSpc>
              <a:spcBef>
                <a:spcPct val="20000"/>
              </a:spcBef>
              <a:spcAft>
                <a:spcPct val="0"/>
              </a:spcAft>
              <a:buClrTx/>
              <a:buSzTx/>
              <a:buFont typeface="Arial" panose="020B0604020202020204" pitchFamily="34" charset="0"/>
              <a:buNone/>
            </a:pPr>
            <a:r>
              <a:rPr kumimoji="0" lang="en-US" sz="3200" b="1" i="0" u="none" strike="noStrike" kern="1200" cap="none" spc="0" normalizeH="0" baseline="0" noProof="1" dirty="0" smtClean="0">
                <a:solidFill>
                  <a:srgbClr val="C00000"/>
                </a:solidFill>
                <a:latin typeface="Times New Roman" panose="02020603050405020304" charset="0"/>
                <a:ea typeface="+mn-ea"/>
                <a:cs typeface="Times New Roman" panose="02020603050405020304" charset="0"/>
              </a:rPr>
              <a:t>DR. D.T</a:t>
            </a:r>
            <a:r>
              <a:rPr kumimoji="0" lang="en-US" sz="3200" b="1" i="0" u="none" strike="noStrike" kern="1200" cap="none" spc="0" normalizeH="0" baseline="0" noProof="1" dirty="0">
                <a:solidFill>
                  <a:srgbClr val="C00000"/>
                </a:solidFill>
                <a:latin typeface="Times New Roman" panose="02020603050405020304" charset="0"/>
                <a:ea typeface="+mn-ea"/>
                <a:cs typeface="Times New Roman" panose="02020603050405020304" charset="0"/>
              </a:rPr>
              <a:t>. </a:t>
            </a:r>
            <a:r>
              <a:rPr kumimoji="0" lang="en-US" sz="3200" b="1" i="0" u="none" strike="noStrike" kern="1200" cap="none" spc="0" normalizeH="0" baseline="0" noProof="1" dirty="0" smtClean="0">
                <a:solidFill>
                  <a:srgbClr val="C00000"/>
                </a:solidFill>
                <a:latin typeface="Times New Roman" panose="02020603050405020304" charset="0"/>
                <a:ea typeface="+mn-ea"/>
                <a:cs typeface="Times New Roman" panose="02020603050405020304" charset="0"/>
              </a:rPr>
              <a:t>SAKHARE</a:t>
            </a:r>
            <a:endParaRPr kumimoji="0" lang="en-US" sz="3200" b="1" i="0" u="none" strike="noStrike" kern="1200" cap="none" spc="0" normalizeH="0" baseline="0" noProof="1" dirty="0" smtClean="0">
              <a:solidFill>
                <a:srgbClr val="C00000"/>
              </a:solidFill>
              <a:latin typeface="Times New Roman" panose="02020603050405020304" charset="0"/>
              <a:ea typeface="+mn-ea"/>
              <a:cs typeface="Times New Roman" panose="02020603050405020304" charset="0"/>
            </a:endParaRPr>
          </a:p>
          <a:p>
            <a:pPr marL="0" marR="0" indent="0" algn="ctr" defTabSz="914400" rtl="0" eaLnBrk="1" fontAlgn="auto" latinLnBrk="0" hangingPunct="1">
              <a:lnSpc>
                <a:spcPct val="100000"/>
              </a:lnSpc>
              <a:spcBef>
                <a:spcPct val="20000"/>
              </a:spcBef>
              <a:spcAft>
                <a:spcPct val="0"/>
              </a:spcAft>
              <a:buClrTx/>
              <a:buSzTx/>
              <a:buFont typeface="Arial" panose="020B0604020202020204" pitchFamily="34" charset="0"/>
              <a:buNone/>
            </a:pPr>
            <a:r>
              <a:rPr kumimoji="0" lang="en-US" sz="3200" b="1" i="0" u="none" strike="noStrike" kern="1200" cap="none" spc="0" normalizeH="0" baseline="0" noProof="1" dirty="0" smtClean="0">
                <a:solidFill>
                  <a:srgbClr val="FF0000"/>
                </a:solidFill>
                <a:latin typeface="Times New Roman" panose="02020603050405020304" charset="0"/>
                <a:ea typeface="+mn-ea"/>
                <a:cs typeface="Times New Roman" panose="02020603050405020304" charset="0"/>
              </a:rPr>
              <a:t>Assistant Professor &amp; Research Guide</a:t>
            </a:r>
            <a:endParaRPr kumimoji="0" lang="en-US" sz="3200" b="0" i="0" u="none" strike="noStrike" kern="1200" cap="none" spc="0" normalizeH="0" baseline="0" noProof="1" dirty="0">
              <a:solidFill>
                <a:srgbClr val="FF0000"/>
              </a:solidFill>
              <a:latin typeface="Times New Roman" panose="02020603050405020304" charset="0"/>
              <a:ea typeface="+mn-ea"/>
              <a:cs typeface="Times New Roman" panose="02020603050405020304" charset="0"/>
            </a:endParaRPr>
          </a:p>
          <a:p>
            <a:pPr marL="0" marR="0" indent="0" algn="ctr" defTabSz="914400" rtl="0" eaLnBrk="1" fontAlgn="auto" latinLnBrk="0" hangingPunct="1">
              <a:lnSpc>
                <a:spcPct val="100000"/>
              </a:lnSpc>
              <a:spcBef>
                <a:spcPct val="20000"/>
              </a:spcBef>
              <a:spcAft>
                <a:spcPct val="0"/>
              </a:spcAft>
              <a:buClrTx/>
              <a:buSzTx/>
              <a:buFont typeface="Arial" panose="020B0604020202020204" pitchFamily="34" charset="0"/>
              <a:buNone/>
            </a:pPr>
            <a:r>
              <a:rPr kumimoji="0" lang="en-US" sz="3200" b="0" i="1" u="none" strike="noStrike" kern="1200" cap="none" spc="0" normalizeH="0" baseline="0" noProof="1" dirty="0" smtClean="0">
                <a:solidFill>
                  <a:srgbClr val="00B050"/>
                </a:solidFill>
                <a:latin typeface="Times New Roman" panose="02020603050405020304" charset="0"/>
                <a:ea typeface="+mn-ea"/>
                <a:cs typeface="Times New Roman" panose="02020603050405020304" charset="0"/>
              </a:rPr>
              <a:t>U.G</a:t>
            </a:r>
            <a:r>
              <a:rPr kumimoji="0" lang="en-US" sz="3200" b="0" i="1" u="none" strike="noStrike" kern="1200" cap="none" spc="0" normalizeH="0" baseline="0" noProof="1" dirty="0">
                <a:solidFill>
                  <a:srgbClr val="00B050"/>
                </a:solidFill>
                <a:latin typeface="Times New Roman" panose="02020603050405020304" charset="0"/>
                <a:ea typeface="+mn-ea"/>
                <a:cs typeface="Times New Roman" panose="02020603050405020304" charset="0"/>
              </a:rPr>
              <a:t>, P.G. &amp; Research Centre, Department of Chemistry, Shivaji, Art’s, Comm. &amp; Science College Kannad. Dist. Aurangabad.431103, (M.S.) India. </a:t>
            </a:r>
            <a:endParaRPr kumimoji="0" lang="en-US" sz="3200" b="0" i="0" u="none" strike="noStrike" kern="1200" cap="none" spc="0" normalizeH="0" baseline="0" noProof="1" dirty="0">
              <a:solidFill>
                <a:srgbClr val="00B050"/>
              </a:solidFill>
              <a:latin typeface="Times New Roman" panose="02020603050405020304" charset="0"/>
              <a:ea typeface="+mn-ea"/>
              <a:cs typeface="Times New Roman" panose="02020603050405020304" charset="0"/>
            </a:endParaRPr>
          </a:p>
          <a:p>
            <a:pPr marL="0" marR="0" indent="0" algn="ctr" defTabSz="914400" rtl="0" eaLnBrk="1" fontAlgn="auto" latinLnBrk="0" hangingPunct="1">
              <a:lnSpc>
                <a:spcPct val="100000"/>
              </a:lnSpc>
              <a:spcBef>
                <a:spcPct val="20000"/>
              </a:spcBef>
              <a:spcAft>
                <a:spcPct val="0"/>
              </a:spcAft>
              <a:buClrTx/>
              <a:buSzTx/>
              <a:buFont typeface="Arial" panose="020B0604020202020204" pitchFamily="34" charset="0"/>
              <a:buNone/>
            </a:pPr>
            <a:r>
              <a:rPr kumimoji="0" lang="en-US" sz="3200" b="0" i="0" u="none" strike="noStrike" kern="1200" cap="none" spc="0" normalizeH="0" baseline="0" noProof="1" dirty="0">
                <a:solidFill>
                  <a:srgbClr val="FF0000"/>
                </a:solidFill>
                <a:latin typeface="Times New Roman" panose="02020603050405020304" charset="0"/>
                <a:ea typeface="+mn-ea"/>
                <a:cs typeface="Times New Roman" panose="02020603050405020304" charset="0"/>
              </a:rPr>
              <a:t>E-mail-</a:t>
            </a:r>
            <a:r>
              <a:rPr kumimoji="0" lang="en-US" sz="3200" b="0" i="0" u="none" strike="noStrike" kern="1200" cap="none" spc="0" normalizeH="0" baseline="0" noProof="1" dirty="0">
                <a:solidFill>
                  <a:schemeClr val="tx1">
                    <a:tint val="75000"/>
                  </a:schemeClr>
                </a:solidFill>
                <a:latin typeface="Times New Roman" panose="02020603050405020304" charset="0"/>
                <a:ea typeface="+mn-ea"/>
                <a:cs typeface="Times New Roman" panose="02020603050405020304" charset="0"/>
              </a:rPr>
              <a:t> </a:t>
            </a:r>
            <a:r>
              <a:rPr kumimoji="0" lang="en-US" sz="3200" b="0" i="0" u="sng" strike="noStrike" kern="1200" cap="none" spc="0" normalizeH="0" baseline="0" noProof="1" dirty="0">
                <a:solidFill>
                  <a:schemeClr val="tx1">
                    <a:tint val="75000"/>
                  </a:schemeClr>
                </a:solidFill>
                <a:latin typeface="Times New Roman" panose="02020603050405020304" charset="0"/>
                <a:ea typeface="+mn-ea"/>
                <a:cs typeface="Times New Roman" panose="02020603050405020304" charset="0"/>
                <a:hlinkClick r:id="rId1"/>
              </a:rPr>
              <a:t>sakharedhondiram@yahoo.com</a:t>
            </a:r>
            <a:endParaRPr kumimoji="0" lang="en-US" sz="3200" b="0" i="0" u="none" strike="noStrike" kern="1200" cap="none" spc="0" normalizeH="0" baseline="0" noProof="1" dirty="0">
              <a:solidFill>
                <a:schemeClr val="tx1">
                  <a:tint val="75000"/>
                </a:schemeClr>
              </a:solidFill>
              <a:latin typeface="Times New Roman" panose="02020603050405020304" charset="0"/>
              <a:ea typeface="+mn-ea"/>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Title 1"/>
          <p:cNvSpPr>
            <a:spLocks noGrp="1"/>
          </p:cNvSpPr>
          <p:nvPr>
            <p:ph type="title"/>
          </p:nvPr>
        </p:nvSpPr>
        <p:spPr/>
        <p:txBody>
          <a:bodyPr anchor="ctr" anchorCtr="0"/>
          <a:p>
            <a:pPr algn="l"/>
            <a:r>
              <a:rPr lang="en-US" altLang="zh-CN" sz="2400">
                <a:solidFill>
                  <a:srgbClr val="FF0000"/>
                </a:solidFill>
                <a:latin typeface="Times New Roman" panose="02020603050405020304" charset="0"/>
              </a:rPr>
              <a:t>Introduction</a:t>
            </a:r>
            <a:r>
              <a:rPr lang="en-IN" altLang="en-US" sz="2400">
                <a:solidFill>
                  <a:srgbClr val="FF0000"/>
                </a:solidFill>
                <a:latin typeface="Times New Roman" panose="02020603050405020304" charset="0"/>
              </a:rPr>
              <a:t>:</a:t>
            </a:r>
            <a:endParaRPr lang="en-IN" altLang="en-US" sz="2400">
              <a:solidFill>
                <a:srgbClr val="FF0000"/>
              </a:solidFill>
              <a:latin typeface="Times New Roman" panose="02020603050405020304" charset="0"/>
            </a:endParaRPr>
          </a:p>
        </p:txBody>
      </p:sp>
      <p:sp>
        <p:nvSpPr>
          <p:cNvPr id="7170" name="Content Placeholder 2"/>
          <p:cNvSpPr>
            <a:spLocks noGrp="1"/>
          </p:cNvSpPr>
          <p:nvPr>
            <p:ph idx="1"/>
          </p:nvPr>
        </p:nvSpPr>
        <p:spPr>
          <a:xfrm>
            <a:off x="165735" y="1052830"/>
            <a:ext cx="8812530" cy="5659755"/>
          </a:xfrm>
        </p:spPr>
        <p:txBody>
          <a:bodyPr anchor="t" anchorCtr="0"/>
          <a:p>
            <a:pPr marL="0" indent="0" algn="just">
              <a:buNone/>
            </a:pPr>
            <a:r>
              <a:rPr sz="2000">
                <a:solidFill>
                  <a:srgbClr val="7030A0"/>
                </a:solidFill>
                <a:latin typeface="Times New Roman" panose="02020603050405020304" charset="0"/>
              </a:rPr>
              <a:t>Schiff bases are the compounds containing azomethine group (-HC=N they are condensation products of ketones or aldehydes with primary amines and were first reported by  Hugo Schiff in 1864. Nowadays, Schiff bases are used as intermediates for the synthesis of amino acids or as ligands for preparation of metal complexes having a series of different structures. Schiff bases with aryl substituent are more stable and readily synthesized, whereas those containing alkyl substituent are relatively unstable Schiff bases form a significant class of compounds in medicinal and pharmaceutical chemistry with several biological applications that include antibacterial, antifungal &amp; antitumor activity.</a:t>
            </a:r>
            <a:endParaRPr sz="2000">
              <a:solidFill>
                <a:srgbClr val="7030A0"/>
              </a:solidFill>
              <a:latin typeface="Times New Roman" panose="02020603050405020304" charset="0"/>
            </a:endParaRPr>
          </a:p>
          <a:p>
            <a:pPr marL="0" indent="0" algn="just">
              <a:buNone/>
            </a:pPr>
            <a:r>
              <a:rPr sz="2000">
                <a:solidFill>
                  <a:srgbClr val="FF0000"/>
                </a:solidFill>
                <a:latin typeface="Times New Roman" panose="02020603050405020304" charset="0"/>
              </a:rPr>
              <a:t>A large</a:t>
            </a:r>
            <a:r>
              <a:rPr lang="en-IN" sz="2000">
                <a:solidFill>
                  <a:srgbClr val="FF0000"/>
                </a:solidFill>
                <a:latin typeface="Times New Roman" panose="02020603050405020304" charset="0"/>
              </a:rPr>
              <a:t> number of Schiff bases and their complexes have been studied for their interesting and important properties, example, their ability to reversibly bind oxygen, catalytic activity in hydrogenation of olefins and transfer of an amino group, photochromic properties,and complexing ability towards some toxic metals. </a:t>
            </a:r>
            <a:r>
              <a:rPr sz="2000">
                <a:solidFill>
                  <a:srgbClr val="FF0000"/>
                </a:solidFill>
                <a:latin typeface="Times New Roman" panose="02020603050405020304" charset="0"/>
                <a:cs typeface="Times New Roman" panose="02020603050405020304" charset="0"/>
                <a:sym typeface="+mn-ea"/>
              </a:rPr>
              <a:t>2-amino-4,6-dihydroxypyrimidine</a:t>
            </a:r>
            <a:r>
              <a:rPr lang="en-IN" sz="2000">
                <a:solidFill>
                  <a:srgbClr val="FF0000"/>
                </a:solidFill>
                <a:latin typeface="Times New Roman" panose="02020603050405020304" charset="0"/>
                <a:cs typeface="Times New Roman" panose="02020603050405020304" charset="0"/>
                <a:sym typeface="+mn-ea"/>
              </a:rPr>
              <a:t> </a:t>
            </a:r>
            <a:r>
              <a:rPr lang="en-IN" sz="2000">
                <a:solidFill>
                  <a:srgbClr val="FF0000"/>
                </a:solidFill>
                <a:latin typeface="Times New Roman" panose="02020603050405020304" charset="0"/>
              </a:rPr>
              <a:t>compounds are well known class of compounds for a long time, and still are interestingly considerable due to their application in various fields.Current literature reveals that these pyridine compounds possess a variety of biological activities, such as  antidiabetic, antimalarial, anti-inflammatory, antiasthamatic, antibacterial, and tyrosine kinase inhibiting agents.</a:t>
            </a:r>
            <a:endParaRPr lang="en-IN" sz="2000">
              <a:solidFill>
                <a:srgbClr val="FF0000"/>
              </a:solidFill>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359410"/>
            <a:ext cx="8387715" cy="6252210"/>
          </a:xfrm>
        </p:spPr>
        <p:txBody>
          <a:bodyPr/>
          <a:p>
            <a:pPr marL="0" indent="0" algn="just" fontAlgn="base">
              <a:buNone/>
            </a:pPr>
            <a:r>
              <a:rPr sz="2000" strike="noStrike" noProof="1">
                <a:solidFill>
                  <a:srgbClr val="0070C0"/>
                </a:solidFill>
                <a:latin typeface="Times New Roman" panose="02020603050405020304" charset="0"/>
                <a:cs typeface="Times New Roman" panose="02020603050405020304" charset="0"/>
              </a:rPr>
              <a:t> In the present work, we report a synthesis, characterization, antibacterial and antifungal studies of a Schiff base derived from 2-amino-4,6-dihydroxypyrimidine and 2,4-dihydroxybenzaldehyde and its cobalt (II) complexes.</a:t>
            </a:r>
            <a:endParaRPr sz="2000" strike="noStrike" noProof="1">
              <a:solidFill>
                <a:srgbClr val="0070C0"/>
              </a:solidFill>
              <a:latin typeface="Times New Roman" panose="02020603050405020304" charset="0"/>
              <a:cs typeface="Times New Roman" panose="02020603050405020304" charset="0"/>
            </a:endParaRPr>
          </a:p>
          <a:p>
            <a:pPr marL="0" indent="0" algn="just" fontAlgn="base">
              <a:buNone/>
            </a:pPr>
            <a:r>
              <a:rPr lang="en-IN" sz="2000" b="1" strike="noStrike" noProof="1">
                <a:solidFill>
                  <a:srgbClr val="C00000"/>
                </a:solidFill>
                <a:latin typeface="Times New Roman" panose="02020603050405020304" charset="0"/>
                <a:cs typeface="Times New Roman" panose="02020603050405020304" charset="0"/>
              </a:rPr>
              <a:t>Materials and Methods:</a:t>
            </a:r>
            <a:endParaRPr lang="en-IN" sz="2000" b="1" strike="noStrike" noProof="1">
              <a:solidFill>
                <a:srgbClr val="C00000"/>
              </a:solidFill>
              <a:latin typeface="Times New Roman" panose="02020603050405020304" charset="0"/>
              <a:cs typeface="Times New Roman" panose="02020603050405020304" charset="0"/>
            </a:endParaRPr>
          </a:p>
          <a:p>
            <a:pPr marL="0" indent="0" algn="just" fontAlgn="base">
              <a:buNone/>
            </a:pPr>
            <a:r>
              <a:rPr lang="en-IN" sz="2000" strike="noStrike" noProof="1">
                <a:solidFill>
                  <a:srgbClr val="0070C0"/>
                </a:solidFill>
                <a:latin typeface="Times New Roman" panose="02020603050405020304" charset="0"/>
                <a:cs typeface="Times New Roman" panose="02020603050405020304" charset="0"/>
              </a:rPr>
              <a:t> </a:t>
            </a:r>
            <a:r>
              <a:rPr lang="en-IN" sz="2000" strike="noStrike" noProof="1">
                <a:solidFill>
                  <a:srgbClr val="00B050"/>
                </a:solidFill>
                <a:latin typeface="Times New Roman" panose="02020603050405020304" charset="0"/>
                <a:cs typeface="Times New Roman" panose="02020603050405020304" charset="0"/>
              </a:rPr>
              <a:t> The reagents used in this work are of analytical grade and were used as purchased without purification. Glass wares were washed and dried in an oven at 110</a:t>
            </a:r>
            <a:r>
              <a:rPr lang="en-IN" sz="2000" strike="noStrike" baseline="30000" noProof="1">
                <a:solidFill>
                  <a:srgbClr val="00B050"/>
                </a:solidFill>
                <a:latin typeface="Times New Roman" panose="02020603050405020304" charset="0"/>
                <a:cs typeface="Times New Roman" panose="02020603050405020304" charset="0"/>
              </a:rPr>
              <a:t>0</a:t>
            </a:r>
            <a:r>
              <a:rPr lang="en-IN" sz="2000" strike="noStrike" noProof="1">
                <a:solidFill>
                  <a:srgbClr val="00B050"/>
                </a:solidFill>
                <a:latin typeface="Times New Roman" panose="02020603050405020304" charset="0"/>
                <a:cs typeface="Times New Roman" panose="02020603050405020304" charset="0"/>
              </a:rPr>
              <a:t>C overnight before use. Physical Measurement IR spectra were recorded on FTIR (ATR)-BRUKER-TENSOR37 spectrometer using KBr pellets in the range of 4000-400 cm-1. 1H- NMR (Varian mercury 300MHZ) spectra of ligand were measured in DMSO using TMS as internal standard. X-RD was recorded on BRUKER D8 Advance. TGA- DTA was recorded on Shimadzu. The carbon, hydrogen and nitrogen contents were determined on Elemental model vario EL-III. The UV-visible spectra of the complexes were recorded on model UV-1800, SHIMADZU spectrometer. Molar conductance of complexeswas measured on Elico CM 180 conductivity meter using 10</a:t>
            </a:r>
            <a:r>
              <a:rPr lang="en-IN" sz="2000" strike="noStrike" baseline="30000" noProof="1">
                <a:solidFill>
                  <a:srgbClr val="00B050"/>
                </a:solidFill>
                <a:latin typeface="Times New Roman" panose="02020603050405020304" charset="0"/>
                <a:cs typeface="Times New Roman" panose="02020603050405020304" charset="0"/>
              </a:rPr>
              <a:t>-4</a:t>
            </a:r>
            <a:r>
              <a:rPr lang="en-IN" sz="2000" strike="noStrike" noProof="1">
                <a:solidFill>
                  <a:srgbClr val="00B050"/>
                </a:solidFill>
                <a:latin typeface="Times New Roman" panose="02020603050405020304" charset="0"/>
                <a:cs typeface="Times New Roman" panose="02020603050405020304" charset="0"/>
              </a:rPr>
              <a:t> M solution in DMSO. Magnetic susceptibility measurements of the metal chelates were done on a Guoy balance at room temperature using Hg[Co(SCN)</a:t>
            </a:r>
            <a:r>
              <a:rPr lang="en-IN" sz="2000" strike="noStrike" baseline="-25000" noProof="1">
                <a:solidFill>
                  <a:srgbClr val="00B050"/>
                </a:solidFill>
                <a:latin typeface="Times New Roman" panose="02020603050405020304" charset="0"/>
                <a:cs typeface="Times New Roman" panose="02020603050405020304" charset="0"/>
              </a:rPr>
              <a:t>4</a:t>
            </a:r>
            <a:r>
              <a:rPr lang="en-IN" sz="2000" strike="noStrike" noProof="1">
                <a:solidFill>
                  <a:srgbClr val="00B050"/>
                </a:solidFill>
                <a:latin typeface="Times New Roman" panose="02020603050405020304" charset="0"/>
                <a:cs typeface="Times New Roman" panose="02020603050405020304" charset="0"/>
              </a:rPr>
              <a:t>] as a calibrant. Bacterial and fungal isolates were obtained from Department of Microbiology N. S. B. College, Nanded for providing Antibacterial and Antifungal activities. </a:t>
            </a:r>
            <a:endParaRPr lang="en-IN" sz="2000" strike="noStrike" noProof="1">
              <a:solidFill>
                <a:srgbClr val="00B050"/>
              </a:solidFill>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p:nvPr>
            <p:ph idx="1"/>
          </p:nvPr>
        </p:nvSpPr>
        <p:spPr>
          <a:xfrm>
            <a:off x="457200" y="251460"/>
            <a:ext cx="8229600" cy="6350000"/>
          </a:xfrm>
        </p:spPr>
        <p:txBody>
          <a:bodyPr/>
          <a:p>
            <a:pPr marL="0" indent="0">
              <a:buNone/>
            </a:pPr>
            <a:r>
              <a:rPr lang="en-US" sz="2000" b="1">
                <a:solidFill>
                  <a:srgbClr val="FF0000"/>
                </a:solidFill>
                <a:latin typeface="Times New Roman" panose="02020603050405020304" charset="0"/>
                <a:cs typeface="Times New Roman" panose="02020603050405020304" charset="0"/>
              </a:rPr>
              <a:t>Reagents and solvents</a:t>
            </a:r>
            <a:r>
              <a:rPr lang="en-IN" altLang="en-US" sz="2000" b="1">
                <a:solidFill>
                  <a:srgbClr val="FF0000"/>
                </a:solidFill>
                <a:latin typeface="Times New Roman" panose="02020603050405020304" charset="0"/>
                <a:cs typeface="Times New Roman" panose="02020603050405020304" charset="0"/>
              </a:rPr>
              <a:t>:</a:t>
            </a:r>
            <a:r>
              <a:rPr lang="en-US" sz="2000" b="1">
                <a:solidFill>
                  <a:srgbClr val="FF0000"/>
                </a:solidFill>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0" indent="0" algn="just">
              <a:buNone/>
            </a:pPr>
            <a:r>
              <a:rPr lang="en-US" sz="2000">
                <a:solidFill>
                  <a:srgbClr val="00B050"/>
                </a:solidFill>
                <a:latin typeface="Times New Roman" panose="02020603050405020304" charset="0"/>
                <a:cs typeface="Times New Roman" panose="02020603050405020304" charset="0"/>
              </a:rPr>
              <a:t>2-amino-4,6-dihydroxypyrimidine (Aldrich sigma) and 2,4-dihydroxybenzaldehyde (AR grade) were used for synthesis of ligand. AR grade metal nitrate were used for the complex preparation.</a:t>
            </a:r>
            <a:r>
              <a:rPr lang="en-US" sz="2000">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0" indent="0" algn="just">
              <a:buNone/>
            </a:pPr>
            <a:r>
              <a:rPr lang="en-US" sz="2000" b="1">
                <a:solidFill>
                  <a:srgbClr val="0070C0"/>
                </a:solidFill>
                <a:latin typeface="Times New Roman" panose="02020603050405020304" charset="0"/>
                <a:cs typeface="Times New Roman" panose="02020603050405020304" charset="0"/>
              </a:rPr>
              <a:t>Synthesis of ligand</a:t>
            </a:r>
            <a:r>
              <a:rPr lang="en-IN" altLang="en-US" sz="2000" b="1">
                <a:solidFill>
                  <a:srgbClr val="0070C0"/>
                </a:solidFill>
                <a:latin typeface="Times New Roman" panose="02020603050405020304" charset="0"/>
                <a:cs typeface="Times New Roman" panose="02020603050405020304" charset="0"/>
              </a:rPr>
              <a:t>:</a:t>
            </a:r>
            <a:r>
              <a:rPr lang="en-US" sz="2000" b="1">
                <a:solidFill>
                  <a:srgbClr val="0070C0"/>
                </a:solidFill>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0" indent="0" algn="just">
              <a:buNone/>
            </a:pPr>
            <a:r>
              <a:rPr lang="en-US" sz="2000">
                <a:solidFill>
                  <a:srgbClr val="7030A0"/>
                </a:solidFill>
                <a:latin typeface="Times New Roman" panose="02020603050405020304" charset="0"/>
                <a:cs typeface="Times New Roman" panose="02020603050405020304" charset="0"/>
              </a:rPr>
              <a:t>The ligand was prepared by a modification of the reported methods. The Schiff base ligand has been synthesized by refluxing a mixture of 0.01 mol (1.4057 g) of </a:t>
            </a:r>
            <a:r>
              <a:rPr sz="2000">
                <a:solidFill>
                  <a:srgbClr val="7030A0"/>
                </a:solidFill>
                <a:latin typeface="Times New Roman" panose="02020603050405020304" charset="0"/>
                <a:cs typeface="Times New Roman" panose="02020603050405020304" charset="0"/>
              </a:rPr>
              <a:t>2,4-dihydroxybenzaldehyde</a:t>
            </a:r>
            <a:r>
              <a:rPr lang="en-US" sz="2000">
                <a:solidFill>
                  <a:srgbClr val="7030A0"/>
                </a:solidFill>
                <a:latin typeface="Times New Roman" panose="02020603050405020304" charset="0"/>
                <a:cs typeface="Times New Roman" panose="02020603050405020304" charset="0"/>
              </a:rPr>
              <a:t> and 0.01 mol (1.2710 g) of 2-amino-4,6-dihydroxypyrimidine in 50 ml super dry ethanol refluxed for about 4h. Schiff base thus formed was cooled to room temperature and collected by filtration, followed by recrystallization in ethanol and dried in vacuo over anhydrous calcium chloride (Yield:70%). </a:t>
            </a:r>
            <a:endParaRPr lang="en-US" sz="2000">
              <a:latin typeface="Times New Roman" panose="02020603050405020304" charset="0"/>
              <a:cs typeface="Times New Roman" panose="02020603050405020304" charset="0"/>
            </a:endParaRPr>
          </a:p>
          <a:p>
            <a:pPr marL="0" indent="0" algn="just">
              <a:buNone/>
            </a:pPr>
            <a:r>
              <a:rPr lang="en-US" sz="2000" b="1">
                <a:solidFill>
                  <a:srgbClr val="C00000"/>
                </a:solidFill>
                <a:latin typeface="Times New Roman" panose="02020603050405020304" charset="0"/>
                <a:cs typeface="Times New Roman" panose="02020603050405020304" charset="0"/>
              </a:rPr>
              <a:t>Synthesis of metal complexes</a:t>
            </a:r>
            <a:r>
              <a:rPr lang="en-IN" altLang="en-US" sz="2000" b="1">
                <a:solidFill>
                  <a:srgbClr val="C00000"/>
                </a:solidFill>
                <a:latin typeface="Times New Roman" panose="02020603050405020304" charset="0"/>
                <a:cs typeface="Times New Roman" panose="02020603050405020304" charset="0"/>
              </a:rPr>
              <a:t>:</a:t>
            </a:r>
            <a:r>
              <a:rPr lang="en-US" sz="2000" b="1">
                <a:solidFill>
                  <a:srgbClr val="C00000"/>
                </a:solidFill>
                <a:latin typeface="Times New Roman" panose="02020603050405020304" charset="0"/>
                <a:cs typeface="Times New Roman" panose="02020603050405020304" charset="0"/>
              </a:rPr>
              <a:t> </a:t>
            </a:r>
            <a:endParaRPr lang="en-US" sz="2000" b="1">
              <a:solidFill>
                <a:srgbClr val="C00000"/>
              </a:solidFill>
              <a:latin typeface="Times New Roman" panose="02020603050405020304" charset="0"/>
              <a:cs typeface="Times New Roman" panose="02020603050405020304" charset="0"/>
            </a:endParaRPr>
          </a:p>
          <a:p>
            <a:pPr marL="0" indent="0" algn="just">
              <a:buNone/>
            </a:pPr>
            <a:r>
              <a:rPr lang="en-US" sz="2000">
                <a:solidFill>
                  <a:srgbClr val="00B0F0"/>
                </a:solidFill>
                <a:latin typeface="Times New Roman" panose="02020603050405020304" charset="0"/>
                <a:cs typeface="Times New Roman" panose="02020603050405020304" charset="0"/>
              </a:rPr>
              <a:t>To a hot ethanol solution (25ml) of the ligand (2 mol) and (25ml) of metal Nitrate (1mol) was added with constant stirring. The pH of reaction mixture was adjusted to 7-8 by adding 10% alcoholic ammonia solution and refluxed for about 3 h. The precipitated solid metal complex was filtered off in hot condition and washed with hot ethanol and dried over calcium chloride in vacuum desiccators. (Yield: 60%)</a:t>
            </a:r>
            <a:endParaRPr lang="en-US" sz="2000">
              <a:solidFill>
                <a:srgbClr val="00B0F0"/>
              </a:solidFill>
              <a:latin typeface="Times New Roman" panose="02020603050405020304" charset="0"/>
              <a:cs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Content Placeholder 2"/>
          <p:cNvSpPr>
            <a:spLocks noGrp="1"/>
          </p:cNvSpPr>
          <p:nvPr>
            <p:ph idx="1"/>
          </p:nvPr>
        </p:nvSpPr>
        <p:spPr>
          <a:xfrm>
            <a:off x="374650" y="403225"/>
            <a:ext cx="8312150" cy="5722938"/>
          </a:xfrm>
        </p:spPr>
        <p:txBody>
          <a:bodyPr anchor="t" anchorCtr="0"/>
          <a:p>
            <a:pPr marL="0" indent="0">
              <a:buNone/>
            </a:pPr>
            <a:r>
              <a:rPr sz="2000" b="1">
                <a:solidFill>
                  <a:srgbClr val="00B050"/>
                </a:solidFill>
                <a:latin typeface="Times New Roman" panose="02020603050405020304" charset="0"/>
              </a:rPr>
              <a:t>R</a:t>
            </a:r>
            <a:r>
              <a:rPr lang="en-IN" sz="2000" b="1">
                <a:solidFill>
                  <a:srgbClr val="00B050"/>
                </a:solidFill>
                <a:latin typeface="Times New Roman" panose="02020603050405020304" charset="0"/>
              </a:rPr>
              <a:t>esults</a:t>
            </a:r>
            <a:r>
              <a:rPr sz="2000" b="1">
                <a:solidFill>
                  <a:srgbClr val="00B050"/>
                </a:solidFill>
                <a:latin typeface="Times New Roman" panose="02020603050405020304" charset="0"/>
              </a:rPr>
              <a:t> </a:t>
            </a:r>
            <a:r>
              <a:rPr lang="en-IN" sz="2000" b="1">
                <a:solidFill>
                  <a:srgbClr val="00B050"/>
                </a:solidFill>
                <a:latin typeface="Times New Roman" panose="02020603050405020304" charset="0"/>
              </a:rPr>
              <a:t>and</a:t>
            </a:r>
            <a:r>
              <a:rPr sz="2000" b="1">
                <a:solidFill>
                  <a:srgbClr val="00B050"/>
                </a:solidFill>
                <a:latin typeface="Times New Roman" panose="02020603050405020304" charset="0"/>
              </a:rPr>
              <a:t> D</a:t>
            </a:r>
            <a:r>
              <a:rPr lang="en-IN" sz="2000" b="1">
                <a:solidFill>
                  <a:srgbClr val="00B050"/>
                </a:solidFill>
                <a:latin typeface="Times New Roman" panose="02020603050405020304" charset="0"/>
              </a:rPr>
              <a:t>iscussion:</a:t>
            </a:r>
            <a:endParaRPr sz="2000" b="1">
              <a:solidFill>
                <a:srgbClr val="00B050"/>
              </a:solidFill>
              <a:latin typeface="Times New Roman" panose="02020603050405020304" charset="0"/>
            </a:endParaRPr>
          </a:p>
          <a:p>
            <a:pPr marL="0" indent="0" algn="just">
              <a:buNone/>
            </a:pPr>
            <a:r>
              <a:rPr lang="en-IN" altLang="en-US" sz="2000">
                <a:solidFill>
                  <a:srgbClr val="00B0F0"/>
                </a:solidFill>
                <a:latin typeface="Times New Roman" panose="02020603050405020304" charset="0"/>
              </a:rPr>
              <a:t>Schiff bases of 2-amino-4,6-dihydroxypyrimidine and its complexes have a variety of applications including biological, clinical and analytical. The coordinating possibility of 2-amino-4,6-dihydroxypyrimidine has been improved by condensing with a variety of carbonyl compounds. An attempt has been made to synthesize Schiff bases from 2-amino-4,6-dihydroxypyrimidine with 2,4-dihydroxybenzaldehyde. Physical characteristics, microanalytical, and molar conductance data of ligand and metal complexes are given in (Table 1 and 2)The analytical data of complexes revels 2:1 molar ratio (ligand: metal) and corresponds well with the general formula [ML(H</a:t>
            </a:r>
            <a:r>
              <a:rPr lang="en-IN" altLang="en-US" sz="2000" baseline="-25000">
                <a:solidFill>
                  <a:srgbClr val="00B0F0"/>
                </a:solidFill>
                <a:latin typeface="Times New Roman" panose="02020603050405020304" charset="0"/>
              </a:rPr>
              <a:t>2</a:t>
            </a:r>
            <a:r>
              <a:rPr lang="en-IN" altLang="en-US" sz="2000">
                <a:solidFill>
                  <a:srgbClr val="00B0F0"/>
                </a:solidFill>
                <a:latin typeface="Times New Roman" panose="02020603050405020304" charset="0"/>
              </a:rPr>
              <a:t>O)</a:t>
            </a:r>
            <a:r>
              <a:rPr lang="en-IN" altLang="en-US" sz="2000" baseline="-25000">
                <a:solidFill>
                  <a:srgbClr val="00B0F0"/>
                </a:solidFill>
                <a:latin typeface="Times New Roman" panose="02020603050405020304" charset="0"/>
              </a:rPr>
              <a:t>2</a:t>
            </a:r>
            <a:r>
              <a:rPr lang="en-IN" altLang="en-US" sz="2000">
                <a:solidFill>
                  <a:srgbClr val="00B0F0"/>
                </a:solidFill>
                <a:latin typeface="Times New Roman" panose="02020603050405020304" charset="0"/>
              </a:rPr>
              <a:t>] (where M= Cu(II) &amp; Ni(II). The magnetic susceptibilities of Cu(II) &amp; Ni(II)  complexes at room temperature are consistent with high spin octahedral structure with two water molecules coordinated to metal ion. </a:t>
            </a:r>
            <a:endParaRPr lang="en-IN" altLang="en-US" sz="2000">
              <a:solidFill>
                <a:srgbClr val="00B0F0"/>
              </a:solidFill>
              <a:latin typeface="Times New Roman" panose="02020603050405020304" charset="0"/>
            </a:endParaRPr>
          </a:p>
          <a:p>
            <a:pPr marL="0" indent="0" algn="just">
              <a:buNone/>
            </a:pPr>
            <a:r>
              <a:rPr lang="en-IN" altLang="en-US" sz="2000">
                <a:solidFill>
                  <a:srgbClr val="FF0000"/>
                </a:solidFill>
                <a:latin typeface="Times New Roman" panose="02020603050405020304" charset="0"/>
              </a:rPr>
              <a:t>The presence of two coordinated water molecules was confirmed by TG-DTA analysis. The metal chelate solutions in DMSO show low conductance and supports their non-electrolyte nature (Table 1)</a:t>
            </a:r>
            <a:endParaRPr lang="en-IN" altLang="en-US" sz="2000">
              <a:solidFill>
                <a:srgbClr val="FF0000"/>
              </a:solidFill>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Content Placeholder 2"/>
          <p:cNvSpPr>
            <a:spLocks noGrp="1"/>
          </p:cNvSpPr>
          <p:nvPr>
            <p:ph idx="1"/>
          </p:nvPr>
        </p:nvSpPr>
        <p:spPr>
          <a:xfrm>
            <a:off x="179705" y="188278"/>
            <a:ext cx="8483600" cy="6154737"/>
          </a:xfrm>
        </p:spPr>
        <p:txBody>
          <a:bodyPr anchor="t" anchorCtr="0"/>
          <a:p>
            <a:pPr marL="0" indent="0" algn="just">
              <a:lnSpc>
                <a:spcPct val="150000"/>
              </a:lnSpc>
              <a:buNone/>
            </a:pPr>
            <a:r>
              <a:rPr sz="2000">
                <a:solidFill>
                  <a:srgbClr val="FF0000"/>
                </a:solidFill>
                <a:latin typeface="Times New Roman" panose="02020603050405020304" charset="0"/>
              </a:rPr>
              <a:t>Table 1. Physical characterization, analytical and molar conductance data of compounds</a:t>
            </a:r>
            <a:endParaRPr sz="2000">
              <a:solidFill>
                <a:srgbClr val="FF0000"/>
              </a:solidFill>
              <a:latin typeface="Times New Roman" panose="02020603050405020304" charset="0"/>
            </a:endParaRPr>
          </a:p>
          <a:p>
            <a:pPr marL="0" indent="0" algn="just">
              <a:lnSpc>
                <a:spcPct val="150000"/>
              </a:lnSpc>
              <a:buNone/>
            </a:pPr>
            <a:endParaRPr sz="2000">
              <a:solidFill>
                <a:srgbClr val="7030A0"/>
              </a:solidFill>
              <a:latin typeface="Times New Roman" panose="02020603050405020304" charset="0"/>
            </a:endParaRPr>
          </a:p>
          <a:p>
            <a:pPr marL="0" indent="0" algn="just">
              <a:lnSpc>
                <a:spcPct val="150000"/>
              </a:lnSpc>
              <a:buNone/>
            </a:pPr>
            <a:endParaRPr sz="2000">
              <a:solidFill>
                <a:srgbClr val="7030A0"/>
              </a:solidFill>
              <a:latin typeface="Times New Roman" panose="02020603050405020304" charset="0"/>
            </a:endParaRPr>
          </a:p>
          <a:p>
            <a:pPr marL="0" indent="0" algn="just">
              <a:lnSpc>
                <a:spcPct val="150000"/>
              </a:lnSpc>
              <a:buNone/>
            </a:pPr>
            <a:endParaRPr sz="2000">
              <a:solidFill>
                <a:srgbClr val="7030A0"/>
              </a:solidFill>
              <a:latin typeface="Times New Roman" panose="02020603050405020304" charset="0"/>
            </a:endParaRPr>
          </a:p>
          <a:p>
            <a:pPr marL="0" indent="0" algn="just">
              <a:lnSpc>
                <a:spcPct val="150000"/>
              </a:lnSpc>
              <a:buNone/>
            </a:pPr>
            <a:endParaRPr sz="2000">
              <a:solidFill>
                <a:srgbClr val="7030A0"/>
              </a:solidFill>
              <a:latin typeface="Times New Roman" panose="02020603050405020304" charset="0"/>
            </a:endParaRPr>
          </a:p>
          <a:p>
            <a:pPr marL="0" indent="0" algn="l">
              <a:lnSpc>
                <a:spcPct val="150000"/>
              </a:lnSpc>
              <a:buNone/>
            </a:pPr>
            <a:r>
              <a:rPr sz="2000">
                <a:solidFill>
                  <a:srgbClr val="7030A0"/>
                </a:solidFill>
                <a:latin typeface="Times New Roman" panose="02020603050405020304" charset="0"/>
              </a:rPr>
              <a:t> </a:t>
            </a:r>
            <a:r>
              <a:rPr lang="en-IN" sz="2000">
                <a:solidFill>
                  <a:srgbClr val="7030A0"/>
                </a:solidFill>
                <a:latin typeface="Times New Roman" panose="02020603050405020304" charset="0"/>
              </a:rPr>
              <a:t>       </a:t>
            </a:r>
            <a:r>
              <a:rPr lang="en-IN" sz="2000">
                <a:solidFill>
                  <a:srgbClr val="C00000"/>
                </a:solidFill>
                <a:latin typeface="Times New Roman" panose="02020603050405020304" charset="0"/>
              </a:rPr>
              <a:t> </a:t>
            </a:r>
            <a:endParaRPr lang="en-IN" sz="2000">
              <a:solidFill>
                <a:srgbClr val="C00000"/>
              </a:solidFill>
              <a:latin typeface="Times New Roman" panose="02020603050405020304" charset="0"/>
            </a:endParaRPr>
          </a:p>
          <a:p>
            <a:pPr marL="0" indent="0" algn="l">
              <a:lnSpc>
                <a:spcPct val="150000"/>
              </a:lnSpc>
              <a:buNone/>
            </a:pPr>
            <a:r>
              <a:rPr lang="en-IN" sz="2000">
                <a:solidFill>
                  <a:srgbClr val="00B0F0"/>
                </a:solidFill>
                <a:latin typeface="Times New Roman" panose="02020603050405020304" charset="0"/>
              </a:rPr>
              <a:t>Table 2. Elemental Analysis of Cu(II) and Ni(II) Complexes </a:t>
            </a:r>
            <a:endParaRPr lang="en-IN" sz="2000">
              <a:solidFill>
                <a:srgbClr val="00B0F0"/>
              </a:solidFill>
              <a:latin typeface="Times New Roman" panose="02020603050405020304" charset="0"/>
            </a:endParaRPr>
          </a:p>
          <a:p>
            <a:pPr marL="0" indent="0" algn="l">
              <a:lnSpc>
                <a:spcPct val="150000"/>
              </a:lnSpc>
              <a:buNone/>
            </a:pPr>
            <a:r>
              <a:rPr lang="en-IN" sz="2000">
                <a:solidFill>
                  <a:srgbClr val="7030A0"/>
                </a:solidFill>
                <a:latin typeface="Times New Roman" panose="02020603050405020304" charset="0"/>
              </a:rPr>
              <a:t>                   </a:t>
            </a:r>
            <a:r>
              <a:rPr lang="en-IN" sz="2000">
                <a:solidFill>
                  <a:schemeClr val="tx1"/>
                </a:solidFill>
                <a:latin typeface="Times New Roman" panose="02020603050405020304" charset="0"/>
              </a:rPr>
              <a:t>                                                            </a:t>
            </a:r>
            <a:endParaRPr sz="2000">
              <a:solidFill>
                <a:schemeClr val="tx1"/>
              </a:solidFill>
              <a:latin typeface="Times New Roman" panose="02020603050405020304" charset="0"/>
            </a:endParaRPr>
          </a:p>
        </p:txBody>
      </p:sp>
      <p:graphicFrame>
        <p:nvGraphicFramePr>
          <p:cNvPr id="2" name="Table 1"/>
          <p:cNvGraphicFramePr/>
          <p:nvPr/>
        </p:nvGraphicFramePr>
        <p:xfrm>
          <a:off x="1546860" y="1340485"/>
          <a:ext cx="5842635" cy="1920240"/>
        </p:xfrm>
        <a:graphic>
          <a:graphicData uri="http://schemas.openxmlformats.org/drawingml/2006/table">
            <a:tbl>
              <a:tblPr firstRow="1" bandRow="1">
                <a:tableStyleId>{5940675A-B579-460E-94D1-54222C63F5DA}</a:tableStyleId>
              </a:tblPr>
              <a:tblGrid>
                <a:gridCol w="1143635"/>
                <a:gridCol w="980758"/>
                <a:gridCol w="1263332"/>
                <a:gridCol w="1307465"/>
                <a:gridCol w="1147445"/>
              </a:tblGrid>
              <a:tr h="548640">
                <a:tc>
                  <a:txBody>
                    <a:bodyPr/>
                    <a:p>
                      <a:pPr>
                        <a:buNone/>
                      </a:pPr>
                      <a:r>
                        <a:rPr lang="en-US" sz="1400" b="1">
                          <a:latin typeface="Times New Roman" panose="02020603050405020304" charset="0"/>
                          <a:cs typeface="Times New Roman" panose="02020603050405020304" charset="0"/>
                        </a:rPr>
                        <a:t>Compound Molecular Formula</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Molecular Weight</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M.P. Decomposition Temperature </a:t>
                      </a:r>
                      <a:r>
                        <a:rPr lang="en-US" sz="1400" b="1" baseline="30000">
                          <a:latin typeface="Times New Roman" panose="02020603050405020304" charset="0"/>
                          <a:cs typeface="Times New Roman" panose="02020603050405020304" charset="0"/>
                        </a:rPr>
                        <a:t>o</a:t>
                      </a:r>
                      <a:r>
                        <a:rPr lang="en-US" sz="1400" b="1">
                          <a:latin typeface="Times New Roman" panose="02020603050405020304" charset="0"/>
                          <a:cs typeface="Times New Roman" panose="02020603050405020304" charset="0"/>
                        </a:rPr>
                        <a:t>C</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Colour</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Molar ConductanceMho.Cm</a:t>
                      </a:r>
                      <a:r>
                        <a:rPr lang="en-US" sz="1400" b="1" baseline="30000">
                          <a:latin typeface="Times New Roman" panose="02020603050405020304" charset="0"/>
                          <a:cs typeface="Times New Roman" panose="02020603050405020304" charset="0"/>
                        </a:rPr>
                        <a:t>2 </a:t>
                      </a:r>
                      <a:r>
                        <a:rPr lang="en-US" sz="1400" b="1">
                          <a:latin typeface="Times New Roman" panose="02020603050405020304" charset="0"/>
                          <a:cs typeface="Times New Roman" panose="02020603050405020304" charset="0"/>
                        </a:rPr>
                        <a:t>Mol</a:t>
                      </a:r>
                      <a:r>
                        <a:rPr lang="en-US" sz="1400" b="1" baseline="30000">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a:buNone/>
                      </a:pPr>
                      <a:r>
                        <a:rPr lang="en-US" sz="1400" b="1">
                          <a:latin typeface="Times New Roman" panose="02020603050405020304" charset="0"/>
                          <a:cs typeface="Times New Roman" panose="02020603050405020304" charset="0"/>
                        </a:rPr>
                        <a:t>L</a:t>
                      </a:r>
                      <a:r>
                        <a:rPr lang="en-US" sz="1400" b="1" baseline="-25000">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250.68</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83</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Yellow</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a:t>
                      </a:r>
                      <a:endParaRPr lang="en-US" sz="1400" b="1">
                        <a:latin typeface="Times New Roman" panose="02020603050405020304" charset="0"/>
                        <a:cs typeface="Times New Roman" panose="02020603050405020304" charset="0"/>
                      </a:endParaRPr>
                    </a:p>
                    <a:p>
                      <a:pPr>
                        <a:buNone/>
                      </a:pP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a:buNone/>
                      </a:pPr>
                      <a:r>
                        <a:rPr lang="en-US" sz="1400" b="1">
                          <a:latin typeface="Times New Roman" panose="02020603050405020304" charset="0"/>
                          <a:cs typeface="Times New Roman" panose="02020603050405020304" charset="0"/>
                        </a:rPr>
                        <a:t>Cu-L</a:t>
                      </a:r>
                      <a:r>
                        <a:rPr lang="en-US" sz="1400" b="1" baseline="-25000">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595.33</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&gt;300</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Dark Brown</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19.25</a:t>
                      </a:r>
                      <a:endParaRPr lang="en-US" sz="1400" b="1">
                        <a:latin typeface="Times New Roman" panose="02020603050405020304" charset="0"/>
                        <a:cs typeface="Times New Roman" panose="02020603050405020304" charset="0"/>
                      </a:endParaRPr>
                    </a:p>
                    <a:p>
                      <a:pPr>
                        <a:buNone/>
                      </a:pP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a:buNone/>
                      </a:pPr>
                      <a:r>
                        <a:rPr lang="en-US" sz="1400" b="1">
                          <a:latin typeface="Times New Roman" panose="02020603050405020304" charset="0"/>
                          <a:cs typeface="Times New Roman" panose="02020603050405020304" charset="0"/>
                        </a:rPr>
                        <a:t>Ni-L</a:t>
                      </a:r>
                      <a:r>
                        <a:rPr lang="en-US" sz="1400" b="1" baseline="-25000">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594.03</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&gt;300</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Reddish Brown</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Times New Roman" panose="02020603050405020304" charset="0"/>
                          <a:cs typeface="Times New Roman" panose="02020603050405020304" charset="0"/>
                        </a:rPr>
                        <a:t>20.27</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graphicFrame>
        <p:nvGraphicFramePr>
          <p:cNvPr id="4" name="Table 3"/>
          <p:cNvGraphicFramePr/>
          <p:nvPr/>
        </p:nvGraphicFramePr>
        <p:xfrm>
          <a:off x="1619885" y="4436745"/>
          <a:ext cx="5759450" cy="1642110"/>
        </p:xfrm>
        <a:graphic>
          <a:graphicData uri="http://schemas.openxmlformats.org/drawingml/2006/table">
            <a:tbl>
              <a:tblPr firstRow="1" bandRow="1">
                <a:tableStyleId>{5940675A-B579-460E-94D1-54222C63F5DA}</a:tableStyleId>
              </a:tblPr>
              <a:tblGrid>
                <a:gridCol w="1035685"/>
                <a:gridCol w="1113155"/>
                <a:gridCol w="1084580"/>
                <a:gridCol w="1315720"/>
                <a:gridCol w="1210310"/>
              </a:tblGrid>
              <a:tr h="465455">
                <a:tc rowSpan="2">
                  <a:txBody>
                    <a:bodyPr/>
                    <a:p>
                      <a:pPr algn="ctr">
                        <a:buNone/>
                      </a:pPr>
                      <a:r>
                        <a:rPr lang="en-US" sz="1400" b="1">
                          <a:latin typeface="Times New Roman" panose="02020603050405020304" charset="0"/>
                          <a:cs typeface="Times New Roman" panose="02020603050405020304" charset="0"/>
                        </a:rPr>
                        <a:t>Compound</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4">
                  <a:txBody>
                    <a:bodyPr/>
                    <a:p>
                      <a:pPr algn="ctr">
                        <a:buNone/>
                      </a:pPr>
                      <a:r>
                        <a:rPr lang="en-US" sz="1400" b="1">
                          <a:latin typeface="Times New Roman" panose="02020603050405020304" charset="0"/>
                          <a:cs typeface="Times New Roman" panose="02020603050405020304" charset="0"/>
                        </a:rPr>
                        <a:t>Found (Calculated )</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946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lgn="ctr">
                        <a:buNone/>
                      </a:pPr>
                      <a:r>
                        <a:rPr lang="en-US" sz="1400" b="1">
                          <a:latin typeface="Times New Roman" panose="02020603050405020304" charset="0"/>
                          <a:cs typeface="Times New Roman" panose="02020603050405020304" charset="0"/>
                        </a:rPr>
                        <a:t>C</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Times New Roman" panose="02020603050405020304" charset="0"/>
                          <a:cs typeface="Times New Roman" panose="02020603050405020304" charset="0"/>
                        </a:rPr>
                        <a:t>H</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Times New Roman" panose="02020603050405020304" charset="0"/>
                          <a:cs typeface="Times New Roman" panose="02020603050405020304" charset="0"/>
                        </a:rPr>
                        <a:t>N</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Times New Roman" panose="02020603050405020304" charset="0"/>
                          <a:cs typeface="Times New Roman" panose="02020603050405020304" charset="0"/>
                        </a:rPr>
                        <a:t>M</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94005">
                <a:tc>
                  <a:txBody>
                    <a:bodyPr/>
                    <a:p>
                      <a:pPr>
                        <a:buNone/>
                      </a:pPr>
                      <a:r>
                        <a:rPr lang="en-US" sz="1400" b="1">
                          <a:latin typeface="Times New Roman" panose="02020603050405020304" charset="0"/>
                          <a:cs typeface="Times New Roman" panose="02020603050405020304" charset="0"/>
                        </a:rPr>
                        <a:t>L</a:t>
                      </a:r>
                      <a:r>
                        <a:rPr lang="en-US" sz="1400" b="1" baseline="-25000">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Times New Roman" panose="02020603050405020304" charset="0"/>
                          <a:cs typeface="Times New Roman" panose="02020603050405020304" charset="0"/>
                        </a:rPr>
                        <a:t>52.90 (42.20)</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Times New Roman" panose="02020603050405020304" charset="0"/>
                          <a:cs typeface="Times New Roman" panose="02020603050405020304" charset="0"/>
                        </a:rPr>
                        <a:t>3.23 (3.89)</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Times New Roman" panose="02020603050405020304" charset="0"/>
                          <a:cs typeface="Times New Roman" panose="02020603050405020304" charset="0"/>
                        </a:rPr>
                        <a:t>15.69 (15.12)</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Times New Roman" panose="02020603050405020304" charset="0"/>
                          <a:cs typeface="Times New Roman" panose="02020603050405020304" charset="0"/>
                        </a:rPr>
                        <a:t>-</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94005">
                <a:tc>
                  <a:txBody>
                    <a:bodyPr/>
                    <a:p>
                      <a:pPr>
                        <a:buNone/>
                      </a:pPr>
                      <a:r>
                        <a:rPr lang="en-US" sz="1400" b="1">
                          <a:latin typeface="Times New Roman" panose="02020603050405020304" charset="0"/>
                          <a:cs typeface="Times New Roman" panose="02020603050405020304" charset="0"/>
                        </a:rPr>
                        <a:t>Cu-L</a:t>
                      </a:r>
                      <a:r>
                        <a:rPr lang="en-US" sz="1400" b="1" baseline="-25000">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Times New Roman" panose="02020603050405020304" charset="0"/>
                          <a:cs typeface="Times New Roman" panose="02020603050405020304" charset="0"/>
                        </a:rPr>
                        <a:t>44.13 (43.10)</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Times New Roman" panose="02020603050405020304" charset="0"/>
                          <a:cs typeface="Times New Roman" panose="02020603050405020304" charset="0"/>
                        </a:rPr>
                        <a:t>3.37 (3.27)</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Times New Roman" panose="02020603050405020304" charset="0"/>
                          <a:cs typeface="Times New Roman" panose="02020603050405020304" charset="0"/>
                        </a:rPr>
                        <a:t>14.09 (13.12)</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Times New Roman" panose="02020603050405020304" charset="0"/>
                          <a:cs typeface="Times New Roman" panose="02020603050405020304" charset="0"/>
                        </a:rPr>
                        <a:t>10.88 (10.16)</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94005">
                <a:tc>
                  <a:txBody>
                    <a:bodyPr/>
                    <a:p>
                      <a:pPr>
                        <a:buNone/>
                      </a:pPr>
                      <a:r>
                        <a:rPr lang="en-US" sz="1400" b="1">
                          <a:latin typeface="Times New Roman" panose="02020603050405020304" charset="0"/>
                          <a:cs typeface="Times New Roman" panose="02020603050405020304" charset="0"/>
                        </a:rPr>
                        <a:t>Ni-L</a:t>
                      </a:r>
                      <a:r>
                        <a:rPr lang="en-US" sz="1400" b="1" baseline="-25000">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Times New Roman" panose="02020603050405020304" charset="0"/>
                          <a:cs typeface="Times New Roman" panose="02020603050405020304" charset="0"/>
                        </a:rPr>
                        <a:t>44.50 (43.43)</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Times New Roman" panose="02020603050405020304" charset="0"/>
                          <a:cs typeface="Times New Roman" panose="02020603050405020304" charset="0"/>
                        </a:rPr>
                        <a:t>3.38 (3.22)</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Times New Roman" panose="02020603050405020304" charset="0"/>
                          <a:cs typeface="Times New Roman" panose="02020603050405020304" charset="0"/>
                        </a:rPr>
                        <a:t>14.19 (14.02)</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Times New Roman" panose="02020603050405020304" charset="0"/>
                          <a:cs typeface="Times New Roman" panose="02020603050405020304" charset="0"/>
                        </a:rPr>
                        <a:t>10.69 (10.06)</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Content Placeholder 2"/>
          <p:cNvSpPr>
            <a:spLocks noGrp="1"/>
          </p:cNvSpPr>
          <p:nvPr>
            <p:ph idx="1"/>
          </p:nvPr>
        </p:nvSpPr>
        <p:spPr>
          <a:xfrm>
            <a:off x="204470" y="140335"/>
            <a:ext cx="8765540" cy="6452870"/>
          </a:xfrm>
        </p:spPr>
        <p:txBody>
          <a:bodyPr anchor="t" anchorCtr="0"/>
          <a:p>
            <a:pPr marL="0" indent="0">
              <a:buNone/>
            </a:pPr>
            <a:r>
              <a:rPr sz="2000" b="1" baseline="30000">
                <a:solidFill>
                  <a:srgbClr val="0070C0"/>
                </a:solidFill>
                <a:latin typeface="Times New Roman" panose="02020603050405020304" charset="0"/>
              </a:rPr>
              <a:t>1</a:t>
            </a:r>
            <a:r>
              <a:rPr sz="2000" b="1">
                <a:solidFill>
                  <a:srgbClr val="0070C0"/>
                </a:solidFill>
                <a:latin typeface="Times New Roman" panose="02020603050405020304" charset="0"/>
              </a:rPr>
              <a:t>H-NMR spectra of ligand</a:t>
            </a:r>
            <a:r>
              <a:rPr lang="en-IN" sz="2000" b="1">
                <a:solidFill>
                  <a:srgbClr val="0070C0"/>
                </a:solidFill>
                <a:latin typeface="Times New Roman" panose="02020603050405020304" charset="0"/>
              </a:rPr>
              <a:t>:</a:t>
            </a:r>
            <a:r>
              <a:rPr sz="2000" b="1">
                <a:solidFill>
                  <a:srgbClr val="0070C0"/>
                </a:solidFill>
                <a:latin typeface="Times New Roman" panose="02020603050405020304" charset="0"/>
              </a:rPr>
              <a:t> </a:t>
            </a:r>
            <a:endParaRPr sz="2000" b="1">
              <a:solidFill>
                <a:srgbClr val="0070C0"/>
              </a:solidFill>
              <a:latin typeface="Times New Roman" panose="02020603050405020304" charset="0"/>
            </a:endParaRPr>
          </a:p>
          <a:p>
            <a:pPr marL="0" indent="0" algn="just">
              <a:buNone/>
            </a:pPr>
            <a:r>
              <a:rPr sz="2000">
                <a:solidFill>
                  <a:srgbClr val="FF0000"/>
                </a:solidFill>
                <a:latin typeface="Times New Roman" panose="02020603050405020304" charset="0"/>
              </a:rPr>
              <a:t>The </a:t>
            </a:r>
            <a:r>
              <a:rPr sz="2000" baseline="30000">
                <a:solidFill>
                  <a:srgbClr val="FF0000"/>
                </a:solidFill>
                <a:latin typeface="Times New Roman" panose="02020603050405020304" charset="0"/>
              </a:rPr>
              <a:t>1</a:t>
            </a:r>
            <a:r>
              <a:rPr sz="2000">
                <a:solidFill>
                  <a:srgbClr val="FF0000"/>
                </a:solidFill>
                <a:latin typeface="Times New Roman" panose="02020603050405020304" charset="0"/>
              </a:rPr>
              <a:t>H-NMR. Spectra of free ligand at room temperature show the following signals. 5.9 δ (s, 2H, Phenolic (OH) hydrogen of pyrimidine ring), 6.66 δ(s, 1H, Hydrogen bonded to pyrimidine ring ), 7.94 δ (s, 1H, hydrogen bonded to azomethine carbon), 7.69-7.28 δ (D,4H, Aromatic Ha, Hb, protons of phenyl ring).</a:t>
            </a:r>
            <a:endParaRPr sz="2000">
              <a:solidFill>
                <a:srgbClr val="FF0000"/>
              </a:solidFill>
              <a:latin typeface="Times New Roman" panose="02020603050405020304" charset="0"/>
            </a:endParaRPr>
          </a:p>
          <a:p>
            <a:pPr marL="0" indent="0" algn="just">
              <a:buNone/>
            </a:pPr>
            <a:r>
              <a:rPr sz="2000" b="1">
                <a:solidFill>
                  <a:srgbClr val="0070C0"/>
                </a:solidFill>
                <a:latin typeface="Times New Roman" panose="02020603050405020304" charset="0"/>
              </a:rPr>
              <a:t>IR Spectra</a:t>
            </a:r>
            <a:r>
              <a:rPr lang="en-IN" sz="2000" b="1">
                <a:solidFill>
                  <a:srgbClr val="0070C0"/>
                </a:solidFill>
                <a:latin typeface="Times New Roman" panose="02020603050405020304" charset="0"/>
              </a:rPr>
              <a:t>:</a:t>
            </a:r>
            <a:r>
              <a:rPr sz="2000">
                <a:solidFill>
                  <a:srgbClr val="0070C0"/>
                </a:solidFill>
                <a:latin typeface="Times New Roman" panose="02020603050405020304" charset="0"/>
              </a:rPr>
              <a:t> </a:t>
            </a:r>
            <a:r>
              <a:rPr sz="2000">
                <a:solidFill>
                  <a:srgbClr val="00B050"/>
                </a:solidFill>
                <a:latin typeface="Times New Roman" panose="02020603050405020304" charset="0"/>
              </a:rPr>
              <a:t>The IR spectrum of free ligands shows characteristic bands at 3331, 1641,1487,1207 and 1091 cm-1 assignable to υOH (intramolecular hydrogen bonded), υ C=N (azomethine), υ C=C(aromatic), υ C-N (aryl azomethine) and υ C-O (Enolic) stretching modes respectively</a:t>
            </a:r>
            <a:r>
              <a:rPr lang="en-IN" sz="2000">
                <a:solidFill>
                  <a:srgbClr val="00B050"/>
                </a:solidFill>
                <a:latin typeface="Times New Roman" panose="02020603050405020304" charset="0"/>
              </a:rPr>
              <a:t>.</a:t>
            </a:r>
            <a:r>
              <a:rPr sz="2000">
                <a:solidFill>
                  <a:srgbClr val="00B050"/>
                </a:solidFill>
                <a:latin typeface="Times New Roman" panose="02020603050405020304" charset="0"/>
              </a:rPr>
              <a:t> The absence of a weak broad band in the 3200-3400 cm</a:t>
            </a:r>
            <a:r>
              <a:rPr sz="2000" baseline="30000">
                <a:solidFill>
                  <a:srgbClr val="00B050"/>
                </a:solidFill>
                <a:latin typeface="Times New Roman" panose="02020603050405020304" charset="0"/>
              </a:rPr>
              <a:t>-1</a:t>
            </a:r>
            <a:r>
              <a:rPr sz="2000">
                <a:solidFill>
                  <a:srgbClr val="00B050"/>
                </a:solidFill>
                <a:latin typeface="Times New Roman" panose="02020603050405020304" charset="0"/>
              </a:rPr>
              <a:t> region, in the spectra of the metal complexes suggests deprotonation of the intermolecular hydrogen bonded OH group on complexation and subsequent coordination of phenolic oxygen to the metal ion. This is further supported by downward shift in υ C-O (phenolic) with respect to free ligand. On complexation, the υ (C=N) band is shifted to lower wave number with respect to free ligand, denoting that the nitrogen of azomethine group is coordinated to the metal ion. The υ C-N band is shifted to lower wave number with respect to free ligand, </a:t>
            </a:r>
            <a:r>
              <a:rPr sz="2000">
                <a:solidFill>
                  <a:srgbClr val="FF0000"/>
                </a:solidFill>
                <a:latin typeface="Times New Roman" panose="02020603050405020304" charset="0"/>
              </a:rPr>
              <a:t>The IR spectra of metal chelates showed new bands in between the 500-600 and 400-500 cm</a:t>
            </a:r>
            <a:r>
              <a:rPr sz="2000" baseline="30000">
                <a:solidFill>
                  <a:srgbClr val="FF0000"/>
                </a:solidFill>
                <a:latin typeface="Times New Roman" panose="02020603050405020304" charset="0"/>
              </a:rPr>
              <a:t>-1</a:t>
            </a:r>
            <a:r>
              <a:rPr sz="2000">
                <a:solidFill>
                  <a:srgbClr val="FF0000"/>
                </a:solidFill>
                <a:latin typeface="Times New Roman" panose="02020603050405020304" charset="0"/>
              </a:rPr>
              <a:t> regions which can be assigned to υ M-O and M-N</a:t>
            </a:r>
            <a:r>
              <a:rPr lang="en-IN" sz="2000">
                <a:solidFill>
                  <a:srgbClr val="FF0000"/>
                </a:solidFill>
                <a:latin typeface="Times New Roman" panose="02020603050405020304" charset="0"/>
              </a:rPr>
              <a:t> </a:t>
            </a:r>
            <a:r>
              <a:rPr sz="2000">
                <a:solidFill>
                  <a:srgbClr val="FF0000"/>
                </a:solidFill>
                <a:latin typeface="Times New Roman" panose="02020603050405020304" charset="0"/>
              </a:rPr>
              <a:t>vibrations respectively The IR spectra of C</a:t>
            </a:r>
            <a:r>
              <a:rPr lang="en-IN" sz="2000">
                <a:solidFill>
                  <a:srgbClr val="FF0000"/>
                </a:solidFill>
                <a:latin typeface="Times New Roman" panose="02020603050405020304" charset="0"/>
              </a:rPr>
              <a:t>u</a:t>
            </a:r>
            <a:r>
              <a:rPr sz="2000">
                <a:solidFill>
                  <a:srgbClr val="FF0000"/>
                </a:solidFill>
                <a:latin typeface="Times New Roman" panose="02020603050405020304" charset="0"/>
              </a:rPr>
              <a:t>(II)</a:t>
            </a:r>
            <a:r>
              <a:rPr lang="en-IN" sz="2000">
                <a:solidFill>
                  <a:srgbClr val="FF0000"/>
                </a:solidFill>
                <a:latin typeface="Times New Roman" panose="02020603050405020304" charset="0"/>
              </a:rPr>
              <a:t> &amp;</a:t>
            </a:r>
            <a:r>
              <a:rPr sz="2000">
                <a:solidFill>
                  <a:srgbClr val="FF0000"/>
                </a:solidFill>
                <a:latin typeface="Times New Roman" panose="02020603050405020304" charset="0"/>
              </a:rPr>
              <a:t> Ni(II) show a strong band in the 3050-3600 cm-1 region, suggesting the presence of coordinated water in these metal complexes.</a:t>
            </a:r>
            <a:endParaRPr sz="2000">
              <a:solidFill>
                <a:srgbClr val="FF0000"/>
              </a:solidFill>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Content Placeholder 2"/>
          <p:cNvSpPr>
            <a:spLocks noGrp="1"/>
          </p:cNvSpPr>
          <p:nvPr>
            <p:ph idx="1"/>
          </p:nvPr>
        </p:nvSpPr>
        <p:spPr>
          <a:xfrm>
            <a:off x="327025" y="258763"/>
            <a:ext cx="8705850" cy="6415087"/>
          </a:xfrm>
        </p:spPr>
        <p:txBody>
          <a:bodyPr anchor="t" anchorCtr="0"/>
          <a:p>
            <a:pPr marL="0" indent="0">
              <a:buNone/>
            </a:pPr>
            <a:r>
              <a:rPr lang="en-US" altLang="zh-CN" sz="2000">
                <a:latin typeface="Times New Roman" panose="02020603050405020304" charset="0"/>
              </a:rPr>
              <a:t> </a:t>
            </a:r>
            <a:r>
              <a:rPr sz="2000" b="1">
                <a:solidFill>
                  <a:srgbClr val="FF0000"/>
                </a:solidFill>
                <a:latin typeface="Times New Roman" panose="02020603050405020304" charset="0"/>
              </a:rPr>
              <a:t>Antifungal activity and Antibacterial activity</a:t>
            </a:r>
            <a:r>
              <a:rPr lang="en-IN" sz="2000" b="1">
                <a:solidFill>
                  <a:srgbClr val="FF0000"/>
                </a:solidFill>
                <a:latin typeface="Times New Roman" panose="02020603050405020304" charset="0"/>
              </a:rPr>
              <a:t>:</a:t>
            </a:r>
            <a:r>
              <a:rPr sz="2000" b="1">
                <a:solidFill>
                  <a:srgbClr val="FF0000"/>
                </a:solidFill>
                <a:latin typeface="Times New Roman" panose="02020603050405020304" charset="0"/>
              </a:rPr>
              <a:t> </a:t>
            </a:r>
            <a:r>
              <a:rPr lang="en-US" altLang="zh-CN" sz="2000">
                <a:solidFill>
                  <a:srgbClr val="00B050"/>
                </a:solidFill>
                <a:latin typeface="Times New Roman" panose="02020603050405020304" charset="0"/>
              </a:rPr>
              <a:t> </a:t>
            </a:r>
            <a:endParaRPr sz="2000">
              <a:solidFill>
                <a:srgbClr val="00B050"/>
              </a:solidFill>
              <a:latin typeface="Times New Roman" panose="02020603050405020304" charset="0"/>
            </a:endParaRPr>
          </a:p>
          <a:p>
            <a:pPr marL="0" indent="0" algn="just">
              <a:buNone/>
            </a:pPr>
            <a:r>
              <a:rPr sz="1800">
                <a:solidFill>
                  <a:srgbClr val="00B050"/>
                </a:solidFill>
                <a:latin typeface="Times New Roman" panose="02020603050405020304" charset="0"/>
              </a:rPr>
              <a:t>Antifungal activity and Antibacterial activity of ligand and metal complexes were tested in vitro against fungal such as </a:t>
            </a:r>
            <a:r>
              <a:rPr sz="1800" i="1">
                <a:solidFill>
                  <a:srgbClr val="00B050"/>
                </a:solidFill>
                <a:latin typeface="Times New Roman" panose="02020603050405020304" charset="0"/>
              </a:rPr>
              <a:t>Aspergillus niger, Penicillium chrysogenum, Fusarium moneliforme, Aspergillus flavus</a:t>
            </a:r>
            <a:r>
              <a:rPr sz="1800">
                <a:solidFill>
                  <a:srgbClr val="00B050"/>
                </a:solidFill>
                <a:latin typeface="Times New Roman" panose="02020603050405020304" charset="0"/>
              </a:rPr>
              <a:t> and </a:t>
            </a:r>
            <a:r>
              <a:rPr sz="1800" i="1">
                <a:solidFill>
                  <a:srgbClr val="00B050"/>
                </a:solidFill>
                <a:latin typeface="Times New Roman" panose="02020603050405020304" charset="0"/>
              </a:rPr>
              <a:t>bacteria such as E. Coli, B.Subtilis, Staphylococcus aureus and Bacillus subtlis</a:t>
            </a:r>
            <a:r>
              <a:rPr sz="1800">
                <a:solidFill>
                  <a:srgbClr val="00B050"/>
                </a:solidFill>
                <a:latin typeface="Times New Roman" panose="02020603050405020304" charset="0"/>
              </a:rPr>
              <a:t> by paper disc plate method</a:t>
            </a:r>
            <a:r>
              <a:rPr lang="en-IN" sz="1800">
                <a:solidFill>
                  <a:srgbClr val="00B050"/>
                </a:solidFill>
                <a:latin typeface="Times New Roman" panose="02020603050405020304" charset="0"/>
              </a:rPr>
              <a:t>.</a:t>
            </a:r>
            <a:r>
              <a:rPr sz="1800">
                <a:solidFill>
                  <a:srgbClr val="00B050"/>
                </a:solidFill>
                <a:latin typeface="Times New Roman" panose="02020603050405020304" charset="0"/>
              </a:rPr>
              <a:t> The compounds were tested at the concentrations 1% and 2% in DMSO and compared with known antibiotics viz Griseofulvin and</a:t>
            </a:r>
            <a:r>
              <a:rPr lang="en-IN" sz="1800">
                <a:solidFill>
                  <a:srgbClr val="00B050"/>
                </a:solidFill>
                <a:latin typeface="Times New Roman" panose="02020603050405020304" charset="0"/>
              </a:rPr>
              <a:t> </a:t>
            </a:r>
            <a:r>
              <a:rPr sz="1800">
                <a:solidFill>
                  <a:srgbClr val="00B050"/>
                </a:solidFill>
                <a:latin typeface="Times New Roman" panose="02020603050405020304" charset="0"/>
              </a:rPr>
              <a:t>Penicillin. (Table 4 and 5). From Table 4 and 5, it is clear that the inhibition by metal chelates is higher than that of a ligand and results are in good agreement with previous findings with respect to comparative activity of free ligand and its complexes</a:t>
            </a:r>
            <a:r>
              <a:rPr lang="en-IN" sz="1800">
                <a:solidFill>
                  <a:srgbClr val="00B050"/>
                </a:solidFill>
                <a:latin typeface="Times New Roman" panose="02020603050405020304" charset="0"/>
              </a:rPr>
              <a:t>.</a:t>
            </a:r>
            <a:r>
              <a:rPr sz="1800">
                <a:solidFill>
                  <a:srgbClr val="00B050"/>
                </a:solidFill>
                <a:latin typeface="Times New Roman" panose="02020603050405020304" charset="0"/>
              </a:rPr>
              <a:t> Such enhanced activity of metal chelates is due to the increased lipophilic nature of the metal ions in complexes.</a:t>
            </a:r>
            <a:r>
              <a:rPr lang="en-IN" altLang="en-US" sz="1800">
                <a:solidFill>
                  <a:srgbClr val="FF0000"/>
                </a:solidFill>
                <a:latin typeface="Times New Roman" panose="02020603050405020304" charset="0"/>
              </a:rPr>
              <a:t> </a:t>
            </a:r>
            <a:endParaRPr lang="en-IN" altLang="en-US" sz="1600">
              <a:solidFill>
                <a:srgbClr val="FF0000"/>
              </a:solidFill>
              <a:latin typeface="Times New Roman" panose="02020603050405020304" charset="0"/>
            </a:endParaRPr>
          </a:p>
          <a:p>
            <a:pPr marL="0" indent="0" algn="just">
              <a:buNone/>
            </a:pPr>
            <a:r>
              <a:rPr lang="en-US" altLang="zh-CN" sz="1800" b="1">
                <a:solidFill>
                  <a:srgbClr val="FF0000"/>
                </a:solidFill>
                <a:latin typeface="Times New Roman" panose="02020603050405020304" charset="0"/>
              </a:rPr>
              <a:t>Table 4 Antifungal activity of ligands</a:t>
            </a:r>
            <a:endParaRPr lang="en-US" altLang="zh-CN" sz="1800" b="1">
              <a:solidFill>
                <a:srgbClr val="FF0000"/>
              </a:solidFill>
              <a:latin typeface="Times New Roman" panose="02020603050405020304" charset="0"/>
            </a:endParaRPr>
          </a:p>
        </p:txBody>
      </p:sp>
      <p:graphicFrame>
        <p:nvGraphicFramePr>
          <p:cNvPr id="2" name="Table 1"/>
          <p:cNvGraphicFramePr/>
          <p:nvPr/>
        </p:nvGraphicFramePr>
        <p:xfrm>
          <a:off x="1684655" y="3887470"/>
          <a:ext cx="5688965" cy="2133600"/>
        </p:xfrm>
        <a:graphic>
          <a:graphicData uri="http://schemas.openxmlformats.org/drawingml/2006/table">
            <a:tbl>
              <a:tblPr firstRow="1" bandRow="1">
                <a:tableStyleId>{5940675A-B579-460E-94D1-54222C63F5DA}</a:tableStyleId>
              </a:tblPr>
              <a:tblGrid>
                <a:gridCol w="1341755"/>
                <a:gridCol w="544195"/>
                <a:gridCol w="515620"/>
                <a:gridCol w="598170"/>
                <a:gridCol w="549910"/>
                <a:gridCol w="555625"/>
                <a:gridCol w="520700"/>
                <a:gridCol w="546100"/>
                <a:gridCol w="516890"/>
              </a:tblGrid>
              <a:tr h="182880">
                <a:tc rowSpan="3">
                  <a:txBody>
                    <a:bodyPr/>
                    <a:p>
                      <a:pPr algn="l">
                        <a:buNone/>
                      </a:pPr>
                      <a:r>
                        <a:rPr lang="en-US" sz="1400" b="1">
                          <a:latin typeface="Times New Roman" panose="02020603050405020304" charset="0"/>
                          <a:cs typeface="Times New Roman" panose="02020603050405020304" charset="0"/>
                        </a:rPr>
                        <a:t>Test Compound</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8">
                  <a:txBody>
                    <a:bodyPr/>
                    <a:p>
                      <a:pPr algn="l">
                        <a:buNone/>
                      </a:pPr>
                      <a:r>
                        <a:rPr lang="en-US" sz="1400" b="1">
                          <a:latin typeface="Times New Roman" panose="02020603050405020304" charset="0"/>
                          <a:cs typeface="Times New Roman" panose="02020603050405020304" charset="0"/>
                        </a:rPr>
                        <a:t>Antifungal Growth</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algn="l">
                        <a:buNone/>
                      </a:pPr>
                      <a:r>
                        <a:rPr lang="en-US" sz="1400" b="1" i="1">
                          <a:latin typeface="Times New Roman" panose="02020603050405020304" charset="0"/>
                          <a:cs typeface="Times New Roman" panose="02020603050405020304" charset="0"/>
                        </a:rPr>
                        <a:t>Aspergillus niger</a:t>
                      </a:r>
                      <a:endParaRPr lang="en-US" sz="1400" b="1" i="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lgn="l">
                        <a:buNone/>
                      </a:pPr>
                      <a:r>
                        <a:rPr lang="en-US" sz="1400" b="1" i="1">
                          <a:latin typeface="Times New Roman" panose="02020603050405020304" charset="0"/>
                          <a:cs typeface="Times New Roman" panose="02020603050405020304" charset="0"/>
                        </a:rPr>
                        <a:t>Penicillium chrysogenum</a:t>
                      </a:r>
                      <a:endParaRPr lang="en-US" sz="1400" b="1" i="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lgn="l">
                        <a:buNone/>
                      </a:pPr>
                      <a:r>
                        <a:rPr lang="en-US" sz="1400" b="1" i="1">
                          <a:latin typeface="Times New Roman" panose="02020603050405020304" charset="0"/>
                          <a:cs typeface="Times New Roman" panose="02020603050405020304" charset="0"/>
                        </a:rPr>
                        <a:t>Fusarium moneliform</a:t>
                      </a:r>
                      <a:endParaRPr lang="en-US" sz="1400" b="1" i="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lgn="l">
                        <a:buNone/>
                      </a:pPr>
                      <a:r>
                        <a:rPr lang="en-US" sz="1400" b="1" i="1">
                          <a:latin typeface="Times New Roman" panose="02020603050405020304" charset="0"/>
                          <a:cs typeface="Times New Roman" panose="02020603050405020304" charset="0"/>
                        </a:rPr>
                        <a:t>Aspergillus flavus</a:t>
                      </a:r>
                      <a:endParaRPr lang="en-US" sz="1400" b="1" i="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lgn="l">
                        <a:buNone/>
                      </a:pPr>
                      <a:r>
                        <a:rPr lang="en-US" sz="1400" b="1">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2%</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2%</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2%</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2%</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algn="l">
                        <a:buNone/>
                      </a:pPr>
                      <a:r>
                        <a:rPr lang="en-US" sz="1400" b="1">
                          <a:latin typeface="Times New Roman" panose="02020603050405020304" charset="0"/>
                          <a:cs typeface="Times New Roman" panose="02020603050405020304" charset="0"/>
                        </a:rPr>
                        <a:t>L</a:t>
                      </a:r>
                      <a:r>
                        <a:rPr lang="en-US" sz="1400" b="1" baseline="-25000">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algn="l">
                        <a:buNone/>
                      </a:pPr>
                      <a:r>
                        <a:rPr lang="en-US" sz="1400" b="1">
                          <a:latin typeface="Times New Roman" panose="02020603050405020304" charset="0"/>
                          <a:cs typeface="Times New Roman" panose="02020603050405020304" charset="0"/>
                        </a:rPr>
                        <a:t>Cu-L</a:t>
                      </a:r>
                      <a:r>
                        <a:rPr lang="en-US" sz="1400" b="1" baseline="-25000">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RG</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RG</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RG</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algn="l">
                        <a:buNone/>
                      </a:pPr>
                      <a:r>
                        <a:rPr lang="en-US" sz="1400" b="1">
                          <a:latin typeface="Times New Roman" panose="02020603050405020304" charset="0"/>
                          <a:cs typeface="Times New Roman" panose="02020603050405020304" charset="0"/>
                        </a:rPr>
                        <a:t>Ni-L</a:t>
                      </a:r>
                      <a:r>
                        <a:rPr lang="en-US" sz="1400" b="1" baseline="-25000">
                          <a:latin typeface="Times New Roman" panose="02020603050405020304" charset="0"/>
                          <a:cs typeface="Times New Roman" panose="02020603050405020304" charset="0"/>
                        </a:rPr>
                        <a:t>1</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algn="l">
                        <a:buNone/>
                      </a:pPr>
                      <a:r>
                        <a:rPr lang="en-US" sz="1400" b="1">
                          <a:latin typeface="Times New Roman" panose="02020603050405020304" charset="0"/>
                          <a:cs typeface="Times New Roman" panose="02020603050405020304" charset="0"/>
                        </a:rPr>
                        <a:t>+ ve Control</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algn="l">
                        <a:buNone/>
                      </a:pPr>
                      <a:r>
                        <a:rPr lang="en-US" sz="1400" b="1">
                          <a:latin typeface="Times New Roman" panose="02020603050405020304" charset="0"/>
                          <a:cs typeface="Times New Roman" panose="02020603050405020304" charset="0"/>
                        </a:rPr>
                        <a:t>- ve Control</a:t>
                      </a:r>
                      <a:endParaRPr lang="en-US" sz="1400" b="1">
                        <a:latin typeface="Times New Roman" panose="02020603050405020304" charset="0"/>
                        <a:cs typeface="Times New Roman" panose="02020603050405020304" charset="0"/>
                      </a:endParaRPr>
                    </a:p>
                    <a:p>
                      <a:pPr algn="l">
                        <a:buNone/>
                      </a:pPr>
                      <a:r>
                        <a:rPr lang="en-US" sz="1400" b="1">
                          <a:latin typeface="Times New Roman" panose="02020603050405020304" charset="0"/>
                          <a:cs typeface="Times New Roman" panose="02020603050405020304" charset="0"/>
                        </a:rPr>
                        <a:t>(Griseofulvin)</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1400" b="1">
                          <a:latin typeface="Times New Roman" panose="02020603050405020304" charset="0"/>
                          <a:cs typeface="Times New Roman" panose="02020603050405020304" charset="0"/>
                        </a:rPr>
                        <a:t>-ve</a:t>
                      </a:r>
                      <a:endParaRPr 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100" name="Text Box 99"/>
          <p:cNvSpPr txBox="1"/>
          <p:nvPr/>
        </p:nvSpPr>
        <p:spPr>
          <a:xfrm>
            <a:off x="2032000" y="6028690"/>
            <a:ext cx="5080000" cy="645160"/>
          </a:xfrm>
          <a:prstGeom prst="rect">
            <a:avLst/>
          </a:prstGeom>
          <a:noFill/>
          <a:ln w="9525">
            <a:noFill/>
          </a:ln>
        </p:spPr>
        <p:txBody>
          <a:bodyPr>
            <a:spAutoFit/>
          </a:bodyPr>
          <a:p>
            <a:r>
              <a:rPr lang="en-US" sz="1200" b="1">
                <a:latin typeface="Times New Roman" panose="02020603050405020304" charset="0"/>
                <a:ea typeface="SimSun" panose="02010600030101010101" pitchFamily="2" charset="-122"/>
              </a:rPr>
              <a:t>Ligand &amp; Metal :    +ve -Growth   (Antifungal Activity Absent)                                 -ve -Growth   (Antifungal Activity Present)RG - Reduced Growth (More than 50% reduction in growth observed)</a:t>
            </a:r>
            <a:endParaRPr lang="en-US" b="1"/>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10680</Words>
  <Application>WPS Presentation</Application>
  <PresentationFormat/>
  <Paragraphs>441</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11</vt:i4>
      </vt:variant>
    </vt:vector>
  </HeadingPairs>
  <TitlesOfParts>
    <vt:vector size="21" baseType="lpstr">
      <vt:lpstr>Arial</vt:lpstr>
      <vt:lpstr>SimSun</vt:lpstr>
      <vt:lpstr>Wingdings</vt:lpstr>
      <vt:lpstr>Times New Roman</vt:lpstr>
      <vt:lpstr>Calibri</vt:lpstr>
      <vt:lpstr>Monotype Corsiva</vt:lpstr>
      <vt:lpstr>Microsoft YaHei</vt:lpstr>
      <vt:lpstr>Arial Unicode MS</vt:lpstr>
      <vt:lpstr>Default Design</vt:lpstr>
      <vt:lpstr>1_Office Theme</vt:lpstr>
      <vt:lpstr>PowerPoint 演示文稿</vt:lpstr>
      <vt:lpstr>Synthesis, Characterization, in-vitro Antimicrobial Properties of 3-{(E)-[(4,6-dimethylpyrimidin-2-yl) imino]methyl} naphthalen-2-ol and Heteroleptic Co(II) Complexes</vt:lpstr>
      <vt:lpstr>Introduction: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Synthesis, Characterization of Silver Nanoparticles from Leaf Extract of Ocimum tenuiflorum and Their Antibacterial Activity     D. T. Sakhare U.G., P.G. &amp; Research Centre, Department of Chemistry, Shivaji, Art’s, Comm. &amp; Science College Kannad. Dist.Aurangabad.431103, Maharashtra, India. E-mail- sakharedhondiram@yahoo.com</dc:title>
  <dc:creator>HP PAVILLION</dc:creator>
  <cp:lastModifiedBy>RageFrost</cp:lastModifiedBy>
  <cp:revision>112</cp:revision>
  <dcterms:created xsi:type="dcterms:W3CDTF">2021-11-28T14:18:00Z</dcterms:created>
  <dcterms:modified xsi:type="dcterms:W3CDTF">2023-12-24T13:47:55Z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1033-11.2.0.10451</vt:lpwstr>
  </property>
  <property fmtid="{D5CDD505-2E9C-101B-9397-08002B2CF9AE}" pid="3" name="ICV">
    <vt:lpwstr>5A55DC3C23034C229298B95954328480</vt:lpwstr>
  </property>
</Properties>
</file>