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82" d="100"/>
          <a:sy n="82" d="100"/>
        </p:scale>
        <p:origin x="643"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hasCustomPrompt="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hasCustomPrompt="1"/>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hasCustomPrompt="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charset="0"/>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charset="0"/>
              </a:rPr>
              <a:t>”</a:t>
            </a:r>
            <a:endParaRPr lang="en-US" dirty="0">
              <a:solidFill>
                <a:schemeClr val="accent1">
                  <a:lumMod val="60000"/>
                  <a:lumOff val="40000"/>
                </a:schemeClr>
              </a:solidFill>
              <a:latin typeface="Arial"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hasCustomPrompt="1"/>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charset="0"/>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charset="0"/>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hasCustomPrompt="1"/>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hasCustomPrompt="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hasCustomPrompt="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hasCustomPrompt="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hasCustomPrompt="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B393DC-29BA-4C1A-89CA-F226CE93921E}"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hasCustomPrompt="1"/>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B393DC-29BA-4C1A-89CA-F226CE93921E}"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hasCustomPrompt="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hasCustomPrompt="1"/>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hasCustomPrompt="1"/>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B393DC-29BA-4C1A-89CA-F226CE93921E}" type="datetimeFigureOut">
              <a:rPr lang="en-US" smtClean="0"/>
              <a:t>12/15/2024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B393DC-29BA-4C1A-89CA-F226CE93921E}" type="datetimeFigureOut">
              <a:rPr lang="en-US" smtClean="0"/>
              <a:t>12/15/2024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393DC-29BA-4C1A-89CA-F226CE93921E}" type="datetimeFigureOut">
              <a:rPr lang="en-US" smtClean="0"/>
              <a:t>12/15/2024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hasCustomPrompt="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B393DC-29BA-4C1A-89CA-F226CE93921E}"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hasCustomPrompt="1"/>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0B393DC-29BA-4C1A-89CA-F226CE93921E}"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93393-6955-461C-A5D0-ED930281AED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B393DC-29BA-4C1A-89CA-F226CE93921E}" type="datetimeFigureOut">
              <a:rPr lang="en-US" smtClean="0"/>
              <a:t>12/15/2024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B393393-6955-461C-A5D0-ED930281AED3}"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6600" y="330200"/>
            <a:ext cx="8537403" cy="3720636"/>
          </a:xfrm>
        </p:spPr>
        <p:txBody>
          <a:bodyPr>
            <a:normAutofit fontScale="90000"/>
          </a:bodyPr>
          <a:lstStyle/>
          <a:p>
            <a:pPr algn="just"/>
            <a:br>
              <a:rPr lang="en-US" dirty="0">
                <a:solidFill>
                  <a:schemeClr val="tx1"/>
                </a:solidFill>
              </a:rPr>
            </a:br>
            <a:br>
              <a:rPr lang="en-US" dirty="0">
                <a:solidFill>
                  <a:schemeClr val="tx1"/>
                </a:solidFill>
              </a:rPr>
            </a:br>
            <a:r>
              <a:rPr lang="en-US" sz="4000" spc="-300" dirty="0">
                <a:solidFill>
                  <a:schemeClr val="tx1"/>
                </a:solidFill>
              </a:rPr>
              <a:t>EFFECT OF DUST ON THE PERFORMANCE OF PV PANEL AND PROPOSING EFFECTIVE CLEANING TECHNIQUES   </a:t>
            </a:r>
            <a:br>
              <a:rPr lang="en-US" sz="4000" spc="-300" dirty="0"/>
            </a:br>
            <a:br>
              <a:rPr lang="en-US" dirty="0"/>
            </a:br>
            <a:endParaRPr lang="en-US" dirty="0"/>
          </a:p>
        </p:txBody>
      </p:sp>
      <p:sp>
        <p:nvSpPr>
          <p:cNvPr id="3" name="Subtitle 2"/>
          <p:cNvSpPr>
            <a:spLocks noGrp="1"/>
          </p:cNvSpPr>
          <p:nvPr>
            <p:ph type="subTitle" idx="1"/>
          </p:nvPr>
        </p:nvSpPr>
        <p:spPr>
          <a:xfrm>
            <a:off x="1507067" y="4050833"/>
            <a:ext cx="7766936" cy="2045167"/>
          </a:xfrm>
        </p:spPr>
        <p:txBody>
          <a:bodyPr>
            <a:normAutofit fontScale="92500" lnSpcReduction="20000"/>
          </a:bodyPr>
          <a:lstStyle/>
          <a:p>
            <a:pPr algn="ctr"/>
            <a:r>
              <a:rPr lang="en-US" sz="2400" b="1" dirty="0">
                <a:latin typeface="Times New Roman" pitchFamily="18" charset="0"/>
                <a:cs typeface="Times New Roman" pitchFamily="18" charset="0"/>
              </a:rPr>
              <a:t>BY  </a:t>
            </a:r>
            <a:endParaRPr lang="en-US" sz="2400"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UTHMAN MUHAMMAD IBRAHIM</a:t>
            </a:r>
            <a:endParaRPr lang="en-US" sz="2400" dirty="0">
              <a:latin typeface="Times New Roman" pitchFamily="18" charset="0"/>
              <a:cs typeface="Times New Roman" pitchFamily="18" charset="0"/>
            </a:endParaRPr>
          </a:p>
          <a:p>
            <a:pPr algn="ctr"/>
            <a:endParaRPr lang="en-US" sz="2400" b="1" dirty="0">
              <a:latin typeface="Times New Roman" pitchFamily="18" charset="0"/>
              <a:cs typeface="Times New Roman" pitchFamily="18" charset="0"/>
            </a:endParaRPr>
          </a:p>
          <a:p>
            <a:pPr algn="ctr"/>
            <a:endParaRPr lang="en-US" sz="2400" b="1"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SUPERVISED BY: Dr. SADIK UMAR</a:t>
            </a:r>
          </a:p>
          <a:p>
            <a:pPr algn="ctr"/>
            <a:endParaRPr lang="en-US" sz="2400" b="1" dirty="0">
              <a:latin typeface="Times New Roman" pitchFamily="18" charset="0"/>
              <a:cs typeface="Times New Roman" pitchFamily="18" charset="0"/>
            </a:endParaRPr>
          </a:p>
          <a:p>
            <a:pPr algn="ctr"/>
            <a:endParaRPr lang="en-US" sz="2400" dirty="0">
              <a:latin typeface="Times New Roman" pitchFamily="18" charset="0"/>
              <a:cs typeface="Times New Roman" pitchFamily="18" charset="0"/>
            </a:endParaRPr>
          </a:p>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err="1">
                <a:latin typeface="Times New Roman" pitchFamily="18" charset="0"/>
                <a:ea typeface="Calibri" pitchFamily="34" charset="0"/>
                <a:cs typeface="Times New Roman" pitchFamily="18" charset="0"/>
              </a:rPr>
              <a:t>Introoduction</a:t>
            </a:r>
            <a:br>
              <a:rPr lang="en-US" sz="3200" dirty="0">
                <a:latin typeface="Calibri" pitchFamily="34" charset="0"/>
                <a:ea typeface="Calibri" pitchFamily="34" charset="0"/>
                <a:cs typeface="Times New Roman" pitchFamily="18" charset="0"/>
              </a:rPr>
            </a:br>
            <a:endParaRPr lang="en-US" dirty="0"/>
          </a:p>
        </p:txBody>
      </p:sp>
      <p:sp>
        <p:nvSpPr>
          <p:cNvPr id="5" name="Content Placeholder 4"/>
          <p:cNvSpPr>
            <a:spLocks noGrp="1"/>
          </p:cNvSpPr>
          <p:nvPr>
            <p:ph sz="half" idx="2"/>
          </p:nvPr>
        </p:nvSpPr>
        <p:spPr>
          <a:xfrm>
            <a:off x="0" y="1171440"/>
            <a:ext cx="7442200" cy="2961217"/>
          </a:xfrm>
        </p:spPr>
        <p:txBody>
          <a:bodyPr>
            <a:noAutofit/>
          </a:bodyPr>
          <a:lstStyle/>
          <a:p>
            <a:pPr algn="just"/>
            <a:r>
              <a:rPr lang="en-US" sz="2000" dirty="0">
                <a:latin typeface="Times New Roman" pitchFamily="18" charset="0"/>
                <a:ea typeface="Calibri" pitchFamily="34" charset="0"/>
                <a:cs typeface="Times New Roman" pitchFamily="18" charset="0"/>
              </a:rPr>
              <a:t>Dust is a major ecological factor that must be considered during the development of materials for the production of PV modules which has a massive effect on solar cell performance, (Bagnold  </a:t>
            </a:r>
            <a:r>
              <a:rPr lang="en-US" sz="2000" i="1" dirty="0">
                <a:latin typeface="Times New Roman" pitchFamily="18" charset="0"/>
                <a:ea typeface="Calibri" pitchFamily="34" charset="0"/>
                <a:cs typeface="Times New Roman" pitchFamily="18" charset="0"/>
              </a:rPr>
              <a:t>et al</a:t>
            </a:r>
            <a:r>
              <a:rPr lang="en-US" sz="2000" dirty="0">
                <a:latin typeface="Times New Roman" pitchFamily="18" charset="0"/>
                <a:ea typeface="Calibri" pitchFamily="34" charset="0"/>
                <a:cs typeface="Times New Roman" pitchFamily="18" charset="0"/>
              </a:rPr>
              <a:t>, 2012) Due to air pollution, the energy production of solar modules might be reduced by more than 60, (</a:t>
            </a:r>
            <a:r>
              <a:rPr lang="en-US" sz="2000" dirty="0" err="1">
                <a:latin typeface="Times New Roman" pitchFamily="18" charset="0"/>
                <a:ea typeface="Calibri" pitchFamily="34" charset="0"/>
                <a:cs typeface="Times New Roman" pitchFamily="18" charset="0"/>
              </a:rPr>
              <a:t>Asl-Soleimani</a:t>
            </a:r>
            <a:r>
              <a:rPr lang="en-US" sz="2000" dirty="0">
                <a:latin typeface="Times New Roman" pitchFamily="18" charset="0"/>
                <a:ea typeface="Calibri" pitchFamily="34" charset="0"/>
                <a:cs typeface="Times New Roman" pitchFamily="18" charset="0"/>
              </a:rPr>
              <a:t> </a:t>
            </a:r>
            <a:r>
              <a:rPr lang="en-US" sz="2000" i="1" dirty="0">
                <a:latin typeface="Times New Roman" pitchFamily="18" charset="0"/>
                <a:ea typeface="Calibri" pitchFamily="34" charset="0"/>
                <a:cs typeface="Times New Roman" pitchFamily="18" charset="0"/>
              </a:rPr>
              <a:t>et al</a:t>
            </a:r>
            <a:r>
              <a:rPr lang="en-US" sz="2000" dirty="0">
                <a:latin typeface="Times New Roman" pitchFamily="18" charset="0"/>
                <a:ea typeface="Calibri" pitchFamily="34" charset="0"/>
                <a:cs typeface="Times New Roman" pitchFamily="18" charset="0"/>
              </a:rPr>
              <a:t>,2001) The effect of dust particles on the solar panels also depends upon the local areas where the panels are installed. (</a:t>
            </a:r>
            <a:r>
              <a:rPr lang="en-US" sz="2000" dirty="0" err="1">
                <a:latin typeface="Times New Roman" pitchFamily="18" charset="0"/>
                <a:ea typeface="Calibri" pitchFamily="34" charset="0"/>
                <a:cs typeface="Times New Roman" pitchFamily="18" charset="0"/>
              </a:rPr>
              <a:t>Kaldellis</a:t>
            </a:r>
            <a:r>
              <a:rPr lang="en-US" sz="2000" dirty="0">
                <a:latin typeface="Times New Roman" pitchFamily="18" charset="0"/>
                <a:ea typeface="Calibri" pitchFamily="34" charset="0"/>
                <a:cs typeface="Times New Roman" pitchFamily="18" charset="0"/>
              </a:rPr>
              <a:t> </a:t>
            </a:r>
            <a:r>
              <a:rPr lang="en-US" sz="2000" i="1" dirty="0">
                <a:latin typeface="Times New Roman" pitchFamily="18" charset="0"/>
                <a:ea typeface="Calibri" pitchFamily="34" charset="0"/>
                <a:cs typeface="Times New Roman" pitchFamily="18" charset="0"/>
              </a:rPr>
              <a:t>et al</a:t>
            </a:r>
            <a:r>
              <a:rPr lang="en-US" sz="2000" dirty="0">
                <a:latin typeface="Times New Roman" pitchFamily="18" charset="0"/>
                <a:ea typeface="Calibri" pitchFamily="34" charset="0"/>
                <a:cs typeface="Times New Roman" pitchFamily="18" charset="0"/>
              </a:rPr>
              <a:t>, 2011), but the performance of PV panels can be recovered by adopting various types of cleaning techniques, (</a:t>
            </a:r>
            <a:r>
              <a:rPr lang="en-US" sz="2000" dirty="0" err="1">
                <a:latin typeface="Times New Roman" pitchFamily="18" charset="0"/>
                <a:ea typeface="Calibri" pitchFamily="34" charset="0"/>
                <a:cs typeface="Times New Roman" pitchFamily="18" charset="0"/>
              </a:rPr>
              <a:t>Sayyah</a:t>
            </a:r>
            <a:r>
              <a:rPr lang="en-US" sz="2000" dirty="0">
                <a:latin typeface="Times New Roman" pitchFamily="18" charset="0"/>
                <a:ea typeface="Calibri" pitchFamily="34" charset="0"/>
                <a:cs typeface="Times New Roman" pitchFamily="18" charset="0"/>
              </a:rPr>
              <a:t> </a:t>
            </a:r>
            <a:r>
              <a:rPr lang="en-US" sz="2000" i="1" dirty="0">
                <a:latin typeface="Times New Roman" pitchFamily="18" charset="0"/>
                <a:ea typeface="Calibri" pitchFamily="34" charset="0"/>
                <a:cs typeface="Times New Roman" pitchFamily="18" charset="0"/>
              </a:rPr>
              <a:t>et al</a:t>
            </a:r>
            <a:r>
              <a:rPr lang="en-US" sz="2000" dirty="0">
                <a:latin typeface="Times New Roman" pitchFamily="18" charset="0"/>
                <a:ea typeface="Calibri" pitchFamily="34" charset="0"/>
                <a:cs typeface="Times New Roman" pitchFamily="18" charset="0"/>
              </a:rPr>
              <a:t>, 2014). The effect of dust on the performance of PV cells mainly depends on the material used for their construction and the environmental factors in which these PV cells are to be used.</a:t>
            </a:r>
            <a:endParaRPr lang="en-US" sz="2000"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pic>
        <p:nvPicPr>
          <p:cNvPr id="8" name="Content Placeholder 7"/>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631115" y="2254645"/>
            <a:ext cx="3722685" cy="2790824"/>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629535" y="1596390"/>
            <a:ext cx="6096000" cy="1737360"/>
          </a:xfrm>
          <a:prstGeom prst="rect">
            <a:avLst/>
          </a:prstGeom>
          <a:noFill/>
        </p:spPr>
        <p:txBody>
          <a:bodyPr wrap="square" rtlCol="0" anchor="t">
            <a:spAutoFit/>
          </a:bodyPr>
          <a:lstStyle/>
          <a:p>
            <a:r>
              <a:rPr lang="en-AU" altLang="en-US" sz="3600" b="1">
                <a:latin typeface="Times New Roman" pitchFamily="18" charset="0"/>
                <a:ea typeface="Times New Roman" pitchFamily="18" charset="0"/>
              </a:rPr>
              <a:t>Statement of Problems </a:t>
            </a:r>
          </a:p>
          <a:p>
            <a:r>
              <a:rPr lang="en-AU" altLang="en-US" sz="3600" b="1">
                <a:latin typeface="Times New Roman" pitchFamily="18" charset="0"/>
                <a:ea typeface="Times New Roman" pitchFamily="18" charset="0"/>
              </a:rPr>
              <a:t>Aim and Objectives </a:t>
            </a:r>
          </a:p>
          <a:p>
            <a:r>
              <a:rPr lang="en-AU" altLang="en-US" sz="3600" b="1">
                <a:latin typeface="Times New Roman" pitchFamily="18" charset="0"/>
                <a:ea typeface="Times New Roman" pitchFamily="18" charset="0"/>
              </a:rPr>
              <a:t>Significant of this Study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813023"/>
            <a:ext cx="8001000" cy="423449"/>
          </a:xfrm>
          <a:prstGeom prst="rect">
            <a:avLst/>
          </a:prstGeom>
        </p:spPr>
        <p:txBody>
          <a:bodyPr wrap="square">
            <a:spAutoFit/>
          </a:bodyPr>
          <a:lstStyle/>
          <a:p>
            <a:pPr algn="just">
              <a:lnSpc>
                <a:spcPct val="150000"/>
              </a:lnSpc>
              <a:spcAft>
                <a:spcPts val="1000"/>
              </a:spcAft>
            </a:pPr>
            <a:endParaRPr lang="en-US" sz="1600" dirty="0">
              <a:effectLst/>
              <a:latin typeface="Calibri" pitchFamily="34" charset="0"/>
              <a:ea typeface="Calibri" pitchFamily="34" charset="0"/>
              <a:cs typeface="Times New Roman" pitchFamily="18" charset="0"/>
            </a:endParaRPr>
          </a:p>
        </p:txBody>
      </p:sp>
      <p:sp>
        <p:nvSpPr>
          <p:cNvPr id="7" name="Title 6"/>
          <p:cNvSpPr>
            <a:spLocks noGrp="1"/>
          </p:cNvSpPr>
          <p:nvPr>
            <p:ph type="title"/>
          </p:nvPr>
        </p:nvSpPr>
        <p:spPr>
          <a:xfrm rot="10800000" flipV="1">
            <a:off x="677334" y="1033591"/>
            <a:ext cx="8596668" cy="696734"/>
          </a:xfrm>
        </p:spPr>
        <p:txBody>
          <a:bodyPr>
            <a:normAutofit/>
          </a:bodyPr>
          <a:lstStyle/>
          <a:p>
            <a:r>
              <a:rPr lang="en-US" dirty="0"/>
              <a:t>CAUSES OF DUST ACCUMULATION</a:t>
            </a:r>
          </a:p>
        </p:txBody>
      </p:sp>
      <p:sp>
        <p:nvSpPr>
          <p:cNvPr id="8" name="Content Placeholder 7"/>
          <p:cNvSpPr>
            <a:spLocks noGrp="1"/>
          </p:cNvSpPr>
          <p:nvPr>
            <p:ph idx="1"/>
          </p:nvPr>
        </p:nvSpPr>
        <p:spPr/>
        <p:txBody>
          <a:bodyPr/>
          <a:lstStyle/>
          <a:p>
            <a:pPr algn="just"/>
            <a:r>
              <a:rPr lang="en-US" dirty="0">
                <a:latin typeface="Times New Roman" pitchFamily="18" charset="0"/>
                <a:ea typeface="Calibri" pitchFamily="34" charset="0"/>
                <a:cs typeface="Times New Roman" pitchFamily="18" charset="0"/>
              </a:rPr>
              <a:t>The energy production of PV panels is profoundly affected by several factors, such as the wind speed and direction, shading, temperature, cleanliness, air pollution, etc.. A slight change in the climatic conditions affects the solar irradiance as well as the ambient temperature, thus, leading to differences in the output energy obtained from the PV panels. The dust, which can be measured in micron layers, can accumulate over a certain period on the PV panels based on the environment, dust type, location, and installation of the solar plant.</a:t>
            </a:r>
            <a:endParaRPr lang="en-US" sz="1600" dirty="0">
              <a:latin typeface="Calibri" pitchFamily="34" charset="0"/>
              <a:ea typeface="Calibri" pitchFamily="34" charset="0"/>
              <a:cs typeface="Times New Roman" pitchFamily="18" charset="0"/>
            </a:endParaRP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b="1" dirty="0">
                <a:latin typeface="Times New Roman" pitchFamily="18" charset="0"/>
                <a:ea typeface="Calibri" pitchFamily="34" charset="0"/>
                <a:cs typeface="Times New Roman" pitchFamily="18" charset="0"/>
              </a:rPr>
              <a:t>MECHANICAL CLEANING</a:t>
            </a:r>
            <a:br>
              <a:rPr lang="en-US" sz="3200" dirty="0">
                <a:latin typeface="Calibri" pitchFamily="34" charset="0"/>
                <a:ea typeface="Calibri" pitchFamily="34" charset="0"/>
                <a:cs typeface="Times New Roman" pitchFamily="18" charset="0"/>
              </a:rPr>
            </a:br>
            <a:endParaRPr lang="en-US" dirty="0"/>
          </a:p>
        </p:txBody>
      </p:sp>
      <p:sp>
        <p:nvSpPr>
          <p:cNvPr id="10" name="Content Placeholder 9"/>
          <p:cNvSpPr>
            <a:spLocks noGrp="1"/>
          </p:cNvSpPr>
          <p:nvPr>
            <p:ph sz="half" idx="2"/>
          </p:nvPr>
        </p:nvSpPr>
        <p:spPr>
          <a:xfrm>
            <a:off x="437177" y="2737245"/>
            <a:ext cx="4376123" cy="3304117"/>
          </a:xfrm>
        </p:spPr>
        <p:txBody>
          <a:bodyPr/>
          <a:lstStyle/>
          <a:p>
            <a:pPr algn="just"/>
            <a:r>
              <a:rPr lang="en-US" dirty="0">
                <a:latin typeface="Times New Roman" pitchFamily="18" charset="0"/>
                <a:ea typeface="Calibri" pitchFamily="34" charset="0"/>
              </a:rPr>
              <a:t>Most of the mechanical cleaning systems use wipers and brushes. They move either vertically or horizontally, based on the dirt location. The mechanical cleaning systems can be activated either manually or automatically</a:t>
            </a:r>
            <a:endParaRPr lang="en-US" dirty="0"/>
          </a:p>
          <a:p>
            <a:pPr algn="just"/>
            <a:endParaRPr lang="en-US" dirty="0"/>
          </a:p>
        </p:txBody>
      </p:sp>
      <p:pic>
        <p:nvPicPr>
          <p:cNvPr id="13" name="Content Placeholder 12" descr="Screenshot_20230727-222312.jpg"/>
          <p:cNvPicPr>
            <a:picLocks noGrp="1"/>
          </p:cNvPicPr>
          <p:nvPr>
            <p:ph sz="quarter" idx="4"/>
          </p:nvPr>
        </p:nvPicPr>
        <p:blipFill>
          <a:blip r:embed="rId2"/>
          <a:srcRect t="43634" b="45371"/>
          <a:stretch>
            <a:fillRect/>
          </a:stretch>
        </p:blipFill>
        <p:spPr>
          <a:xfrm>
            <a:off x="5088383" y="2967828"/>
            <a:ext cx="4185792" cy="194581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MANUAL CLEANING OF PV PANELS</a:t>
            </a:r>
            <a:endParaRPr lang="en-US" dirty="0"/>
          </a:p>
        </p:txBody>
      </p:sp>
      <p:sp>
        <p:nvSpPr>
          <p:cNvPr id="4" name="Content Placeholder 3"/>
          <p:cNvSpPr>
            <a:spLocks noGrp="1"/>
          </p:cNvSpPr>
          <p:nvPr>
            <p:ph sz="half" idx="2"/>
          </p:nvPr>
        </p:nvSpPr>
        <p:spPr/>
        <p:txBody>
          <a:bodyPr>
            <a:normAutofit/>
          </a:bodyPr>
          <a:lstStyle/>
          <a:p>
            <a:pPr algn="just"/>
            <a:r>
              <a:rPr lang="en-US" sz="2000" dirty="0">
                <a:latin typeface="Times New Roman" pitchFamily="18" charset="0"/>
                <a:cs typeface="Times New Roman" pitchFamily="18" charset="0"/>
              </a:rPr>
              <a:t>Manual cleaning is accustomed mostly to water cleaning techniques by labor. The cleaning techniques are chosen according to the location of the plant and the availability of water resources. This method uses manpower in order to remove bird wastes, and cemented dust from the surface of the PV panel</a:t>
            </a:r>
          </a:p>
        </p:txBody>
      </p:sp>
      <p:pic>
        <p:nvPicPr>
          <p:cNvPr id="7" name="Content Placeholder 6" descr="Screenshot_20230727-222335.jpg"/>
          <p:cNvPicPr>
            <a:picLocks noGrp="1"/>
          </p:cNvPicPr>
          <p:nvPr>
            <p:ph sz="quarter" idx="4"/>
          </p:nvPr>
        </p:nvPicPr>
        <p:blipFill>
          <a:blip r:embed="rId2"/>
          <a:srcRect l="2900" t="30324" r="49912" b="53009"/>
          <a:stretch>
            <a:fillRect/>
          </a:stretch>
        </p:blipFill>
        <p:spPr>
          <a:xfrm>
            <a:off x="5562980" y="3087661"/>
            <a:ext cx="3236153" cy="260355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46105"/>
            <a:ext cx="6096000" cy="6165790"/>
          </a:xfrm>
          <a:prstGeom prst="rect">
            <a:avLst/>
          </a:prstGeom>
        </p:spPr>
        <p:txBody>
          <a:bodyPr>
            <a:spAutoFit/>
          </a:bodyPr>
          <a:lstStyle/>
          <a:p>
            <a:pPr algn="just">
              <a:lnSpc>
                <a:spcPct val="150000"/>
              </a:lnSpc>
              <a:spcAft>
                <a:spcPts val="1000"/>
              </a:spcAft>
            </a:pPr>
            <a:r>
              <a:rPr lang="en-US" b="1" dirty="0">
                <a:latin typeface="Times New Roman" pitchFamily="18" charset="0"/>
                <a:ea typeface="Calibri" pitchFamily="34" charset="0"/>
                <a:cs typeface="Times New Roman" pitchFamily="18" charset="0"/>
              </a:rPr>
              <a:t>CONCLUSION</a:t>
            </a:r>
            <a:endParaRPr lang="en-US" sz="1600" dirty="0">
              <a:effectLst/>
              <a:latin typeface="Calibri" pitchFamily="34" charset="0"/>
              <a:ea typeface="Calibri" pitchFamily="34" charset="0"/>
              <a:cs typeface="Times New Roman" pitchFamily="18" charset="0"/>
            </a:endParaRPr>
          </a:p>
          <a:p>
            <a:pPr algn="just">
              <a:lnSpc>
                <a:spcPct val="150000"/>
              </a:lnSpc>
              <a:spcAft>
                <a:spcPts val="1000"/>
              </a:spcAft>
            </a:pPr>
            <a:r>
              <a:rPr lang="en-ZA" dirty="0">
                <a:latin typeface="Times New Roman" pitchFamily="18" charset="0"/>
                <a:ea typeface="Calibri" pitchFamily="34" charset="0"/>
                <a:cs typeface="Times New Roman" pitchFamily="18" charset="0"/>
              </a:rPr>
              <a:t>It is evident with succinct literature survey that the performance of PV modules is truly inﬂuenced by the aggregation of dust particles on their surfaces. The effect of accumulated dust particles on the PV panels depend upon the geographical conditions in which PV panels are to be worked out. Moreover, it is observed that the efficiency of uncleaned panels may reduce up to 70%, if modern technology like artiﬁcial intelligence is not adopted for their cleaning purposes. The life and the output performance of the PV modules can only be increased by adopting the proper policy of the cleaning process. The cleaning frequency should be adopted after every three weeks, if the modules are working in the dusty areas. </a:t>
            </a:r>
            <a:endParaRPr lang="en-US" sz="1600" dirty="0">
              <a:effectLst/>
              <a:latin typeface="Calibri" pitchFamily="34" charset="0"/>
              <a:ea typeface="Calibri" pitchFamily="34" charset="0"/>
              <a:cs typeface="Times New Roman" pitchFamily="18" charset="0"/>
            </a:endParaRPr>
          </a:p>
          <a:p>
            <a:pPr algn="just">
              <a:lnSpc>
                <a:spcPct val="150000"/>
              </a:lnSpc>
              <a:spcAft>
                <a:spcPts val="1000"/>
              </a:spcAft>
            </a:pPr>
            <a:r>
              <a:rPr lang="en-US" dirty="0">
                <a:latin typeface="Times New Roman" pitchFamily="18" charset="0"/>
                <a:ea typeface="Calibri" pitchFamily="34" charset="0"/>
                <a:cs typeface="Times New Roman" pitchFamily="18" charset="0"/>
              </a:rPr>
              <a:t> </a:t>
            </a:r>
            <a:endParaRPr lang="en-US" sz="1600" dirty="0">
              <a:effectLst/>
              <a:latin typeface="Calibri" pitchFamily="34" charset="0"/>
              <a:ea typeface="Calibri" pitchFamily="34"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3034" y="3048000"/>
            <a:ext cx="3424766" cy="1320800"/>
          </a:xfrm>
        </p:spPr>
        <p:txBody>
          <a:bodyPr/>
          <a:lstStyle/>
          <a:p>
            <a:r>
              <a:rPr lang="en-US" dirty="0"/>
              <a:t>THANK YOU</a:t>
            </a:r>
          </a:p>
        </p:txBody>
      </p:sp>
    </p:spTree>
  </p:cSld>
  <p:clrMapOvr>
    <a:masterClrMapping/>
  </p:clrMapOvr>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flection">
      <a:fillStyleLst>
        <a:solidFill>
          <a:schemeClr val="phClr"/>
        </a:solidFill>
        <a:gradFill rotWithShape="1">
          <a:gsLst>
            <a:gs pos="0">
              <a:schemeClr val="phClr">
                <a:tint val="50000"/>
                <a:alpha val="100000"/>
                <a:satMod val="140000"/>
                <a:lumMod val="105000"/>
              </a:schemeClr>
            </a:gs>
            <a:gs pos="41000">
              <a:schemeClr val="phClr">
                <a:tint val="57000"/>
                <a:satMod val="160000"/>
                <a:lumMod val="99000"/>
              </a:schemeClr>
            </a:gs>
            <a:gs pos="100000">
              <a:schemeClr val="phClr">
                <a:tint val="80000"/>
                <a:satMod val="180000"/>
                <a:lumMod val="104000"/>
              </a:schemeClr>
            </a:gs>
          </a:gsLst>
          <a:lin ang="5400000" scaled="1"/>
        </a:gradFill>
        <a:gradFill rotWithShape="1">
          <a:gsLst>
            <a:gs pos="0">
              <a:schemeClr val="phClr">
                <a:tint val="97000"/>
                <a:satMod val="115000"/>
                <a:lumMod val="114000"/>
              </a:schemeClr>
            </a:gs>
            <a:gs pos="60000">
              <a:schemeClr val="phClr">
                <a:tint val="100000"/>
                <a:shade val="96000"/>
                <a:satMod val="100000"/>
                <a:lumMod val="108000"/>
              </a:schemeClr>
            </a:gs>
            <a:gs pos="100000">
              <a:schemeClr val="phClr">
                <a:shade val="91000"/>
                <a:sat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38100" dist="25400" dir="5400000" rotWithShape="0">
              <a:srgbClr val="000000">
                <a:alpha val="28000"/>
              </a:srgbClr>
            </a:outerShdw>
          </a:effectLst>
        </a:effectStyle>
        <a:effectStyle>
          <a:effectLst>
            <a:outerShdw blurRad="50800" dist="31750" dir="5400000" sy="98000" rotWithShape="0">
              <a:srgbClr val="000000">
                <a:alpha val="47000"/>
              </a:srgbClr>
            </a:outerShdw>
          </a:effectLst>
          <a:scene3d>
            <a:camera prst="orthographicFront">
              <a:rot lat="0" lon="0" rev="0"/>
            </a:camera>
            <a:lightRig rig="twoPt" dir="t">
              <a:rot lat="0" lon="0" rev="4800000"/>
            </a:lightRig>
          </a:scene3d>
          <a:sp3d prstMaterial="matte">
            <a:bevelT w="25400" h="44450"/>
          </a:sp3d>
        </a:effectStyle>
        <a:effectStyle>
          <a:effectLst>
            <a:reflection blurRad="25400" stA="32000" endPos="28000" dist="8889" dir="5400000" sy="-100000" rotWithShape="0"/>
          </a:effectLst>
          <a:scene3d>
            <a:camera prst="orthographicFront">
              <a:rot lat="0" lon="0" rev="0"/>
            </a:camera>
            <a:lightRig rig="threePt" dir="t">
              <a:rot lat="0" lon="0" rev="4800000"/>
            </a:lightRig>
          </a:scene3d>
          <a:sp3d>
            <a:bevelT w="50800" h="2540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523</Words>
  <Application>Microsoft Office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Cambria</vt:lpstr>
      <vt:lpstr>Times New Roman</vt:lpstr>
      <vt:lpstr>Wingdings 3</vt:lpstr>
      <vt:lpstr>Facet</vt:lpstr>
      <vt:lpstr>  EFFECT OF DUST ON THE PERFORMANCE OF PV PANEL AND PROPOSING EFFECTIVE CLEANING TECHNIQUES     </vt:lpstr>
      <vt:lpstr>Introoduction </vt:lpstr>
      <vt:lpstr>PowerPoint Presentation</vt:lpstr>
      <vt:lpstr>CAUSES OF DUST ACCUMULATION</vt:lpstr>
      <vt:lpstr>MECHANICAL CLEANING </vt:lpstr>
      <vt:lpstr>MANUAL CLEANING OF PV PANELS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General</dc:creator>
  <cp:lastModifiedBy>Advocate Dr Kazi Abdul Mannan</cp:lastModifiedBy>
  <cp:revision>15</cp:revision>
  <dcterms:created xsi:type="dcterms:W3CDTF">1900-01-01T00:00:00Z</dcterms:created>
  <dcterms:modified xsi:type="dcterms:W3CDTF">2024-12-15T05:44:19Z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47A3E9B394BE403E056E5D67465F2DBD_32</vt:lpwstr>
  </property>
  <property fmtid="{D5CDD505-2E9C-101B-9397-08002B2CF9AE}" pid="3" name="KSOProductBuildVer">
    <vt:lpwstr>3081-11.33.82</vt:lpwstr>
  </property>
</Properties>
</file>