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2" autoAdjust="0"/>
  </p:normalViewPr>
  <p:slideViewPr>
    <p:cSldViewPr>
      <p:cViewPr varScale="1">
        <p:scale>
          <a:sx n="77" d="100"/>
          <a:sy n="77" d="100"/>
        </p:scale>
        <p:origin x="96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8218414-B007-4074-9150-4E3E46F3DC58}" type="datetimeFigureOut">
              <a:rPr lang="en-US" smtClean="0"/>
              <a:t>12/17/2024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482ED6-FEDB-4A9E-BF03-C3A3457CC71C}" type="slidenum">
              <a:rPr lang="en-US" smtClean="0"/>
              <a:t>‹#›</a:t>
            </a:fld>
            <a:endParaRPr lang="en-US"/>
          </a:p>
        </p:txBody>
      </p:sp>
    </p:spTree>
    <p:extLst>
      <p:ext uri="{BB962C8B-B14F-4D97-AF65-F5344CB8AC3E}">
        <p14:creationId xmlns:p14="http://schemas.microsoft.com/office/powerpoint/2010/main" val="2807135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482ED6-FEDB-4A9E-BF03-C3A3457CC71C}" type="slidenum">
              <a:rPr lang="en-US" smtClean="0"/>
              <a:t>4</a:t>
            </a:fld>
            <a:endParaRPr lang="en-US"/>
          </a:p>
        </p:txBody>
      </p:sp>
    </p:spTree>
    <p:extLst>
      <p:ext uri="{BB962C8B-B14F-4D97-AF65-F5344CB8AC3E}">
        <p14:creationId xmlns:p14="http://schemas.microsoft.com/office/powerpoint/2010/main" val="2225277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3238676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86970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163413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1653620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382380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4236188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881772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96555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124247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1279238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502643-DA65-4574-9F9C-7B3521A2BD0D}" type="datetimeFigureOut">
              <a:rPr lang="en-US" smtClean="0"/>
              <a:pPr/>
              <a:t>12/17/2024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388F88-266F-417A-9B0B-355A2B15136F}" type="slidenum">
              <a:rPr lang="en-US" smtClean="0"/>
              <a:pPr/>
              <a:t>‹#›</a:t>
            </a:fld>
            <a:endParaRPr lang="en-US"/>
          </a:p>
        </p:txBody>
      </p:sp>
    </p:spTree>
    <p:extLst>
      <p:ext uri="{BB962C8B-B14F-4D97-AF65-F5344CB8AC3E}">
        <p14:creationId xmlns:p14="http://schemas.microsoft.com/office/powerpoint/2010/main" val="2492657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02643-DA65-4574-9F9C-7B3521A2BD0D}" type="datetimeFigureOut">
              <a:rPr lang="en-US" smtClean="0"/>
              <a:pPr/>
              <a:t>12/17/2024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388F88-266F-417A-9B0B-355A2B15136F}" type="slidenum">
              <a:rPr lang="en-US" smtClean="0"/>
              <a:pPr/>
              <a:t>‹#›</a:t>
            </a:fld>
            <a:endParaRPr lang="en-US"/>
          </a:p>
        </p:txBody>
      </p:sp>
    </p:spTree>
    <p:extLst>
      <p:ext uri="{BB962C8B-B14F-4D97-AF65-F5344CB8AC3E}">
        <p14:creationId xmlns:p14="http://schemas.microsoft.com/office/powerpoint/2010/main" val="2760289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mailto:id-amitanand0011@gmail.com" TargetMode="External"/><Relationship Id="rId2" Type="http://schemas.openxmlformats.org/officeDocument/2006/relationships/hyperlink" Target="http://www.census.gov/"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52400"/>
            <a:ext cx="8382000" cy="369332"/>
          </a:xfrm>
          <a:prstGeom prst="rect">
            <a:avLst/>
          </a:prstGeom>
          <a:noFill/>
        </p:spPr>
        <p:txBody>
          <a:bodyPr wrap="square" rtlCol="0">
            <a:spAutoFit/>
          </a:bodyPr>
          <a:lstStyle/>
          <a:p>
            <a:r>
              <a:rPr lang="en-US" b="1" dirty="0"/>
              <a:t>		An Assessment of Women Education In India </a:t>
            </a:r>
            <a:endParaRPr lang="en-US" dirty="0"/>
          </a:p>
        </p:txBody>
      </p:sp>
      <p:sp>
        <p:nvSpPr>
          <p:cNvPr id="9" name="Rectangle 8"/>
          <p:cNvSpPr/>
          <p:nvPr/>
        </p:nvSpPr>
        <p:spPr>
          <a:xfrm>
            <a:off x="202301" y="609600"/>
            <a:ext cx="8763000" cy="6172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1400" b="1" dirty="0">
                <a:solidFill>
                  <a:schemeClr val="tx1"/>
                </a:solidFill>
              </a:rPr>
              <a:t>				</a:t>
            </a:r>
          </a:p>
          <a:p>
            <a:r>
              <a:rPr lang="en-US" sz="1400" b="1" dirty="0">
                <a:solidFill>
                  <a:schemeClr val="tx1"/>
                </a:solidFill>
              </a:rPr>
              <a:t>				</a:t>
            </a:r>
          </a:p>
          <a:p>
            <a:endParaRPr lang="en-US" sz="1400" b="1" dirty="0">
              <a:solidFill>
                <a:schemeClr val="tx1"/>
              </a:solidFill>
            </a:endParaRPr>
          </a:p>
          <a:p>
            <a:endParaRPr lang="en-US" sz="1400" b="1" dirty="0">
              <a:solidFill>
                <a:schemeClr val="tx1"/>
              </a:solidFill>
            </a:endParaRPr>
          </a:p>
          <a:p>
            <a:r>
              <a:rPr lang="en-US" sz="1400" b="1" dirty="0">
                <a:solidFill>
                  <a:schemeClr val="tx1"/>
                </a:solidFill>
              </a:rPr>
              <a:t>				ABSTRACT</a:t>
            </a:r>
            <a:endParaRPr lang="en-US" sz="1400" dirty="0">
              <a:solidFill>
                <a:schemeClr val="tx1"/>
              </a:solidFill>
            </a:endParaRPr>
          </a:p>
          <a:p>
            <a:r>
              <a:rPr lang="en-US" sz="1400" dirty="0"/>
              <a:t>Women Education refers to any form of Education that aims at improvement of knowledge, Skill Intellectual and Physical Competence of Female Child and growing Women . It includes school, college and university level education, Vocational, Technical , Professional as well as Health Education. Indian Constitution guarantees equal rights and opportunities to both men and women alike. All round development of any Nation depends more on women folk of the society.</a:t>
            </a:r>
          </a:p>
          <a:p>
            <a:r>
              <a:rPr lang="en-US" sz="1400" dirty="0"/>
              <a:t>      During British and Mogul Rule in India people kept their female children mostly to household work and family duties. They did not get opportunities like ancient women belonging to the earliest Period of   History. Even now we remember ladies like </a:t>
            </a:r>
            <a:r>
              <a:rPr lang="en-US" sz="1400" dirty="0" err="1"/>
              <a:t>Sita</a:t>
            </a:r>
            <a:r>
              <a:rPr lang="en-US" sz="1400" dirty="0"/>
              <a:t>, </a:t>
            </a:r>
            <a:r>
              <a:rPr lang="en-US" sz="1400" dirty="0" err="1"/>
              <a:t>Savitree</a:t>
            </a:r>
            <a:r>
              <a:rPr lang="en-US" sz="1400" dirty="0"/>
              <a:t>, </a:t>
            </a:r>
            <a:r>
              <a:rPr lang="en-US" sz="1400" dirty="0" err="1"/>
              <a:t>Aamrpali</a:t>
            </a:r>
            <a:r>
              <a:rPr lang="en-US" sz="1400" dirty="0"/>
              <a:t>, </a:t>
            </a:r>
            <a:r>
              <a:rPr lang="en-US" sz="1400" dirty="0" err="1"/>
              <a:t>Gargi</a:t>
            </a:r>
            <a:r>
              <a:rPr lang="en-US" sz="1400" dirty="0"/>
              <a:t>,  </a:t>
            </a:r>
            <a:r>
              <a:rPr lang="en-US" sz="1400" dirty="0" err="1"/>
              <a:t>Maîteryei</a:t>
            </a:r>
            <a:r>
              <a:rPr lang="en-US" sz="1400" dirty="0"/>
              <a:t>, </a:t>
            </a:r>
            <a:r>
              <a:rPr lang="en-US" sz="1400" dirty="0" err="1"/>
              <a:t>Bharti</a:t>
            </a:r>
            <a:r>
              <a:rPr lang="en-US" sz="1400" dirty="0"/>
              <a:t> , wife of </a:t>
            </a:r>
            <a:r>
              <a:rPr lang="en-US" sz="1400" dirty="0" err="1"/>
              <a:t>Mathili</a:t>
            </a:r>
            <a:r>
              <a:rPr lang="en-US" sz="1400" dirty="0"/>
              <a:t> Scholar, </a:t>
            </a:r>
            <a:r>
              <a:rPr lang="en-US" sz="1400" dirty="0" err="1"/>
              <a:t>Mundan</a:t>
            </a:r>
            <a:r>
              <a:rPr lang="en-US" sz="1400" dirty="0"/>
              <a:t> Mishra. </a:t>
            </a:r>
            <a:r>
              <a:rPr lang="en-US" sz="1400" dirty="0" err="1"/>
              <a:t>Laxmi</a:t>
            </a:r>
            <a:r>
              <a:rPr lang="en-US" sz="1400" dirty="0"/>
              <a:t> </a:t>
            </a:r>
            <a:r>
              <a:rPr lang="en-US" sz="1400" dirty="0" err="1"/>
              <a:t>Bai</a:t>
            </a:r>
            <a:r>
              <a:rPr lang="en-US" sz="1400" dirty="0"/>
              <a:t> , </a:t>
            </a:r>
            <a:r>
              <a:rPr lang="en-US" sz="1400" dirty="0" err="1"/>
              <a:t>Savitri</a:t>
            </a:r>
            <a:r>
              <a:rPr lang="en-US" sz="1400" dirty="0"/>
              <a:t> </a:t>
            </a:r>
            <a:r>
              <a:rPr lang="en-US" sz="1400" dirty="0" err="1"/>
              <a:t>Rao</a:t>
            </a:r>
            <a:r>
              <a:rPr lang="en-US" sz="1400" dirty="0"/>
              <a:t> </a:t>
            </a:r>
            <a:r>
              <a:rPr lang="en-US" sz="1400" dirty="0" err="1"/>
              <a:t>Phule</a:t>
            </a:r>
            <a:r>
              <a:rPr lang="en-US" sz="1400" dirty="0"/>
              <a:t>, </a:t>
            </a:r>
            <a:r>
              <a:rPr lang="en-US" sz="1400" dirty="0" err="1"/>
              <a:t>Jyotiba</a:t>
            </a:r>
            <a:r>
              <a:rPr lang="en-US" sz="1400" dirty="0"/>
              <a:t> </a:t>
            </a:r>
            <a:r>
              <a:rPr lang="en-US" sz="1400" dirty="0" err="1"/>
              <a:t>Phule</a:t>
            </a:r>
            <a:r>
              <a:rPr lang="en-US" sz="1400" dirty="0"/>
              <a:t> to name a few. They ardently advocated for the </a:t>
            </a:r>
            <a:r>
              <a:rPr lang="en-US" sz="1400" dirty="0" err="1"/>
              <a:t>upligender</a:t>
            </a:r>
            <a:r>
              <a:rPr lang="en-US" sz="1400" dirty="0"/>
              <a:t> of women in Society. In their Age, they raised their voices against the </a:t>
            </a:r>
            <a:r>
              <a:rPr lang="en-US" sz="1400" dirty="0" err="1"/>
              <a:t>Patriarchial</a:t>
            </a:r>
            <a:r>
              <a:rPr lang="en-US" sz="1400" dirty="0"/>
              <a:t> Dominance and gender – discrimination. Rather , women folk was </a:t>
            </a:r>
            <a:r>
              <a:rPr lang="en-US" sz="1400" dirty="0" err="1"/>
              <a:t>upressed</a:t>
            </a:r>
            <a:r>
              <a:rPr lang="en-US" sz="1400" dirty="0"/>
              <a:t>, tortured physically assaulted by high - ups , British officers, </a:t>
            </a:r>
            <a:r>
              <a:rPr lang="en-US" sz="1400" dirty="0" err="1"/>
              <a:t>Nawabs</a:t>
            </a:r>
            <a:r>
              <a:rPr lang="en-US" sz="1400" dirty="0"/>
              <a:t> and </a:t>
            </a:r>
            <a:r>
              <a:rPr lang="en-US" sz="1400" dirty="0" err="1"/>
              <a:t>Zamindars</a:t>
            </a:r>
            <a:r>
              <a:rPr lang="en-US" sz="1400" dirty="0"/>
              <a:t>. </a:t>
            </a:r>
            <a:r>
              <a:rPr lang="en-US" sz="1400" dirty="0" err="1"/>
              <a:t>Henc</a:t>
            </a:r>
            <a:r>
              <a:rPr lang="en-US" sz="1400" dirty="0"/>
              <a:t> no proper schooling was provided to female child.  Before Common men the burning problem   was to get their female children married at the earlier stage of Life. This was the usual practice to avoid any sexual assault on women and hence education was provided only to male - children because they are supposed to be bread- winner for their </a:t>
            </a:r>
            <a:r>
              <a:rPr lang="en-US" sz="1400" dirty="0" err="1"/>
              <a:t>families.The</a:t>
            </a:r>
            <a:r>
              <a:rPr lang="en-US" sz="1400" dirty="0"/>
              <a:t> system of ‘</a:t>
            </a:r>
            <a:r>
              <a:rPr lang="en-US" sz="1400" dirty="0" err="1"/>
              <a:t>Satti</a:t>
            </a:r>
            <a:r>
              <a:rPr lang="en-US" sz="1400" dirty="0"/>
              <a:t> – </a:t>
            </a:r>
            <a:r>
              <a:rPr lang="en-US" sz="1400" dirty="0" err="1"/>
              <a:t>Pratha</a:t>
            </a:r>
            <a:r>
              <a:rPr lang="en-US" sz="1400" dirty="0"/>
              <a:t>” and Child- marriage” was in practice to provide safety to women. To promote male- child Education was the only option left to middle - Class family and poor people of the society, Before 1947, only a  few fortunate Family could provide Educational Facilities to their daughters .They got full opportunities to study at university Level and even to visit foreign Countries for higher education . Main striking causes of negligence and denial of Educational opportunities to women are following :-</a:t>
            </a:r>
          </a:p>
          <a:p>
            <a:r>
              <a:rPr lang="en-US" sz="1400" dirty="0"/>
              <a:t>(1) Poverty </a:t>
            </a:r>
          </a:p>
          <a:p>
            <a:r>
              <a:rPr lang="en-US" sz="1400" dirty="0"/>
              <a:t>(2) Superstitions in Society 	</a:t>
            </a:r>
          </a:p>
          <a:p>
            <a:r>
              <a:rPr lang="en-US" sz="1400" dirty="0"/>
              <a:t>(3) Lavish Life of British officials and so called </a:t>
            </a:r>
            <a:r>
              <a:rPr lang="en-US" sz="1400" dirty="0" err="1"/>
              <a:t>Nawabs</a:t>
            </a:r>
            <a:r>
              <a:rPr lang="en-US" sz="1400" dirty="0"/>
              <a:t> and </a:t>
            </a:r>
            <a:r>
              <a:rPr lang="en-US" sz="1400" dirty="0" err="1"/>
              <a:t>Zamindars</a:t>
            </a:r>
            <a:r>
              <a:rPr lang="en-US" sz="1400" dirty="0"/>
              <a:t> ,</a:t>
            </a:r>
          </a:p>
          <a:p>
            <a:r>
              <a:rPr lang="en-US" sz="1400" dirty="0"/>
              <a:t>(4) Caste- System </a:t>
            </a:r>
          </a:p>
          <a:p>
            <a:r>
              <a:rPr lang="en-US" sz="1400" dirty="0"/>
              <a:t>(5) </a:t>
            </a:r>
            <a:r>
              <a:rPr lang="en-US" sz="1400" dirty="0" err="1"/>
              <a:t>Honour</a:t>
            </a:r>
            <a:r>
              <a:rPr lang="en-US" sz="1400" dirty="0"/>
              <a:t> – Killing in many  high – ups Families of Rajasthan like many states </a:t>
            </a:r>
          </a:p>
          <a:p>
            <a:r>
              <a:rPr lang="en-US" sz="1400" dirty="0">
                <a:solidFill>
                  <a:schemeClr val="tx1"/>
                </a:solidFill>
              </a:rPr>
              <a:t>								</a:t>
            </a:r>
            <a:r>
              <a:rPr lang="en-US" sz="1200" dirty="0">
                <a:solidFill>
                  <a:schemeClr val="tx1"/>
                </a:solidFill>
              </a:rPr>
              <a:t>1.</a:t>
            </a:r>
            <a:r>
              <a:rPr lang="en-US" sz="1400" dirty="0">
                <a:solidFill>
                  <a:schemeClr val="tx1"/>
                </a:solidFill>
              </a:rPr>
              <a:t>		   </a:t>
            </a:r>
            <a:r>
              <a:rPr lang="en-US" sz="1600" dirty="0">
                <a:solidFill>
                  <a:schemeClr val="tx1"/>
                </a:solidFill>
              </a:rPr>
              <a:t>								                 																																		   </a:t>
            </a:r>
            <a:r>
              <a:rPr lang="en-US" sz="1400" dirty="0">
                <a:solidFill>
                  <a:schemeClr val="tx1"/>
                </a:solidFill>
              </a:rPr>
              <a:t>			</a:t>
            </a:r>
            <a:endParaRPr lang="en-US" sz="1400"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152400"/>
            <a:ext cx="7315200" cy="369332"/>
          </a:xfrm>
          <a:prstGeom prst="rect">
            <a:avLst/>
          </a:prstGeom>
          <a:noFill/>
        </p:spPr>
        <p:txBody>
          <a:bodyPr wrap="square" rtlCol="0">
            <a:spAutoFit/>
          </a:bodyPr>
          <a:lstStyle/>
          <a:p>
            <a:r>
              <a:rPr lang="en-US" b="1" dirty="0"/>
              <a:t>                                                           </a:t>
            </a:r>
            <a:endParaRPr lang="en-US" dirty="0"/>
          </a:p>
        </p:txBody>
      </p:sp>
      <p:sp>
        <p:nvSpPr>
          <p:cNvPr id="3" name="Rectangle 2"/>
          <p:cNvSpPr/>
          <p:nvPr/>
        </p:nvSpPr>
        <p:spPr>
          <a:xfrm>
            <a:off x="228600" y="228600"/>
            <a:ext cx="8610600" cy="6172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1400" dirty="0"/>
              <a:t>But during past Fifty years a great Transformation in People’s out look is seen . Women in larger number have come to fore front in different walks of life in India. </a:t>
            </a:r>
            <a:r>
              <a:rPr lang="en-US" sz="1400" dirty="0" err="1"/>
              <a:t>Modi’s</a:t>
            </a:r>
            <a:r>
              <a:rPr lang="en-US" sz="1400" dirty="0"/>
              <a:t> slogans “ </a:t>
            </a:r>
            <a:r>
              <a:rPr lang="en-US" sz="1400" dirty="0" err="1"/>
              <a:t>Beti</a:t>
            </a:r>
            <a:r>
              <a:rPr lang="en-US" sz="1400" dirty="0"/>
              <a:t> </a:t>
            </a:r>
            <a:r>
              <a:rPr lang="en-US" sz="1400" dirty="0" err="1"/>
              <a:t>Bachao</a:t>
            </a:r>
            <a:r>
              <a:rPr lang="en-US" sz="1400" dirty="0"/>
              <a:t> and </a:t>
            </a:r>
            <a:r>
              <a:rPr lang="en-US" sz="1400" dirty="0" err="1"/>
              <a:t>Beti</a:t>
            </a:r>
            <a:r>
              <a:rPr lang="en-US" sz="1400" dirty="0"/>
              <a:t> </a:t>
            </a:r>
            <a:r>
              <a:rPr lang="en-US" sz="1400" dirty="0" err="1"/>
              <a:t>Padhao</a:t>
            </a:r>
            <a:r>
              <a:rPr lang="en-US" sz="1400" dirty="0"/>
              <a:t>  has the prime – motivation of the  modern Indian Society ,</a:t>
            </a:r>
          </a:p>
          <a:p>
            <a:r>
              <a:rPr lang="en-US" sz="1400" dirty="0"/>
              <a:t>						 This article contains the secondary data for collection of information , The necessary secondary data  is based on different research work , Journals magazines , and news papers. </a:t>
            </a:r>
          </a:p>
          <a:p>
            <a:r>
              <a:rPr lang="en-US" sz="1400" dirty="0"/>
              <a:t>		Keywords: </a:t>
            </a:r>
            <a:r>
              <a:rPr lang="en-US" sz="1400" dirty="0" err="1"/>
              <a:t>Asessement</a:t>
            </a:r>
            <a:r>
              <a:rPr lang="en-US" sz="1400" dirty="0"/>
              <a:t>, Opportunities , Physical </a:t>
            </a:r>
            <a:r>
              <a:rPr lang="en-US" sz="1400" dirty="0" err="1"/>
              <a:t>Assult</a:t>
            </a:r>
            <a:r>
              <a:rPr lang="en-US" sz="1400" dirty="0"/>
              <a:t> , </a:t>
            </a:r>
            <a:r>
              <a:rPr lang="en-US" sz="1400" dirty="0" err="1"/>
              <a:t>Satti</a:t>
            </a:r>
            <a:r>
              <a:rPr lang="en-US" sz="1400" dirty="0"/>
              <a:t> – </a:t>
            </a:r>
            <a:r>
              <a:rPr lang="en-US" sz="1400" dirty="0" err="1"/>
              <a:t>Pratha</a:t>
            </a:r>
            <a:endParaRPr lang="en-US" sz="1400" dirty="0"/>
          </a:p>
          <a:p>
            <a:endParaRPr lang="en-GB" sz="1400" dirty="0"/>
          </a:p>
          <a:p>
            <a:endParaRPr lang="en-GB" dirty="0"/>
          </a:p>
          <a:p>
            <a:endParaRPr lang="en-GB" dirty="0"/>
          </a:p>
          <a:p>
            <a:endParaRPr lang="en-GB" dirty="0"/>
          </a:p>
          <a:p>
            <a:endParaRPr lang="en-GB" dirty="0"/>
          </a:p>
          <a:p>
            <a:endParaRPr lang="en-GB" dirty="0"/>
          </a:p>
          <a:p>
            <a:endParaRPr lang="en-US" dirty="0"/>
          </a:p>
          <a:p>
            <a:endParaRPr lang="en-US" dirty="0"/>
          </a:p>
          <a:p>
            <a:endParaRPr lang="en-US" dirty="0"/>
          </a:p>
          <a:p>
            <a:endParaRPr lang="en-US" dirty="0"/>
          </a:p>
          <a:p>
            <a:r>
              <a:rPr lang="en-US" dirty="0"/>
              <a:t> </a:t>
            </a:r>
          </a:p>
          <a:p>
            <a:r>
              <a:rPr lang="en-US" sz="2800" b="1" dirty="0">
                <a:solidFill>
                  <a:schemeClr val="tx1"/>
                </a:solidFill>
              </a:rPr>
              <a:t>                                                                                                </a:t>
            </a:r>
            <a:r>
              <a:rPr lang="en-US" sz="1200" dirty="0">
                <a:solidFill>
                  <a:schemeClr val="tx1"/>
                </a:solidFill>
              </a:rPr>
              <a:t>2.</a:t>
            </a:r>
            <a:endParaRPr lang="en-US" sz="2800" dirty="0">
              <a:solidFill>
                <a:schemeClr val="tx1"/>
              </a:solidFill>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8915400" cy="6553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1600" dirty="0">
                <a:solidFill>
                  <a:schemeClr val="tx1"/>
                </a:solidFill>
              </a:rPr>
              <a:t> </a:t>
            </a:r>
          </a:p>
          <a:p>
            <a:r>
              <a:rPr lang="en-US" sz="1600" b="1" dirty="0">
                <a:solidFill>
                  <a:schemeClr val="tx1"/>
                </a:solidFill>
              </a:rPr>
              <a:t>				</a:t>
            </a:r>
          </a:p>
          <a:p>
            <a:endParaRPr lang="en-US" sz="1600" b="1" u="sng" dirty="0">
              <a:solidFill>
                <a:schemeClr val="tx1"/>
              </a:solidFill>
            </a:endParaRPr>
          </a:p>
          <a:p>
            <a:endParaRPr lang="en-US" sz="1600" b="1" u="sng" dirty="0">
              <a:solidFill>
                <a:schemeClr val="tx1"/>
              </a:solidFill>
            </a:endParaRPr>
          </a:p>
          <a:p>
            <a:r>
              <a:rPr lang="en-US" sz="1600" b="1" dirty="0">
                <a:solidFill>
                  <a:schemeClr val="tx1"/>
                </a:solidFill>
              </a:rPr>
              <a:t>				</a:t>
            </a:r>
          </a:p>
          <a:p>
            <a:endParaRPr lang="en-US" sz="1600" b="1" u="sng" dirty="0">
              <a:solidFill>
                <a:schemeClr val="tx1"/>
              </a:solidFill>
            </a:endParaRPr>
          </a:p>
          <a:p>
            <a:endParaRPr lang="en-US" sz="1600" b="1" u="sng" dirty="0">
              <a:solidFill>
                <a:schemeClr val="tx1"/>
              </a:solidFill>
            </a:endParaRPr>
          </a:p>
          <a:p>
            <a:endParaRPr lang="en-US" sz="1600" b="1" u="sng" dirty="0">
              <a:solidFill>
                <a:schemeClr val="tx1"/>
              </a:solidFill>
            </a:endParaRPr>
          </a:p>
          <a:p>
            <a:endParaRPr lang="en-US" sz="1600" b="1" u="sng" dirty="0">
              <a:solidFill>
                <a:schemeClr val="tx1"/>
              </a:solidFill>
            </a:endParaRPr>
          </a:p>
          <a:p>
            <a:endParaRPr lang="en-US" sz="1600" b="1" u="sng" dirty="0">
              <a:solidFill>
                <a:schemeClr val="tx1"/>
              </a:solidFill>
            </a:endParaRPr>
          </a:p>
          <a:p>
            <a:endParaRPr lang="en-US" sz="1600" b="1" u="sng" dirty="0">
              <a:solidFill>
                <a:schemeClr val="tx1"/>
              </a:solidFill>
            </a:endParaRPr>
          </a:p>
          <a:p>
            <a:endParaRPr lang="en-US" sz="1600" b="1" u="sng" dirty="0">
              <a:solidFill>
                <a:schemeClr val="tx1"/>
              </a:solidFill>
            </a:endParaRPr>
          </a:p>
          <a:p>
            <a:r>
              <a:rPr lang="en-US" sz="1400" b="1" dirty="0"/>
              <a:t>				Introduction</a:t>
            </a:r>
            <a:endParaRPr lang="en-US" sz="1400" dirty="0">
              <a:solidFill>
                <a:schemeClr val="tx1"/>
              </a:solidFill>
            </a:endParaRPr>
          </a:p>
          <a:p>
            <a:r>
              <a:rPr lang="en-US" sz="1400" dirty="0"/>
              <a:t>India is a celebrated nation in many ways in the whole of the world ‘Education’ is a meaningful word here for both educated and uneducated people .Teachers who are called ‘</a:t>
            </a:r>
            <a:r>
              <a:rPr lang="en-US" sz="1400" dirty="0" err="1"/>
              <a:t>Guru’is</a:t>
            </a:r>
            <a:r>
              <a:rPr lang="en-US" sz="1400" dirty="0"/>
              <a:t> in reality a shaper of a student’s life. In past ‘</a:t>
            </a:r>
            <a:r>
              <a:rPr lang="en-US" sz="1400" dirty="0" err="1"/>
              <a:t>Nalanda’and</a:t>
            </a:r>
            <a:r>
              <a:rPr lang="en-US" sz="1400" dirty="0"/>
              <a:t>’ </a:t>
            </a:r>
            <a:r>
              <a:rPr lang="en-US" sz="1400" dirty="0" err="1"/>
              <a:t>Takshsheela’universities</a:t>
            </a:r>
            <a:r>
              <a:rPr lang="en-US" sz="1400" dirty="0"/>
              <a:t> were in Ancient Period whole </a:t>
            </a:r>
            <a:r>
              <a:rPr lang="en-US" sz="1400" dirty="0" err="1"/>
              <a:t>University,where</a:t>
            </a:r>
            <a:r>
              <a:rPr lang="en-US" sz="1400" dirty="0"/>
              <a:t> students from other countries used to come from getting higher education . There were rich </a:t>
            </a:r>
            <a:r>
              <a:rPr lang="en-US" sz="1400" dirty="0" err="1"/>
              <a:t>libraries,many</a:t>
            </a:r>
            <a:r>
              <a:rPr lang="en-US" sz="1400" dirty="0"/>
              <a:t> books were in manuscripts, Vedas ,</a:t>
            </a:r>
            <a:r>
              <a:rPr lang="en-US" sz="1400" dirty="0" err="1"/>
              <a:t>Purans</a:t>
            </a:r>
            <a:r>
              <a:rPr lang="en-US" sz="1400" dirty="0"/>
              <a:t> and </a:t>
            </a:r>
            <a:r>
              <a:rPr lang="en-US" sz="1400" dirty="0" err="1"/>
              <a:t>Upnishad</a:t>
            </a:r>
            <a:r>
              <a:rPr lang="en-US" sz="1400" dirty="0"/>
              <a:t>. Even now  The Gita </a:t>
            </a:r>
            <a:r>
              <a:rPr lang="en-US" sz="1400" dirty="0" err="1"/>
              <a:t>granth</a:t>
            </a:r>
            <a:r>
              <a:rPr lang="en-US" sz="1400" dirty="0"/>
              <a:t> is world –wide  </a:t>
            </a:r>
            <a:r>
              <a:rPr lang="en-US" sz="1400" dirty="0" err="1"/>
              <a:t>recognied</a:t>
            </a:r>
            <a:r>
              <a:rPr lang="en-US" sz="1400" dirty="0"/>
              <a:t> not for religious value but for its highest education Value. It imparts moral education ,diplomacy, war-strategy, war-dexterity and many more things. Since immemorial days, in Indian villages and temple deity of knowledge  </a:t>
            </a:r>
            <a:r>
              <a:rPr lang="en-US" sz="1400" dirty="0" err="1"/>
              <a:t>Maa</a:t>
            </a:r>
            <a:r>
              <a:rPr lang="en-US" sz="1400" dirty="0"/>
              <a:t> </a:t>
            </a:r>
            <a:r>
              <a:rPr lang="en-US" sz="1400" dirty="0" err="1"/>
              <a:t>Sarswati</a:t>
            </a:r>
            <a:r>
              <a:rPr lang="en-US" sz="1400" dirty="0"/>
              <a:t>, is worshipped throughout the year.</a:t>
            </a:r>
          </a:p>
          <a:p>
            <a:r>
              <a:rPr lang="en-US" sz="1400" dirty="0"/>
              <a:t>Literate or illiterate men and Women both </a:t>
            </a:r>
            <a:r>
              <a:rPr lang="en-US" sz="1400" dirty="0" err="1"/>
              <a:t>worship.Maa</a:t>
            </a:r>
            <a:r>
              <a:rPr lang="en-US" sz="1400" dirty="0"/>
              <a:t> </a:t>
            </a:r>
            <a:r>
              <a:rPr lang="en-US" sz="1400" dirty="0" err="1"/>
              <a:t>Sarsswati</a:t>
            </a:r>
            <a:r>
              <a:rPr lang="en-US" sz="1400" dirty="0"/>
              <a:t>, </a:t>
            </a:r>
            <a:r>
              <a:rPr lang="en-US" sz="1400" dirty="0" err="1"/>
              <a:t>Maa</a:t>
            </a:r>
            <a:r>
              <a:rPr lang="en-US" sz="1400" dirty="0"/>
              <a:t> </a:t>
            </a:r>
            <a:r>
              <a:rPr lang="en-US" sz="1400" dirty="0" err="1"/>
              <a:t>Laxmi</a:t>
            </a:r>
            <a:r>
              <a:rPr lang="en-US" sz="1400" dirty="0"/>
              <a:t> and </a:t>
            </a:r>
            <a:r>
              <a:rPr lang="en-US" sz="1400" dirty="0" err="1"/>
              <a:t>Maa</a:t>
            </a:r>
            <a:r>
              <a:rPr lang="en-US" sz="1400" dirty="0"/>
              <a:t> </a:t>
            </a:r>
            <a:r>
              <a:rPr lang="en-US" sz="1400" dirty="0" err="1"/>
              <a:t>Durga</a:t>
            </a:r>
            <a:r>
              <a:rPr lang="en-US" sz="1400" dirty="0"/>
              <a:t>” form ‘Trinity - the supreme Power in </a:t>
            </a:r>
            <a:r>
              <a:rPr lang="en-US" sz="1400" dirty="0" err="1"/>
              <a:t>Cosmos.In</a:t>
            </a:r>
            <a:r>
              <a:rPr lang="en-US" sz="1400" dirty="0"/>
              <a:t> our Country Teachers Day is Celebrated by all the students, from the lowest standard to the highest level of Educational </a:t>
            </a:r>
            <a:r>
              <a:rPr lang="en-US" sz="1400" dirty="0" err="1"/>
              <a:t>Institutes.Teachers</a:t>
            </a:r>
            <a:r>
              <a:rPr lang="en-US" sz="1400" dirty="0"/>
              <a:t> are called ‘Gurus’ . Here Guru not only teaches only books but provides every opportunities to develop one’s own abilities physically, mentally, </a:t>
            </a:r>
            <a:r>
              <a:rPr lang="en-US" sz="1400" dirty="0" err="1"/>
              <a:t>spritually</a:t>
            </a:r>
            <a:r>
              <a:rPr lang="en-US" sz="1400" dirty="0"/>
              <a:t> and </a:t>
            </a:r>
            <a:r>
              <a:rPr lang="en-US" sz="1400" dirty="0" err="1"/>
              <a:t>ethically.Even</a:t>
            </a:r>
            <a:r>
              <a:rPr lang="en-US" sz="1400" dirty="0"/>
              <a:t> all followers of any </a:t>
            </a:r>
            <a:r>
              <a:rPr lang="en-US" sz="1400" dirty="0" err="1"/>
              <a:t>Sanatan</a:t>
            </a:r>
            <a:r>
              <a:rPr lang="en-US" sz="1400" dirty="0"/>
              <a:t> dharma celebrate with full sincerity and devotion “Guru-</a:t>
            </a:r>
            <a:r>
              <a:rPr lang="en-US" sz="1400" dirty="0" err="1"/>
              <a:t>Purnima</a:t>
            </a:r>
            <a:r>
              <a:rPr lang="en-US" sz="1400" dirty="0"/>
              <a:t> “for their respective Guru, that is his or her ‘Teacher’.  </a:t>
            </a:r>
            <a:r>
              <a:rPr lang="en-US" sz="1400" dirty="0" err="1"/>
              <a:t>Maa</a:t>
            </a:r>
            <a:r>
              <a:rPr lang="en-US" sz="1400" dirty="0"/>
              <a:t> </a:t>
            </a:r>
            <a:r>
              <a:rPr lang="en-US" sz="1400" dirty="0" err="1"/>
              <a:t>Sarswati</a:t>
            </a:r>
            <a:r>
              <a:rPr lang="en-US" sz="1400" dirty="0"/>
              <a:t> is a female </a:t>
            </a:r>
            <a:r>
              <a:rPr lang="en-US" sz="1400" dirty="0" err="1"/>
              <a:t>goddesses.These</a:t>
            </a:r>
            <a:r>
              <a:rPr lang="en-US" sz="1400" dirty="0"/>
              <a:t> things of  Indian life and society prove the superiority of women over </a:t>
            </a:r>
            <a:r>
              <a:rPr lang="en-US" sz="1400" dirty="0" err="1"/>
              <a:t>men.The</a:t>
            </a:r>
            <a:r>
              <a:rPr lang="en-US" sz="1400" dirty="0"/>
              <a:t> present scenario is a changed world where in almost all university exams or competitive exams, girls over dominate boys. Even in IAS Exams, Girls have been Toppers. In the field of Civil administration women had been chief Secretary of the state (Like </a:t>
            </a:r>
            <a:r>
              <a:rPr lang="en-US" sz="1400" dirty="0" err="1"/>
              <a:t>Shusma</a:t>
            </a:r>
            <a:r>
              <a:rPr lang="en-US" sz="1400" dirty="0"/>
              <a:t> </a:t>
            </a:r>
            <a:r>
              <a:rPr lang="en-US" sz="1400" dirty="0" err="1"/>
              <a:t>Sahu</a:t>
            </a:r>
            <a:r>
              <a:rPr lang="en-US" sz="1400" dirty="0"/>
              <a:t>, As-chief Secretary in Jharkhand State when it Came into existence) Smt. Indira Gandhi become the most the most powerful Prime-Minister of India who ruled for more than eleven years. Women had occupied here the most </a:t>
            </a:r>
            <a:r>
              <a:rPr lang="en-US" sz="1400" dirty="0" err="1"/>
              <a:t>henourable</a:t>
            </a:r>
            <a:r>
              <a:rPr lang="en-US" sz="1400" dirty="0"/>
              <a:t> post of President of India </a:t>
            </a:r>
            <a:r>
              <a:rPr lang="en-US" sz="1400" dirty="0" err="1"/>
              <a:t>Mrs.Pratibha</a:t>
            </a:r>
            <a:r>
              <a:rPr lang="en-US" sz="1400" dirty="0"/>
              <a:t> </a:t>
            </a:r>
            <a:r>
              <a:rPr lang="en-US" sz="1400" dirty="0" err="1"/>
              <a:t>Patil</a:t>
            </a:r>
            <a:r>
              <a:rPr lang="en-US" sz="1400" dirty="0"/>
              <a:t>, </a:t>
            </a:r>
            <a:r>
              <a:rPr lang="en-US" sz="1400" dirty="0" err="1"/>
              <a:t>Mrs.Meera</a:t>
            </a:r>
            <a:r>
              <a:rPr lang="en-US" sz="1400" dirty="0"/>
              <a:t> </a:t>
            </a:r>
            <a:r>
              <a:rPr lang="en-US" sz="1400" dirty="0" err="1"/>
              <a:t>Kumar,speaker</a:t>
            </a:r>
            <a:r>
              <a:rPr lang="en-US" sz="1400" dirty="0"/>
              <a:t> of </a:t>
            </a:r>
            <a:r>
              <a:rPr lang="en-US" sz="1400" dirty="0" err="1"/>
              <a:t>Lok</a:t>
            </a:r>
            <a:r>
              <a:rPr lang="en-US" sz="1400" dirty="0"/>
              <a:t> </a:t>
            </a:r>
            <a:r>
              <a:rPr lang="en-US" sz="1400" dirty="0" err="1"/>
              <a:t>Sobha</a:t>
            </a:r>
            <a:r>
              <a:rPr lang="en-US" sz="1400" dirty="0"/>
              <a:t> Even in Army, Air Force . and Navy Women are being recruited as Regular Army. They have attained in Army the rank of Major General. The first Women Pilot in Indian Air Force was a Bihar , </a:t>
            </a:r>
            <a:r>
              <a:rPr lang="en-US" sz="1400" dirty="0" err="1"/>
              <a:t>Bhavana</a:t>
            </a:r>
            <a:r>
              <a:rPr lang="en-US" sz="1400" dirty="0"/>
              <a:t>. The world President of Om </a:t>
            </a:r>
            <a:r>
              <a:rPr lang="en-US" sz="1400" dirty="0" err="1"/>
              <a:t>Shantion</a:t>
            </a:r>
            <a:r>
              <a:rPr lang="en-US" sz="1400" dirty="0"/>
              <a:t> HQ at Mount Abu </a:t>
            </a:r>
            <a:r>
              <a:rPr lang="en-US" sz="1400" dirty="0" err="1"/>
              <a:t>Prajapita</a:t>
            </a:r>
            <a:r>
              <a:rPr lang="en-US" sz="1400" dirty="0"/>
              <a:t> Brahma kumara  </a:t>
            </a:r>
            <a:r>
              <a:rPr lang="en-US" sz="1400" dirty="0" err="1"/>
              <a:t>IshwariyaVishvidyalay</a:t>
            </a:r>
            <a:r>
              <a:rPr lang="en-US" sz="1400" dirty="0"/>
              <a:t> had been 93 </a:t>
            </a:r>
            <a:r>
              <a:rPr lang="en-US" sz="1400" dirty="0" err="1"/>
              <a:t>yrs</a:t>
            </a:r>
            <a:r>
              <a:rPr lang="en-US" sz="1400" dirty="0"/>
              <a:t> old </a:t>
            </a:r>
            <a:r>
              <a:rPr lang="en-US" sz="1400" dirty="0" err="1"/>
              <a:t>Maa</a:t>
            </a:r>
            <a:r>
              <a:rPr lang="en-US" sz="1400" dirty="0"/>
              <a:t> </a:t>
            </a:r>
            <a:r>
              <a:rPr lang="en-US" sz="1400" dirty="0" err="1"/>
              <a:t>Janki</a:t>
            </a:r>
            <a:r>
              <a:rPr lang="en-US" sz="1400" dirty="0"/>
              <a:t> Devi . The Chief of </a:t>
            </a:r>
            <a:r>
              <a:rPr lang="en-US" sz="1400" dirty="0" err="1"/>
              <a:t>Rikhia</a:t>
            </a:r>
            <a:r>
              <a:rPr lang="en-US" sz="1400" dirty="0"/>
              <a:t> </a:t>
            </a:r>
            <a:r>
              <a:rPr lang="en-US" sz="1400" dirty="0" err="1"/>
              <a:t>Peeth</a:t>
            </a:r>
            <a:r>
              <a:rPr lang="en-US" sz="1400" dirty="0"/>
              <a:t> of yoga </a:t>
            </a:r>
            <a:r>
              <a:rPr lang="en-US" sz="1400" dirty="0" err="1"/>
              <a:t>centre</a:t>
            </a:r>
            <a:r>
              <a:rPr lang="en-US" sz="1400" dirty="0"/>
              <a:t> is Smt. </a:t>
            </a:r>
            <a:r>
              <a:rPr lang="en-US" sz="1400" dirty="0" err="1"/>
              <a:t>Satysangi</a:t>
            </a:r>
            <a:r>
              <a:rPr lang="en-US" sz="1400" dirty="0"/>
              <a:t> ,disciple of  Swami </a:t>
            </a:r>
            <a:r>
              <a:rPr lang="en-US" sz="1400" dirty="0" err="1"/>
              <a:t>Satyanand</a:t>
            </a:r>
            <a:r>
              <a:rPr lang="en-US" sz="1400" dirty="0"/>
              <a:t>. For the first time in India Bihar made, 50% reservations for women in </a:t>
            </a:r>
            <a:r>
              <a:rPr lang="en-US" sz="1400" dirty="0" err="1"/>
              <a:t>Panchayat</a:t>
            </a:r>
            <a:r>
              <a:rPr lang="en-US" sz="1400" dirty="0"/>
              <a:t> Elections-that still Continues. In short, today women are in dominating position and enjoy full liberty in all walks of life.</a:t>
            </a:r>
          </a:p>
          <a:p>
            <a:endParaRPr lang="en-US" sz="1400" b="1" dirty="0">
              <a:solidFill>
                <a:schemeClr val="tx1"/>
              </a:solidFill>
            </a:endParaRPr>
          </a:p>
          <a:p>
            <a:endParaRPr lang="en-US" sz="1400" b="1" dirty="0">
              <a:solidFill>
                <a:schemeClr val="tx1"/>
              </a:solidFill>
            </a:endParaRPr>
          </a:p>
          <a:p>
            <a:endParaRPr lang="en-US" sz="1400" b="1" dirty="0">
              <a:solidFill>
                <a:schemeClr val="tx1"/>
              </a:solidFill>
            </a:endParaRPr>
          </a:p>
          <a:p>
            <a:r>
              <a:rPr lang="en-GB" sz="1400" b="1" dirty="0">
                <a:solidFill>
                  <a:schemeClr val="tx1"/>
                </a:solidFill>
              </a:rPr>
              <a:t>									3.</a:t>
            </a:r>
            <a:endParaRPr lang="en-US" sz="1400" b="1" dirty="0">
              <a:solidFill>
                <a:schemeClr val="tx1"/>
              </a:solidFill>
            </a:endParaRPr>
          </a:p>
          <a:p>
            <a:r>
              <a:rPr lang="en-US" sz="1400" b="1" dirty="0">
                <a:solidFill>
                  <a:schemeClr val="tx1"/>
                </a:solidFill>
              </a:rPr>
              <a:t>		               </a:t>
            </a: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endParaRPr lang="en-US" sz="1400" dirty="0">
              <a:solidFill>
                <a:schemeClr val="tx1"/>
              </a:solidFill>
            </a:endParaRPr>
          </a:p>
          <a:p>
            <a:r>
              <a:rPr lang="en-US" sz="1400" dirty="0">
                <a:solidFill>
                  <a:schemeClr val="tx1"/>
                </a:solidFill>
              </a:rPr>
              <a:t>			</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152400"/>
            <a:ext cx="8763000" cy="6629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1400" b="1" dirty="0">
                <a:solidFill>
                  <a:schemeClr val="tx1"/>
                </a:solidFill>
              </a:rPr>
              <a:t>				</a:t>
            </a:r>
            <a:r>
              <a:rPr lang="en-US" sz="1400" b="1" u="sng" dirty="0"/>
              <a:t>Research Methodology</a:t>
            </a:r>
            <a:endParaRPr lang="en-US" sz="1400" u="sng" dirty="0"/>
          </a:p>
          <a:p>
            <a:r>
              <a:rPr lang="en-US" sz="1400" dirty="0"/>
              <a:t>In the present paper an attempt has been made to assess and </a:t>
            </a:r>
            <a:r>
              <a:rPr lang="en-US" sz="1400" dirty="0" err="1"/>
              <a:t>analyse</a:t>
            </a:r>
            <a:r>
              <a:rPr lang="en-US" sz="1400" dirty="0"/>
              <a:t> the various issues and Challenges for ups and downs in Woman position in Society and educational abilities in Ancient and modern time. The data used for it is purely from Secondary Sources as per need of the study.</a:t>
            </a:r>
          </a:p>
          <a:p>
            <a:r>
              <a:rPr lang="en-US" sz="1400" b="1" dirty="0"/>
              <a:t>				</a:t>
            </a:r>
            <a:r>
              <a:rPr lang="en-US" sz="1400" b="1" u="sng" dirty="0"/>
              <a:t>Objectives of the study </a:t>
            </a:r>
            <a:endParaRPr lang="en-US" u="sng" dirty="0"/>
          </a:p>
          <a:p>
            <a:r>
              <a:rPr lang="en-US" sz="1400" dirty="0"/>
              <a:t>The prime objective  of this Study is to examine Women’s  Education  in India and the Literacy rate in women of modern times . Another aspect is related to the position of modern woman in Family , Educational Institutes working class young and grown – up ladies in offices in sports , Film Industry and Field of Politics of the State and Centre . Hence it might be sum up in the following points of consideration </a:t>
            </a:r>
          </a:p>
          <a:p>
            <a:r>
              <a:rPr lang="en-US" sz="1400" dirty="0"/>
              <a:t>(1) To assess the Progress of Women in Education since Independence  of the Country .</a:t>
            </a:r>
          </a:p>
          <a:p>
            <a:r>
              <a:rPr lang="en-US" sz="1400" dirty="0"/>
              <a:t>(2) To identify the issues related to problems before women for getting higher education especially Medical Education and Technical Learning in Computer Science , T.V. Media , Press . Difference between Govt. and Non . Govt. Jobs , Salary , burden of work , safety and security . </a:t>
            </a:r>
          </a:p>
          <a:p>
            <a:r>
              <a:rPr lang="en-US" sz="1400" dirty="0"/>
              <a:t>(3) Govt. Schemes for Promotion to Education for girls. For example , Bihar Govt. has been awarding Cash Payments of 10 and 20 , and   25 thousands of Rupees to Unmarried Girls When they pass Matric , Graduation and Post Graduation  Exams . They get free education . </a:t>
            </a:r>
          </a:p>
          <a:p>
            <a:r>
              <a:rPr lang="en-US" sz="1400" dirty="0"/>
              <a:t>(4)  Constitutional Provisions for Protection of Women’s </a:t>
            </a:r>
            <a:r>
              <a:rPr lang="en-US" sz="1400" dirty="0" err="1"/>
              <a:t>Honour</a:t>
            </a:r>
            <a:r>
              <a:rPr lang="en-US" sz="1400" dirty="0"/>
              <a:t>, Abolishment of “ </a:t>
            </a:r>
            <a:r>
              <a:rPr lang="en-US" sz="1400" dirty="0" err="1"/>
              <a:t>Talak</a:t>
            </a:r>
            <a:r>
              <a:rPr lang="en-US" sz="1400" dirty="0"/>
              <a:t> – System” , laws against </a:t>
            </a:r>
            <a:r>
              <a:rPr lang="en-US" sz="1400" dirty="0" err="1"/>
              <a:t>wragging</a:t>
            </a:r>
            <a:r>
              <a:rPr lang="en-US" sz="1400" dirty="0"/>
              <a:t> in Educational Institutes when they are </a:t>
            </a:r>
            <a:r>
              <a:rPr lang="en-US" sz="1400" dirty="0" err="1"/>
              <a:t>freshers</a:t>
            </a:r>
            <a:r>
              <a:rPr lang="en-US" sz="1400" dirty="0"/>
              <a:t>. </a:t>
            </a:r>
          </a:p>
          <a:p>
            <a:r>
              <a:rPr lang="en-US" sz="1400" dirty="0"/>
              <a:t>(5) A </a:t>
            </a:r>
            <a:r>
              <a:rPr lang="en-US" sz="1400" dirty="0" err="1"/>
              <a:t>Comparitive</a:t>
            </a:r>
            <a:r>
              <a:rPr lang="en-US" sz="1400" dirty="0"/>
              <a:t> study of modern woman with women of Vedic Period reveals the fact that during Vedic period  and Post Vedic Period Women had access to Educational facility and other rights like </a:t>
            </a:r>
            <a:r>
              <a:rPr lang="en-US" sz="1400" dirty="0" err="1"/>
              <a:t>marraying</a:t>
            </a:r>
            <a:r>
              <a:rPr lang="en-US" sz="1400" dirty="0"/>
              <a:t>  with </a:t>
            </a:r>
            <a:r>
              <a:rPr lang="en-US" sz="1400" dirty="0" err="1"/>
              <a:t>Choiced</a:t>
            </a:r>
            <a:r>
              <a:rPr lang="en-US" sz="1400" dirty="0"/>
              <a:t> life Partner in ‘ </a:t>
            </a:r>
            <a:r>
              <a:rPr lang="en-US" sz="1400" dirty="0" err="1"/>
              <a:t>Swayamvara</a:t>
            </a:r>
            <a:r>
              <a:rPr lang="en-US" sz="1400" dirty="0"/>
              <a:t>’.</a:t>
            </a:r>
          </a:p>
          <a:p>
            <a:endParaRPr lang="en-US" sz="1400" dirty="0"/>
          </a:p>
          <a:p>
            <a:endParaRPr lang="en-US" sz="1400" dirty="0"/>
          </a:p>
          <a:p>
            <a:endParaRPr lang="en-US" sz="1400" dirty="0"/>
          </a:p>
          <a:p>
            <a:endParaRPr lang="en-US" sz="1400" dirty="0"/>
          </a:p>
          <a:p>
            <a:endParaRPr lang="en-US" sz="1400" dirty="0"/>
          </a:p>
          <a:p>
            <a:r>
              <a:rPr lang="en-US" sz="1400" dirty="0"/>
              <a:t>									4.</a:t>
            </a:r>
          </a:p>
          <a:p>
            <a:r>
              <a:rPr lang="en-US" sz="1400" dirty="0">
                <a:solidFill>
                  <a:schemeClr val="tx1"/>
                </a:solidFill>
              </a:rPr>
              <a:t>								</a:t>
            </a:r>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7346"/>
            <a:ext cx="8686800" cy="6740307"/>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b="1" dirty="0"/>
              <a:t>		  Situation of Women Education in India</a:t>
            </a:r>
            <a:endParaRPr lang="en-US" dirty="0"/>
          </a:p>
          <a:p>
            <a:r>
              <a:rPr lang="en-US" dirty="0"/>
              <a:t>In the Vedic period , Women had access to education in India , they had gradually lost this right .How ever, in the British Period. There was revival of interest in women’s Education in India. During this period, various socio religious in India. During this period , various socio religious movements led by eminent persons like Raja Ram Mohan Roy, </a:t>
            </a:r>
            <a:r>
              <a:rPr lang="en-US" dirty="0" err="1"/>
              <a:t>Ishwar</a:t>
            </a:r>
            <a:r>
              <a:rPr lang="en-US" dirty="0"/>
              <a:t> </a:t>
            </a:r>
            <a:r>
              <a:rPr lang="en-US" dirty="0" err="1"/>
              <a:t>chandra</a:t>
            </a:r>
            <a:r>
              <a:rPr lang="en-US" dirty="0"/>
              <a:t> </a:t>
            </a:r>
            <a:r>
              <a:rPr lang="en-US" dirty="0" err="1"/>
              <a:t>Vidyasagar</a:t>
            </a:r>
            <a:r>
              <a:rPr lang="en-US" dirty="0"/>
              <a:t> emphasize on women’s Education in Indian. How ever women Education  got a fillip after the country got independence in 1947 and the government has taken various measures to provide education to all Indian Women.</a:t>
            </a:r>
          </a:p>
          <a:p>
            <a:r>
              <a:rPr lang="en-US" dirty="0"/>
              <a:t>				In  India, the government  has introduced several assistance </a:t>
            </a:r>
            <a:r>
              <a:rPr lang="en-US" dirty="0" err="1"/>
              <a:t>initiaves</a:t>
            </a:r>
            <a:r>
              <a:rPr lang="en-US" dirty="0"/>
              <a:t> to encourage women’s Education. Here are few of them:- </a:t>
            </a:r>
          </a:p>
          <a:p>
            <a:pPr lvl="0"/>
            <a:r>
              <a:rPr lang="en-US" dirty="0" err="1"/>
              <a:t>Beti</a:t>
            </a:r>
            <a:r>
              <a:rPr lang="en-US" dirty="0"/>
              <a:t> </a:t>
            </a:r>
            <a:r>
              <a:rPr lang="en-US" dirty="0" err="1"/>
              <a:t>Padhao</a:t>
            </a:r>
            <a:r>
              <a:rPr lang="en-US" dirty="0"/>
              <a:t> and </a:t>
            </a:r>
            <a:r>
              <a:rPr lang="en-US" dirty="0" err="1"/>
              <a:t>Beti</a:t>
            </a:r>
            <a:r>
              <a:rPr lang="en-US" dirty="0"/>
              <a:t> </a:t>
            </a:r>
            <a:r>
              <a:rPr lang="en-US" dirty="0" err="1"/>
              <a:t>Bachao</a:t>
            </a:r>
            <a:r>
              <a:rPr lang="en-US" dirty="0"/>
              <a:t> </a:t>
            </a:r>
          </a:p>
          <a:p>
            <a:pPr lvl="0"/>
            <a:r>
              <a:rPr lang="en-US" dirty="0" err="1"/>
              <a:t>Sukanya</a:t>
            </a:r>
            <a:r>
              <a:rPr lang="en-US" dirty="0"/>
              <a:t> </a:t>
            </a:r>
            <a:r>
              <a:rPr lang="en-US" dirty="0" err="1"/>
              <a:t>Samriddhi</a:t>
            </a:r>
            <a:endParaRPr lang="en-US" dirty="0"/>
          </a:p>
          <a:p>
            <a:pPr lvl="0"/>
            <a:r>
              <a:rPr lang="en-US" dirty="0" err="1"/>
              <a:t>Mahila</a:t>
            </a:r>
            <a:r>
              <a:rPr lang="en-US" dirty="0"/>
              <a:t>-e-</a:t>
            </a:r>
            <a:r>
              <a:rPr lang="en-US" dirty="0" err="1"/>
              <a:t>haat</a:t>
            </a:r>
            <a:r>
              <a:rPr lang="en-US" dirty="0"/>
              <a:t> </a:t>
            </a:r>
          </a:p>
          <a:p>
            <a:pPr lvl="0"/>
            <a:r>
              <a:rPr lang="en-US" dirty="0" err="1"/>
              <a:t>Puraskar</a:t>
            </a:r>
            <a:r>
              <a:rPr lang="en-US" dirty="0"/>
              <a:t> to </a:t>
            </a:r>
            <a:r>
              <a:rPr lang="en-US" dirty="0" err="1"/>
              <a:t>Nari</a:t>
            </a:r>
            <a:r>
              <a:rPr lang="en-US" dirty="0"/>
              <a:t> Shakti etc.</a:t>
            </a:r>
          </a:p>
          <a:p>
            <a:r>
              <a:rPr lang="en-US" b="1" dirty="0"/>
              <a:t>		Issues and Problems of Women Education in India </a:t>
            </a:r>
            <a:endParaRPr lang="en-US" dirty="0"/>
          </a:p>
          <a:p>
            <a:r>
              <a:rPr lang="en-US" dirty="0"/>
              <a:t>It  is a matter of satisfaction that now the Literacy rate of women has come to 70 .3 % . While men’s literacy rate is near about 84 % . Many facilities have been created for women to promote higher   Learning but a few following  obstructions are on the way --------------</a:t>
            </a:r>
          </a:p>
          <a:p>
            <a:r>
              <a:rPr lang="en-US" dirty="0"/>
              <a:t>(1)  Woman harassment in the Society </a:t>
            </a:r>
          </a:p>
          <a:p>
            <a:r>
              <a:rPr lang="en-US" dirty="0"/>
              <a:t>(2) Gender Discrimination </a:t>
            </a:r>
          </a:p>
          <a:p>
            <a:r>
              <a:rPr lang="en-US" dirty="0"/>
              <a:t>(3) ‘ </a:t>
            </a:r>
            <a:r>
              <a:rPr lang="en-US" dirty="0" err="1"/>
              <a:t>Raggings</a:t>
            </a:r>
            <a:r>
              <a:rPr lang="en-US" dirty="0"/>
              <a:t> ‘ of newcomer students by Senior Ones Victims are both boys and Girls  .</a:t>
            </a:r>
          </a:p>
          <a:p>
            <a:r>
              <a:rPr lang="en-US" dirty="0"/>
              <a:t>(4) Marriage Problem Owing to dowry – system  </a:t>
            </a:r>
          </a:p>
          <a:p>
            <a:r>
              <a:rPr lang="en-GB" dirty="0"/>
              <a:t>								          5.</a:t>
            </a:r>
            <a:endParaRPr lang="en-US" dirty="0"/>
          </a:p>
          <a:p>
            <a:pPr lvl="0"/>
            <a:endParaRPr lang="en-US" dirty="0"/>
          </a:p>
        </p:txBody>
      </p:sp>
    </p:spTree>
    <p:extLst>
      <p:ext uri="{BB962C8B-B14F-4D97-AF65-F5344CB8AC3E}">
        <p14:creationId xmlns:p14="http://schemas.microsoft.com/office/powerpoint/2010/main" val="177238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1016" y="76200"/>
            <a:ext cx="8245784" cy="6986528"/>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endParaRPr lang="en-US" sz="1400" b="1" u="sng" dirty="0"/>
          </a:p>
          <a:p>
            <a:r>
              <a:rPr lang="en-US" sz="1400" b="1" dirty="0"/>
              <a:t>		Suggestion for meeting the Challenges:-</a:t>
            </a:r>
            <a:endParaRPr lang="en-US" sz="1400" dirty="0"/>
          </a:p>
          <a:p>
            <a:pPr lvl="0"/>
            <a:r>
              <a:rPr lang="en-US" sz="1400" dirty="0"/>
              <a:t>Attitude of parents most importantly  need to the change parents need to make realized that investing money for girls education is equally beneficial as boys.</a:t>
            </a:r>
          </a:p>
          <a:p>
            <a:pPr lvl="0"/>
            <a:r>
              <a:rPr lang="en-US" sz="1400" dirty="0"/>
              <a:t>Financial support  should be provided for girls education from primary to higher secondary levels.</a:t>
            </a:r>
          </a:p>
          <a:p>
            <a:pPr lvl="0"/>
            <a:r>
              <a:rPr lang="en-US" sz="1400" dirty="0"/>
              <a:t>Availability of female teachers must be full-filled in </a:t>
            </a:r>
            <a:r>
              <a:rPr lang="en-US" sz="1400" dirty="0" err="1"/>
              <a:t>Govt</a:t>
            </a:r>
            <a:r>
              <a:rPr lang="en-US" sz="1400" dirty="0"/>
              <a:t> -School and colleges.</a:t>
            </a:r>
          </a:p>
          <a:p>
            <a:pPr lvl="0"/>
            <a:r>
              <a:rPr lang="en-US" sz="1400" dirty="0"/>
              <a:t>Encouraging married woman to take up at least part time teaching in villages schools and to work as school mother and provisions of special incentive for teachers.</a:t>
            </a:r>
          </a:p>
          <a:p>
            <a:pPr lvl="0"/>
            <a:r>
              <a:rPr lang="en-US" sz="1400" dirty="0"/>
              <a:t>Providing Gender and comprehensive sexuality education in schools.</a:t>
            </a:r>
          </a:p>
          <a:p>
            <a:pPr lvl="0"/>
            <a:r>
              <a:rPr lang="en-US" sz="1400" dirty="0" err="1"/>
              <a:t>Modi’s</a:t>
            </a:r>
            <a:r>
              <a:rPr lang="en-US" sz="1400" dirty="0"/>
              <a:t>   slogans ‘ </a:t>
            </a:r>
            <a:r>
              <a:rPr lang="en-US" sz="1400" dirty="0" err="1"/>
              <a:t>Beti</a:t>
            </a:r>
            <a:r>
              <a:rPr lang="en-US" sz="1400" dirty="0"/>
              <a:t> </a:t>
            </a:r>
            <a:r>
              <a:rPr lang="en-US" sz="1400" dirty="0" err="1"/>
              <a:t>Bachao</a:t>
            </a:r>
            <a:r>
              <a:rPr lang="en-US" sz="1400" dirty="0"/>
              <a:t>’ and ‘</a:t>
            </a:r>
            <a:r>
              <a:rPr lang="en-US" sz="1400" dirty="0" err="1"/>
              <a:t>Beti</a:t>
            </a:r>
            <a:r>
              <a:rPr lang="en-US" sz="1400" dirty="0"/>
              <a:t> </a:t>
            </a:r>
            <a:r>
              <a:rPr lang="en-US" sz="1400" dirty="0" err="1"/>
              <a:t>Padhao</a:t>
            </a:r>
            <a:r>
              <a:rPr lang="en-US" sz="1400" dirty="0"/>
              <a:t>’ have created congenial Atmosphere for all encouragement to female education . </a:t>
            </a:r>
            <a:r>
              <a:rPr lang="en-US" sz="1400" dirty="0" err="1"/>
              <a:t>Govt’s</a:t>
            </a:r>
            <a:r>
              <a:rPr lang="en-US" sz="1400" dirty="0"/>
              <a:t>. decision for ‘Right to free entrance in the school of all poor and down trodden of the society.</a:t>
            </a:r>
          </a:p>
          <a:p>
            <a:pPr lvl="0"/>
            <a:r>
              <a:rPr lang="en-US" sz="1400" dirty="0"/>
              <a:t>Abolishing ‘ </a:t>
            </a:r>
            <a:r>
              <a:rPr lang="en-US" sz="1400" dirty="0" err="1"/>
              <a:t>Talaq</a:t>
            </a:r>
            <a:r>
              <a:rPr lang="en-US" sz="1400" dirty="0"/>
              <a:t>’ system has encouraged Muslim girls to march ahead in different walks of life. </a:t>
            </a:r>
          </a:p>
          <a:p>
            <a:r>
              <a:rPr lang="en-US" sz="1400" b="1" dirty="0"/>
              <a:t>		   Constitutional provisions for women</a:t>
            </a:r>
            <a:endParaRPr lang="en-US" sz="1400" dirty="0"/>
          </a:p>
          <a:p>
            <a:r>
              <a:rPr lang="en-US" sz="1400" dirty="0"/>
              <a:t>The Indian constitution provides specifies provisions for education in the following major areas of education:-</a:t>
            </a:r>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endParaRPr lang="en-GB" sz="1400" dirty="0"/>
          </a:p>
          <a:p>
            <a:pPr lvl="0"/>
            <a:r>
              <a:rPr lang="en-GB" sz="1400" dirty="0"/>
              <a:t>								               6.</a:t>
            </a:r>
          </a:p>
        </p:txBody>
      </p:sp>
    </p:spTree>
    <p:extLst>
      <p:ext uri="{BB962C8B-B14F-4D97-AF65-F5344CB8AC3E}">
        <p14:creationId xmlns:p14="http://schemas.microsoft.com/office/powerpoint/2010/main" val="600328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40544224"/>
              </p:ext>
            </p:extLst>
          </p:nvPr>
        </p:nvGraphicFramePr>
        <p:xfrm>
          <a:off x="761997" y="228602"/>
          <a:ext cx="7772402" cy="6106006"/>
        </p:xfrm>
        <a:graphic>
          <a:graphicData uri="http://schemas.openxmlformats.org/drawingml/2006/table">
            <a:tbl>
              <a:tblPr>
                <a:tableStyleId>{5C22544A-7EE6-4342-B048-85BDC9FD1C3A}</a:tableStyleId>
              </a:tblPr>
              <a:tblGrid>
                <a:gridCol w="1088287">
                  <a:extLst>
                    <a:ext uri="{9D8B030D-6E8A-4147-A177-3AD203B41FA5}">
                      <a16:colId xmlns:a16="http://schemas.microsoft.com/office/drawing/2014/main" val="20000"/>
                    </a:ext>
                  </a:extLst>
                </a:gridCol>
                <a:gridCol w="5509032">
                  <a:extLst>
                    <a:ext uri="{9D8B030D-6E8A-4147-A177-3AD203B41FA5}">
                      <a16:colId xmlns:a16="http://schemas.microsoft.com/office/drawing/2014/main" val="20001"/>
                    </a:ext>
                  </a:extLst>
                </a:gridCol>
                <a:gridCol w="1175083">
                  <a:extLst>
                    <a:ext uri="{9D8B030D-6E8A-4147-A177-3AD203B41FA5}">
                      <a16:colId xmlns:a16="http://schemas.microsoft.com/office/drawing/2014/main" val="20002"/>
                    </a:ext>
                  </a:extLst>
                </a:gridCol>
              </a:tblGrid>
              <a:tr h="795339">
                <a:tc>
                  <a:txBody>
                    <a:bodyPr/>
                    <a:lstStyle/>
                    <a:p>
                      <a:pPr marL="0" marR="0">
                        <a:lnSpc>
                          <a:spcPct val="115000"/>
                        </a:lnSpc>
                        <a:spcBef>
                          <a:spcPts val="0"/>
                        </a:spcBef>
                        <a:spcAft>
                          <a:spcPts val="1000"/>
                        </a:spcAft>
                      </a:pPr>
                      <a:r>
                        <a:rPr lang="en-US" sz="1200" dirty="0">
                          <a:effectLst/>
                        </a:rPr>
                        <a:t>Serial Number                       </a:t>
                      </a:r>
                      <a:endParaRPr lang="en-US" sz="1100" dirty="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                                            Provisions           </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Article</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0"/>
                  </a:ext>
                </a:extLst>
              </a:tr>
              <a:tr h="411894">
                <a:tc>
                  <a:txBody>
                    <a:bodyPr/>
                    <a:lstStyle/>
                    <a:p>
                      <a:pPr marL="0" marR="0">
                        <a:lnSpc>
                          <a:spcPct val="115000"/>
                        </a:lnSpc>
                        <a:spcBef>
                          <a:spcPts val="0"/>
                        </a:spcBef>
                        <a:spcAft>
                          <a:spcPts val="1000"/>
                        </a:spcAft>
                      </a:pPr>
                      <a:r>
                        <a:rPr lang="en-US" sz="1200">
                          <a:effectLst/>
                        </a:rPr>
                        <a:t>01</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dirty="0">
                          <a:effectLst/>
                        </a:rPr>
                        <a:t>Education for Women</a:t>
                      </a:r>
                      <a:endParaRPr lang="en-US" sz="1100" dirty="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15(1),(3)</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1"/>
                  </a:ext>
                </a:extLst>
              </a:tr>
              <a:tr h="622170">
                <a:tc>
                  <a:txBody>
                    <a:bodyPr/>
                    <a:lstStyle/>
                    <a:p>
                      <a:pPr marL="0" marR="0">
                        <a:lnSpc>
                          <a:spcPct val="115000"/>
                        </a:lnSpc>
                        <a:spcBef>
                          <a:spcPts val="0"/>
                        </a:spcBef>
                        <a:spcAft>
                          <a:spcPts val="1000"/>
                        </a:spcAft>
                      </a:pPr>
                      <a:r>
                        <a:rPr lang="en-US" sz="1200">
                          <a:effectLst/>
                        </a:rPr>
                        <a:t>02</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Equality for opportunity</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16</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2"/>
                  </a:ext>
                </a:extLst>
              </a:tr>
              <a:tr h="576405">
                <a:tc>
                  <a:txBody>
                    <a:bodyPr/>
                    <a:lstStyle/>
                    <a:p>
                      <a:pPr marL="0" marR="0">
                        <a:lnSpc>
                          <a:spcPct val="115000"/>
                        </a:lnSpc>
                        <a:spcBef>
                          <a:spcPts val="0"/>
                        </a:spcBef>
                        <a:spcAft>
                          <a:spcPts val="1000"/>
                        </a:spcAft>
                      </a:pPr>
                      <a:r>
                        <a:rPr lang="en-US" sz="1200">
                          <a:effectLst/>
                        </a:rPr>
                        <a:t>03</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Right to Education</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21(A)</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3"/>
                  </a:ext>
                </a:extLst>
              </a:tr>
              <a:tr h="489790">
                <a:tc>
                  <a:txBody>
                    <a:bodyPr/>
                    <a:lstStyle/>
                    <a:p>
                      <a:pPr marL="0" marR="0">
                        <a:lnSpc>
                          <a:spcPct val="115000"/>
                        </a:lnSpc>
                        <a:spcBef>
                          <a:spcPts val="0"/>
                        </a:spcBef>
                        <a:spcAft>
                          <a:spcPts val="1000"/>
                        </a:spcAft>
                      </a:pPr>
                      <a:r>
                        <a:rPr lang="en-US" sz="1200">
                          <a:effectLst/>
                        </a:rPr>
                        <a:t>04</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Religious Education </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25,28(1),(2),(3)</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4"/>
                  </a:ext>
                </a:extLst>
              </a:tr>
              <a:tr h="531876">
                <a:tc>
                  <a:txBody>
                    <a:bodyPr/>
                    <a:lstStyle/>
                    <a:p>
                      <a:pPr marL="0" marR="0">
                        <a:lnSpc>
                          <a:spcPct val="115000"/>
                        </a:lnSpc>
                        <a:spcBef>
                          <a:spcPts val="0"/>
                        </a:spcBef>
                        <a:spcAft>
                          <a:spcPts val="1000"/>
                        </a:spcAft>
                      </a:pPr>
                      <a:r>
                        <a:rPr lang="en-US" sz="1200">
                          <a:effectLst/>
                        </a:rPr>
                        <a:t>05</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Education of Minorities, protection of interests of minorities  </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29</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5"/>
                  </a:ext>
                </a:extLst>
              </a:tr>
              <a:tr h="577641">
                <a:tc>
                  <a:txBody>
                    <a:bodyPr/>
                    <a:lstStyle/>
                    <a:p>
                      <a:pPr marL="0" marR="0">
                        <a:lnSpc>
                          <a:spcPct val="115000"/>
                        </a:lnSpc>
                        <a:spcBef>
                          <a:spcPts val="0"/>
                        </a:spcBef>
                        <a:spcAft>
                          <a:spcPts val="1000"/>
                        </a:spcAft>
                      </a:pPr>
                      <a:r>
                        <a:rPr lang="en-US" sz="1200">
                          <a:effectLst/>
                        </a:rPr>
                        <a:t>06</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dirty="0">
                          <a:effectLst/>
                        </a:rPr>
                        <a:t>Right of Free and Compulsory Education </a:t>
                      </a:r>
                      <a:endParaRPr lang="en-US" sz="1100" dirty="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45</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6"/>
                  </a:ext>
                </a:extLst>
              </a:tr>
              <a:tr h="413734">
                <a:tc>
                  <a:txBody>
                    <a:bodyPr/>
                    <a:lstStyle/>
                    <a:p>
                      <a:pPr marL="0" marR="0">
                        <a:lnSpc>
                          <a:spcPct val="115000"/>
                        </a:lnSpc>
                        <a:spcBef>
                          <a:spcPts val="0"/>
                        </a:spcBef>
                        <a:spcAft>
                          <a:spcPts val="1000"/>
                        </a:spcAft>
                      </a:pPr>
                      <a:r>
                        <a:rPr lang="en-US" sz="1200">
                          <a:effectLst/>
                        </a:rPr>
                        <a:t>07</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Fundamental duty to provide the opportunity for Education</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51(A)</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7"/>
                  </a:ext>
                </a:extLst>
              </a:tr>
              <a:tr h="555376">
                <a:tc>
                  <a:txBody>
                    <a:bodyPr/>
                    <a:lstStyle/>
                    <a:p>
                      <a:pPr marL="0" marR="0">
                        <a:lnSpc>
                          <a:spcPct val="115000"/>
                        </a:lnSpc>
                        <a:spcBef>
                          <a:spcPts val="0"/>
                        </a:spcBef>
                        <a:spcAft>
                          <a:spcPts val="1000"/>
                        </a:spcAft>
                      </a:pPr>
                      <a:r>
                        <a:rPr lang="en-US" sz="1200">
                          <a:effectLst/>
                        </a:rPr>
                        <a:t>08</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Education in Union Territories </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239</a:t>
                      </a:r>
                      <a:endParaRPr lang="en-US" sz="1100">
                        <a:effectLst/>
                        <a:latin typeface="Calibri"/>
                        <a:ea typeface="Times New Roman"/>
                        <a:cs typeface="Mangal"/>
                      </a:endParaRPr>
                    </a:p>
                  </a:txBody>
                  <a:tcPr marL="68580" marR="68580" marT="0" marB="0"/>
                </a:tc>
                <a:extLst>
                  <a:ext uri="{0D108BD9-81ED-4DB2-BD59-A6C34878D82A}">
                    <a16:rowId xmlns:a16="http://schemas.microsoft.com/office/drawing/2014/main" val="10008"/>
                  </a:ext>
                </a:extLst>
              </a:tr>
              <a:tr h="555376">
                <a:tc>
                  <a:txBody>
                    <a:bodyPr/>
                    <a:lstStyle/>
                    <a:p>
                      <a:pPr marL="0" marR="0">
                        <a:lnSpc>
                          <a:spcPct val="115000"/>
                        </a:lnSpc>
                        <a:spcBef>
                          <a:spcPts val="0"/>
                        </a:spcBef>
                        <a:spcAft>
                          <a:spcPts val="1000"/>
                        </a:spcAft>
                      </a:pPr>
                      <a:r>
                        <a:rPr lang="en-US" sz="1200">
                          <a:effectLst/>
                        </a:rPr>
                        <a:t>09</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a:effectLst/>
                        </a:rPr>
                        <a:t>Instruction in mother-tongue at the Primary Stage</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dirty="0">
                          <a:effectLst/>
                        </a:rPr>
                        <a:t>350(A)</a:t>
                      </a:r>
                      <a:endParaRPr lang="en-US" sz="1100" dirty="0">
                        <a:effectLst/>
                        <a:latin typeface="Calibri"/>
                        <a:ea typeface="Times New Roman"/>
                        <a:cs typeface="Mangal"/>
                      </a:endParaRPr>
                    </a:p>
                  </a:txBody>
                  <a:tcPr marL="68580" marR="68580" marT="0" marB="0"/>
                </a:tc>
                <a:extLst>
                  <a:ext uri="{0D108BD9-81ED-4DB2-BD59-A6C34878D82A}">
                    <a16:rowId xmlns:a16="http://schemas.microsoft.com/office/drawing/2014/main" val="10009"/>
                  </a:ext>
                </a:extLst>
              </a:tr>
              <a:tr h="576405">
                <a:tc>
                  <a:txBody>
                    <a:bodyPr/>
                    <a:lstStyle/>
                    <a:p>
                      <a:pPr marL="0" marR="0">
                        <a:lnSpc>
                          <a:spcPct val="115000"/>
                        </a:lnSpc>
                        <a:spcBef>
                          <a:spcPts val="0"/>
                        </a:spcBef>
                        <a:spcAft>
                          <a:spcPts val="1000"/>
                        </a:spcAft>
                      </a:pPr>
                      <a:r>
                        <a:rPr lang="en-US" sz="1200">
                          <a:effectLst/>
                        </a:rPr>
                        <a:t>10</a:t>
                      </a:r>
                      <a:endParaRPr lang="en-US" sz="110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dirty="0">
                          <a:effectLst/>
                        </a:rPr>
                        <a:t>Promotion of Hindi </a:t>
                      </a:r>
                      <a:endParaRPr lang="en-US" sz="1100" dirty="0">
                        <a:effectLst/>
                        <a:latin typeface="Calibri"/>
                        <a:ea typeface="Times New Roman"/>
                        <a:cs typeface="Mangal"/>
                      </a:endParaRPr>
                    </a:p>
                  </a:txBody>
                  <a:tcPr marL="68580" marR="68580" marT="0" marB="0"/>
                </a:tc>
                <a:tc>
                  <a:txBody>
                    <a:bodyPr/>
                    <a:lstStyle/>
                    <a:p>
                      <a:pPr marL="0" marR="0">
                        <a:lnSpc>
                          <a:spcPct val="115000"/>
                        </a:lnSpc>
                        <a:spcBef>
                          <a:spcPts val="0"/>
                        </a:spcBef>
                        <a:spcAft>
                          <a:spcPts val="1000"/>
                        </a:spcAft>
                      </a:pPr>
                      <a:r>
                        <a:rPr lang="en-US" sz="1200" dirty="0">
                          <a:effectLst/>
                        </a:rPr>
                        <a:t>351</a:t>
                      </a:r>
                    </a:p>
                    <a:p>
                      <a:pPr marL="0" marR="0">
                        <a:lnSpc>
                          <a:spcPct val="115000"/>
                        </a:lnSpc>
                        <a:spcBef>
                          <a:spcPts val="0"/>
                        </a:spcBef>
                        <a:spcAft>
                          <a:spcPts val="1000"/>
                        </a:spcAft>
                      </a:pPr>
                      <a:r>
                        <a:rPr lang="en-GB" sz="1200" dirty="0">
                          <a:effectLst/>
                          <a:latin typeface="Calibri"/>
                          <a:ea typeface="Times New Roman"/>
                          <a:cs typeface="Mangal"/>
                        </a:rPr>
                        <a:t>                      7</a:t>
                      </a:r>
                      <a:r>
                        <a:rPr lang="en-US" sz="1100" dirty="0">
                          <a:effectLst/>
                          <a:latin typeface="Calibri"/>
                          <a:ea typeface="Times New Roman"/>
                          <a:cs typeface="Mangal"/>
                        </a:rPr>
                        <a:t>.</a:t>
                      </a:r>
                      <a:endParaRPr lang="en-GB" sz="1200" dirty="0">
                        <a:effectLst/>
                        <a:latin typeface="Calibri"/>
                        <a:ea typeface="Times New Roman"/>
                        <a:cs typeface="Mangal"/>
                      </a:endParaRPr>
                    </a:p>
                  </a:txBody>
                  <a:tcPr marL="68580" marR="68580" marT="0" marB="0"/>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530581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533400"/>
            <a:ext cx="8534400" cy="5109091"/>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r>
              <a:rPr lang="en-US" sz="1600" b="1" dirty="0"/>
              <a:t>				Conclusion:</a:t>
            </a:r>
            <a:endParaRPr lang="en-US" sz="1600" dirty="0"/>
          </a:p>
          <a:p>
            <a:r>
              <a:rPr lang="en-US" sz="1600" dirty="0"/>
              <a:t>As the conclusion we can say that Education of Women Education is equally important as men for the development of any nation Future of Women Education is bright in India. Female university likes one in </a:t>
            </a:r>
            <a:r>
              <a:rPr lang="en-US" sz="1600" dirty="0" err="1"/>
              <a:t>Rajsthan</a:t>
            </a:r>
            <a:r>
              <a:rPr lang="en-US" sz="1600" dirty="0"/>
              <a:t> ‘</a:t>
            </a:r>
            <a:r>
              <a:rPr lang="en-US" sz="1600" dirty="0" err="1"/>
              <a:t>Banasthali</a:t>
            </a:r>
            <a:r>
              <a:rPr lang="en-US" sz="1600" dirty="0"/>
              <a:t> </a:t>
            </a:r>
            <a:r>
              <a:rPr lang="en-US" sz="1600" dirty="0" err="1"/>
              <a:t>Vidyapith</a:t>
            </a:r>
            <a:r>
              <a:rPr lang="en-US" sz="1600" dirty="0"/>
              <a:t>’ is a land mark in developing all round personality of women .Women now feel strengthened and inspired to move  ahead. Jawaharlal Nehru has once said ‘ Education a boy is educating a person or educating a girl is educating a nation.’</a:t>
            </a:r>
          </a:p>
          <a:p>
            <a:r>
              <a:rPr lang="en-GB" sz="1600" dirty="0"/>
              <a:t>				</a:t>
            </a:r>
            <a:r>
              <a:rPr lang="en-US" sz="1600" b="1" u="sng" dirty="0"/>
              <a:t>References </a:t>
            </a:r>
            <a:endParaRPr lang="en-US" sz="1600" dirty="0"/>
          </a:p>
          <a:p>
            <a:r>
              <a:rPr lang="en-US" sz="1400" dirty="0" err="1"/>
              <a:t>Sarkar</a:t>
            </a:r>
            <a:r>
              <a:rPr lang="en-US" sz="1400" dirty="0"/>
              <a:t>, CR. (2018) “Women Literacy and India, </a:t>
            </a:r>
          </a:p>
          <a:p>
            <a:r>
              <a:rPr lang="en-US" sz="1400" dirty="0" err="1"/>
              <a:t>Nisha</a:t>
            </a:r>
            <a:r>
              <a:rPr lang="en-US" sz="1400" dirty="0"/>
              <a:t> Nair (2010) “ Women’s Education in  India</a:t>
            </a:r>
          </a:p>
          <a:p>
            <a:r>
              <a:rPr lang="en-US" sz="1400" dirty="0"/>
              <a:t>GOI : Annual Report (1996-97) Development of Education </a:t>
            </a:r>
            <a:r>
              <a:rPr lang="en-US" sz="1400" dirty="0" err="1"/>
              <a:t>MHRD,New</a:t>
            </a:r>
            <a:r>
              <a:rPr lang="en-US" sz="1400" dirty="0"/>
              <a:t> Delhi </a:t>
            </a:r>
          </a:p>
          <a:p>
            <a:r>
              <a:rPr lang="en-US" sz="1400" b="1" u="sng" dirty="0"/>
              <a:t>Websites:</a:t>
            </a:r>
            <a:endParaRPr lang="en-US" sz="1400" dirty="0"/>
          </a:p>
          <a:p>
            <a:r>
              <a:rPr lang="en-US" sz="1400" dirty="0"/>
              <a:t>Women for education.org </a:t>
            </a:r>
          </a:p>
          <a:p>
            <a:r>
              <a:rPr lang="en-US" sz="1400" u="sng" dirty="0">
                <a:hlinkClick r:id="rId2"/>
              </a:rPr>
              <a:t>WWW.Census.gov</a:t>
            </a:r>
            <a:r>
              <a:rPr lang="en-US" sz="1400" dirty="0"/>
              <a:t>.					 </a:t>
            </a:r>
            <a:r>
              <a:rPr lang="en-US" sz="1400" dirty="0" err="1"/>
              <a:t>Amit</a:t>
            </a:r>
            <a:r>
              <a:rPr lang="en-US" sz="1400" dirty="0"/>
              <a:t> </a:t>
            </a:r>
            <a:r>
              <a:rPr lang="en-US" sz="1400" dirty="0" err="1"/>
              <a:t>Anand</a:t>
            </a:r>
            <a:endParaRPr lang="en-US" sz="1400" dirty="0"/>
          </a:p>
          <a:p>
            <a:r>
              <a:rPr lang="en-GB" sz="1400" dirty="0"/>
              <a:t> </a:t>
            </a:r>
            <a:endParaRPr lang="en-US" sz="1400" dirty="0"/>
          </a:p>
          <a:p>
            <a:r>
              <a:rPr lang="en-US" sz="1400" dirty="0"/>
              <a:t>Address for correspondence:-				Research Scholar </a:t>
            </a:r>
          </a:p>
          <a:p>
            <a:r>
              <a:rPr lang="en-US" sz="1400" dirty="0" err="1"/>
              <a:t>Amit</a:t>
            </a:r>
            <a:r>
              <a:rPr lang="en-US" sz="1400" dirty="0"/>
              <a:t> </a:t>
            </a:r>
            <a:r>
              <a:rPr lang="en-US" sz="1400" dirty="0" err="1"/>
              <a:t>Anand</a:t>
            </a:r>
            <a:r>
              <a:rPr lang="en-US" sz="1400" dirty="0"/>
              <a:t>					Faculty of Education</a:t>
            </a:r>
          </a:p>
          <a:p>
            <a:r>
              <a:rPr lang="en-US" sz="1400" dirty="0"/>
              <a:t>S/O-</a:t>
            </a:r>
            <a:r>
              <a:rPr lang="en-US" sz="1400" dirty="0" err="1"/>
              <a:t>Prof.Binod</a:t>
            </a:r>
            <a:r>
              <a:rPr lang="en-US" sz="1400" dirty="0"/>
              <a:t> Kumar 				</a:t>
            </a:r>
            <a:r>
              <a:rPr lang="en-US" sz="1400" dirty="0" err="1"/>
              <a:t>L.N.M.University</a:t>
            </a:r>
            <a:r>
              <a:rPr lang="en-US" sz="1400" dirty="0"/>
              <a:t>  </a:t>
            </a:r>
            <a:r>
              <a:rPr lang="en-US" sz="1400" dirty="0" err="1"/>
              <a:t>Darbhanga</a:t>
            </a:r>
            <a:endParaRPr lang="en-US" sz="1400" dirty="0"/>
          </a:p>
          <a:p>
            <a:r>
              <a:rPr lang="en-US" sz="1400" dirty="0" err="1"/>
              <a:t>Laxmana</a:t>
            </a:r>
            <a:r>
              <a:rPr lang="en-US" sz="1400" dirty="0"/>
              <a:t> </a:t>
            </a:r>
            <a:r>
              <a:rPr lang="en-US" sz="1400" dirty="0" err="1"/>
              <a:t>Nagar,Ring</a:t>
            </a:r>
            <a:r>
              <a:rPr lang="en-US" sz="1400" dirty="0"/>
              <a:t> </a:t>
            </a:r>
            <a:r>
              <a:rPr lang="en-US" sz="1400" dirty="0" err="1"/>
              <a:t>Bandh</a:t>
            </a:r>
            <a:r>
              <a:rPr lang="en-US" sz="1400" dirty="0"/>
              <a:t> 			Email </a:t>
            </a:r>
            <a:r>
              <a:rPr lang="en-US" sz="1400" u="sng" dirty="0">
                <a:hlinkClick r:id="rId3"/>
              </a:rPr>
              <a:t>id-amitanand0011@gmail.com</a:t>
            </a:r>
            <a:endParaRPr lang="en-US" sz="1400" dirty="0"/>
          </a:p>
          <a:p>
            <a:r>
              <a:rPr lang="en-US" sz="1400" dirty="0"/>
              <a:t>Behind </a:t>
            </a:r>
            <a:r>
              <a:rPr lang="en-US" sz="1400" dirty="0" err="1"/>
              <a:t>Kiran</a:t>
            </a:r>
            <a:r>
              <a:rPr lang="en-US" sz="1400" dirty="0"/>
              <a:t> Cinema </a:t>
            </a:r>
            <a:r>
              <a:rPr lang="en-US" sz="1400" dirty="0" err="1"/>
              <a:t>Sitamarhi</a:t>
            </a:r>
            <a:r>
              <a:rPr lang="en-US" sz="1400" dirty="0"/>
              <a:t> 			Mobile-9973791154</a:t>
            </a:r>
          </a:p>
          <a:p>
            <a:r>
              <a:rPr lang="en-US" sz="1400" dirty="0"/>
              <a:t>P.O + </a:t>
            </a:r>
            <a:r>
              <a:rPr lang="en-US" sz="1400" dirty="0" err="1"/>
              <a:t>Dist</a:t>
            </a:r>
            <a:r>
              <a:rPr lang="en-US" sz="1400" dirty="0"/>
              <a:t> – </a:t>
            </a:r>
            <a:r>
              <a:rPr lang="en-US" sz="1400" dirty="0" err="1"/>
              <a:t>Sitamarhi</a:t>
            </a:r>
            <a:r>
              <a:rPr lang="en-US" sz="1400" dirty="0"/>
              <a:t> , 843302 (Bihar)			</a:t>
            </a:r>
          </a:p>
          <a:p>
            <a:r>
              <a:rPr lang="en-US" sz="1600" dirty="0"/>
              <a:t>							</a:t>
            </a:r>
          </a:p>
          <a:p>
            <a:r>
              <a:rPr lang="en-GB" sz="1600" dirty="0"/>
              <a:t>								</a:t>
            </a:r>
            <a:r>
              <a:rPr lang="en-GB" sz="1000" dirty="0"/>
              <a:t>8.</a:t>
            </a:r>
            <a:endParaRPr lang="en-US" sz="1000" dirty="0"/>
          </a:p>
        </p:txBody>
      </p:sp>
    </p:spTree>
    <p:extLst>
      <p:ext uri="{BB962C8B-B14F-4D97-AF65-F5344CB8AC3E}">
        <p14:creationId xmlns:p14="http://schemas.microsoft.com/office/powerpoint/2010/main" val="3996963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153</TotalTime>
  <Words>2303</Words>
  <Application>Microsoft Office PowerPoint</Application>
  <PresentationFormat>On-screen Show (4:3)</PresentationFormat>
  <Paragraphs>172</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intel</dc:creator>
  <cp:lastModifiedBy>Advocate Dr Kazi Abdul Mannan</cp:lastModifiedBy>
  <cp:revision>9</cp:revision>
  <dcterms:created xsi:type="dcterms:W3CDTF">2022-11-08T09:20:39Z</dcterms:created>
  <dcterms:modified xsi:type="dcterms:W3CDTF">2024-12-17T05:39:39Z</dcterms:modified>
</cp:coreProperties>
</file>