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14630400" cy="8229600"/>
  <p:notesSz cx="8229600" cy="14630400"/>
  <p:embeddedFontLst>
    <p:embeddedFont>
      <p:font typeface="Merriweather" panose="00000500000000000000" pitchFamily="2" charset="0"/>
      <p:regular r:id="rId14"/>
      <p:bold r:id="rId15"/>
    </p:embeddedFont>
    <p:embeddedFont>
      <p:font typeface="Merriweather Bold" panose="020B0604020202020204" charset="0"/>
      <p:bold r:id="rId16"/>
    </p:embeddedFont>
  </p:embeddedFontLst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CD51B-0E36-4EE3-BFF7-CB8CD7029F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U"/>
        </a:p>
      </dgm:t>
    </dgm:pt>
    <dgm:pt modelId="{BA0D17F1-5342-4DA8-9BF8-EC5C3523ED50}">
      <dgm:prSet phldrT="[Text]"/>
      <dgm:spPr>
        <a:solidFill>
          <a:srgbClr val="7030A0"/>
        </a:solidFill>
      </dgm:spPr>
      <dgm:t>
        <a:bodyPr/>
        <a:lstStyle/>
        <a:p>
          <a:r>
            <a:rPr lang="fr-FR" dirty="0"/>
            <a:t>Diverse AI Applications</a:t>
          </a:r>
          <a:endParaRPr lang="en-MU" dirty="0"/>
        </a:p>
      </dgm:t>
    </dgm:pt>
    <dgm:pt modelId="{9E05CACF-8B0D-4263-BC03-C59445A91881}" type="parTrans" cxnId="{F800B868-A440-44B0-9D30-FE1135F0EFB9}">
      <dgm:prSet/>
      <dgm:spPr/>
      <dgm:t>
        <a:bodyPr/>
        <a:lstStyle/>
        <a:p>
          <a:endParaRPr lang="en-MU"/>
        </a:p>
      </dgm:t>
    </dgm:pt>
    <dgm:pt modelId="{15AA69A2-9B0D-4E99-A4D6-28981A585666}" type="sibTrans" cxnId="{F800B868-A440-44B0-9D30-FE1135F0EFB9}">
      <dgm:prSet/>
      <dgm:spPr/>
      <dgm:t>
        <a:bodyPr/>
        <a:lstStyle/>
        <a:p>
          <a:endParaRPr lang="en-MU"/>
        </a:p>
      </dgm:t>
    </dgm:pt>
    <dgm:pt modelId="{F64184BD-996A-4B67-96A2-1E07A03E5047}">
      <dgm:prSet phldrT="[Text]"/>
      <dgm:spPr/>
      <dgm:t>
        <a:bodyPr/>
        <a:lstStyle/>
        <a:p>
          <a:r>
            <a:rPr lang="fr-FR" dirty="0" err="1"/>
            <a:t>Lack</a:t>
          </a:r>
          <a:r>
            <a:rPr lang="fr-FR" dirty="0"/>
            <a:t> of </a:t>
          </a:r>
          <a:r>
            <a:rPr lang="fr-FR" dirty="0" err="1"/>
            <a:t>Standardized</a:t>
          </a:r>
          <a:r>
            <a:rPr lang="fr-FR" dirty="0"/>
            <a:t> </a:t>
          </a:r>
          <a:r>
            <a:rPr lang="fr-FR" dirty="0" err="1"/>
            <a:t>Metrics</a:t>
          </a:r>
          <a:endParaRPr lang="en-MU" dirty="0"/>
        </a:p>
      </dgm:t>
    </dgm:pt>
    <dgm:pt modelId="{5C9D4039-817B-44D1-AE2B-4F9B376B926C}" type="parTrans" cxnId="{4558616F-CE25-480B-BC1B-436EA020EC7E}">
      <dgm:prSet/>
      <dgm:spPr/>
      <dgm:t>
        <a:bodyPr/>
        <a:lstStyle/>
        <a:p>
          <a:endParaRPr lang="en-MU"/>
        </a:p>
      </dgm:t>
    </dgm:pt>
    <dgm:pt modelId="{9A58DF2B-BFDD-42C8-9244-912694D9DB83}" type="sibTrans" cxnId="{4558616F-CE25-480B-BC1B-436EA020EC7E}">
      <dgm:prSet/>
      <dgm:spPr/>
      <dgm:t>
        <a:bodyPr/>
        <a:lstStyle/>
        <a:p>
          <a:endParaRPr lang="en-MU"/>
        </a:p>
      </dgm:t>
    </dgm:pt>
    <dgm:pt modelId="{89BC80DD-4D4A-41A3-8CDB-E792577BD55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Introduction of AI in Education</a:t>
          </a:r>
          <a:endParaRPr lang="en-MU" dirty="0"/>
        </a:p>
      </dgm:t>
    </dgm:pt>
    <dgm:pt modelId="{0D3FF5FC-3EFE-4A33-A7BB-A644AD132101}" type="parTrans" cxnId="{9A5A4A3C-9066-4F1B-A611-16C58246DB54}">
      <dgm:prSet/>
      <dgm:spPr/>
      <dgm:t>
        <a:bodyPr/>
        <a:lstStyle/>
        <a:p>
          <a:endParaRPr lang="en-MU"/>
        </a:p>
      </dgm:t>
    </dgm:pt>
    <dgm:pt modelId="{1EFDF485-3D7B-421F-8633-734133D2CA22}" type="sibTrans" cxnId="{9A5A4A3C-9066-4F1B-A611-16C58246DB54}">
      <dgm:prSet/>
      <dgm:spPr/>
      <dgm:t>
        <a:bodyPr/>
        <a:lstStyle/>
        <a:p>
          <a:endParaRPr lang="en-MU"/>
        </a:p>
      </dgm:t>
    </dgm:pt>
    <dgm:pt modelId="{372D2F00-C914-4032-9749-27B0F4CDB1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err="1"/>
            <a:t>Research</a:t>
          </a:r>
          <a:r>
            <a:rPr lang="fr-FR" dirty="0"/>
            <a:t> Gap</a:t>
          </a:r>
          <a:endParaRPr lang="en-MU" dirty="0"/>
        </a:p>
      </dgm:t>
    </dgm:pt>
    <dgm:pt modelId="{595D78EF-4E35-4DDD-9BDA-09EB53D2D1F2}" type="parTrans" cxnId="{61A4BAAB-22DE-4530-9D4C-076259055D43}">
      <dgm:prSet/>
      <dgm:spPr/>
      <dgm:t>
        <a:bodyPr/>
        <a:lstStyle/>
        <a:p>
          <a:endParaRPr lang="en-MU"/>
        </a:p>
      </dgm:t>
    </dgm:pt>
    <dgm:pt modelId="{23BA96B0-4B70-48D8-AA47-7014D211CBE9}" type="sibTrans" cxnId="{61A4BAAB-22DE-4530-9D4C-076259055D43}">
      <dgm:prSet/>
      <dgm:spPr/>
      <dgm:t>
        <a:bodyPr/>
        <a:lstStyle/>
        <a:p>
          <a:endParaRPr lang="en-MU"/>
        </a:p>
      </dgm:t>
    </dgm:pt>
    <dgm:pt modelId="{642E4EA2-137D-4144-B40D-11C4A6A2D2CB}" type="pres">
      <dgm:prSet presAssocID="{E48CD51B-0E36-4EE3-BFF7-CB8CD7029FEA}" presName="diagram" presStyleCnt="0">
        <dgm:presLayoutVars>
          <dgm:dir/>
          <dgm:resizeHandles val="exact"/>
        </dgm:presLayoutVars>
      </dgm:prSet>
      <dgm:spPr/>
    </dgm:pt>
    <dgm:pt modelId="{6929B898-A729-474C-9497-9BE971619CCD}" type="pres">
      <dgm:prSet presAssocID="{89BC80DD-4D4A-41A3-8CDB-E792577BD55C}" presName="node" presStyleLbl="node1" presStyleIdx="0" presStyleCnt="4">
        <dgm:presLayoutVars>
          <dgm:bulletEnabled val="1"/>
        </dgm:presLayoutVars>
      </dgm:prSet>
      <dgm:spPr/>
    </dgm:pt>
    <dgm:pt modelId="{CD5F3487-1C1F-4D73-9C1E-25D014EF7C06}" type="pres">
      <dgm:prSet presAssocID="{1EFDF485-3D7B-421F-8633-734133D2CA22}" presName="sibTrans" presStyleCnt="0"/>
      <dgm:spPr/>
    </dgm:pt>
    <dgm:pt modelId="{AC50C740-DF75-415E-82FF-E66697648B89}" type="pres">
      <dgm:prSet presAssocID="{372D2F00-C914-4032-9749-27B0F4CDB1F6}" presName="node" presStyleLbl="node1" presStyleIdx="1" presStyleCnt="4">
        <dgm:presLayoutVars>
          <dgm:bulletEnabled val="1"/>
        </dgm:presLayoutVars>
      </dgm:prSet>
      <dgm:spPr/>
    </dgm:pt>
    <dgm:pt modelId="{DECC9BB3-F27E-4C26-8B1A-9F2075FE0A0F}" type="pres">
      <dgm:prSet presAssocID="{23BA96B0-4B70-48D8-AA47-7014D211CBE9}" presName="sibTrans" presStyleCnt="0"/>
      <dgm:spPr/>
    </dgm:pt>
    <dgm:pt modelId="{09F50AF2-96A9-46EA-82E2-7F87870E8E8F}" type="pres">
      <dgm:prSet presAssocID="{BA0D17F1-5342-4DA8-9BF8-EC5C3523ED50}" presName="node" presStyleLbl="node1" presStyleIdx="2" presStyleCnt="4">
        <dgm:presLayoutVars>
          <dgm:bulletEnabled val="1"/>
        </dgm:presLayoutVars>
      </dgm:prSet>
      <dgm:spPr/>
    </dgm:pt>
    <dgm:pt modelId="{EB766DD1-319A-41E7-A2F9-CAA371547AAE}" type="pres">
      <dgm:prSet presAssocID="{15AA69A2-9B0D-4E99-A4D6-28981A585666}" presName="sibTrans" presStyleCnt="0"/>
      <dgm:spPr/>
    </dgm:pt>
    <dgm:pt modelId="{73CA24EA-4B22-4F9D-AA10-2D180D9CB9D8}" type="pres">
      <dgm:prSet presAssocID="{F64184BD-996A-4B67-96A2-1E07A03E5047}" presName="node" presStyleLbl="node1" presStyleIdx="3" presStyleCnt="4">
        <dgm:presLayoutVars>
          <dgm:bulletEnabled val="1"/>
        </dgm:presLayoutVars>
      </dgm:prSet>
      <dgm:spPr/>
    </dgm:pt>
  </dgm:ptLst>
  <dgm:cxnLst>
    <dgm:cxn modelId="{FE63682F-361B-4414-B54D-486479B23BFE}" type="presOf" srcId="{F64184BD-996A-4B67-96A2-1E07A03E5047}" destId="{73CA24EA-4B22-4F9D-AA10-2D180D9CB9D8}" srcOrd="0" destOrd="0" presId="urn:microsoft.com/office/officeart/2005/8/layout/default"/>
    <dgm:cxn modelId="{9A5A4A3C-9066-4F1B-A611-16C58246DB54}" srcId="{E48CD51B-0E36-4EE3-BFF7-CB8CD7029FEA}" destId="{89BC80DD-4D4A-41A3-8CDB-E792577BD55C}" srcOrd="0" destOrd="0" parTransId="{0D3FF5FC-3EFE-4A33-A7BB-A644AD132101}" sibTransId="{1EFDF485-3D7B-421F-8633-734133D2CA22}"/>
    <dgm:cxn modelId="{F800B868-A440-44B0-9D30-FE1135F0EFB9}" srcId="{E48CD51B-0E36-4EE3-BFF7-CB8CD7029FEA}" destId="{BA0D17F1-5342-4DA8-9BF8-EC5C3523ED50}" srcOrd="2" destOrd="0" parTransId="{9E05CACF-8B0D-4263-BC03-C59445A91881}" sibTransId="{15AA69A2-9B0D-4E99-A4D6-28981A585666}"/>
    <dgm:cxn modelId="{9614E948-2016-470C-B6E1-3B1FCF6D6E97}" type="presOf" srcId="{E48CD51B-0E36-4EE3-BFF7-CB8CD7029FEA}" destId="{642E4EA2-137D-4144-B40D-11C4A6A2D2CB}" srcOrd="0" destOrd="0" presId="urn:microsoft.com/office/officeart/2005/8/layout/default"/>
    <dgm:cxn modelId="{4558616F-CE25-480B-BC1B-436EA020EC7E}" srcId="{E48CD51B-0E36-4EE3-BFF7-CB8CD7029FEA}" destId="{F64184BD-996A-4B67-96A2-1E07A03E5047}" srcOrd="3" destOrd="0" parTransId="{5C9D4039-817B-44D1-AE2B-4F9B376B926C}" sibTransId="{9A58DF2B-BFDD-42C8-9244-912694D9DB83}"/>
    <dgm:cxn modelId="{61A4BAAB-22DE-4530-9D4C-076259055D43}" srcId="{E48CD51B-0E36-4EE3-BFF7-CB8CD7029FEA}" destId="{372D2F00-C914-4032-9749-27B0F4CDB1F6}" srcOrd="1" destOrd="0" parTransId="{595D78EF-4E35-4DDD-9BDA-09EB53D2D1F2}" sibTransId="{23BA96B0-4B70-48D8-AA47-7014D211CBE9}"/>
    <dgm:cxn modelId="{6C017ACC-2D8D-44D9-A5AC-68D7AFB66C4C}" type="presOf" srcId="{BA0D17F1-5342-4DA8-9BF8-EC5C3523ED50}" destId="{09F50AF2-96A9-46EA-82E2-7F87870E8E8F}" srcOrd="0" destOrd="0" presId="urn:microsoft.com/office/officeart/2005/8/layout/default"/>
    <dgm:cxn modelId="{8D41D1D5-D4C2-4EAC-83E2-8A35C2F6B900}" type="presOf" srcId="{372D2F00-C914-4032-9749-27B0F4CDB1F6}" destId="{AC50C740-DF75-415E-82FF-E66697648B89}" srcOrd="0" destOrd="0" presId="urn:microsoft.com/office/officeart/2005/8/layout/default"/>
    <dgm:cxn modelId="{3FE478F0-39CF-4369-BA29-0F58A842BAE7}" type="presOf" srcId="{89BC80DD-4D4A-41A3-8CDB-E792577BD55C}" destId="{6929B898-A729-474C-9497-9BE971619CCD}" srcOrd="0" destOrd="0" presId="urn:microsoft.com/office/officeart/2005/8/layout/default"/>
    <dgm:cxn modelId="{E05CBBD8-5AD5-4C28-98E0-B6B539FE33FB}" type="presParOf" srcId="{642E4EA2-137D-4144-B40D-11C4A6A2D2CB}" destId="{6929B898-A729-474C-9497-9BE971619CCD}" srcOrd="0" destOrd="0" presId="urn:microsoft.com/office/officeart/2005/8/layout/default"/>
    <dgm:cxn modelId="{BB38809C-9E0C-44BF-B51B-948D634E7676}" type="presParOf" srcId="{642E4EA2-137D-4144-B40D-11C4A6A2D2CB}" destId="{CD5F3487-1C1F-4D73-9C1E-25D014EF7C06}" srcOrd="1" destOrd="0" presId="urn:microsoft.com/office/officeart/2005/8/layout/default"/>
    <dgm:cxn modelId="{F63B6EED-0C79-42F0-A706-81BF3F51C994}" type="presParOf" srcId="{642E4EA2-137D-4144-B40D-11C4A6A2D2CB}" destId="{AC50C740-DF75-415E-82FF-E66697648B89}" srcOrd="2" destOrd="0" presId="urn:microsoft.com/office/officeart/2005/8/layout/default"/>
    <dgm:cxn modelId="{A2CF9E79-0B57-430E-AE71-501AFAD126A4}" type="presParOf" srcId="{642E4EA2-137D-4144-B40D-11C4A6A2D2CB}" destId="{DECC9BB3-F27E-4C26-8B1A-9F2075FE0A0F}" srcOrd="3" destOrd="0" presId="urn:microsoft.com/office/officeart/2005/8/layout/default"/>
    <dgm:cxn modelId="{8DF6EE07-7272-454E-B254-15C702AD73CA}" type="presParOf" srcId="{642E4EA2-137D-4144-B40D-11C4A6A2D2CB}" destId="{09F50AF2-96A9-46EA-82E2-7F87870E8E8F}" srcOrd="4" destOrd="0" presId="urn:microsoft.com/office/officeart/2005/8/layout/default"/>
    <dgm:cxn modelId="{3F4CE2B1-B02B-47ED-A224-9B9319C9B974}" type="presParOf" srcId="{642E4EA2-137D-4144-B40D-11C4A6A2D2CB}" destId="{EB766DD1-319A-41E7-A2F9-CAA371547AAE}" srcOrd="5" destOrd="0" presId="urn:microsoft.com/office/officeart/2005/8/layout/default"/>
    <dgm:cxn modelId="{F834AE4B-6EFE-4F6A-866E-98826C82E72C}" type="presParOf" srcId="{642E4EA2-137D-4144-B40D-11C4A6A2D2CB}" destId="{73CA24EA-4B22-4F9D-AA10-2D180D9CB9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9B898-A729-474C-9497-9BE971619CCD}">
      <dsp:nvSpPr>
        <dsp:cNvPr id="0" name=""/>
        <dsp:cNvSpPr/>
      </dsp:nvSpPr>
      <dsp:spPr>
        <a:xfrm>
          <a:off x="1074" y="526404"/>
          <a:ext cx="4191992" cy="251519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Introduction of AI in Education</a:t>
          </a:r>
          <a:endParaRPr lang="en-MU" sz="5000" kern="1200" dirty="0"/>
        </a:p>
      </dsp:txBody>
      <dsp:txXfrm>
        <a:off x="1074" y="526404"/>
        <a:ext cx="4191992" cy="2515195"/>
      </dsp:txXfrm>
    </dsp:sp>
    <dsp:sp modelId="{AC50C740-DF75-415E-82FF-E66697648B89}">
      <dsp:nvSpPr>
        <dsp:cNvPr id="0" name=""/>
        <dsp:cNvSpPr/>
      </dsp:nvSpPr>
      <dsp:spPr>
        <a:xfrm>
          <a:off x="4612266" y="526404"/>
          <a:ext cx="4191992" cy="251519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 err="1"/>
            <a:t>Research</a:t>
          </a:r>
          <a:r>
            <a:rPr lang="fr-FR" sz="5000" kern="1200" dirty="0"/>
            <a:t> Gap</a:t>
          </a:r>
          <a:endParaRPr lang="en-MU" sz="5000" kern="1200" dirty="0"/>
        </a:p>
      </dsp:txBody>
      <dsp:txXfrm>
        <a:off x="4612266" y="526404"/>
        <a:ext cx="4191992" cy="2515195"/>
      </dsp:txXfrm>
    </dsp:sp>
    <dsp:sp modelId="{09F50AF2-96A9-46EA-82E2-7F87870E8E8F}">
      <dsp:nvSpPr>
        <dsp:cNvPr id="0" name=""/>
        <dsp:cNvSpPr/>
      </dsp:nvSpPr>
      <dsp:spPr>
        <a:xfrm>
          <a:off x="1074" y="3460799"/>
          <a:ext cx="4191992" cy="251519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Diverse AI Applications</a:t>
          </a:r>
          <a:endParaRPr lang="en-MU" sz="5000" kern="1200" dirty="0"/>
        </a:p>
      </dsp:txBody>
      <dsp:txXfrm>
        <a:off x="1074" y="3460799"/>
        <a:ext cx="4191992" cy="2515195"/>
      </dsp:txXfrm>
    </dsp:sp>
    <dsp:sp modelId="{73CA24EA-4B22-4F9D-AA10-2D180D9CB9D8}">
      <dsp:nvSpPr>
        <dsp:cNvPr id="0" name=""/>
        <dsp:cNvSpPr/>
      </dsp:nvSpPr>
      <dsp:spPr>
        <a:xfrm>
          <a:off x="4612266" y="3460799"/>
          <a:ext cx="4191992" cy="2515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 err="1"/>
            <a:t>Lack</a:t>
          </a:r>
          <a:r>
            <a:rPr lang="fr-FR" sz="5000" kern="1200" dirty="0"/>
            <a:t> of </a:t>
          </a:r>
          <a:r>
            <a:rPr lang="fr-FR" sz="5000" kern="1200" dirty="0" err="1"/>
            <a:t>Standardized</a:t>
          </a:r>
          <a:r>
            <a:rPr lang="fr-FR" sz="5000" kern="1200" dirty="0"/>
            <a:t> </a:t>
          </a:r>
          <a:r>
            <a:rPr lang="fr-FR" sz="5000" kern="1200" dirty="0" err="1"/>
            <a:t>Metrics</a:t>
          </a:r>
          <a:endParaRPr lang="en-MU" sz="5000" kern="1200" dirty="0"/>
        </a:p>
      </dsp:txBody>
      <dsp:txXfrm>
        <a:off x="4612266" y="3460799"/>
        <a:ext cx="4191992" cy="2515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30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1417" y="678418"/>
            <a:ext cx="7421166" cy="4614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Innovative AI Pedagogies: Measuring Their Impact on Student Engagement and Achievement in Mauritius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861417" y="5662493"/>
            <a:ext cx="7421166" cy="1181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This presentation explores the impact of innovative AI-powered teaching methods on student engagement and academic performance in Mauritius.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1417" y="7138988"/>
            <a:ext cx="393740" cy="393740"/>
          </a:xfrm>
          <a:prstGeom prst="roundRect">
            <a:avLst>
              <a:gd name="adj" fmla="val 2322112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37" y="7146608"/>
            <a:ext cx="378500" cy="378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78148" y="7120533"/>
            <a:ext cx="3030260" cy="43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by Chitisha Gunnoo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5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5169" y="493990"/>
            <a:ext cx="7886462" cy="1122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Implications for Educators and Policymakers in Mauritius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169" y="1886188"/>
            <a:ext cx="449104" cy="44910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5169" y="2514838"/>
            <a:ext cx="2487216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Personalized Learning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5169" y="2903220"/>
            <a:ext cx="7886462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AI can personalize learning experiences, addressing individual student needs and accelerating progress.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169" y="4016931"/>
            <a:ext cx="449104" cy="4491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5169" y="4645581"/>
            <a:ext cx="259163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Teacher Empowerment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5169" y="5033963"/>
            <a:ext cx="7886462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AI can free up teachers from administrative tasks, allowing them to focus on personalized instruction and student support.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169" y="6147673"/>
            <a:ext cx="449104" cy="4491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5169" y="6776323"/>
            <a:ext cx="2524006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Data-Driven Decisions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5169" y="7164705"/>
            <a:ext cx="7886462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AI can provide data-driven insights to guide instructional decisions and inform educational policy.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F9864-1840-E92A-FF1A-94D2D33B5313}"/>
              </a:ext>
            </a:extLst>
          </p:cNvPr>
          <p:cNvSpPr/>
          <p:nvPr/>
        </p:nvSpPr>
        <p:spPr>
          <a:xfrm>
            <a:off x="0" y="7739539"/>
            <a:ext cx="14630400" cy="449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764" y="615434"/>
            <a:ext cx="13066871" cy="1395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Recommendations for Future Research and Scalable Deployment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81764" y="2458045"/>
            <a:ext cx="2177772" cy="1286947"/>
          </a:xfrm>
          <a:prstGeom prst="roundRect">
            <a:avLst>
              <a:gd name="adj" fmla="val 729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4" name="Text 2"/>
          <p:cNvSpPr/>
          <p:nvPr/>
        </p:nvSpPr>
        <p:spPr>
          <a:xfrm>
            <a:off x="1012746" y="2878098"/>
            <a:ext cx="122873" cy="44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3182898" y="2681407"/>
            <a:ext cx="2866192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Longitudinal Studies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3182898" y="3164324"/>
            <a:ext cx="965477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Conduct longitudinal studies to assess the long-term impact of AI on student outcomes.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71217" y="3729752"/>
            <a:ext cx="10665738" cy="15240"/>
          </a:xfrm>
          <a:prstGeom prst="roundRect">
            <a:avLst>
              <a:gd name="adj" fmla="val 61558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8" name="Shape 6"/>
          <p:cNvSpPr/>
          <p:nvPr/>
        </p:nvSpPr>
        <p:spPr>
          <a:xfrm>
            <a:off x="781764" y="3856672"/>
            <a:ext cx="4355544" cy="1644253"/>
          </a:xfrm>
          <a:prstGeom prst="roundRect">
            <a:avLst>
              <a:gd name="adj" fmla="val 570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9" name="Text 7"/>
          <p:cNvSpPr/>
          <p:nvPr/>
        </p:nvSpPr>
        <p:spPr>
          <a:xfrm>
            <a:off x="1012746" y="4455438"/>
            <a:ext cx="166926" cy="44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5360670" y="4080034"/>
            <a:ext cx="2792016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Teacher Feedback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5360670" y="4562951"/>
            <a:ext cx="8264604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Gather comprehensive feedback from teachers on the effectiveness and challenges of AI-powered tools.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48989" y="5485686"/>
            <a:ext cx="8487966" cy="15240"/>
          </a:xfrm>
          <a:prstGeom prst="roundRect">
            <a:avLst>
              <a:gd name="adj" fmla="val 61558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13" name="Shape 11"/>
          <p:cNvSpPr/>
          <p:nvPr/>
        </p:nvSpPr>
        <p:spPr>
          <a:xfrm>
            <a:off x="781764" y="5612606"/>
            <a:ext cx="6533436" cy="2001560"/>
          </a:xfrm>
          <a:prstGeom prst="roundRect">
            <a:avLst>
              <a:gd name="adj" fmla="val 468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14" name="Text 12"/>
          <p:cNvSpPr/>
          <p:nvPr/>
        </p:nvSpPr>
        <p:spPr>
          <a:xfrm>
            <a:off x="1012746" y="6389965"/>
            <a:ext cx="156329" cy="44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7538561" y="5835967"/>
            <a:ext cx="3857863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Public-Private Partnerships</a:t>
            </a:r>
            <a:endParaRPr lang="en-US" sz="2150" dirty="0"/>
          </a:p>
        </p:txBody>
      </p:sp>
      <p:sp>
        <p:nvSpPr>
          <p:cNvPr id="16" name="Text 14"/>
          <p:cNvSpPr/>
          <p:nvPr/>
        </p:nvSpPr>
        <p:spPr>
          <a:xfrm>
            <a:off x="7538561" y="6318885"/>
            <a:ext cx="6086713" cy="1071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Foster collaboration between the government, private sector, and research institutions to promote AI in education.</a:t>
            </a:r>
            <a:endParaRPr lang="en-US" sz="17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3CDFD-B7DA-E06D-676F-B74A35B58643}"/>
              </a:ext>
            </a:extLst>
          </p:cNvPr>
          <p:cNvSpPr/>
          <p:nvPr/>
        </p:nvSpPr>
        <p:spPr>
          <a:xfrm>
            <a:off x="0" y="7748112"/>
            <a:ext cx="14630400" cy="460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32560"/>
            <a:ext cx="12902803" cy="2313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Introduction: The Importance of Innovative Teaching Methods in the Digital Age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4363403"/>
            <a:ext cx="4473773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Evolving Learning Landscape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4995743"/>
            <a:ext cx="615029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digital age has transformed the way we learn and teach. Innovative technologies, including AI, offer new possibilities for personalized learning experiences.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4363403"/>
            <a:ext cx="534031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Addressing Educational Challenges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3929" y="4995743"/>
            <a:ext cx="615029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Innovative teaching methods are critical for addressing educational challenges, such as limited resources, diverse learning needs, and evolving skill requirements.</a:t>
            </a:r>
            <a:endParaRPr lang="en-US" sz="1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76FD1-DB4E-0631-A13F-0DB36AFBB0C7}"/>
              </a:ext>
            </a:extLst>
          </p:cNvPr>
          <p:cNvSpPr/>
          <p:nvPr/>
        </p:nvSpPr>
        <p:spPr>
          <a:xfrm>
            <a:off x="0" y="7620000"/>
            <a:ext cx="146304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AC5DD-6BA9-356F-81F2-43BFF968474F}"/>
              </a:ext>
            </a:extLst>
          </p:cNvPr>
          <p:cNvSpPr txBox="1"/>
          <p:nvPr/>
        </p:nvSpPr>
        <p:spPr>
          <a:xfrm>
            <a:off x="321733" y="1714143"/>
            <a:ext cx="45381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The Problem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M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C17E71-A757-C472-8FC9-0CB34D08C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643570"/>
              </p:ext>
            </p:extLst>
          </p:nvPr>
        </p:nvGraphicFramePr>
        <p:xfrm>
          <a:off x="5113866" y="1134534"/>
          <a:ext cx="8805334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7ADCD7-9DFA-EF28-5B18-114A68943C7A}"/>
              </a:ext>
            </a:extLst>
          </p:cNvPr>
          <p:cNvSpPr/>
          <p:nvPr/>
        </p:nvSpPr>
        <p:spPr>
          <a:xfrm>
            <a:off x="0" y="7636934"/>
            <a:ext cx="14765867" cy="592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4402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6BF65-802A-05F8-C309-300547E55EA6}"/>
              </a:ext>
            </a:extLst>
          </p:cNvPr>
          <p:cNvSpPr txBox="1"/>
          <p:nvPr/>
        </p:nvSpPr>
        <p:spPr>
          <a:xfrm>
            <a:off x="524933" y="524933"/>
            <a:ext cx="141054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Central Research Questions: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How do innovative AI pedagogies affect student engagement in different learning contexts?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What measurable impacts do these approaches have on student achievement?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How do students perceive the integration of AI in their learning processes, and what factors influence engagement and achievement?</a:t>
            </a:r>
            <a:endParaRPr lang="en-MU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C208F-6C83-6DE1-0767-42614BCD0462}"/>
              </a:ext>
            </a:extLst>
          </p:cNvPr>
          <p:cNvSpPr/>
          <p:nvPr/>
        </p:nvSpPr>
        <p:spPr>
          <a:xfrm>
            <a:off x="0" y="7552267"/>
            <a:ext cx="14630400" cy="677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63307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20594-C1D0-4D7C-41B6-C71F92697EEC}"/>
              </a:ext>
            </a:extLst>
          </p:cNvPr>
          <p:cNvSpPr txBox="1"/>
          <p:nvPr/>
        </p:nvSpPr>
        <p:spPr>
          <a:xfrm>
            <a:off x="203200" y="220133"/>
            <a:ext cx="1098973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Importance of Addressing These Questions: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Critical for educators, policymakers, and technology developers.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Informs decisions about implementation and scaling of AI technologies in education.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Aims to enhance the quality of education and improve student outcomes.</a:t>
            </a:r>
            <a:endParaRPr lang="en-MU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DE184-D7A5-AA05-6DAB-094C7EE42354}"/>
              </a:ext>
            </a:extLst>
          </p:cNvPr>
          <p:cNvSpPr/>
          <p:nvPr/>
        </p:nvSpPr>
        <p:spPr>
          <a:xfrm>
            <a:off x="11853333" y="0"/>
            <a:ext cx="2777067" cy="822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03645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909876"/>
            <a:ext cx="7707868" cy="192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Literature Review: Existing Research on AI-Powered Learning Approaches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8066" y="3371731"/>
            <a:ext cx="358973" cy="358973"/>
          </a:xfrm>
          <a:prstGeom prst="roundRect">
            <a:avLst>
              <a:gd name="adj" fmla="val 2400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5" name="Text 2"/>
          <p:cNvSpPr/>
          <p:nvPr/>
        </p:nvSpPr>
        <p:spPr>
          <a:xfrm>
            <a:off x="1282184" y="3371731"/>
            <a:ext cx="2839283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Personalized Learning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282184" y="3815239"/>
            <a:ext cx="3187303" cy="1968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AI algorithms can tailor learning experiences to individual student needs, providing personalized feedback and adaptive learning paths.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4632" y="3371731"/>
            <a:ext cx="358973" cy="358973"/>
          </a:xfrm>
          <a:prstGeom prst="roundRect">
            <a:avLst>
              <a:gd name="adj" fmla="val 2400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8" name="Text 5"/>
          <p:cNvSpPr/>
          <p:nvPr/>
        </p:nvSpPr>
        <p:spPr>
          <a:xfrm>
            <a:off x="5238750" y="3371731"/>
            <a:ext cx="296596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Automated Assessment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238750" y="3815239"/>
            <a:ext cx="3187303" cy="1640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AI-powered assessment tools can provide real-time feedback, identify learning gaps, and reduce the workload of teachers.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8066" y="6219944"/>
            <a:ext cx="358973" cy="358973"/>
          </a:xfrm>
          <a:prstGeom prst="roundRect">
            <a:avLst>
              <a:gd name="adj" fmla="val 2400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11" name="Text 8"/>
          <p:cNvSpPr/>
          <p:nvPr/>
        </p:nvSpPr>
        <p:spPr>
          <a:xfrm>
            <a:off x="1282184" y="6219944"/>
            <a:ext cx="3438882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Adaptive Learning Systems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282184" y="6663452"/>
            <a:ext cx="7143750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Adaptive learning systems adjust the difficulty level and content based on student performance, fostering deeper engagement and mastery.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284" y="908447"/>
            <a:ext cx="7651433" cy="199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Research Methodology: Experimental Design and Data Collection Strategies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54656" y="3227427"/>
            <a:ext cx="22860" cy="4093726"/>
          </a:xfrm>
          <a:prstGeom prst="roundRect">
            <a:avLst>
              <a:gd name="adj" fmla="val 39178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5" name="Shape 2"/>
          <p:cNvSpPr/>
          <p:nvPr/>
        </p:nvSpPr>
        <p:spPr>
          <a:xfrm>
            <a:off x="1283077" y="3695581"/>
            <a:ext cx="746284" cy="22860"/>
          </a:xfrm>
          <a:prstGeom prst="roundRect">
            <a:avLst>
              <a:gd name="adj" fmla="val 39178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6" name="Shape 3"/>
          <p:cNvSpPr/>
          <p:nvPr/>
        </p:nvSpPr>
        <p:spPr>
          <a:xfrm>
            <a:off x="826234" y="3467219"/>
            <a:ext cx="479703" cy="479703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7" name="Text 4"/>
          <p:cNvSpPr/>
          <p:nvPr/>
        </p:nvSpPr>
        <p:spPr>
          <a:xfrm>
            <a:off x="995660" y="3547110"/>
            <a:ext cx="140732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2238851" y="3440668"/>
            <a:ext cx="6158865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Design: Randomized controlled trial comparing traditional and AI-enhanced classrooms.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283077" y="5017532"/>
            <a:ext cx="746284" cy="22860"/>
          </a:xfrm>
          <a:prstGeom prst="roundRect">
            <a:avLst>
              <a:gd name="adj" fmla="val 39178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10" name="Shape 7"/>
          <p:cNvSpPr/>
          <p:nvPr/>
        </p:nvSpPr>
        <p:spPr>
          <a:xfrm>
            <a:off x="826234" y="4789170"/>
            <a:ext cx="479703" cy="479703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11" name="Text 8"/>
          <p:cNvSpPr/>
          <p:nvPr/>
        </p:nvSpPr>
        <p:spPr>
          <a:xfrm>
            <a:off x="970419" y="4869061"/>
            <a:ext cx="191333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500" dirty="0"/>
          </a:p>
        </p:txBody>
      </p:sp>
      <p:sp>
        <p:nvSpPr>
          <p:cNvPr id="12" name="Text 9"/>
          <p:cNvSpPr/>
          <p:nvPr/>
        </p:nvSpPr>
        <p:spPr>
          <a:xfrm>
            <a:off x="2238851" y="4762619"/>
            <a:ext cx="6158865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Data Collection: Pre- and post-tests, student surveys, teacher interviews, classroom observations.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283077" y="6339483"/>
            <a:ext cx="746284" cy="22860"/>
          </a:xfrm>
          <a:prstGeom prst="roundRect">
            <a:avLst>
              <a:gd name="adj" fmla="val 391783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MU"/>
          </a:p>
        </p:txBody>
      </p:sp>
      <p:sp>
        <p:nvSpPr>
          <p:cNvPr id="14" name="Shape 11"/>
          <p:cNvSpPr/>
          <p:nvPr/>
        </p:nvSpPr>
        <p:spPr>
          <a:xfrm>
            <a:off x="826234" y="6111121"/>
            <a:ext cx="479703" cy="479703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15" name="Text 12"/>
          <p:cNvSpPr/>
          <p:nvPr/>
        </p:nvSpPr>
        <p:spPr>
          <a:xfrm>
            <a:off x="976491" y="6191012"/>
            <a:ext cx="179189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500" dirty="0"/>
          </a:p>
        </p:txBody>
      </p:sp>
      <p:sp>
        <p:nvSpPr>
          <p:cNvPr id="16" name="Text 13"/>
          <p:cNvSpPr/>
          <p:nvPr/>
        </p:nvSpPr>
        <p:spPr>
          <a:xfrm>
            <a:off x="2238851" y="6084570"/>
            <a:ext cx="6158865" cy="1023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Data Analysis: Statistical analysis to identify significant differences in student engagement and academic performance.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6401" y="652105"/>
            <a:ext cx="13394016" cy="2964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Findings: Measuring the Impact on Student Engagement and Academic Performance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406401" y="4090868"/>
            <a:ext cx="4588932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6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15%</a:t>
            </a:r>
            <a:endParaRPr lang="en-US" sz="6150" dirty="0"/>
          </a:p>
        </p:txBody>
      </p:sp>
      <p:sp>
        <p:nvSpPr>
          <p:cNvPr id="5" name="Text 2"/>
          <p:cNvSpPr/>
          <p:nvPr/>
        </p:nvSpPr>
        <p:spPr>
          <a:xfrm>
            <a:off x="575734" y="4998376"/>
            <a:ext cx="4063999" cy="541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Engagement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406401" y="5682496"/>
            <a:ext cx="4995332" cy="189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Students in AI-enhanced classrooms showed a 15% increase in engagement, as measured by participation and attendance.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436498" y="4090868"/>
            <a:ext cx="4363917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6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10%</a:t>
            </a:r>
            <a:endParaRPr lang="en-US" sz="6150" dirty="0"/>
          </a:p>
        </p:txBody>
      </p:sp>
      <p:sp>
        <p:nvSpPr>
          <p:cNvPr id="8" name="Text 5"/>
          <p:cNvSpPr/>
          <p:nvPr/>
        </p:nvSpPr>
        <p:spPr>
          <a:xfrm>
            <a:off x="9436498" y="5169694"/>
            <a:ext cx="4063999" cy="37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Performance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9228670" y="5682496"/>
            <a:ext cx="4571746" cy="189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Students in AI-enhanced classrooms achieved a 10% improvement in academic performance, reflected in test scores and grades.</a:t>
            </a:r>
            <a:endParaRPr lang="en-US" sz="18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6F36B9-26C0-916F-C880-19F652CB5771}"/>
              </a:ext>
            </a:extLst>
          </p:cNvPr>
          <p:cNvSpPr/>
          <p:nvPr/>
        </p:nvSpPr>
        <p:spPr>
          <a:xfrm>
            <a:off x="0" y="7704667"/>
            <a:ext cx="14630400" cy="5271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E160F069-257A-9831-A8D4-8A0ED5363475}"/>
              </a:ext>
            </a:extLst>
          </p:cNvPr>
          <p:cNvSpPr/>
          <p:nvPr/>
        </p:nvSpPr>
        <p:spPr>
          <a:xfrm>
            <a:off x="6197600" y="2760134"/>
            <a:ext cx="2629297" cy="4944534"/>
          </a:xfrm>
          <a:prstGeom prst="flowChartCol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289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2004" y="3451265"/>
            <a:ext cx="13046393" cy="1414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Challenges and Limitations: Addressing Barriers to Effective Implementation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2004" y="5205174"/>
            <a:ext cx="4198025" cy="2405301"/>
          </a:xfrm>
          <a:prstGeom prst="roundRect">
            <a:avLst>
              <a:gd name="adj" fmla="val 39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5" name="Text 2"/>
          <p:cNvSpPr/>
          <p:nvPr/>
        </p:nvSpPr>
        <p:spPr>
          <a:xfrm>
            <a:off x="1025843" y="5439013"/>
            <a:ext cx="2828925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Accessibility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5843" y="5928360"/>
            <a:ext cx="3730347" cy="1448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Ensuring equitable access to AI-powered learning technologies for all students, regardless of socioeconomic background.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247" y="5205174"/>
            <a:ext cx="4198025" cy="2405301"/>
          </a:xfrm>
          <a:prstGeom prst="roundRect">
            <a:avLst>
              <a:gd name="adj" fmla="val 39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8" name="Text 5"/>
          <p:cNvSpPr/>
          <p:nvPr/>
        </p:nvSpPr>
        <p:spPr>
          <a:xfrm>
            <a:off x="5450086" y="5439013"/>
            <a:ext cx="2828925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Teacher Training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0086" y="5928360"/>
            <a:ext cx="3730347" cy="1448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Providing teachers with adequate training and support to effectively integrate AI tools into their teaching practices.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491" y="5205174"/>
            <a:ext cx="4198025" cy="2405301"/>
          </a:xfrm>
          <a:prstGeom prst="roundRect">
            <a:avLst>
              <a:gd name="adj" fmla="val 39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MU"/>
          </a:p>
        </p:txBody>
      </p:sp>
      <p:sp>
        <p:nvSpPr>
          <p:cNvPr id="11" name="Text 8"/>
          <p:cNvSpPr/>
          <p:nvPr/>
        </p:nvSpPr>
        <p:spPr>
          <a:xfrm>
            <a:off x="9874329" y="5439013"/>
            <a:ext cx="2828925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Data Privacy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329" y="5928360"/>
            <a:ext cx="3730347" cy="10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Protecting student data privacy and ensuring responsible use of AI-collected information.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2B8DB-CE6E-E6A4-F924-013056033C26}"/>
              </a:ext>
            </a:extLst>
          </p:cNvPr>
          <p:cNvSpPr/>
          <p:nvPr/>
        </p:nvSpPr>
        <p:spPr>
          <a:xfrm>
            <a:off x="0" y="7806267"/>
            <a:ext cx="14630400" cy="5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584</Words>
  <Application>Microsoft Office PowerPoint</Application>
  <PresentationFormat>Custom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Merriweather</vt:lpstr>
      <vt:lpstr>Arial</vt:lpstr>
      <vt:lpstr>Merriweather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Advocate Dr Kazi Abdul Mannan</cp:lastModifiedBy>
  <cp:revision>2</cp:revision>
  <dcterms:created xsi:type="dcterms:W3CDTF">2024-12-14T09:52:26Z</dcterms:created>
  <dcterms:modified xsi:type="dcterms:W3CDTF">2024-12-15T04:36:15Z</dcterms:modified>
</cp:coreProperties>
</file>