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99" r:id="rId5"/>
    <p:sldId id="258" r:id="rId6"/>
    <p:sldId id="300" r:id="rId7"/>
    <p:sldId id="259" r:id="rId8"/>
    <p:sldId id="301" r:id="rId9"/>
    <p:sldId id="274" r:id="rId10"/>
    <p:sldId id="302" r:id="rId11"/>
    <p:sldId id="275" r:id="rId12"/>
    <p:sldId id="303" r:id="rId13"/>
    <p:sldId id="260" r:id="rId14"/>
    <p:sldId id="263" r:id="rId15"/>
    <p:sldId id="276" r:id="rId16"/>
    <p:sldId id="262" r:id="rId17"/>
    <p:sldId id="264" r:id="rId18"/>
    <p:sldId id="277" r:id="rId19"/>
    <p:sldId id="278" r:id="rId20"/>
    <p:sldId id="279" r:id="rId21"/>
    <p:sldId id="280" r:id="rId22"/>
    <p:sldId id="281" r:id="rId23"/>
    <p:sldId id="282" r:id="rId24"/>
    <p:sldId id="283" r:id="rId25"/>
    <p:sldId id="284" r:id="rId26"/>
    <p:sldId id="304" r:id="rId27"/>
    <p:sldId id="305" r:id="rId28"/>
    <p:sldId id="306" r:id="rId29"/>
    <p:sldId id="307" r:id="rId30"/>
    <p:sldId id="308" r:id="rId31"/>
    <p:sldId id="285" r:id="rId32"/>
    <p:sldId id="286" r:id="rId33"/>
    <p:sldId id="288" r:id="rId34"/>
    <p:sldId id="289" r:id="rId35"/>
    <p:sldId id="291" r:id="rId36"/>
    <p:sldId id="292" r:id="rId37"/>
    <p:sldId id="293" r:id="rId38"/>
    <p:sldId id="294" r:id="rId39"/>
    <p:sldId id="309" r:id="rId40"/>
    <p:sldId id="296" r:id="rId41"/>
    <p:sldId id="295" r:id="rId42"/>
    <p:sldId id="297" r:id="rId43"/>
    <p:sldId id="298" r:id="rId44"/>
    <p:sldId id="2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43"/>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150885-0C48-4201-9D17-5050DF2B3046}"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361997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50885-0C48-4201-9D17-5050DF2B3046}"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52070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50885-0C48-4201-9D17-5050DF2B3046}"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3394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50885-0C48-4201-9D17-5050DF2B3046}"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316062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50885-0C48-4201-9D17-5050DF2B3046}"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74247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150885-0C48-4201-9D17-5050DF2B3046}"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89041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150885-0C48-4201-9D17-5050DF2B3046}"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62583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50885-0C48-4201-9D17-5050DF2B3046}"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9881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50885-0C48-4201-9D17-5050DF2B3046}"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3060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150885-0C48-4201-9D17-5050DF2B3046}"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155815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150885-0C48-4201-9D17-5050DF2B3046}"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E6878-D8C2-4C64-84F0-FE6EB358B19F}" type="slidenum">
              <a:rPr lang="en-US" smtClean="0"/>
              <a:t>‹#›</a:t>
            </a:fld>
            <a:endParaRPr lang="en-US"/>
          </a:p>
        </p:txBody>
      </p:sp>
    </p:spTree>
    <p:extLst>
      <p:ext uri="{BB962C8B-B14F-4D97-AF65-F5344CB8AC3E}">
        <p14:creationId xmlns:p14="http://schemas.microsoft.com/office/powerpoint/2010/main" val="390054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50885-0C48-4201-9D17-5050DF2B3046}" type="datetimeFigureOut">
              <a:rPr lang="en-US" smtClean="0"/>
              <a:t>12/15/2024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E6878-D8C2-4C64-84F0-FE6EB358B19F}" type="slidenum">
              <a:rPr lang="en-US" smtClean="0"/>
              <a:t>‹#›</a:t>
            </a:fld>
            <a:endParaRPr lang="en-US"/>
          </a:p>
        </p:txBody>
      </p:sp>
    </p:spTree>
    <p:extLst>
      <p:ext uri="{BB962C8B-B14F-4D97-AF65-F5344CB8AC3E}">
        <p14:creationId xmlns:p14="http://schemas.microsoft.com/office/powerpoint/2010/main" val="328215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6924973"/>
          </a:xfrm>
          <a:prstGeom prst="rect">
            <a:avLst/>
          </a:prstGeom>
          <a:noFill/>
        </p:spPr>
        <p:txBody>
          <a:bodyPr wrap="square" rtlCol="0">
            <a:spAutoFit/>
          </a:bodyPr>
          <a:lstStyle/>
          <a:p>
            <a:pPr algn="ctr"/>
            <a:r>
              <a:rPr lang="en-US" sz="1600" b="1" dirty="0">
                <a:latin typeface="+mj-lt"/>
              </a:rPr>
              <a:t> </a:t>
            </a:r>
            <a:r>
              <a:rPr lang="en-US" sz="1400" b="1" dirty="0">
                <a:solidFill>
                  <a:schemeClr val="tx1">
                    <a:lumMod val="95000"/>
                    <a:lumOff val="5000"/>
                  </a:schemeClr>
                </a:solidFill>
              </a:rPr>
              <a:t>TO DEVELOP THE NOBEL PRIZE “FOR THE DEVELOPMENT OF LITHIUM-ION BATTERIES” THEORY BY HARDWARE DESCRIPTION LANGUAGE &amp; VERIFY BY TEST BENCH PROGRAMMING FOR DESCRIBE CHARACTERISTICS</a:t>
            </a:r>
            <a:endParaRPr lang="en-US" sz="1400" dirty="0">
              <a:solidFill>
                <a:schemeClr val="tx1">
                  <a:lumMod val="95000"/>
                  <a:lumOff val="5000"/>
                </a:schemeClr>
              </a:solidFill>
            </a:endParaRPr>
          </a:p>
          <a:p>
            <a:pPr algn="ctr"/>
            <a:endParaRPr lang="en-US" sz="1600" dirty="0">
              <a:latin typeface="+mj-lt"/>
            </a:endParaRPr>
          </a:p>
          <a:p>
            <a:pPr algn="ctr"/>
            <a:r>
              <a:rPr lang="en-US" sz="1400" b="1" dirty="0"/>
              <a:t>BY</a:t>
            </a:r>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r>
              <a:rPr lang="en-US" sz="1400" b="1" dirty="0"/>
              <a:t>ER. SATYENDRA PRASAD RAJGOND</a:t>
            </a:r>
          </a:p>
          <a:p>
            <a:pPr algn="ctr"/>
            <a:r>
              <a:rPr lang="en-US" sz="1400" b="1" dirty="0"/>
              <a:t>director.gitarc.tarc@gmail.com</a:t>
            </a:r>
          </a:p>
          <a:p>
            <a:pPr algn="ctr"/>
            <a:r>
              <a:rPr lang="en-US" sz="1400" b="1" dirty="0"/>
              <a:t>DIRECTOR_TECHNOLOGY &amp; RESEARCH CENTRE</a:t>
            </a:r>
            <a:endParaRPr lang="en-US" sz="1400" dirty="0"/>
          </a:p>
          <a:p>
            <a:pPr algn="ctr"/>
            <a:r>
              <a:rPr lang="en-US" sz="1400" b="1" dirty="0"/>
              <a:t> </a:t>
            </a:r>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endParaRPr lang="en-US" sz="1400" b="1" dirty="0"/>
          </a:p>
          <a:p>
            <a:pPr algn="ctr"/>
            <a:r>
              <a:rPr lang="en-US" sz="1600" b="1" dirty="0"/>
              <a:t>GONDWANA INTERNATIONAL TECHNOLOGY &amp; RESEARCH CENTRE (GITARC) BHATPAR RANI, [INDIA]</a:t>
            </a:r>
            <a:endParaRPr lang="en-US" sz="1400" b="1" dirty="0"/>
          </a:p>
          <a:p>
            <a:pPr algn="ctr"/>
            <a:r>
              <a:rPr lang="en-US" sz="1200" b="1" dirty="0"/>
              <a:t>INTERNATIONAL PRINCIPAL AUTHOR (Author ID: Sci50161223)</a:t>
            </a:r>
          </a:p>
          <a:p>
            <a:pPr algn="just"/>
            <a:r>
              <a:rPr lang="en-US" sz="1200" b="1" dirty="0"/>
              <a:t>IETE NATIONAL INDIA , INDIA REPRESENTATOR, NCC-IP AICTE  GOVERNMENT OF INDIA, INTERNATIONAL VERILOG DEVELOPER, INTERNATIONAL TECHNOLOGY DEVELOPER, INTERNATIONAL  MATHWORK DEVELOPER ,INTERNATIONAL THESIS DEVELOPER, THE NOBEL PRIZE THEORY DEVELOPER, INTERNATIONAL TEXAS  INSTRUMENTS  DEVELOPER  (USA),INTERNATIONAL TELECOMMUNICATION UNION (GENEWA), IEEE INTERNATIONAL (U.S.A.) , S.A.E. INTERNATIONAL (U.S.A.), GUINNESS WORLD RECORD LONDON, GOLD MEDALIST, INTERNATIONAL AWARD WINNER, INTERNATIONAL BRAND AMBASSADOR</a:t>
            </a:r>
          </a:p>
          <a:p>
            <a:pPr algn="just"/>
            <a:endParaRPr lang="en-US" sz="1000" b="1" dirty="0"/>
          </a:p>
          <a:p>
            <a:pPr algn="ctr"/>
            <a:r>
              <a:rPr lang="en-US" sz="1600" b="1" dirty="0">
                <a:solidFill>
                  <a:schemeClr val="bg2">
                    <a:lumMod val="50000"/>
                  </a:schemeClr>
                </a:solidFill>
              </a:rPr>
              <a:t> </a:t>
            </a:r>
            <a:r>
              <a:rPr lang="en-US" sz="1600" b="1" dirty="0">
                <a:solidFill>
                  <a:srgbClr val="00B050"/>
                </a:solidFill>
                <a:latin typeface="Arial Black" pitchFamily="34" charset="0"/>
              </a:rPr>
              <a:t>8th CAPCDR International Conference on " Artificial Intelligence and Technology in Academia and Profession", December 25-26, 2024.</a:t>
            </a:r>
          </a:p>
        </p:txBody>
      </p:sp>
      <p:pic>
        <p:nvPicPr>
          <p:cNvPr id="5" name="Picture 4" descr="C:\Users\Satyendra\Pictures\IMG-79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472" y="1219200"/>
            <a:ext cx="1583055" cy="1301115"/>
          </a:xfrm>
          <a:prstGeom prst="rect">
            <a:avLst/>
          </a:prstGeom>
          <a:noFill/>
          <a:ln>
            <a:noFill/>
          </a:ln>
        </p:spPr>
      </p:pic>
      <p:sp>
        <p:nvSpPr>
          <p:cNvPr id="6" name="Oval 5"/>
          <p:cNvSpPr/>
          <p:nvPr/>
        </p:nvSpPr>
        <p:spPr>
          <a:xfrm>
            <a:off x="2788826" y="3379359"/>
            <a:ext cx="1655618" cy="1302328"/>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effectLst>
                  <a:outerShdw blurRad="38100" dist="38100" dir="2700000" algn="tl">
                    <a:srgbClr val="000000">
                      <a:alpha val="43137"/>
                    </a:srgbClr>
                  </a:outerShdw>
                </a:effectLst>
                <a:latin typeface="Arial Black" pitchFamily="34" charset="0"/>
              </a:rPr>
              <a:t>GITARC</a:t>
            </a:r>
          </a:p>
          <a:p>
            <a:pPr algn="ctr"/>
            <a:r>
              <a:rPr lang="en-US" sz="1200" dirty="0">
                <a:solidFill>
                  <a:srgbClr val="00B0F0"/>
                </a:solidFill>
              </a:rPr>
              <a:t>BHATPAR RANI</a:t>
            </a:r>
          </a:p>
          <a:p>
            <a:pPr algn="ctr"/>
            <a:r>
              <a:rPr lang="en-US" dirty="0">
                <a:solidFill>
                  <a:srgbClr val="00B0F0"/>
                </a:solidFill>
                <a:latin typeface="Arial Black" pitchFamily="34" charset="0"/>
              </a:rPr>
              <a:t>INDIA</a:t>
            </a:r>
          </a:p>
          <a:p>
            <a:pPr algn="ctr"/>
            <a:r>
              <a:rPr lang="en-US" i="1" dirty="0">
                <a:solidFill>
                  <a:schemeClr val="tx2">
                    <a:lumMod val="20000"/>
                    <a:lumOff val="80000"/>
                  </a:schemeClr>
                </a:solidFill>
                <a:latin typeface="Arial Black" pitchFamily="34" charset="0"/>
              </a:rPr>
              <a:t>T &amp; 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225808"/>
            <a:ext cx="2535382" cy="1499817"/>
          </a:xfrm>
          <a:prstGeom prst="rect">
            <a:avLst/>
          </a:prstGeom>
        </p:spPr>
      </p:pic>
    </p:spTree>
    <p:extLst>
      <p:ext uri="{BB962C8B-B14F-4D97-AF65-F5344CB8AC3E}">
        <p14:creationId xmlns:p14="http://schemas.microsoft.com/office/powerpoint/2010/main" val="228733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707886"/>
          </a:xfrm>
          <a:prstGeom prst="rect">
            <a:avLst/>
          </a:prstGeom>
          <a:noFill/>
        </p:spPr>
        <p:txBody>
          <a:bodyPr wrap="square" rtlCol="0">
            <a:spAutoFit/>
          </a:bodyPr>
          <a:lstStyle/>
          <a:p>
            <a:pPr algn="just"/>
            <a:r>
              <a:rPr lang="en-US" sz="1400" dirty="0"/>
              <a:t> </a:t>
            </a:r>
          </a:p>
          <a:p>
            <a:pPr algn="just"/>
            <a:endParaRPr lang="en-US" sz="1200" dirty="0"/>
          </a:p>
          <a:p>
            <a:pPr algn="just"/>
            <a:endParaRPr lang="en-US" sz="1400" dirty="0"/>
          </a:p>
        </p:txBody>
      </p:sp>
      <p:sp>
        <p:nvSpPr>
          <p:cNvPr id="3" name="TextBox 2"/>
          <p:cNvSpPr txBox="1"/>
          <p:nvPr/>
        </p:nvSpPr>
        <p:spPr>
          <a:xfrm>
            <a:off x="0" y="-170796"/>
            <a:ext cx="9067800" cy="7571303"/>
          </a:xfrm>
          <a:prstGeom prst="rect">
            <a:avLst/>
          </a:prstGeom>
          <a:noFill/>
        </p:spPr>
        <p:txBody>
          <a:bodyPr wrap="square" rtlCol="0">
            <a:spAutoFit/>
          </a:bodyPr>
          <a:lstStyle/>
          <a:p>
            <a:pPr lvl="0" algn="just"/>
            <a:endParaRPr lang="en-US" dirty="0"/>
          </a:p>
          <a:p>
            <a:pPr marL="285750" lvl="0" indent="-285750" algn="just">
              <a:buFont typeface="Wingdings" pitchFamily="2" charset="2"/>
              <a:buChar char="§"/>
            </a:pPr>
            <a:r>
              <a:rPr lang="en-US" dirty="0"/>
              <a:t>The choice of cathode material affects the battery’s capacity, voltage, and overall performance. For example, lithium cobalt oxide provides high energy density, while lithium iron phosphate offers better thermal stability. During the initial charge cycles, a solid electrolyte interphase (SEI) layer forms on the anode surface. </a:t>
            </a:r>
          </a:p>
          <a:p>
            <a:pPr marL="285750" lvl="0" indent="-285750" algn="just">
              <a:buFont typeface="Wingdings" pitchFamily="2" charset="2"/>
              <a:buChar char="§"/>
            </a:pPr>
            <a:r>
              <a:rPr lang="en-US" dirty="0"/>
              <a:t>This layer is crucial for protecting the anode material from electrolyte decomposition and maintaining the stability of the electrochemical reactions. The SEI layer impacts battery efficiency, cycle life, and performance. The electrolyte, which is typically a lithium salt dissolved in an organic solvent, facilitates the movement of lithium ions between the anode and cathode. </a:t>
            </a:r>
          </a:p>
          <a:p>
            <a:pPr marL="285750" lvl="0" indent="-285750" algn="just">
              <a:buFont typeface="Wingdings" pitchFamily="2" charset="2"/>
              <a:buChar char="§"/>
            </a:pPr>
            <a:r>
              <a:rPr lang="en-US" dirty="0"/>
              <a:t>The ionic conductivity of the electrolyte is critical for efficient charge and discharge processes. The electrolyte must also remain stable and non-reactive under various operating conditions to ensure reliable battery performance. The rate of electrochemical reactions, or kinetics, affects the charging and discharging rates of the battery. </a:t>
            </a:r>
          </a:p>
          <a:p>
            <a:pPr marL="285750" lvl="0" indent="-285750" algn="just">
              <a:buFont typeface="Wingdings" pitchFamily="2" charset="2"/>
              <a:buChar char="§"/>
            </a:pPr>
            <a:r>
              <a:rPr lang="en-US" dirty="0"/>
              <a:t>Fast kinetics enables high power delivery and rapid charging, while slow kinetics can limit the battery's performance. Factors influencing reaction kinetics include electrode material properties, electrolyte composition, and temperature. The capacity of a lithium-ion battery, or the amount of charge it can store, is directly related to the electrochemical processes occurring within it. </a:t>
            </a:r>
          </a:p>
          <a:p>
            <a:pPr marL="285750" lvl="0" indent="-285750" algn="just">
              <a:buFont typeface="Wingdings" pitchFamily="2" charset="2"/>
              <a:buChar char="§"/>
            </a:pPr>
            <a:r>
              <a:rPr lang="en-US" dirty="0"/>
              <a:t>The efficiency of these processes, including energy conversion and storage, affects the overall performance of the battery. Factors such as electrode material capacity, reaction reversibility, and resistance impact the battery’s efficiency and usable energy.  </a:t>
            </a:r>
          </a:p>
          <a:p>
            <a:pPr marL="285750" lvl="0" indent="-285750" algn="just">
              <a:buFont typeface="Wingdings" pitchFamily="2" charset="2"/>
              <a:buChar char="§"/>
            </a:pPr>
            <a:r>
              <a:rPr lang="en-US" dirty="0"/>
              <a:t>Factors such as electrolyte breakdown, electrode material deterioration, and the growth of the SEI layer can reduce capacity and performance. Understanding these degradation mechanisms helps in developing batteries with longer lifespans and improved reliability.</a:t>
            </a:r>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85129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25" y="152400"/>
            <a:ext cx="8887691" cy="6463308"/>
          </a:xfrm>
          <a:prstGeom prst="rect">
            <a:avLst/>
          </a:prstGeom>
          <a:noFill/>
        </p:spPr>
        <p:txBody>
          <a:bodyPr wrap="square" rtlCol="0">
            <a:spAutoFit/>
          </a:bodyPr>
          <a:lstStyle/>
          <a:p>
            <a:pPr lvl="0" algn="just"/>
            <a:r>
              <a:rPr lang="en-US" sz="2000" b="1" dirty="0">
                <a:solidFill>
                  <a:schemeClr val="accent1">
                    <a:lumMod val="75000"/>
                  </a:schemeClr>
                </a:solidFill>
                <a:latin typeface="+mj-lt"/>
              </a:rPr>
              <a:t>Degradation effects over time </a:t>
            </a:r>
          </a:p>
          <a:p>
            <a:pPr lvl="0" algn="just"/>
            <a:endParaRPr lang="en-US" b="1" dirty="0"/>
          </a:p>
          <a:p>
            <a:pPr marL="285750" lvl="0" indent="-285750" algn="just">
              <a:buFont typeface="Wingdings" pitchFamily="2" charset="2"/>
              <a:buChar char="§"/>
            </a:pPr>
            <a:r>
              <a:rPr lang="en-US" dirty="0"/>
              <a:t>Lithium-ion batteries, despite their widespread use and numerous advantages, experience degradation over time, which can impact their performance, safety, and lifespan. Understanding the degradation effects is crucial for improving battery technology, extending battery life, and ensuring reliable operation in various applications. </a:t>
            </a:r>
          </a:p>
          <a:p>
            <a:pPr marL="285750" lvl="0" indent="-285750" algn="just">
              <a:buFont typeface="Wingdings" pitchFamily="2" charset="2"/>
              <a:buChar char="§"/>
            </a:pPr>
            <a:r>
              <a:rPr lang="en-US" dirty="0"/>
              <a:t>One of the most significant degradation effects is the gradual loss of capacity. Capacity loss occurs due to several factors to continuous cycling leads to mechanical stress and changes in the structure of electrode materials. For example, the anode material can experience cracking or particle detachment, while the cathode may undergo phase transitions or structural changes that reduce its ability to intercalate lithium ions. </a:t>
            </a:r>
          </a:p>
          <a:p>
            <a:pPr marL="285750" lvl="0" indent="-285750" algn="just">
              <a:buFont typeface="Wingdings" pitchFamily="2" charset="2"/>
              <a:buChar char="§"/>
            </a:pPr>
            <a:r>
              <a:rPr lang="en-US" dirty="0"/>
              <a:t>The SEI layer on the anode surface grows over time and can consume active lithium ions, reducing the battery’s capacity. This growth also affects the ionic conductivity of the electrolyte. As a battery ages, its internal resistance tends to increase. </a:t>
            </a:r>
          </a:p>
          <a:p>
            <a:pPr marL="285750" lvl="0" indent="-285750" algn="just">
              <a:buFont typeface="Wingdings" pitchFamily="2" charset="2"/>
              <a:buChar char="§"/>
            </a:pPr>
            <a:r>
              <a:rPr lang="en-US" dirty="0"/>
              <a:t>This resistance, which includes both ohmic resistance (due to the battery's materials) and charge transfer resistance (due to electrochemical reactions), affects the battery’s efficiency and power delivery to degradation of the electrolyte and changes in electrode materials can impede the movement of lithium ions, increasing internal resistance and reducing the battery’s performance. </a:t>
            </a:r>
          </a:p>
          <a:p>
            <a:pPr marL="285750" lvl="0" indent="-285750" algn="just">
              <a:buFont typeface="Wingdings" pitchFamily="2" charset="2"/>
              <a:buChar char="§"/>
            </a:pPr>
            <a:r>
              <a:rPr lang="en-US" dirty="0"/>
              <a:t>Increased resistance leads to higher heat generation during charge and discharge cycles, which can further exacerbate degradation and contribute to thermal management issues. Aging batteries often exhibit reduced charge and discharge rates. </a:t>
            </a:r>
          </a:p>
          <a:p>
            <a:pPr marL="285750" lvl="0" indent="-285750" algn="just">
              <a:buFont typeface="Wingdings" pitchFamily="2" charset="2"/>
              <a:buChar char="§"/>
            </a:pPr>
            <a:endParaRPr lang="en-US" dirty="0"/>
          </a:p>
        </p:txBody>
      </p:sp>
    </p:spTree>
    <p:extLst>
      <p:ext uri="{BB962C8B-B14F-4D97-AF65-F5344CB8AC3E}">
        <p14:creationId xmlns:p14="http://schemas.microsoft.com/office/powerpoint/2010/main" val="56482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1" y="-152400"/>
            <a:ext cx="8887691" cy="7294305"/>
          </a:xfrm>
          <a:prstGeom prst="rect">
            <a:avLst/>
          </a:prstGeom>
          <a:noFill/>
        </p:spPr>
        <p:txBody>
          <a:bodyPr wrap="square" rtlCol="0">
            <a:spAutoFit/>
          </a:bodyPr>
          <a:lstStyle/>
          <a:p>
            <a:pPr lvl="0" algn="just"/>
            <a:endParaRPr lang="en-US" dirty="0"/>
          </a:p>
          <a:p>
            <a:pPr marL="285750" lvl="0" indent="-285750" algn="just">
              <a:buFont typeface="Wingdings" pitchFamily="2" charset="2"/>
              <a:buChar char="§"/>
            </a:pPr>
            <a:r>
              <a:rPr lang="en-US" dirty="0"/>
              <a:t>This effect is primarily due to degraded electrode materials can lead to slower kinetics of electrochemical reactions, impacting the battery’s ability to deliver or accept charge quickly. Higher internal resistance reduces the efficiency of energy transfer, leading to slower charging and discharging processes. </a:t>
            </a:r>
          </a:p>
          <a:p>
            <a:pPr marL="285750" lvl="0" indent="-285750" algn="just">
              <a:buFont typeface="Wingdings" pitchFamily="2" charset="2"/>
              <a:buChar char="§"/>
            </a:pPr>
            <a:r>
              <a:rPr lang="en-US" dirty="0"/>
              <a:t>Degradation can also cause a decrease in the voltage delivered by the battery. Factors contributing to voltage drop include to decomposition of the electrolyte can lead to increased resistance and reduced voltage output. Deterioration of electrode materials can reduce the overall voltage capability of the battery. </a:t>
            </a:r>
          </a:p>
          <a:p>
            <a:pPr marL="285750" lvl="0" indent="-285750" algn="just">
              <a:buFont typeface="Wingdings" pitchFamily="2" charset="2"/>
              <a:buChar char="§"/>
            </a:pPr>
            <a:r>
              <a:rPr lang="en-US" dirty="0"/>
              <a:t>As batteries degrade, safety concerns become more prominent to degradation can lead to increased internal resistance and heat generation, raising the risk of thermal runaway, where uncontrolled reactions cause excessive heat and potentially catastrophic failures. </a:t>
            </a:r>
          </a:p>
          <a:p>
            <a:pPr marL="285750" lvl="0" indent="-285750" algn="just">
              <a:buFont typeface="Wingdings" pitchFamily="2" charset="2"/>
              <a:buChar char="§"/>
            </a:pPr>
            <a:r>
              <a:rPr lang="en-US" dirty="0"/>
              <a:t>Decomposition of the electrolyte or electrode materials can generate gases, leading to increased internal pressure and potential leakage or swelling. </a:t>
            </a:r>
          </a:p>
          <a:p>
            <a:pPr marL="285750" lvl="0" indent="-285750" algn="just">
              <a:buFont typeface="Wingdings" pitchFamily="2" charset="2"/>
              <a:buChar char="§"/>
            </a:pPr>
            <a:r>
              <a:rPr lang="en-US" dirty="0"/>
              <a:t>The overall cycle life of a lithium-ion battery the number of charge and discharge cycles it can undergo before its performance significantly degrades is affected by Continuous cycling leads to cumulative effects of degradation, impacting capacity, resistance, and overall performance. </a:t>
            </a:r>
          </a:p>
          <a:p>
            <a:pPr marL="285750" lvl="0" indent="-285750" algn="just">
              <a:buFont typeface="Wingdings" pitchFamily="2" charset="2"/>
              <a:buChar char="§"/>
            </a:pPr>
            <a:r>
              <a:rPr lang="en-US" dirty="0"/>
              <a:t>Factors such as high temperatures, deep discharge cycles, and overcharging can accelerate degradation and shorten cycle life. Addressing degradation effects involves several strategies to developing more stable and durable electrode and electrolyte materials can mitigate degradation effects. </a:t>
            </a:r>
          </a:p>
          <a:p>
            <a:pPr marL="285750" lvl="0" indent="-285750" algn="just">
              <a:buFont typeface="Wingdings" pitchFamily="2" charset="2"/>
              <a:buChar char="§"/>
            </a:pPr>
            <a:r>
              <a:rPr lang="en-US" dirty="0"/>
              <a:t>Advanced battery management systems can monitor and optimize charging and discharging processes to minimize degradation. Effective thermal management can help control temperature and reduce the impact of thermal degradation.</a:t>
            </a:r>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257786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94397"/>
            <a:ext cx="8686800" cy="984885"/>
          </a:xfrm>
          <a:prstGeom prst="rect">
            <a:avLst/>
          </a:prstGeom>
          <a:noFill/>
        </p:spPr>
        <p:txBody>
          <a:bodyPr wrap="square" rtlCol="0">
            <a:spAutoFit/>
          </a:bodyPr>
          <a:lstStyle/>
          <a:p>
            <a:r>
              <a:rPr lang="en-US" sz="1600" b="1" dirty="0">
                <a:solidFill>
                  <a:schemeClr val="accent2">
                    <a:lumMod val="50000"/>
                  </a:schemeClr>
                </a:solidFill>
                <a:latin typeface="Arial Black" pitchFamily="34" charset="0"/>
              </a:rPr>
              <a:t>LITERATURE REVIEW</a:t>
            </a:r>
            <a:endParaRPr lang="en-US" sz="1600" dirty="0">
              <a:solidFill>
                <a:schemeClr val="accent2">
                  <a:lumMod val="50000"/>
                </a:schemeClr>
              </a:solidFill>
              <a:latin typeface="Arial Black" pitchFamily="34" charset="0"/>
            </a:endParaRPr>
          </a:p>
          <a:p>
            <a:r>
              <a:rPr lang="en-US" sz="1400" dirty="0"/>
              <a:t> </a:t>
            </a:r>
          </a:p>
          <a:p>
            <a:r>
              <a:rPr lang="en-US" sz="1400" dirty="0"/>
              <a:t> </a:t>
            </a:r>
          </a:p>
          <a:p>
            <a:r>
              <a:rPr lang="en-US" sz="1400" dirty="0"/>
              <a:t> </a:t>
            </a:r>
          </a:p>
        </p:txBody>
      </p:sp>
      <p:sp>
        <p:nvSpPr>
          <p:cNvPr id="3" name="TextBox 2"/>
          <p:cNvSpPr txBox="1"/>
          <p:nvPr/>
        </p:nvSpPr>
        <p:spPr>
          <a:xfrm>
            <a:off x="152400" y="381000"/>
            <a:ext cx="8762999" cy="6678751"/>
          </a:xfrm>
          <a:prstGeom prst="rect">
            <a:avLst/>
          </a:prstGeom>
          <a:noFill/>
        </p:spPr>
        <p:txBody>
          <a:bodyPr wrap="square" rtlCol="0">
            <a:spAutoFit/>
          </a:bodyPr>
          <a:lstStyle/>
          <a:p>
            <a:pPr algn="just"/>
            <a:r>
              <a:rPr lang="en-US" dirty="0"/>
              <a:t>The development of lithium-ion batteries is a significant scientific achievement recognized by the Nobel Prize awarded to John B. Goodenough, M. Stanley Whittingham, and Akira Yoshino in 2019. To further advance this field, the use of Hardware Description Language (HDL) to model battery characteristics and test bench programming to validate these models offers an innovative approach. This literature review explores how HDL and test bench programming can contribute to the continued evolution of lithium-ion battery technology and the theoretical underpinnings that could support a Nobel Prize-worthy development.</a:t>
            </a:r>
          </a:p>
          <a:p>
            <a:pPr algn="just"/>
            <a:r>
              <a:rPr lang="en-US" b="1" dirty="0"/>
              <a:t>a) Advancements in HDL for Battery Modeling: </a:t>
            </a:r>
            <a:r>
              <a:rPr lang="en-US" dirty="0"/>
              <a:t>Hardware Description Language, such as VHDL (VHSIC Hardware Description Language) and Verilog, has traditionally been used for digital circuit design. Its application in battery modeling is a more recent development that leverages its capability to describe complex systems with precision.</a:t>
            </a:r>
          </a:p>
          <a:p>
            <a:pPr lvl="0" algn="just"/>
            <a:r>
              <a:rPr lang="en-US" b="1" dirty="0"/>
              <a:t>HDL Modeling of Electrical Characteristics:</a:t>
            </a:r>
            <a:r>
              <a:rPr lang="en-US" dirty="0"/>
              <a:t> HDL allows for the detailed simulation of electrical characteristics of lithium-ion batteries, such as voltage, current, and internal resistance. Research by Lee et al. (2018) demonstrated how HDL can model the electrical behavior of batteries, providing insights into how various factors affect performance and efficiency. This approach helps in optimizing battery designs and understanding performance under different conditions.</a:t>
            </a:r>
          </a:p>
          <a:p>
            <a:pPr lvl="0" algn="just"/>
            <a:r>
              <a:rPr lang="en-US" b="1" dirty="0"/>
              <a:t>Thermal and Electrochemical Simulations:</a:t>
            </a:r>
            <a:r>
              <a:rPr lang="en-US" dirty="0"/>
              <a:t> HDL can also be used to simulate thermal dynamics and electrochemical processes within lithium-ion batteries. Studies by Zhang et al. (2020) have shown how HDL models can incorporate thermal management systems and electrochemical reactions, offering a comprehensive view of battery behavior and performance.</a:t>
            </a:r>
          </a:p>
          <a:p>
            <a:pPr algn="just"/>
            <a:endParaRPr lang="en-US" sz="1400" dirty="0"/>
          </a:p>
        </p:txBody>
      </p:sp>
    </p:spTree>
    <p:extLst>
      <p:ext uri="{BB962C8B-B14F-4D97-AF65-F5344CB8AC3E}">
        <p14:creationId xmlns:p14="http://schemas.microsoft.com/office/powerpoint/2010/main" val="74049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5" y="228600"/>
            <a:ext cx="8458200" cy="738664"/>
          </a:xfrm>
          <a:prstGeom prst="rect">
            <a:avLst/>
          </a:prstGeom>
          <a:noFill/>
        </p:spPr>
        <p:txBody>
          <a:bodyPr wrap="square" rtlCol="0">
            <a:spAutoFit/>
          </a:bodyPr>
          <a:lstStyle/>
          <a:p>
            <a:pPr algn="just"/>
            <a:r>
              <a:rPr lang="en-US" sz="1400" dirty="0"/>
              <a:t> </a:t>
            </a:r>
          </a:p>
          <a:p>
            <a:pPr algn="just"/>
            <a:endParaRPr lang="en-US" sz="1400" dirty="0"/>
          </a:p>
          <a:p>
            <a:pPr algn="just"/>
            <a:endParaRPr lang="en-US" sz="1400" dirty="0"/>
          </a:p>
        </p:txBody>
      </p:sp>
      <p:sp>
        <p:nvSpPr>
          <p:cNvPr id="3" name="TextBox 2"/>
          <p:cNvSpPr txBox="1"/>
          <p:nvPr/>
        </p:nvSpPr>
        <p:spPr>
          <a:xfrm>
            <a:off x="290945" y="228600"/>
            <a:ext cx="8700655" cy="6463308"/>
          </a:xfrm>
          <a:prstGeom prst="rect">
            <a:avLst/>
          </a:prstGeom>
          <a:noFill/>
        </p:spPr>
        <p:txBody>
          <a:bodyPr wrap="square" rtlCol="0">
            <a:spAutoFit/>
          </a:bodyPr>
          <a:lstStyle/>
          <a:p>
            <a:pPr algn="just"/>
            <a:r>
              <a:rPr lang="en-US" b="1" dirty="0"/>
              <a:t>b) Test Bench Programming for Verification: </a:t>
            </a:r>
            <a:r>
              <a:rPr lang="en-US" dirty="0"/>
              <a:t>Test bench programming is critical for validating HDL models of lithium-ion batteries. Test benches provide a controlled environment to simulate and test models, ensuring their accuracy and reliability.</a:t>
            </a:r>
          </a:p>
          <a:p>
            <a:pPr lvl="0" algn="just"/>
            <a:r>
              <a:rPr lang="en-US" b="1" dirty="0"/>
              <a:t>Purpose and Implementation:</a:t>
            </a:r>
            <a:r>
              <a:rPr lang="en-US" dirty="0"/>
              <a:t> Test benches are designed to replicate real-world conditions and validate the performance of HDL models. They allow for the comparison of simulated results with experimental data, which is crucial for verifying the accuracy of models. Research by Roberts et al. (2023) highlighted the importance of test bench programming in confirming the predictions made by HDL models, ensuring that they reflect actual battery behavior.</a:t>
            </a:r>
          </a:p>
          <a:p>
            <a:pPr lvl="0" algn="just"/>
            <a:r>
              <a:rPr lang="en-US" b="1" dirty="0"/>
              <a:t>Examples and Techniques:</a:t>
            </a:r>
            <a:r>
              <a:rPr lang="en-US" dirty="0"/>
              <a:t> Test bench programming involves creating scenarios that simulate various operating conditions, such as different charge/discharge rates and temperatures. Studies by Zhao utilized test benches to validate HDL models of battery degradation and capacity loss, providing valuable data for improving battery designs (Zhao et al. (2023) </a:t>
            </a:r>
          </a:p>
          <a:p>
            <a:pPr algn="just"/>
            <a:r>
              <a:rPr lang="en-US" b="1" dirty="0"/>
              <a:t>Integration of HDL and Test Bench Programming: </a:t>
            </a:r>
            <a:r>
              <a:rPr lang="en-US" dirty="0"/>
              <a:t>Combining HDL with test bench programming provides a robust framework for developing and validating battery models. This integration enhances the accuracy and reliability of simulations, supporting the advancement of battery technology.</a:t>
            </a:r>
          </a:p>
          <a:p>
            <a:pPr lvl="0" algn="just"/>
            <a:r>
              <a:rPr lang="en-US" b="1" dirty="0"/>
              <a:t>Validation and Refinement:</a:t>
            </a:r>
            <a:r>
              <a:rPr lang="en-US" dirty="0"/>
              <a:t> The integration allows for iterative refinement of HDL models based on test bench results. This iterative process helps in addressing discrepancies between simulated and experimental data, leading to more accurate and reliable models. Research explored how this integration can be used to refine models and improve performance predictions(Martinez et al. (2024). </a:t>
            </a:r>
          </a:p>
        </p:txBody>
      </p:sp>
    </p:spTree>
    <p:extLst>
      <p:ext uri="{BB962C8B-B14F-4D97-AF65-F5344CB8AC3E}">
        <p14:creationId xmlns:p14="http://schemas.microsoft.com/office/powerpoint/2010/main" val="139797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6186309"/>
          </a:xfrm>
          <a:prstGeom prst="rect">
            <a:avLst/>
          </a:prstGeom>
          <a:noFill/>
        </p:spPr>
        <p:txBody>
          <a:bodyPr wrap="square" rtlCol="0">
            <a:spAutoFit/>
          </a:bodyPr>
          <a:lstStyle/>
          <a:p>
            <a:pPr lvl="0" algn="just"/>
            <a:r>
              <a:rPr lang="en-US" b="1" dirty="0"/>
              <a:t>Machine Learning and Optimization:</a:t>
            </a:r>
            <a:r>
              <a:rPr lang="en-US" dirty="0"/>
              <a:t> Recent advancements include integrating machine learning algorithms with HDL models to enhance predictive capabilities. Studies by Davis et al. (2021) and Martinez et al. (2024) demonstrated how machine learning can be combined with HDL to optimize battery performance and extend lifespan, pushing the boundaries of battery technology.</a:t>
            </a:r>
          </a:p>
          <a:p>
            <a:pPr algn="just"/>
            <a:r>
              <a:rPr lang="en-US" b="1" dirty="0"/>
              <a:t>Theoretical Contributions and Nobel Prize Considerations: </a:t>
            </a:r>
            <a:r>
              <a:rPr lang="en-US" dirty="0"/>
              <a:t>The theoretical contributions of HDL and test bench programming to the development of lithium-ion batteries represent a significant advancement in battery research. These contributions align with the principles of innovation and excellence recognized by the Nobel Prize.</a:t>
            </a:r>
          </a:p>
          <a:p>
            <a:pPr lvl="0" algn="just"/>
            <a:r>
              <a:rPr lang="en-US" b="1" dirty="0"/>
              <a:t>Innovative Modeling Techniques:</a:t>
            </a:r>
            <a:r>
              <a:rPr lang="en-US" dirty="0"/>
              <a:t> The application of HDL to battery modeling introduces innovative techniques for simulating complex interactions within batteries. This advancement provides a deeper understanding of battery behavior and performance, which is crucial for developing next-generation batteries.</a:t>
            </a:r>
          </a:p>
          <a:p>
            <a:pPr lvl="0" algn="just"/>
            <a:r>
              <a:rPr lang="en-US" b="1" dirty="0"/>
              <a:t>Enhanced Verification Methods:</a:t>
            </a:r>
            <a:r>
              <a:rPr lang="en-US" dirty="0"/>
              <a:t> The use of test bench programming to verify HDL models represents a rigorous approach to ensuring the accuracy and reliability of simulations. This method enhances the credibility of battery models and supports the development of more efficient and durable batteries.</a:t>
            </a:r>
          </a:p>
          <a:p>
            <a:pPr lvl="0" algn="just"/>
            <a:r>
              <a:rPr lang="en-US" b="1" dirty="0"/>
              <a:t>Impact on Battery Technology:</a:t>
            </a:r>
            <a:r>
              <a:rPr lang="en-US" dirty="0"/>
              <a:t> The integration of HDL and test bench programming contributes to the continued evolution of lithium-ion battery technology, addressing challenges such as performance optimization, thermal management, and degradation. These advancements have the potential to drive significant progress in the field and could support future Nobel Prize-worthy developments.</a:t>
            </a:r>
          </a:p>
        </p:txBody>
      </p:sp>
    </p:spTree>
    <p:extLst>
      <p:ext uri="{BB962C8B-B14F-4D97-AF65-F5344CB8AC3E}">
        <p14:creationId xmlns:p14="http://schemas.microsoft.com/office/powerpoint/2010/main" val="301623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821" y="3200400"/>
            <a:ext cx="8458200" cy="769441"/>
          </a:xfrm>
          <a:prstGeom prst="rect">
            <a:avLst/>
          </a:prstGeom>
          <a:noFill/>
        </p:spPr>
        <p:txBody>
          <a:bodyPr wrap="square" rtlCol="0">
            <a:spAutoFit/>
          </a:bodyPr>
          <a:lstStyle/>
          <a:p>
            <a:r>
              <a:rPr lang="en-US" sz="1600" b="1" dirty="0">
                <a:solidFill>
                  <a:schemeClr val="accent2">
                    <a:lumMod val="50000"/>
                  </a:schemeClr>
                </a:solidFill>
                <a:latin typeface="Arial Black" pitchFamily="34" charset="0"/>
              </a:rPr>
              <a:t>Research Gaps</a:t>
            </a:r>
            <a:endParaRPr lang="en-US" sz="1600" dirty="0">
              <a:solidFill>
                <a:schemeClr val="accent2">
                  <a:lumMod val="50000"/>
                </a:schemeClr>
              </a:solidFill>
              <a:latin typeface="Arial Black" pitchFamily="34" charset="0"/>
            </a:endParaRPr>
          </a:p>
          <a:p>
            <a:r>
              <a:rPr lang="en-US" sz="1400" dirty="0"/>
              <a:t> </a:t>
            </a:r>
          </a:p>
          <a:p>
            <a:r>
              <a:rPr lang="en-US" sz="1400" dirty="0"/>
              <a:t> </a:t>
            </a:r>
          </a:p>
        </p:txBody>
      </p:sp>
      <p:sp>
        <p:nvSpPr>
          <p:cNvPr id="3" name="TextBox 2"/>
          <p:cNvSpPr txBox="1"/>
          <p:nvPr/>
        </p:nvSpPr>
        <p:spPr>
          <a:xfrm>
            <a:off x="304800" y="3810000"/>
            <a:ext cx="8458200" cy="2308324"/>
          </a:xfrm>
          <a:prstGeom prst="rect">
            <a:avLst/>
          </a:prstGeom>
          <a:noFill/>
        </p:spPr>
        <p:txBody>
          <a:bodyPr wrap="square" rtlCol="0">
            <a:spAutoFit/>
          </a:bodyPr>
          <a:lstStyle/>
          <a:p>
            <a:pPr marL="285750" indent="-285750">
              <a:buFont typeface="Wingdings" pitchFamily="2" charset="2"/>
              <a:buChar char="§"/>
            </a:pPr>
            <a:r>
              <a:rPr lang="en-US" dirty="0"/>
              <a:t>Hardware Description Language (HDL) for Battery Modeling</a:t>
            </a:r>
          </a:p>
          <a:p>
            <a:pPr marL="285750" lvl="0" indent="-285750" algn="just">
              <a:buFont typeface="Wingdings" pitchFamily="2" charset="2"/>
              <a:buChar char="§"/>
            </a:pPr>
            <a:r>
              <a:rPr lang="en-US" dirty="0"/>
              <a:t>Limited use of HDL in modeling and simulating battery behavior.</a:t>
            </a:r>
          </a:p>
          <a:p>
            <a:pPr marL="285750" lvl="0" indent="-285750" algn="just">
              <a:buFont typeface="Wingdings" pitchFamily="2" charset="2"/>
              <a:buChar char="§"/>
            </a:pPr>
            <a:r>
              <a:rPr lang="en-US" dirty="0"/>
              <a:t>Develop HDL-based models that accurately represent the electrical, thermal, and chemical characteristics of lithium-ion batteries. This includes modeling the electrochemical processes, charge/discharge cycles, and thermal management.</a:t>
            </a:r>
          </a:p>
          <a:p>
            <a:pPr marL="285750" lvl="0" indent="-285750" algn="just">
              <a:buFont typeface="Wingdings" pitchFamily="2" charset="2"/>
              <a:buChar char="§"/>
            </a:pPr>
            <a:r>
              <a:rPr lang="en-US" dirty="0"/>
              <a:t>Extend HDL capabilities to include complex battery behaviors like internal resistance variations and degradation effects over time.</a:t>
            </a:r>
          </a:p>
          <a:p>
            <a:pPr marL="285750" indent="-285750" algn="just">
              <a:buFont typeface="Wingdings" pitchFamily="2" charset="2"/>
              <a:buChar char="§"/>
            </a:pPr>
            <a:endParaRPr lang="en-US" dirty="0"/>
          </a:p>
        </p:txBody>
      </p:sp>
      <p:sp>
        <p:nvSpPr>
          <p:cNvPr id="4" name="Rectangle 3"/>
          <p:cNvSpPr/>
          <p:nvPr/>
        </p:nvSpPr>
        <p:spPr>
          <a:xfrm>
            <a:off x="325821" y="228600"/>
            <a:ext cx="8458200" cy="2585323"/>
          </a:xfrm>
          <a:prstGeom prst="rect">
            <a:avLst/>
          </a:prstGeom>
        </p:spPr>
        <p:txBody>
          <a:bodyPr wrap="square">
            <a:spAutoFit/>
          </a:bodyPr>
          <a:lstStyle/>
          <a:p>
            <a:pPr algn="just"/>
            <a:r>
              <a:rPr lang="en-US" b="1" dirty="0">
                <a:solidFill>
                  <a:schemeClr val="tx2">
                    <a:lumMod val="60000"/>
                    <a:lumOff val="40000"/>
                  </a:schemeClr>
                </a:solidFill>
              </a:rPr>
              <a:t>Recent Advances and Future Directions</a:t>
            </a:r>
            <a:r>
              <a:rPr lang="en-US" b="1" dirty="0"/>
              <a:t>	</a:t>
            </a:r>
            <a:endParaRPr lang="en-US" dirty="0"/>
          </a:p>
          <a:p>
            <a:pPr lvl="0" algn="just"/>
            <a:r>
              <a:rPr lang="en-US" b="1" dirty="0"/>
              <a:t>Advanced Simulation Techniques:</a:t>
            </a:r>
            <a:r>
              <a:rPr lang="en-US" dirty="0"/>
              <a:t> Ongoing research is focused on enhancing HDL models with more sophisticated simulation techniques, including multi-physics simulations that incorporate electrical, thermal, and chemical interactions.</a:t>
            </a:r>
          </a:p>
          <a:p>
            <a:pPr lvl="0" algn="just"/>
            <a:r>
              <a:rPr lang="en-US" b="1" dirty="0"/>
              <a:t>Next-Generation Battery Technologies:</a:t>
            </a:r>
            <a:r>
              <a:rPr lang="en-US" dirty="0"/>
              <a:t> Future work may involve applying HDL and test bench programming to emerging battery technologies, such as solid-state batteries and lithium-sulfur batteries. These advancements could further push the boundaries of battery performance and sustainability.</a:t>
            </a:r>
          </a:p>
          <a:p>
            <a:pPr algn="just"/>
            <a:endParaRPr lang="en-US" dirty="0"/>
          </a:p>
        </p:txBody>
      </p:sp>
    </p:spTree>
    <p:extLst>
      <p:ext uri="{BB962C8B-B14F-4D97-AF65-F5344CB8AC3E}">
        <p14:creationId xmlns:p14="http://schemas.microsoft.com/office/powerpoint/2010/main" val="358503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121552"/>
            <a:ext cx="8763000" cy="523220"/>
          </a:xfrm>
          <a:prstGeom prst="rect">
            <a:avLst/>
          </a:prstGeom>
          <a:noFill/>
        </p:spPr>
        <p:txBody>
          <a:bodyPr wrap="square" rtlCol="0">
            <a:spAutoFit/>
          </a:bodyPr>
          <a:lstStyle/>
          <a:p>
            <a:r>
              <a:rPr lang="en-US" sz="1400" dirty="0"/>
              <a:t> </a:t>
            </a:r>
          </a:p>
          <a:p>
            <a:pPr algn="just"/>
            <a:endParaRPr lang="en-US" sz="1400" dirty="0"/>
          </a:p>
        </p:txBody>
      </p:sp>
      <p:sp>
        <p:nvSpPr>
          <p:cNvPr id="3" name="TextBox 2"/>
          <p:cNvSpPr txBox="1"/>
          <p:nvPr/>
        </p:nvSpPr>
        <p:spPr>
          <a:xfrm>
            <a:off x="226210" y="126807"/>
            <a:ext cx="8744607" cy="7571303"/>
          </a:xfrm>
          <a:prstGeom prst="rect">
            <a:avLst/>
          </a:prstGeom>
          <a:noFill/>
        </p:spPr>
        <p:txBody>
          <a:bodyPr wrap="square" rtlCol="0">
            <a:spAutoFit/>
          </a:bodyPr>
          <a:lstStyle/>
          <a:p>
            <a:pPr lvl="0"/>
            <a:r>
              <a:rPr lang="en-US" sz="1600" b="1" dirty="0">
                <a:solidFill>
                  <a:schemeClr val="accent2">
                    <a:lumMod val="50000"/>
                  </a:schemeClr>
                </a:solidFill>
                <a:latin typeface="Arial Black" pitchFamily="34" charset="0"/>
              </a:rPr>
              <a:t>MATHEMATICAL MODEL</a:t>
            </a:r>
            <a:endParaRPr lang="en-US" sz="1600" dirty="0">
              <a:solidFill>
                <a:schemeClr val="accent2">
                  <a:lumMod val="50000"/>
                </a:schemeClr>
              </a:solidFill>
              <a:latin typeface="Arial Black" pitchFamily="34" charset="0"/>
            </a:endParaRPr>
          </a:p>
          <a:p>
            <a:r>
              <a:rPr lang="en-US" sz="1400" b="1" dirty="0"/>
              <a:t> </a:t>
            </a:r>
            <a:endParaRPr lang="en-US" sz="1400" dirty="0"/>
          </a:p>
          <a:p>
            <a:r>
              <a:rPr lang="en-US" b="1" dirty="0"/>
              <a:t>A)</a:t>
            </a:r>
            <a:r>
              <a:rPr lang="en-US" dirty="0"/>
              <a:t>. The electrical characteristics of lithium-ion batteries are fundamental to understanding their performance, efficiency, and suitability for various applications. These characteristics include the battery’s voltage, current, internal resistance, capacity, and state-of-charge (SOC). Below is an overview of these key electrical characteristics:</a:t>
            </a:r>
          </a:p>
          <a:p>
            <a:r>
              <a:rPr lang="en-US" b="1" dirty="0"/>
              <a:t>1. Voltage</a:t>
            </a:r>
            <a:endParaRPr lang="en-US" dirty="0"/>
          </a:p>
          <a:p>
            <a:r>
              <a:rPr lang="en-US" dirty="0"/>
              <a:t>Open-Circuit Voltage (OCV): The open-circuit voltage (OCV) of a lithium-ion battery is the voltage measured across the terminals when no external load is connected. It is determined by the battery’s chemistry and state of charge.</a:t>
            </a:r>
          </a:p>
          <a:p>
            <a:r>
              <a:rPr lang="en-US" dirty="0"/>
              <a:t>	</a:t>
            </a:r>
          </a:p>
          <a:p>
            <a:r>
              <a:rPr lang="en-US" dirty="0"/>
              <a:t>V</a:t>
            </a:r>
            <a:r>
              <a:rPr lang="en-US" baseline="-25000" dirty="0"/>
              <a:t>ocv</a:t>
            </a:r>
            <a:r>
              <a:rPr lang="en-US" dirty="0"/>
              <a:t> (SOC) =V</a:t>
            </a:r>
            <a:r>
              <a:rPr lang="en-US" baseline="-25000" dirty="0"/>
              <a:t>max</a:t>
            </a:r>
            <a:r>
              <a:rPr lang="en-US" dirty="0"/>
              <a:t> − (V</a:t>
            </a:r>
            <a:r>
              <a:rPr lang="en-US" baseline="-25000" dirty="0"/>
              <a:t>max</a:t>
            </a:r>
            <a:r>
              <a:rPr lang="en-US" dirty="0"/>
              <a:t>−V</a:t>
            </a:r>
            <a:r>
              <a:rPr lang="en-US" baseline="-25000" dirty="0"/>
              <a:t>min</a:t>
            </a:r>
            <a:r>
              <a:rPr lang="en-US" dirty="0"/>
              <a:t>) ⋅ (1−SOC)</a:t>
            </a:r>
          </a:p>
          <a:p>
            <a:r>
              <a:rPr lang="en-US" dirty="0"/>
              <a:t> 	</a:t>
            </a:r>
          </a:p>
          <a:p>
            <a:r>
              <a:rPr lang="en-US" dirty="0"/>
              <a:t>Where:</a:t>
            </a:r>
          </a:p>
          <a:p>
            <a:r>
              <a:rPr lang="en-US" dirty="0"/>
              <a:t>Vocv​(SOC) = Open-circuit voltage as a function of SOC, Vmax​= Maximum voltage of the battery, Vmin​= Minimum voltage of the battery, SOC = State of charge (0 to 1)</a:t>
            </a:r>
          </a:p>
          <a:p>
            <a:r>
              <a:rPr lang="en-US" b="1" dirty="0"/>
              <a:t>Terminal Voltage</a:t>
            </a:r>
            <a:r>
              <a:rPr lang="en-US" dirty="0"/>
              <a:t>: The terminal voltage is the voltage measured across the battery terminals when it is under load. It is affected by internal resistance and the current flowing through the battery.</a:t>
            </a:r>
          </a:p>
          <a:p>
            <a:r>
              <a:rPr lang="en-US" dirty="0"/>
              <a:t> </a:t>
            </a:r>
          </a:p>
          <a:p>
            <a:r>
              <a:rPr lang="en-US" dirty="0"/>
              <a:t>V</a:t>
            </a:r>
            <a:r>
              <a:rPr lang="en-US" baseline="-25000" dirty="0"/>
              <a:t>terminal</a:t>
            </a:r>
            <a:r>
              <a:rPr lang="en-US" dirty="0"/>
              <a:t>​=V</a:t>
            </a:r>
            <a:r>
              <a:rPr lang="en-US" baseline="-25000" dirty="0"/>
              <a:t>ocv</a:t>
            </a:r>
            <a:r>
              <a:rPr lang="en-US" dirty="0"/>
              <a:t>​−I⋅R</a:t>
            </a:r>
            <a:r>
              <a:rPr lang="en-US" baseline="-25000" dirty="0"/>
              <a:t>internal</a:t>
            </a:r>
            <a:r>
              <a:rPr lang="en-US" dirty="0"/>
              <a:t>​</a:t>
            </a:r>
          </a:p>
          <a:p>
            <a:r>
              <a:rPr lang="en-US" dirty="0"/>
              <a:t> </a:t>
            </a:r>
          </a:p>
          <a:p>
            <a:r>
              <a:rPr lang="en-US" dirty="0"/>
              <a:t>Where:</a:t>
            </a:r>
          </a:p>
          <a:p>
            <a:r>
              <a:rPr lang="en-US" dirty="0"/>
              <a:t>I = Current flowing through the battery, R</a:t>
            </a:r>
            <a:r>
              <a:rPr lang="en-US" baseline="-25000" dirty="0"/>
              <a:t>internal </a:t>
            </a:r>
            <a:r>
              <a:rPr lang="en-US" dirty="0"/>
              <a:t>​ = Internal resistance of the battery</a:t>
            </a:r>
          </a:p>
          <a:p>
            <a:pPr algn="just"/>
            <a:endParaRPr lang="en-US" sz="1400" dirty="0"/>
          </a:p>
          <a:p>
            <a:pPr algn="just"/>
            <a:endParaRPr lang="en-US" sz="1400" dirty="0"/>
          </a:p>
          <a:p>
            <a:pPr algn="just"/>
            <a:endParaRPr lang="en-US" sz="1400" dirty="0"/>
          </a:p>
        </p:txBody>
      </p:sp>
    </p:spTree>
    <p:extLst>
      <p:ext uri="{BB962C8B-B14F-4D97-AF65-F5344CB8AC3E}">
        <p14:creationId xmlns:p14="http://schemas.microsoft.com/office/powerpoint/2010/main" val="127310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6186309"/>
          </a:xfrm>
          <a:prstGeom prst="rect">
            <a:avLst/>
          </a:prstGeom>
          <a:noFill/>
        </p:spPr>
        <p:txBody>
          <a:bodyPr wrap="square" rtlCol="0">
            <a:spAutoFit/>
          </a:bodyPr>
          <a:lstStyle/>
          <a:p>
            <a:r>
              <a:rPr lang="en-US" b="1" dirty="0"/>
              <a:t>2. Current</a:t>
            </a:r>
            <a:endParaRPr lang="en-US" dirty="0"/>
          </a:p>
          <a:p>
            <a:r>
              <a:rPr lang="en-US" dirty="0"/>
              <a:t>Charge and Discharge Current: The current flowing into (charging) or out of (discharging) a lithium-ion battery is crucial for determining its power output and energy storage. The current must be controlled to avoid damaging the battery.</a:t>
            </a:r>
          </a:p>
          <a:p>
            <a:r>
              <a:rPr lang="en-US" dirty="0"/>
              <a:t>  </a:t>
            </a:r>
          </a:p>
          <a:p>
            <a:r>
              <a:rPr lang="en-US" dirty="0"/>
              <a:t>I</a:t>
            </a:r>
            <a:r>
              <a:rPr lang="en-US" baseline="-25000" dirty="0"/>
              <a:t>charge</a:t>
            </a:r>
            <a:r>
              <a:rPr lang="en-US" dirty="0"/>
              <a:t>=P</a:t>
            </a:r>
            <a:r>
              <a:rPr lang="en-US" baseline="-25000" dirty="0"/>
              <a:t>charge</a:t>
            </a:r>
            <a:r>
              <a:rPr lang="en-US" dirty="0"/>
              <a:t>/ V</a:t>
            </a:r>
            <a:r>
              <a:rPr lang="en-US" baseline="-25000" dirty="0"/>
              <a:t>ocv</a:t>
            </a:r>
            <a:endParaRPr lang="en-US" dirty="0"/>
          </a:p>
          <a:p>
            <a:r>
              <a:rPr lang="en-US" dirty="0"/>
              <a:t> </a:t>
            </a:r>
          </a:p>
          <a:p>
            <a:r>
              <a:rPr lang="en-US" dirty="0"/>
              <a:t>I</a:t>
            </a:r>
            <a:r>
              <a:rPr lang="en-US" baseline="-25000" dirty="0"/>
              <a:t>discharge</a:t>
            </a:r>
            <a:r>
              <a:rPr lang="en-US" dirty="0"/>
              <a:t>​= ​  P</a:t>
            </a:r>
            <a:r>
              <a:rPr lang="en-US" baseline="-25000" dirty="0"/>
              <a:t>discharge</a:t>
            </a:r>
            <a:r>
              <a:rPr lang="en-US" dirty="0"/>
              <a:t>​​ / V</a:t>
            </a:r>
            <a:r>
              <a:rPr lang="en-US" baseline="-25000" dirty="0"/>
              <a:t>terminal</a:t>
            </a:r>
            <a:endParaRPr lang="en-US" dirty="0"/>
          </a:p>
          <a:p>
            <a:r>
              <a:rPr lang="en-US" dirty="0"/>
              <a:t>Where:</a:t>
            </a:r>
          </a:p>
          <a:p>
            <a:r>
              <a:rPr lang="en-US" dirty="0"/>
              <a:t>P</a:t>
            </a:r>
            <a:r>
              <a:rPr lang="en-US" baseline="-25000" dirty="0"/>
              <a:t>charge</a:t>
            </a:r>
            <a:r>
              <a:rPr lang="en-US" dirty="0"/>
              <a:t>​= Power applied during charging, P</a:t>
            </a:r>
            <a:r>
              <a:rPr lang="en-US" baseline="-25000" dirty="0"/>
              <a:t>discharge</a:t>
            </a:r>
            <a:r>
              <a:rPr lang="en-US" dirty="0"/>
              <a:t>​= Power output during discharging</a:t>
            </a:r>
          </a:p>
          <a:p>
            <a:r>
              <a:rPr lang="en-US" b="1" dirty="0"/>
              <a:t>3. Internal Resistance</a:t>
            </a:r>
            <a:endParaRPr lang="en-US" dirty="0"/>
          </a:p>
          <a:p>
            <a:r>
              <a:rPr lang="en-US" dirty="0"/>
              <a:t>Ohmic Resistance: Internal resistance is a critical parameter affecting battery performance. It consists of several components, including resistance from the electrolyte, electrodes, and current collectors.</a:t>
            </a:r>
          </a:p>
          <a:p>
            <a:r>
              <a:rPr lang="en-US" dirty="0"/>
              <a:t>R</a:t>
            </a:r>
            <a:r>
              <a:rPr lang="en-US" baseline="-25000" dirty="0"/>
              <a:t>internal</a:t>
            </a:r>
            <a:r>
              <a:rPr lang="en-US" dirty="0"/>
              <a:t>​= R</a:t>
            </a:r>
            <a:r>
              <a:rPr lang="en-US" baseline="-25000" dirty="0"/>
              <a:t>ohmic</a:t>
            </a:r>
            <a:r>
              <a:rPr lang="en-US" dirty="0"/>
              <a:t>​ + R</a:t>
            </a:r>
            <a:r>
              <a:rPr lang="en-US" baseline="-25000" dirty="0"/>
              <a:t>contact</a:t>
            </a:r>
            <a:r>
              <a:rPr lang="en-US" dirty="0"/>
              <a:t> ​+ R</a:t>
            </a:r>
            <a:r>
              <a:rPr lang="en-US" baseline="-25000" dirty="0"/>
              <a:t>electrolyte</a:t>
            </a:r>
            <a:r>
              <a:rPr lang="en-US" dirty="0"/>
              <a:t>​</a:t>
            </a:r>
          </a:p>
          <a:p>
            <a:r>
              <a:rPr lang="en-US" dirty="0"/>
              <a:t>Where:</a:t>
            </a:r>
          </a:p>
          <a:p>
            <a:r>
              <a:rPr lang="en-US" dirty="0"/>
              <a:t>R</a:t>
            </a:r>
            <a:r>
              <a:rPr lang="en-US" baseline="-25000" dirty="0"/>
              <a:t>ohmic</a:t>
            </a:r>
            <a:r>
              <a:rPr lang="en-US" dirty="0"/>
              <a:t>​= Resistance of the battery’s internal components, R</a:t>
            </a:r>
            <a:r>
              <a:rPr lang="en-US" baseline="-25000" dirty="0"/>
              <a:t>contact</a:t>
            </a:r>
            <a:r>
              <a:rPr lang="en-US" dirty="0"/>
              <a:t>​= Contact resistance, R</a:t>
            </a:r>
            <a:r>
              <a:rPr lang="en-US" baseline="-25000" dirty="0"/>
              <a:t>electrolyte</a:t>
            </a:r>
            <a:r>
              <a:rPr lang="en-US" dirty="0"/>
              <a:t>​ = Electrolyte resistance</a:t>
            </a:r>
          </a:p>
          <a:p>
            <a:r>
              <a:rPr lang="en-US" dirty="0"/>
              <a:t>Impact on Performance: Internal resistance affects the terminal voltage and heat generation within the battery. Higher internal resistance leads to lower efficiency and increased heat dissipation.</a:t>
            </a:r>
          </a:p>
          <a:p>
            <a:endParaRPr lang="en-US" dirty="0"/>
          </a:p>
        </p:txBody>
      </p:sp>
    </p:spTree>
    <p:extLst>
      <p:ext uri="{BB962C8B-B14F-4D97-AF65-F5344CB8AC3E}">
        <p14:creationId xmlns:p14="http://schemas.microsoft.com/office/powerpoint/2010/main" val="93830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126124"/>
                <a:ext cx="8839200" cy="6580135"/>
              </a:xfrm>
              <a:prstGeom prst="rect">
                <a:avLst/>
              </a:prstGeom>
              <a:noFill/>
            </p:spPr>
            <p:txBody>
              <a:bodyPr wrap="square" rtlCol="0">
                <a:spAutoFit/>
              </a:bodyPr>
              <a:lstStyle/>
              <a:p>
                <a:r>
                  <a:rPr lang="en-US" b="1" dirty="0"/>
                  <a:t>4. Capacity</a:t>
                </a:r>
                <a:endParaRPr lang="en-US" dirty="0"/>
              </a:p>
              <a:p>
                <a:r>
                  <a:rPr lang="en-US" dirty="0"/>
                  <a:t>Rated Capacity: The capacity of a lithium-ion battery is the amount of charge it can store and deliver, typically measured in ampere-hours (Ah) or milliampere-hours (mAh).</a:t>
                </a:r>
              </a:p>
              <a:p>
                <a:r>
                  <a:rPr lang="en-US" dirty="0"/>
                  <a:t> </a:t>
                </a:r>
              </a:p>
              <a:p>
                <a:r>
                  <a:rPr lang="en-US" dirty="0"/>
                  <a:t>C</a:t>
                </a:r>
                <a:r>
                  <a:rPr lang="en-US" baseline="-25000" dirty="0"/>
                  <a:t>rated</a:t>
                </a:r>
                <a:r>
                  <a:rPr lang="en-US" dirty="0"/>
                  <a:t>​=I</a:t>
                </a:r>
                <a:r>
                  <a:rPr lang="en-US" baseline="-25000" dirty="0"/>
                  <a:t>max</a:t>
                </a:r>
                <a:r>
                  <a:rPr lang="en-US" dirty="0"/>
                  <a:t>​ ⋅t</a:t>
                </a:r>
                <a:r>
                  <a:rPr lang="en-US" baseline="-25000" dirty="0"/>
                  <a:t>max</a:t>
                </a:r>
                <a:r>
                  <a:rPr lang="en-US" dirty="0"/>
                  <a:t>​</a:t>
                </a:r>
              </a:p>
              <a:p>
                <a:r>
                  <a:rPr lang="en-US" dirty="0"/>
                  <a:t> </a:t>
                </a:r>
              </a:p>
              <a:p>
                <a:r>
                  <a:rPr lang="en-US" dirty="0"/>
                  <a:t>Where: C</a:t>
                </a:r>
                <a:r>
                  <a:rPr lang="en-US" baseline="-25000" dirty="0"/>
                  <a:t>rated</a:t>
                </a:r>
                <a:r>
                  <a:rPr lang="en-US" dirty="0"/>
                  <a:t>​= Rated capacity, I</a:t>
                </a:r>
                <a:r>
                  <a:rPr lang="en-US" baseline="-25000" dirty="0"/>
                  <a:t>max</a:t>
                </a:r>
                <a:r>
                  <a:rPr lang="en-US" dirty="0"/>
                  <a:t>​= Maximum current, t</a:t>
                </a:r>
                <a:r>
                  <a:rPr lang="en-US" baseline="-25000" dirty="0"/>
                  <a:t>max</a:t>
                </a:r>
                <a:r>
                  <a:rPr lang="en-US" dirty="0"/>
                  <a:t>​= Maximum discharge time</a:t>
                </a:r>
              </a:p>
              <a:p>
                <a:r>
                  <a:rPr lang="en-US" dirty="0"/>
                  <a:t>Available Capacity: The available capacity varies with the state of charge and discharge conditions. It can be calculated using:</a:t>
                </a:r>
              </a:p>
              <a:p>
                <a:r>
                  <a:rPr lang="en-US" dirty="0"/>
                  <a:t> </a:t>
                </a:r>
              </a:p>
              <a:p>
                <a:r>
                  <a:rPr lang="en-US" dirty="0"/>
                  <a:t>C</a:t>
                </a:r>
                <a:r>
                  <a:rPr lang="en-US" baseline="-25000" dirty="0"/>
                  <a:t>available</a:t>
                </a:r>
                <a:r>
                  <a:rPr lang="en-US" dirty="0"/>
                  <a:t> (SOC) = C</a:t>
                </a:r>
                <a:r>
                  <a:rPr lang="en-US" baseline="-25000" dirty="0"/>
                  <a:t>rated</a:t>
                </a:r>
                <a:r>
                  <a:rPr lang="en-US" dirty="0"/>
                  <a:t>⋅SOC</a:t>
                </a:r>
              </a:p>
              <a:p>
                <a:endParaRPr lang="en-US" b="1" dirty="0"/>
              </a:p>
              <a:p>
                <a:r>
                  <a:rPr lang="en-US" b="1" dirty="0"/>
                  <a:t>5. State of Charge (SOC)</a:t>
                </a:r>
                <a:endParaRPr lang="en-US" dirty="0"/>
              </a:p>
              <a:p>
                <a:r>
                  <a:rPr lang="en-US" dirty="0"/>
                  <a:t>Definition: The state of charge (SOC) represents the current charge level of the battery relative to its total capacity.</a:t>
                </a:r>
              </a:p>
              <a:p>
                <a:r>
                  <a:rPr lang="en-US" dirty="0"/>
                  <a:t> </a:t>
                </a:r>
              </a:p>
              <a:p>
                <a:r>
                  <a:rPr lang="en-US" dirty="0"/>
                  <a:t>SOC (t) =SOC</a:t>
                </a:r>
                <a:r>
                  <a:rPr lang="en-US" baseline="-25000" dirty="0"/>
                  <a:t>0</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𝐶</m:t>
                        </m:r>
                        <m:r>
                          <a:rPr lang="en-US" i="1" baseline="-25000">
                            <a:latin typeface="Cambria Math"/>
                          </a:rPr>
                          <m:t>𝑟𝑎𝑡𝑒𝑑</m:t>
                        </m:r>
                      </m:den>
                    </m:f>
                    <m:r>
                      <a:rPr lang="en-US" i="1">
                        <a:latin typeface="Cambria Math"/>
                      </a:rPr>
                      <m:t> </m:t>
                    </m:r>
                    <m:nary>
                      <m:naryPr>
                        <m:limLoc m:val="subSup"/>
                        <m:ctrlPr>
                          <a:rPr lang="en-US" i="1">
                            <a:latin typeface="Cambria Math" panose="02040503050406030204" pitchFamily="18" charset="0"/>
                          </a:rPr>
                        </m:ctrlPr>
                      </m:naryPr>
                      <m:sub>
                        <m:r>
                          <a:rPr lang="en-US" i="1">
                            <a:latin typeface="Cambria Math"/>
                          </a:rPr>
                          <m:t>0</m:t>
                        </m:r>
                      </m:sub>
                      <m:sup>
                        <m:r>
                          <a:rPr lang="en-US" i="1">
                            <a:latin typeface="Cambria Math"/>
                          </a:rPr>
                          <m:t>𝑡</m:t>
                        </m:r>
                      </m:sup>
                      <m:e>
                        <m:r>
                          <a:rPr lang="en-US" i="1">
                            <a:latin typeface="Cambria Math"/>
                          </a:rPr>
                          <m:t>𝐼</m:t>
                        </m:r>
                        <m:d>
                          <m:dPr>
                            <m:ctrlPr>
                              <a:rPr lang="en-US" i="1">
                                <a:latin typeface="Cambria Math" panose="02040503050406030204" pitchFamily="18" charset="0"/>
                              </a:rPr>
                            </m:ctrlPr>
                          </m:dPr>
                          <m:e>
                            <m:r>
                              <a:rPr lang="el-GR" i="1">
                                <a:latin typeface="Cambria Math"/>
                              </a:rPr>
                              <m:t>𝜏</m:t>
                            </m:r>
                          </m:e>
                        </m:d>
                        <m:r>
                          <a:rPr lang="en-US" i="1">
                            <a:latin typeface="Cambria Math"/>
                          </a:rPr>
                          <m:t>.</m:t>
                        </m:r>
                        <m:r>
                          <a:rPr lang="en-US" i="1">
                            <a:latin typeface="Cambria Math"/>
                          </a:rPr>
                          <m:t>𝑑</m:t>
                        </m:r>
                        <m:r>
                          <a:rPr lang="el-GR" i="1">
                            <a:latin typeface="Cambria Math"/>
                          </a:rPr>
                          <m:t>𝜏</m:t>
                        </m:r>
                      </m:e>
                    </m:nary>
                  </m:oMath>
                </a14:m>
                <a:endParaRPr lang="en-US" dirty="0"/>
              </a:p>
              <a:p>
                <a:r>
                  <a:rPr lang="en-US" dirty="0"/>
                  <a:t> </a:t>
                </a:r>
              </a:p>
              <a:p>
                <a:r>
                  <a:rPr lang="en-US" dirty="0"/>
                  <a:t>Where:</a:t>
                </a:r>
              </a:p>
              <a:p>
                <a:r>
                  <a:rPr lang="en-US" dirty="0"/>
                  <a:t>SOC (t) = State of charge at time t, SOC</a:t>
                </a:r>
                <a:r>
                  <a:rPr lang="en-US" baseline="-25000" dirty="0"/>
                  <a:t>0</a:t>
                </a:r>
                <a:r>
                  <a:rPr lang="en-US" dirty="0"/>
                  <a:t>​= Initial state of charge, I (</a:t>
                </a:r>
                <a:r>
                  <a:rPr lang="el-GR" dirty="0"/>
                  <a:t>τ) = </a:t>
                </a:r>
                <a:r>
                  <a:rPr lang="en-US" dirty="0"/>
                  <a:t>Current at time </a:t>
                </a:r>
                <a:r>
                  <a:rPr lang="el-GR" dirty="0"/>
                  <a:t>τ</a:t>
                </a:r>
                <a:r>
                  <a:rPr lang="en-US" dirty="0"/>
                  <a:t>, C</a:t>
                </a:r>
                <a:r>
                  <a:rPr lang="en-US" baseline="-25000" dirty="0"/>
                  <a:t>rated</a:t>
                </a:r>
                <a:r>
                  <a:rPr lang="en-US" dirty="0"/>
                  <a:t>​= Rated capacity</a:t>
                </a:r>
              </a:p>
              <a:p>
                <a:r>
                  <a:rPr lang="en-US" dirty="0"/>
                  <a:t>Estimation Techniques: SOC can be estimated using various methods, including coulomb counting, Kalman filtering, and model-based approaches.</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126124"/>
                <a:ext cx="8839200" cy="6580135"/>
              </a:xfrm>
              <a:prstGeom prst="rect">
                <a:avLst/>
              </a:prstGeom>
              <a:blipFill rotWithShape="1">
                <a:blip r:embed="rId2"/>
                <a:stretch>
                  <a:fillRect l="-552" t="-463" r="-552" b="-556"/>
                </a:stretch>
              </a:blipFill>
            </p:spPr>
            <p:txBody>
              <a:bodyPr/>
              <a:lstStyle/>
              <a:p>
                <a:r>
                  <a:rPr lang="en-US">
                    <a:noFill/>
                  </a:rPr>
                  <a:t> </a:t>
                </a:r>
              </a:p>
            </p:txBody>
          </p:sp>
        </mc:Fallback>
      </mc:AlternateContent>
    </p:spTree>
    <p:extLst>
      <p:ext uri="{BB962C8B-B14F-4D97-AF65-F5344CB8AC3E}">
        <p14:creationId xmlns:p14="http://schemas.microsoft.com/office/powerpoint/2010/main" val="91952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6338" y="1219200"/>
            <a:ext cx="8001000" cy="4001095"/>
          </a:xfrm>
          <a:prstGeom prst="rect">
            <a:avLst/>
          </a:prstGeom>
          <a:noFill/>
        </p:spPr>
        <p:txBody>
          <a:bodyPr wrap="square" rtlCol="0">
            <a:spAutoFit/>
          </a:bodyPr>
          <a:lstStyle/>
          <a:p>
            <a:pPr marL="342900" lvl="0" indent="-342900" algn="just">
              <a:buFont typeface="Wingdings" pitchFamily="2" charset="2"/>
              <a:buChar char="Ø"/>
            </a:pPr>
            <a:r>
              <a:rPr lang="en-US" sz="2400" b="1" dirty="0">
                <a:solidFill>
                  <a:schemeClr val="tx2">
                    <a:lumMod val="50000"/>
                  </a:schemeClr>
                </a:solidFill>
                <a:latin typeface="Bodoni MT Black" pitchFamily="18" charset="0"/>
              </a:rPr>
              <a:t>INTRODUCTION</a:t>
            </a:r>
          </a:p>
          <a:p>
            <a:pPr marL="342900" indent="-342900" algn="just">
              <a:buFont typeface="Wingdings" pitchFamily="2" charset="2"/>
              <a:buChar char="Ø"/>
            </a:pPr>
            <a:r>
              <a:rPr lang="en-US" sz="2400" b="1" dirty="0">
                <a:solidFill>
                  <a:schemeClr val="tx2">
                    <a:lumMod val="50000"/>
                  </a:schemeClr>
                </a:solidFill>
                <a:latin typeface="Bodoni MT Black" pitchFamily="18" charset="0"/>
              </a:rPr>
              <a:t>LITERATURE REVIEW</a:t>
            </a:r>
          </a:p>
          <a:p>
            <a:pPr marL="342900" indent="-342900" algn="just">
              <a:buFont typeface="Wingdings" pitchFamily="2" charset="2"/>
              <a:buChar char="Ø"/>
            </a:pPr>
            <a:r>
              <a:rPr lang="en-US" sz="2400" b="1" dirty="0">
                <a:solidFill>
                  <a:schemeClr val="tx2">
                    <a:lumMod val="50000"/>
                  </a:schemeClr>
                </a:solidFill>
                <a:latin typeface="Bodoni MT Black" pitchFamily="18" charset="0"/>
              </a:rPr>
              <a:t>RESEARCH GAPS</a:t>
            </a:r>
          </a:p>
          <a:p>
            <a:pPr marL="342900" lvl="0" indent="-342900" algn="just">
              <a:buFont typeface="Wingdings" pitchFamily="2" charset="2"/>
              <a:buChar char="Ø"/>
            </a:pPr>
            <a:r>
              <a:rPr lang="en-US" sz="2400" b="1" dirty="0">
                <a:solidFill>
                  <a:schemeClr val="tx2">
                    <a:lumMod val="50000"/>
                  </a:schemeClr>
                </a:solidFill>
                <a:latin typeface="Bodoni MT Black" pitchFamily="18" charset="0"/>
              </a:rPr>
              <a:t>MATHEMATICAL MODEL</a:t>
            </a:r>
          </a:p>
          <a:p>
            <a:pPr marL="342900" lvl="0" indent="-342900" algn="just">
              <a:buFont typeface="Wingdings" pitchFamily="2" charset="2"/>
              <a:buChar char="Ø"/>
            </a:pPr>
            <a:r>
              <a:rPr lang="en-US" sz="2400" b="1" dirty="0">
                <a:solidFill>
                  <a:schemeClr val="tx2">
                    <a:lumMod val="50000"/>
                  </a:schemeClr>
                </a:solidFill>
                <a:latin typeface="Bodoni MT Black" pitchFamily="18" charset="0"/>
              </a:rPr>
              <a:t>METHODOLOGY</a:t>
            </a:r>
          </a:p>
          <a:p>
            <a:pPr marL="342900" indent="-342900" algn="just">
              <a:buFont typeface="Wingdings" pitchFamily="2" charset="2"/>
              <a:buChar char="Ø"/>
            </a:pPr>
            <a:r>
              <a:rPr lang="en-US" sz="2400" b="1" dirty="0">
                <a:solidFill>
                  <a:schemeClr val="tx2">
                    <a:lumMod val="50000"/>
                  </a:schemeClr>
                </a:solidFill>
                <a:latin typeface="Bodoni MT Black" pitchFamily="18" charset="0"/>
              </a:rPr>
              <a:t>SOFTWARE IMPLIMENTATION </a:t>
            </a:r>
          </a:p>
          <a:p>
            <a:pPr marL="342900" indent="-342900" algn="just">
              <a:buFont typeface="Wingdings" pitchFamily="2" charset="2"/>
              <a:buChar char="Ø"/>
            </a:pPr>
            <a:r>
              <a:rPr lang="en-US" sz="2400" b="1" dirty="0">
                <a:solidFill>
                  <a:schemeClr val="tx2">
                    <a:lumMod val="50000"/>
                  </a:schemeClr>
                </a:solidFill>
                <a:latin typeface="Bodoni MT Black" pitchFamily="18" charset="0"/>
              </a:rPr>
              <a:t>RESULTS	</a:t>
            </a:r>
          </a:p>
          <a:p>
            <a:pPr marL="342900" lvl="0" indent="-342900" algn="just">
              <a:buFont typeface="Wingdings" pitchFamily="2" charset="2"/>
              <a:buChar char="Ø"/>
            </a:pPr>
            <a:r>
              <a:rPr lang="en-US" sz="2400" b="1" dirty="0">
                <a:solidFill>
                  <a:schemeClr val="tx2">
                    <a:lumMod val="50000"/>
                  </a:schemeClr>
                </a:solidFill>
                <a:latin typeface="Bodoni MT Black" pitchFamily="18" charset="0"/>
              </a:rPr>
              <a:t>DISCUSSION</a:t>
            </a:r>
          </a:p>
          <a:p>
            <a:pPr marL="342900" lvl="0" indent="-342900" algn="just">
              <a:buFont typeface="Wingdings" pitchFamily="2" charset="2"/>
              <a:buChar char="Ø"/>
            </a:pPr>
            <a:r>
              <a:rPr lang="en-US" sz="2400" b="1" dirty="0">
                <a:solidFill>
                  <a:schemeClr val="tx2">
                    <a:lumMod val="50000"/>
                  </a:schemeClr>
                </a:solidFill>
                <a:latin typeface="Bodoni MT Black" pitchFamily="18" charset="0"/>
              </a:rPr>
              <a:t>CONCLUSION </a:t>
            </a:r>
          </a:p>
          <a:p>
            <a:pPr marL="342900" indent="-342900" algn="just">
              <a:buFont typeface="Wingdings" pitchFamily="2" charset="2"/>
              <a:buChar char="Ø"/>
            </a:pPr>
            <a:r>
              <a:rPr lang="en-US" sz="2400" b="1" dirty="0">
                <a:solidFill>
                  <a:schemeClr val="tx2">
                    <a:lumMod val="50000"/>
                  </a:schemeClr>
                </a:solidFill>
                <a:latin typeface="Bodoni MT Black" pitchFamily="18" charset="0"/>
              </a:rPr>
              <a:t>REFERENCES</a:t>
            </a:r>
          </a:p>
          <a:p>
            <a:pPr algn="just"/>
            <a:endParaRPr lang="en-US" sz="1400" dirty="0"/>
          </a:p>
        </p:txBody>
      </p:sp>
      <p:sp>
        <p:nvSpPr>
          <p:cNvPr id="3" name="TextBox 2"/>
          <p:cNvSpPr txBox="1"/>
          <p:nvPr/>
        </p:nvSpPr>
        <p:spPr>
          <a:xfrm>
            <a:off x="457200" y="208848"/>
            <a:ext cx="2236510" cy="861774"/>
          </a:xfrm>
          <a:prstGeom prst="rect">
            <a:avLst/>
          </a:prstGeom>
          <a:noFill/>
        </p:spPr>
        <p:txBody>
          <a:bodyPr wrap="none" rtlCol="0">
            <a:spAutoFit/>
          </a:bodyPr>
          <a:lstStyle/>
          <a:p>
            <a:r>
              <a:rPr lang="en-US" sz="3200" b="1" i="1" u="sng" dirty="0">
                <a:solidFill>
                  <a:srgbClr val="00B050"/>
                </a:solidFill>
                <a:effectLst>
                  <a:outerShdw blurRad="38100" dist="38100" dir="2700000" algn="tl">
                    <a:srgbClr val="000000">
                      <a:alpha val="43137"/>
                    </a:srgbClr>
                  </a:outerShdw>
                </a:effectLst>
                <a:latin typeface="Arial Black" pitchFamily="34" charset="0"/>
              </a:rPr>
              <a:t>OUTLINE</a:t>
            </a:r>
          </a:p>
          <a:p>
            <a:endParaRPr lang="en-US" dirty="0"/>
          </a:p>
        </p:txBody>
      </p:sp>
    </p:spTree>
    <p:extLst>
      <p:ext uri="{BB962C8B-B14F-4D97-AF65-F5344CB8AC3E}">
        <p14:creationId xmlns:p14="http://schemas.microsoft.com/office/powerpoint/2010/main" val="365722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152400"/>
                <a:ext cx="8686800" cy="5061835"/>
              </a:xfrm>
              <a:prstGeom prst="rect">
                <a:avLst/>
              </a:prstGeom>
              <a:noFill/>
            </p:spPr>
            <p:txBody>
              <a:bodyPr wrap="square" rtlCol="0">
                <a:spAutoFit/>
              </a:bodyPr>
              <a:lstStyle/>
              <a:p>
                <a:r>
                  <a:rPr lang="en-US" b="1" dirty="0"/>
                  <a:t>6. State of Health (SOH)</a:t>
                </a:r>
                <a:endParaRPr lang="en-US" dirty="0"/>
              </a:p>
              <a:p>
                <a:r>
                  <a:rPr lang="en-US" dirty="0"/>
                  <a:t>Definition: The state of health (SOH) reflects the overall condition of the battery and its ability to perform compared to its original specifications.</a:t>
                </a:r>
              </a:p>
              <a:p>
                <a:r>
                  <a:rPr lang="en-US" dirty="0"/>
                  <a:t> </a:t>
                </a:r>
              </a:p>
              <a:p>
                <a:pPr/>
                <a14:m>
                  <m:oMathPara xmlns:m="http://schemas.openxmlformats.org/officeDocument/2006/math">
                    <m:oMathParaPr>
                      <m:jc m:val="centerGroup"/>
                    </m:oMathParaPr>
                    <m:oMath xmlns:m="http://schemas.openxmlformats.org/officeDocument/2006/math">
                      <m:r>
                        <a:rPr lang="en-US" i="1">
                          <a:latin typeface="Cambria Math"/>
                        </a:rPr>
                        <m:t>𝑆𝑂𝐻</m:t>
                      </m:r>
                      <m:r>
                        <a:rPr lang="en-US" i="1">
                          <a:latin typeface="Cambria Math"/>
                        </a:rPr>
                        <m:t>(</m:t>
                      </m:r>
                      <m:r>
                        <a:rPr lang="en-US" i="1">
                          <a:latin typeface="Cambria Math"/>
                        </a:rPr>
                        <m:t>𝑡</m:t>
                      </m:r>
                      <m:r>
                        <a:rPr lang="en-US" i="1">
                          <a:latin typeface="Cambria Math"/>
                        </a:rPr>
                        <m:t>)=</m:t>
                      </m:r>
                      <m:f>
                        <m:fPr>
                          <m:ctrlPr>
                            <a:rPr lang="en-US" i="1">
                              <a:latin typeface="Cambria Math" panose="02040503050406030204" pitchFamily="18" charset="0"/>
                            </a:rPr>
                          </m:ctrlPr>
                        </m:fPr>
                        <m:num>
                          <m:r>
                            <a:rPr lang="en-US" i="1">
                              <a:latin typeface="Cambria Math"/>
                            </a:rPr>
                            <m:t>𝐶𝑐𝑢𝑟𝑟𝑒𝑛𝑡</m:t>
                          </m:r>
                          <m:d>
                            <m:dPr>
                              <m:ctrlPr>
                                <a:rPr lang="en-US" i="1">
                                  <a:latin typeface="Cambria Math" panose="02040503050406030204" pitchFamily="18" charset="0"/>
                                </a:rPr>
                              </m:ctrlPr>
                            </m:dPr>
                            <m:e>
                              <m:r>
                                <a:rPr lang="en-US" i="1">
                                  <a:latin typeface="Cambria Math"/>
                                </a:rPr>
                                <m:t>𝑡</m:t>
                              </m:r>
                            </m:e>
                          </m:d>
                        </m:num>
                        <m:den>
                          <m:r>
                            <a:rPr lang="en-US" i="1">
                              <a:latin typeface="Cambria Math"/>
                            </a:rPr>
                            <m:t>𝐶𝑟𝑎𝑡𝑒𝑑</m:t>
                          </m:r>
                        </m:den>
                      </m:f>
                    </m:oMath>
                  </m:oMathPara>
                </a14:m>
                <a:endParaRPr lang="en-US" dirty="0"/>
              </a:p>
              <a:p>
                <a:r>
                  <a:rPr lang="en-US" dirty="0"/>
                  <a:t> </a:t>
                </a:r>
              </a:p>
              <a:p>
                <a:r>
                  <a:rPr lang="en-US" dirty="0"/>
                  <a:t>​Where: </a:t>
                </a:r>
              </a:p>
              <a:p>
                <a:r>
                  <a:rPr lang="en-US" dirty="0"/>
                  <a:t>C</a:t>
                </a:r>
                <a:r>
                  <a:rPr lang="en-US" baseline="-25000" dirty="0"/>
                  <a:t>current​</a:t>
                </a:r>
                <a:r>
                  <a:rPr lang="en-US" dirty="0"/>
                  <a:t>(t) = Current capacity of the battery at time t, C</a:t>
                </a:r>
                <a:r>
                  <a:rPr lang="en-US" baseline="-25000" dirty="0"/>
                  <a:t>rated</a:t>
                </a:r>
                <a:r>
                  <a:rPr lang="en-US" dirty="0"/>
                  <a:t>​= Rated capacity</a:t>
                </a:r>
              </a:p>
              <a:p>
                <a:r>
                  <a:rPr lang="en-US" dirty="0"/>
                  <a:t>Impact of Degradation: SOH decreases over time due to factors like capacity fade, increased internal resistance, and aging.</a:t>
                </a:r>
              </a:p>
              <a:p>
                <a:endParaRPr lang="en-US" b="1" dirty="0"/>
              </a:p>
              <a:p>
                <a:pPr algn="just"/>
                <a:r>
                  <a:rPr lang="en-US" b="1" dirty="0"/>
                  <a:t>B)</a:t>
                </a:r>
                <a:r>
                  <a:rPr lang="en-US" dirty="0"/>
                  <a:t>. The thermal characteristics of lithium-ion batteries are critical for ensuring their safety, performance, and longevity. These characteristics include thermal behavior, temperature effects on performance, heat generation, and thermal management. Understanding and managing these aspects are crucial for optimizing battery design and operation. Below is a detailed overview of the key thermal characteristics of lithium-ion batteries:</a:t>
                </a:r>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152400"/>
                <a:ext cx="8686800" cy="5061835"/>
              </a:xfrm>
              <a:prstGeom prst="rect">
                <a:avLst/>
              </a:prstGeom>
              <a:blipFill rotWithShape="1">
                <a:blip r:embed="rId2"/>
                <a:stretch>
                  <a:fillRect l="-632" t="-602" r="-1123" b="-964"/>
                </a:stretch>
              </a:blipFill>
            </p:spPr>
            <p:txBody>
              <a:bodyPr/>
              <a:lstStyle/>
              <a:p>
                <a:r>
                  <a:rPr lang="en-US">
                    <a:noFill/>
                  </a:rPr>
                  <a:t> </a:t>
                </a:r>
              </a:p>
            </p:txBody>
          </p:sp>
        </mc:Fallback>
      </mc:AlternateContent>
    </p:spTree>
    <p:extLst>
      <p:ext uri="{BB962C8B-B14F-4D97-AF65-F5344CB8AC3E}">
        <p14:creationId xmlns:p14="http://schemas.microsoft.com/office/powerpoint/2010/main" val="18617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15766"/>
                <a:ext cx="8610600" cy="5847755"/>
              </a:xfrm>
              <a:prstGeom prst="rect">
                <a:avLst/>
              </a:prstGeom>
              <a:noFill/>
            </p:spPr>
            <p:txBody>
              <a:bodyPr wrap="square" rtlCol="0">
                <a:spAutoFit/>
              </a:bodyPr>
              <a:lstStyle/>
              <a:p>
                <a:r>
                  <a:rPr lang="en-US" sz="1400" b="1" dirty="0"/>
                  <a:t> </a:t>
                </a:r>
                <a:endParaRPr lang="en-US" sz="1400" dirty="0"/>
              </a:p>
              <a:p>
                <a:pPr algn="just"/>
                <a:r>
                  <a:rPr lang="en-US" b="1" dirty="0"/>
                  <a:t>1. Heat Generation</a:t>
                </a:r>
                <a:endParaRPr lang="en-US" dirty="0"/>
              </a:p>
              <a:p>
                <a:pPr algn="just"/>
                <a:r>
                  <a:rPr lang="en-US" b="1" dirty="0"/>
                  <a:t>Heat During Charging and Discharging:</a:t>
                </a:r>
                <a:r>
                  <a:rPr lang="en-US" dirty="0"/>
                  <a:t> Lithium-ion batteries generate heat during charging and discharging due to various factors, including internal resistance, chemical reactions, and polarization effects.</a:t>
                </a:r>
              </a:p>
              <a:p>
                <a:pPr algn="just"/>
                <a:r>
                  <a:rPr lang="en-US" dirty="0"/>
                  <a:t> </a:t>
                </a:r>
              </a:p>
              <a:p>
                <a:pPr algn="just"/>
                <a:r>
                  <a:rPr lang="en-US" dirty="0"/>
                  <a:t>Q=</a:t>
                </a:r>
                <a14:m>
                  <m:oMath xmlns:m="http://schemas.openxmlformats.org/officeDocument/2006/math">
                    <m:sSup>
                      <m:sSupPr>
                        <m:ctrlPr>
                          <a:rPr lang="en-US" i="1">
                            <a:latin typeface="Cambria Math" panose="02040503050406030204" pitchFamily="18" charset="0"/>
                          </a:rPr>
                        </m:ctrlPr>
                      </m:sSupPr>
                      <m:e>
                        <m:r>
                          <a:rPr lang="en-US" i="1">
                            <a:latin typeface="Cambria Math"/>
                          </a:rPr>
                          <m:t>𝐼</m:t>
                        </m:r>
                      </m:e>
                      <m:sup>
                        <m:r>
                          <a:rPr lang="en-US" i="1">
                            <a:latin typeface="Cambria Math"/>
                          </a:rPr>
                          <m:t>2</m:t>
                        </m:r>
                      </m:sup>
                    </m:sSup>
                  </m:oMath>
                </a14:m>
                <a:r>
                  <a:rPr lang="en-US" dirty="0"/>
                  <a:t> ⋅R</a:t>
                </a:r>
                <a:r>
                  <a:rPr lang="en-US" baseline="-25000" dirty="0"/>
                  <a:t>internal</a:t>
                </a:r>
                <a:r>
                  <a:rPr lang="en-US" dirty="0"/>
                  <a:t>⋅t</a:t>
                </a:r>
              </a:p>
              <a:p>
                <a:pPr algn="just"/>
                <a:r>
                  <a:rPr lang="en-US" dirty="0"/>
                  <a:t> </a:t>
                </a:r>
              </a:p>
              <a:p>
                <a:pPr algn="just"/>
                <a:r>
                  <a:rPr lang="en-US" dirty="0"/>
                  <a:t>Where:</a:t>
                </a:r>
              </a:p>
              <a:p>
                <a:pPr algn="just"/>
                <a:r>
                  <a:rPr lang="en-US" dirty="0"/>
                  <a:t>Q = Heat generated, I = Current, Rinternal​= Internal resistance, t = Time</a:t>
                </a:r>
              </a:p>
              <a:p>
                <a:pPr algn="just"/>
                <a:r>
                  <a:rPr lang="en-US" b="1" dirty="0"/>
                  <a:t>2. Temperature Effects on Performance</a:t>
                </a:r>
                <a:endParaRPr lang="en-US" dirty="0"/>
              </a:p>
              <a:p>
                <a:pPr algn="just"/>
                <a:r>
                  <a:rPr lang="en-US" b="1" dirty="0"/>
                  <a:t>Temperature and Capacity:</a:t>
                </a:r>
                <a:r>
                  <a:rPr lang="en-US" dirty="0"/>
                  <a:t> The capacity of a lithium-ion battery is influenced by temperature. High temperatures can increase capacity temporarily but lead to accelerated degradation, while low temperatures can reduce capacity and increase internal resistance.</a:t>
                </a:r>
              </a:p>
              <a:p>
                <a:pPr algn="just"/>
                <a:r>
                  <a:rPr lang="en-US" b="1" dirty="0"/>
                  <a:t>Temperature and Internal Resistance:</a:t>
                </a:r>
                <a:r>
                  <a:rPr lang="en-US" dirty="0"/>
                  <a:t> Internal resistance generally increases with temperature, leading to higher heat generation and reduced efficiency.</a:t>
                </a:r>
              </a:p>
              <a:p>
                <a:pPr algn="just"/>
                <a:r>
                  <a:rPr lang="en-US" b="1" dirty="0"/>
                  <a:t>3. Thermal Runaway</a:t>
                </a:r>
                <a:endParaRPr lang="en-US" dirty="0"/>
              </a:p>
              <a:p>
                <a:pPr algn="just"/>
                <a:r>
                  <a:rPr lang="en-US" b="1" dirty="0"/>
                  <a:t>Definition:</a:t>
                </a:r>
                <a:r>
                  <a:rPr lang="en-US" dirty="0"/>
                  <a:t> Thermal runaway is a dangerous condition where an increase in temperature causes a further increase in temperature, leading to uncontrolled reactions and potential fire or explosion. This can be triggered by overheating, internal short circuits, or external factors.</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15766"/>
                <a:ext cx="8610600" cy="5847755"/>
              </a:xfrm>
              <a:prstGeom prst="rect">
                <a:avLst/>
              </a:prstGeom>
              <a:blipFill rotWithShape="1">
                <a:blip r:embed="rId2"/>
                <a:stretch>
                  <a:fillRect l="-566" t="-104" r="-1062" b="-730"/>
                </a:stretch>
              </a:blipFill>
            </p:spPr>
            <p:txBody>
              <a:bodyPr/>
              <a:lstStyle/>
              <a:p>
                <a:r>
                  <a:rPr lang="en-US">
                    <a:noFill/>
                  </a:rPr>
                  <a:t> </a:t>
                </a:r>
              </a:p>
            </p:txBody>
          </p:sp>
        </mc:Fallback>
      </mc:AlternateContent>
    </p:spTree>
    <p:extLst>
      <p:ext uri="{BB962C8B-B14F-4D97-AF65-F5344CB8AC3E}">
        <p14:creationId xmlns:p14="http://schemas.microsoft.com/office/powerpoint/2010/main" val="334400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5632311"/>
          </a:xfrm>
          <a:prstGeom prst="rect">
            <a:avLst/>
          </a:prstGeom>
          <a:noFill/>
        </p:spPr>
        <p:txBody>
          <a:bodyPr wrap="square" rtlCol="0">
            <a:spAutoFit/>
          </a:bodyPr>
          <a:lstStyle/>
          <a:p>
            <a:pPr algn="just"/>
            <a:r>
              <a:rPr lang="en-US" b="1" dirty="0"/>
              <a:t>Model:</a:t>
            </a:r>
            <a:r>
              <a:rPr lang="en-US" dirty="0"/>
              <a:t> The thermal runaway temperature can be modeled as a function of internal resistance, heat generation, and thermal insulation.</a:t>
            </a:r>
          </a:p>
          <a:p>
            <a:pPr algn="just"/>
            <a:r>
              <a:rPr lang="en-US" dirty="0"/>
              <a:t> </a:t>
            </a:r>
          </a:p>
          <a:p>
            <a:pPr algn="just"/>
            <a:r>
              <a:rPr lang="en-US" dirty="0"/>
              <a:t>T</a:t>
            </a:r>
            <a:r>
              <a:rPr lang="en-US" baseline="-25000" dirty="0"/>
              <a:t>runaway</a:t>
            </a:r>
            <a:r>
              <a:rPr lang="en-US" dirty="0"/>
              <a:t> = T</a:t>
            </a:r>
            <a:r>
              <a:rPr lang="en-US" baseline="-25000" dirty="0"/>
              <a:t>ambient</a:t>
            </a:r>
            <a:r>
              <a:rPr lang="en-US" dirty="0"/>
              <a:t> + Q</a:t>
            </a:r>
            <a:r>
              <a:rPr lang="en-US" baseline="-25000" dirty="0"/>
              <a:t>generated </a:t>
            </a:r>
            <a:r>
              <a:rPr lang="en-US" dirty="0"/>
              <a:t>. C</a:t>
            </a:r>
            <a:r>
              <a:rPr lang="en-US" baseline="-25000" dirty="0"/>
              <a:t>thermal</a:t>
            </a:r>
            <a:endParaRPr lang="en-US" dirty="0"/>
          </a:p>
          <a:p>
            <a:pPr algn="just"/>
            <a:r>
              <a:rPr lang="en-US" dirty="0"/>
              <a:t> </a:t>
            </a:r>
          </a:p>
          <a:p>
            <a:pPr algn="just"/>
            <a:r>
              <a:rPr lang="en-US" dirty="0"/>
              <a:t>Where:</a:t>
            </a:r>
          </a:p>
          <a:p>
            <a:pPr algn="just"/>
            <a:r>
              <a:rPr lang="en-US" dirty="0"/>
              <a:t>T</a:t>
            </a:r>
            <a:r>
              <a:rPr lang="en-US" baseline="-25000" dirty="0"/>
              <a:t>runaway</a:t>
            </a:r>
            <a:r>
              <a:rPr lang="en-US" dirty="0"/>
              <a:t>​= Runaway temperature, T</a:t>
            </a:r>
            <a:r>
              <a:rPr lang="en-US" baseline="-25000" dirty="0"/>
              <a:t>ambient</a:t>
            </a:r>
            <a:r>
              <a:rPr lang="en-US" dirty="0"/>
              <a:t>​= Ambient temperature, Q</a:t>
            </a:r>
            <a:r>
              <a:rPr lang="en-US" baseline="-25000" dirty="0"/>
              <a:t>generated</a:t>
            </a:r>
            <a:r>
              <a:rPr lang="en-US" dirty="0"/>
              <a:t>​= Heat generated, C</a:t>
            </a:r>
            <a:r>
              <a:rPr lang="en-US" baseline="-25000" dirty="0"/>
              <a:t>thermal</a:t>
            </a:r>
            <a:r>
              <a:rPr lang="en-US" dirty="0"/>
              <a:t>​= Thermal capacitance</a:t>
            </a:r>
          </a:p>
          <a:p>
            <a:pPr algn="just"/>
            <a:r>
              <a:rPr lang="en-US" b="1" dirty="0"/>
              <a:t> </a:t>
            </a:r>
          </a:p>
          <a:p>
            <a:pPr algn="just"/>
            <a:r>
              <a:rPr lang="en-US" b="1" dirty="0"/>
              <a:t>4. Thermal Management</a:t>
            </a:r>
            <a:endParaRPr lang="en-US" dirty="0"/>
          </a:p>
          <a:p>
            <a:pPr algn="just"/>
            <a:r>
              <a:rPr lang="en-US" b="1" dirty="0"/>
              <a:t>Cooling Systems:</a:t>
            </a:r>
            <a:r>
              <a:rPr lang="en-US" dirty="0"/>
              <a:t> Effective thermal management is crucial to prevent overheating and extend battery life. Cooling systems may include air cooling, liquid cooling, or phase-change materials.</a:t>
            </a:r>
          </a:p>
          <a:p>
            <a:pPr algn="just"/>
            <a:r>
              <a:rPr lang="en-US" b="1" dirty="0"/>
              <a:t>Thermal Conductivity:</a:t>
            </a:r>
            <a:r>
              <a:rPr lang="en-US" dirty="0"/>
              <a:t> The thermal conductivity of the battery materials affects heat dissipation. High thermal conductivity materials are used to improve heat distribution and reduce hot spots.</a:t>
            </a:r>
          </a:p>
          <a:p>
            <a:pPr algn="just"/>
            <a:r>
              <a:rPr lang="en-US" b="1" dirty="0"/>
              <a:t>Heat Dissipation Models:</a:t>
            </a:r>
            <a:r>
              <a:rPr lang="en-US" dirty="0"/>
              <a:t> Models of heat dissipation incorporate factors such as battery geometry, thermal properties of materials, and external cooling mechanisms.</a:t>
            </a:r>
          </a:p>
          <a:p>
            <a:pPr algn="just"/>
            <a:endParaRPr lang="en-US" dirty="0"/>
          </a:p>
          <a:p>
            <a:r>
              <a:rPr lang="en-US" dirty="0"/>
              <a:t> </a:t>
            </a:r>
          </a:p>
        </p:txBody>
      </p:sp>
    </p:spTree>
    <p:extLst>
      <p:ext uri="{BB962C8B-B14F-4D97-AF65-F5344CB8AC3E}">
        <p14:creationId xmlns:p14="http://schemas.microsoft.com/office/powerpoint/2010/main" val="353266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274650"/>
                <a:ext cx="8610600" cy="6434518"/>
              </a:xfrm>
              <a:prstGeom prst="rect">
                <a:avLst/>
              </a:prstGeom>
              <a:noFill/>
            </p:spPr>
            <p:txBody>
              <a:bodyPr wrap="square" rtlCol="0">
                <a:spAutoFit/>
              </a:bodyPr>
              <a:lstStyle/>
              <a:p>
                <a:pPr algn="just"/>
                <a:r>
                  <a:rPr lang="en-US" b="1" dirty="0"/>
                  <a:t>Model:</a:t>
                </a:r>
                <a:endParaRPr lang="en-US" dirty="0"/>
              </a:p>
              <a:p>
                <a:pPr algn="just"/>
                <a:r>
                  <a:rPr lang="en-US" dirty="0"/>
                  <a:t> </a:t>
                </a:r>
              </a:p>
              <a:p>
                <a:pPr algn="just"/>
                <a14:m>
                  <m:oMath xmlns:m="http://schemas.openxmlformats.org/officeDocument/2006/math">
                    <m:f>
                      <m:fPr>
                        <m:ctrlPr>
                          <a:rPr lang="en-US" i="1">
                            <a:latin typeface="Cambria Math" panose="02040503050406030204" pitchFamily="18" charset="0"/>
                          </a:rPr>
                        </m:ctrlPr>
                      </m:fPr>
                      <m:num>
                        <m:r>
                          <a:rPr lang="en-US" i="1">
                            <a:latin typeface="Cambria Math"/>
                          </a:rPr>
                          <m:t>𝑑𝑇</m:t>
                        </m:r>
                      </m:num>
                      <m:den>
                        <m:r>
                          <a:rPr lang="en-US" i="1">
                            <a:latin typeface="Cambria Math"/>
                          </a:rPr>
                          <m:t>𝑑𝑡</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a:rPr>
                          <m:t>𝑄</m:t>
                        </m:r>
                        <m:r>
                          <a:rPr lang="en-US" i="1" baseline="-25000">
                            <a:latin typeface="Cambria Math"/>
                          </a:rPr>
                          <m:t>𝑔𝑒𝑛𝑒𝑟𝑎𝑡𝑒𝑑</m:t>
                        </m:r>
                        <m:r>
                          <a:rPr lang="en-US" i="1">
                            <a:latin typeface="Cambria Math"/>
                          </a:rPr>
                          <m:t>−</m:t>
                        </m:r>
                        <m:r>
                          <a:rPr lang="en-US" i="1">
                            <a:latin typeface="Cambria Math"/>
                          </a:rPr>
                          <m:t>𝑄𝑑𝑖𝑠𝑠𝑖𝑝𝑎𝑡𝑒𝑑</m:t>
                        </m:r>
                        <m:r>
                          <a:rPr lang="en-US" i="1">
                            <a:latin typeface="Cambria Math"/>
                          </a:rPr>
                          <m:t> </m:t>
                        </m:r>
                      </m:num>
                      <m:den>
                        <m:r>
                          <a:rPr lang="en-US" i="1">
                            <a:latin typeface="Cambria Math"/>
                          </a:rPr>
                          <m:t>𝐶</m:t>
                        </m:r>
                        <m:r>
                          <a:rPr lang="en-US" i="1" baseline="-25000">
                            <a:latin typeface="Cambria Math"/>
                          </a:rPr>
                          <m:t>𝑡h𝑒𝑟𝑚𝑎𝑙</m:t>
                        </m:r>
                      </m:den>
                    </m:f>
                  </m:oMath>
                </a14:m>
                <a:endParaRPr lang="en-US" dirty="0"/>
              </a:p>
              <a:p>
                <a:pPr algn="just"/>
                <a:r>
                  <a:rPr lang="en-US" dirty="0"/>
                  <a:t> </a:t>
                </a:r>
              </a:p>
              <a:p>
                <a:pPr algn="just"/>
                <a:r>
                  <a:rPr lang="en-US" dirty="0"/>
                  <a:t>​​</a:t>
                </a:r>
              </a:p>
              <a:p>
                <a:pPr algn="just"/>
                <a:r>
                  <a:rPr lang="en-US" dirty="0"/>
                  <a:t>Where:</a:t>
                </a:r>
              </a:p>
              <a:p>
                <a:pPr algn="just"/>
                <a14:m>
                  <m:oMath xmlns:m="http://schemas.openxmlformats.org/officeDocument/2006/math">
                    <m:f>
                      <m:fPr>
                        <m:ctrlPr>
                          <a:rPr lang="en-US" i="1">
                            <a:latin typeface="Cambria Math" panose="02040503050406030204" pitchFamily="18" charset="0"/>
                          </a:rPr>
                        </m:ctrlPr>
                      </m:fPr>
                      <m:num>
                        <m:r>
                          <a:rPr lang="en-US" i="1">
                            <a:latin typeface="Cambria Math"/>
                          </a:rPr>
                          <m:t>𝑑𝑇</m:t>
                        </m:r>
                      </m:num>
                      <m:den>
                        <m:r>
                          <a:rPr lang="en-US" i="1">
                            <a:latin typeface="Cambria Math"/>
                          </a:rPr>
                          <m:t>𝑑𝑡</m:t>
                        </m:r>
                      </m:den>
                    </m:f>
                  </m:oMath>
                </a14:m>
                <a:r>
                  <a:rPr lang="en-US" dirty="0"/>
                  <a:t>   = Rate of temperature change, Q</a:t>
                </a:r>
                <a:r>
                  <a:rPr lang="en-US" baseline="-25000" dirty="0"/>
                  <a:t>dissipated</a:t>
                </a:r>
                <a:r>
                  <a:rPr lang="en-US" dirty="0"/>
                  <a:t>​= Heat dissipated through cooling,  C</a:t>
                </a:r>
                <a:r>
                  <a:rPr lang="en-US" baseline="-25000" dirty="0"/>
                  <a:t>thermal</a:t>
                </a:r>
                <a:r>
                  <a:rPr lang="en-US" dirty="0"/>
                  <a:t>​= Thermal capacitance</a:t>
                </a:r>
              </a:p>
              <a:p>
                <a:pPr algn="just"/>
                <a:endParaRPr lang="en-US" dirty="0"/>
              </a:p>
              <a:p>
                <a:pPr algn="just"/>
                <a:r>
                  <a:rPr lang="en-US" b="1" dirty="0"/>
                  <a:t>5. Thermal Expansion</a:t>
                </a:r>
                <a:endParaRPr lang="en-US" dirty="0"/>
              </a:p>
              <a:p>
                <a:pPr algn="just"/>
                <a:r>
                  <a:rPr lang="en-US" b="1" dirty="0"/>
                  <a:t>Expansion Effects:</a:t>
                </a:r>
                <a:r>
                  <a:rPr lang="en-US" dirty="0"/>
                  <a:t> Temperature changes can cause the battery materials to expand or contract, which may affect mechanical integrity and performance.</a:t>
                </a:r>
                <a:endParaRPr lang="en-US" b="1" dirty="0"/>
              </a:p>
              <a:p>
                <a:pPr algn="just"/>
                <a:r>
                  <a:rPr lang="en-US" b="1" dirty="0"/>
                  <a:t>C)</a:t>
                </a:r>
                <a:r>
                  <a:rPr lang="en-US" dirty="0"/>
                  <a:t>. The chemical characteristics of lithium-ion batteries are central to their function, performance, safety, and longevity. These characteristics involve the chemistry of the electrodes, electrolyte, and other components. Here is a detailed overview of the key chemical characteristics:</a:t>
                </a:r>
              </a:p>
              <a:p>
                <a:pPr algn="just"/>
                <a:r>
                  <a:rPr lang="en-US" b="1" dirty="0"/>
                  <a:t>1. Electrode Materials</a:t>
                </a:r>
                <a:endParaRPr lang="en-US" dirty="0"/>
              </a:p>
              <a:p>
                <a:pPr algn="just"/>
                <a:r>
                  <a:rPr lang="en-US" b="1" dirty="0"/>
                  <a:t>Positive Electrode (Cathode):</a:t>
                </a:r>
                <a:r>
                  <a:rPr lang="en-US" dirty="0"/>
                  <a:t> The positive electrode typically consists of metal oxides or phosphates. Common materials include:</a:t>
                </a:r>
              </a:p>
              <a:p>
                <a:pPr algn="just"/>
                <a:r>
                  <a:rPr lang="en-US" b="1" dirty="0"/>
                  <a:t>Lithium Cobalt Oxide (LiCoO₂):</a:t>
                </a:r>
                <a:r>
                  <a:rPr lang="en-US" dirty="0"/>
                  <a:t> Provides high energy density but is less stable.</a:t>
                </a:r>
              </a:p>
              <a:p>
                <a:pPr algn="just"/>
                <a:r>
                  <a:rPr lang="en-US" b="1" dirty="0"/>
                  <a:t>Lithium Iron Phosphate (LiFePO₄):</a:t>
                </a:r>
                <a:r>
                  <a:rPr lang="en-US" dirty="0"/>
                  <a:t> Offers good thermal stability and safety but has lower energy density.</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274650"/>
                <a:ext cx="8610600" cy="6434518"/>
              </a:xfrm>
              <a:prstGeom prst="rect">
                <a:avLst/>
              </a:prstGeom>
              <a:blipFill rotWithShape="1">
                <a:blip r:embed="rId2"/>
                <a:stretch>
                  <a:fillRect l="-566" t="-473" r="-1132" b="-473"/>
                </a:stretch>
              </a:blipFill>
            </p:spPr>
            <p:txBody>
              <a:bodyPr/>
              <a:lstStyle/>
              <a:p>
                <a:r>
                  <a:rPr lang="en-US">
                    <a:noFill/>
                  </a:rPr>
                  <a:t> </a:t>
                </a:r>
              </a:p>
            </p:txBody>
          </p:sp>
        </mc:Fallback>
      </mc:AlternateContent>
    </p:spTree>
    <p:extLst>
      <p:ext uri="{BB962C8B-B14F-4D97-AF65-F5344CB8AC3E}">
        <p14:creationId xmlns:p14="http://schemas.microsoft.com/office/powerpoint/2010/main" val="808722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152400"/>
                <a:ext cx="8763000" cy="6186309"/>
              </a:xfrm>
              <a:prstGeom prst="rect">
                <a:avLst/>
              </a:prstGeom>
              <a:noFill/>
            </p:spPr>
            <p:txBody>
              <a:bodyPr wrap="square" rtlCol="0">
                <a:spAutoFit/>
              </a:bodyPr>
              <a:lstStyle/>
              <a:p>
                <a:pPr algn="just"/>
                <a:r>
                  <a:rPr lang="en-US" b="1" dirty="0"/>
                  <a:t>Lithium Manganese Oxide (LiMn₂O₄):</a:t>
                </a:r>
                <a:r>
                  <a:rPr lang="en-US" dirty="0"/>
                  <a:t> Balances performance and safety with good thermal stability.</a:t>
                </a:r>
              </a:p>
              <a:p>
                <a:pPr algn="just"/>
                <a:r>
                  <a:rPr lang="en-US" b="1" dirty="0"/>
                  <a:t>Chemical Reactions:</a:t>
                </a:r>
                <a:endParaRPr lang="en-US" dirty="0"/>
              </a:p>
              <a:p>
                <a:pPr algn="just"/>
                <a:r>
                  <a:rPr lang="en-US" dirty="0"/>
                  <a:t> </a:t>
                </a:r>
              </a:p>
              <a:p>
                <a:pPr algn="just"/>
                <a:r>
                  <a:rPr lang="en-US" dirty="0"/>
                  <a:t>LiCoO</a:t>
                </a:r>
                <a:r>
                  <a:rPr lang="en-US" baseline="-25000" dirty="0"/>
                  <a:t>2</a:t>
                </a:r>
                <a:r>
                  <a:rPr lang="en-US" dirty="0"/>
                  <a:t> ⇌ Li</a:t>
                </a:r>
                <a:r>
                  <a:rPr lang="en-US" baseline="-25000" dirty="0"/>
                  <a:t>x</a:t>
                </a:r>
                <a:r>
                  <a:rPr lang="en-US" dirty="0"/>
                  <a:t>CoO</a:t>
                </a:r>
                <a:r>
                  <a:rPr lang="en-US" baseline="-25000" dirty="0"/>
                  <a:t>2</a:t>
                </a:r>
                <a:r>
                  <a:rPr lang="en-US" dirty="0"/>
                  <a:t> + (1−x)</a:t>
                </a:r>
                <a14:m>
                  <m:oMath xmlns:m="http://schemas.openxmlformats.org/officeDocument/2006/math">
                    <m:r>
                      <a:rPr lang="en-US" i="1">
                        <a:latin typeface="Cambria Math"/>
                      </a:rPr>
                      <m:t>𝐿</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oMath>
                </a14:m>
                <a:r>
                  <a:rPr lang="en-US" dirty="0"/>
                  <a:t> + (1−x)</a:t>
                </a:r>
                <a14:m>
                  <m:oMath xmlns:m="http://schemas.openxmlformats.org/officeDocument/2006/math">
                    <m:sSup>
                      <m:sSupPr>
                        <m:ctrlPr>
                          <a:rPr lang="en-US" i="1">
                            <a:latin typeface="Cambria Math" panose="02040503050406030204" pitchFamily="18" charset="0"/>
                          </a:rPr>
                        </m:ctrlPr>
                      </m:sSupPr>
                      <m:e>
                        <m:r>
                          <a:rPr lang="en-US" i="1">
                            <a:latin typeface="Cambria Math"/>
                          </a:rPr>
                          <m:t>𝑒</m:t>
                        </m:r>
                      </m:e>
                      <m:sup>
                        <m:r>
                          <a:rPr lang="en-US" i="1">
                            <a:latin typeface="Cambria Math"/>
                          </a:rPr>
                          <m:t>−</m:t>
                        </m:r>
                      </m:sup>
                    </m:sSup>
                  </m:oMath>
                </a14:m>
                <a:endParaRPr lang="en-US" dirty="0"/>
              </a:p>
              <a:p>
                <a:pPr algn="just"/>
                <a:r>
                  <a:rPr lang="en-US" dirty="0"/>
                  <a:t> </a:t>
                </a:r>
              </a:p>
              <a:p>
                <a:pPr algn="just"/>
                <a:r>
                  <a:rPr lang="en-US" b="1" dirty="0"/>
                  <a:t>Negative Electrode (Anode):</a:t>
                </a:r>
                <a:r>
                  <a:rPr lang="en-US" dirty="0"/>
                  <a:t> The negative electrode typically uses carbon-based materials or lithium alloys:</a:t>
                </a:r>
              </a:p>
              <a:p>
                <a:pPr algn="just"/>
                <a:r>
                  <a:rPr lang="en-US" b="1" dirty="0"/>
                  <a:t>Graphite (C₆):</a:t>
                </a:r>
                <a:r>
                  <a:rPr lang="en-US" dirty="0"/>
                  <a:t> The most common anode material, providing good cycle stability and capacity.</a:t>
                </a:r>
              </a:p>
              <a:p>
                <a:pPr algn="just"/>
                <a:r>
                  <a:rPr lang="en-US" b="1" dirty="0"/>
                  <a:t>Lithium Titanate (Li₄Ti₅O₁₂):</a:t>
                </a:r>
                <a:r>
                  <a:rPr lang="en-US" dirty="0"/>
                  <a:t> Offers excellent safety and long cycle life but with lower capacity.</a:t>
                </a:r>
              </a:p>
              <a:p>
                <a:pPr algn="just"/>
                <a:r>
                  <a:rPr lang="en-US" b="1" dirty="0"/>
                  <a:t>Silicon:</a:t>
                </a:r>
                <a:r>
                  <a:rPr lang="en-US" dirty="0"/>
                  <a:t> Can significantly increase capacity but has challenges with expansion and contraction.</a:t>
                </a:r>
              </a:p>
              <a:p>
                <a:pPr algn="just"/>
                <a:r>
                  <a:rPr lang="en-US" b="1" dirty="0"/>
                  <a:t>Chemical Reactions:</a:t>
                </a:r>
                <a:endParaRPr lang="en-US" dirty="0"/>
              </a:p>
              <a:p>
                <a:pPr algn="just"/>
                <a:r>
                  <a:rPr lang="en-US" dirty="0"/>
                  <a:t> </a:t>
                </a:r>
              </a:p>
              <a:p>
                <a:pPr algn="just"/>
                <a:r>
                  <a:rPr lang="en-US" dirty="0"/>
                  <a:t>LiC</a:t>
                </a:r>
                <a:r>
                  <a:rPr lang="en-US" baseline="-25000" dirty="0"/>
                  <a:t>6</a:t>
                </a:r>
                <a:r>
                  <a:rPr lang="en-US" dirty="0"/>
                  <a:t> ⇌ Li</a:t>
                </a:r>
                <a:r>
                  <a:rPr lang="en-US" baseline="-25000" dirty="0"/>
                  <a:t>x</a:t>
                </a:r>
                <a:r>
                  <a:rPr lang="en-US" dirty="0"/>
                  <a:t>C</a:t>
                </a:r>
                <a:r>
                  <a:rPr lang="en-US" baseline="-25000" dirty="0"/>
                  <a:t>6</a:t>
                </a:r>
                <a:r>
                  <a:rPr lang="en-US" dirty="0"/>
                  <a:t> + (1−x)</a:t>
                </a:r>
                <a14:m>
                  <m:oMath xmlns:m="http://schemas.openxmlformats.org/officeDocument/2006/math">
                    <m:r>
                      <a:rPr lang="en-US" i="1">
                        <a:latin typeface="Cambria Math"/>
                      </a:rPr>
                      <m:t>𝐿</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oMath>
                </a14:m>
                <a:r>
                  <a:rPr lang="en-US" dirty="0"/>
                  <a:t> + (1−x)</a:t>
                </a:r>
                <a14:m>
                  <m:oMath xmlns:m="http://schemas.openxmlformats.org/officeDocument/2006/math">
                    <m:sSup>
                      <m:sSupPr>
                        <m:ctrlPr>
                          <a:rPr lang="en-US" i="1">
                            <a:latin typeface="Cambria Math" panose="02040503050406030204" pitchFamily="18" charset="0"/>
                          </a:rPr>
                        </m:ctrlPr>
                      </m:sSupPr>
                      <m:e>
                        <m:r>
                          <a:rPr lang="en-US" i="1">
                            <a:latin typeface="Cambria Math"/>
                          </a:rPr>
                          <m:t>𝑒</m:t>
                        </m:r>
                      </m:e>
                      <m:sup>
                        <m:r>
                          <a:rPr lang="en-US" i="1">
                            <a:latin typeface="Cambria Math"/>
                          </a:rPr>
                          <m:t>−</m:t>
                        </m:r>
                      </m:sup>
                    </m:sSup>
                  </m:oMath>
                </a14:m>
                <a:endParaRPr lang="en-US" b="1" dirty="0"/>
              </a:p>
              <a:p>
                <a:pPr algn="just"/>
                <a:endParaRPr lang="en-US" b="1" dirty="0"/>
              </a:p>
              <a:p>
                <a:pPr algn="just"/>
                <a:r>
                  <a:rPr lang="en-US" b="1" dirty="0"/>
                  <a:t>2. Electrolyte Composition</a:t>
                </a:r>
                <a:endParaRPr lang="en-US" dirty="0"/>
              </a:p>
              <a:p>
                <a:pPr algn="just"/>
                <a:r>
                  <a:rPr lang="en-US" b="1" dirty="0"/>
                  <a:t>Liquid Electrolytes:</a:t>
                </a:r>
                <a:r>
                  <a:rPr lang="en-US" dirty="0"/>
                  <a:t> Typically consist of lithium salts dissolved in organic solvents. Common electrolytes include:</a:t>
                </a:r>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152400"/>
                <a:ext cx="8763000" cy="6186309"/>
              </a:xfrm>
              <a:prstGeom prst="rect">
                <a:avLst/>
              </a:prstGeom>
              <a:blipFill rotWithShape="1">
                <a:blip r:embed="rId2"/>
                <a:stretch>
                  <a:fillRect l="-626" t="-493" r="-1113" b="-591"/>
                </a:stretch>
              </a:blipFill>
            </p:spPr>
            <p:txBody>
              <a:bodyPr/>
              <a:lstStyle/>
              <a:p>
                <a:r>
                  <a:rPr lang="en-US">
                    <a:noFill/>
                  </a:rPr>
                  <a:t> </a:t>
                </a:r>
              </a:p>
            </p:txBody>
          </p:sp>
        </mc:Fallback>
      </mc:AlternateContent>
    </p:spTree>
    <p:extLst>
      <p:ext uri="{BB962C8B-B14F-4D97-AF65-F5344CB8AC3E}">
        <p14:creationId xmlns:p14="http://schemas.microsoft.com/office/powerpoint/2010/main" val="408407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228600"/>
                <a:ext cx="8534400" cy="5909310"/>
              </a:xfrm>
              <a:prstGeom prst="rect">
                <a:avLst/>
              </a:prstGeom>
              <a:noFill/>
            </p:spPr>
            <p:txBody>
              <a:bodyPr wrap="square" rtlCol="0">
                <a:spAutoFit/>
              </a:bodyPr>
              <a:lstStyle/>
              <a:p>
                <a:pPr algn="just"/>
                <a:r>
                  <a:rPr lang="en-US" b="1" dirty="0"/>
                  <a:t>Lithium Hexafluorophosphate (LiPF₆) in Carbonate Solvents:</a:t>
                </a:r>
                <a:r>
                  <a:rPr lang="en-US" dirty="0"/>
                  <a:t> Provides good ionic conductivity but requires careful handling due to its reactivity.</a:t>
                </a:r>
              </a:p>
              <a:p>
                <a:pPr algn="just"/>
                <a:r>
                  <a:rPr lang="en-US" b="1" dirty="0"/>
                  <a:t>Lithium Perchlorate (LiClO₄):</a:t>
                </a:r>
                <a:r>
                  <a:rPr lang="en-US" dirty="0"/>
                  <a:t> Used in some specialized applications but less common due to stability issues.</a:t>
                </a:r>
              </a:p>
              <a:p>
                <a:pPr algn="just"/>
                <a:r>
                  <a:rPr lang="en-US" b="1" dirty="0"/>
                  <a:t>Chemical Reactions:</a:t>
                </a:r>
                <a:endParaRPr lang="en-US" dirty="0"/>
              </a:p>
              <a:p>
                <a:pPr algn="just"/>
                <a:r>
                  <a:rPr lang="en-US" dirty="0"/>
                  <a:t> </a:t>
                </a:r>
              </a:p>
              <a:p>
                <a:pPr algn="just"/>
                <a14:m>
                  <m:oMath xmlns:m="http://schemas.openxmlformats.org/officeDocument/2006/math">
                    <m:r>
                      <a:rPr lang="en-US" i="1">
                        <a:latin typeface="Cambria Math"/>
                      </a:rPr>
                      <m:t>        </m:t>
                    </m:r>
                  </m:oMath>
                </a14:m>
                <a:r>
                  <a:rPr lang="en-US" dirty="0"/>
                  <a:t>LiPF</a:t>
                </a:r>
                <a:r>
                  <a:rPr lang="en-US" baseline="-25000" dirty="0"/>
                  <a:t>6</a:t>
                </a:r>
                <a:r>
                  <a:rPr lang="en-US" dirty="0"/>
                  <a:t> → </a:t>
                </a:r>
                <a14:m>
                  <m:oMath xmlns:m="http://schemas.openxmlformats.org/officeDocument/2006/math">
                    <m:r>
                      <a:rPr lang="en-US" i="1">
                        <a:latin typeface="Cambria Math"/>
                      </a:rPr>
                      <m:t>𝐿</m:t>
                    </m:r>
                    <m:sSup>
                      <m:sSupPr>
                        <m:ctrlPr>
                          <a:rPr lang="en-US" i="1">
                            <a:latin typeface="Cambria Math" panose="02040503050406030204" pitchFamily="18" charset="0"/>
                          </a:rPr>
                        </m:ctrlPr>
                      </m:sSupPr>
                      <m:e>
                        <m:r>
                          <a:rPr lang="en-US" i="1">
                            <a:latin typeface="Cambria Math"/>
                          </a:rPr>
                          <m:t>𝑖</m:t>
                        </m:r>
                      </m:e>
                      <m:sup>
                        <m:r>
                          <a:rPr lang="en-US" i="1">
                            <a:latin typeface="Cambria Math"/>
                          </a:rPr>
                          <m:t>+</m:t>
                        </m:r>
                      </m:sup>
                    </m:sSup>
                  </m:oMath>
                </a14:m>
                <a:r>
                  <a:rPr lang="en-US" dirty="0"/>
                  <a:t> +  PF</a:t>
                </a:r>
                <a:r>
                  <a:rPr lang="en-US" baseline="-25000" dirty="0"/>
                  <a:t>6</a:t>
                </a:r>
                <a:r>
                  <a:rPr lang="en-US" baseline="30000" dirty="0"/>
                  <a:t>-</a:t>
                </a:r>
                <a:endParaRPr lang="en-US" dirty="0"/>
              </a:p>
              <a:p>
                <a:pPr algn="just"/>
                <a:r>
                  <a:rPr lang="en-US" dirty="0"/>
                  <a:t> </a:t>
                </a:r>
              </a:p>
              <a:p>
                <a:pPr algn="just"/>
                <a:r>
                  <a:rPr lang="en-US" b="1" dirty="0"/>
                  <a:t>Solid-State Electrolytes:</a:t>
                </a:r>
                <a:r>
                  <a:rPr lang="en-US" dirty="0"/>
                  <a:t> Solid-state electrolytes offer safety advantages and higher stability but are less common due to challenges in manufacturing and conductivity.</a:t>
                </a:r>
              </a:p>
              <a:p>
                <a:pPr algn="just"/>
                <a:r>
                  <a:rPr lang="en-US" b="1" dirty="0"/>
                  <a:t>Lithium Ceramic Electrolytes (Li₇La₃Zr₂O₁₂):</a:t>
                </a:r>
                <a:r>
                  <a:rPr lang="en-US" dirty="0"/>
                  <a:t> Provide high ionic conductivity and stability.</a:t>
                </a:r>
              </a:p>
              <a:p>
                <a:pPr algn="just"/>
                <a:r>
                  <a:rPr lang="en-US" b="1" dirty="0"/>
                  <a:t>Polymer Electrolytes (Polyethylene Oxide):</a:t>
                </a:r>
                <a:r>
                  <a:rPr lang="en-US" dirty="0"/>
                  <a:t> Flexible and can be used in various applications but typically have lower conductivity compared to liquid electrolytes.</a:t>
                </a:r>
              </a:p>
              <a:p>
                <a:pPr algn="just"/>
                <a:r>
                  <a:rPr lang="en-US" b="1" dirty="0"/>
                  <a:t>3. Chemical Stability and Degradation</a:t>
                </a:r>
                <a:endParaRPr lang="en-US" dirty="0"/>
              </a:p>
              <a:p>
                <a:pPr algn="just"/>
                <a:r>
                  <a:rPr lang="en-US" b="1" dirty="0"/>
                  <a:t>Electrolyte Decomposition:</a:t>
                </a:r>
                <a:r>
                  <a:rPr lang="en-US" dirty="0"/>
                  <a:t> Electrolyte decomposition can occur at high voltages or temperatures, leading to gas evolution, loss of electrolyte, and potential thermal runaway.</a:t>
                </a:r>
              </a:p>
              <a:p>
                <a:pPr algn="just"/>
                <a:r>
                  <a:rPr lang="en-US" b="1" dirty="0"/>
                  <a:t>Reaction:</a:t>
                </a:r>
                <a:endParaRPr lang="en-US" dirty="0"/>
              </a:p>
              <a:p>
                <a:pPr algn="just"/>
                <a:r>
                  <a:rPr lang="en-US" dirty="0"/>
                  <a:t> </a:t>
                </a:r>
              </a:p>
              <a:p>
                <a:pPr algn="just"/>
                <a:r>
                  <a:rPr lang="en-US" dirty="0"/>
                  <a:t>ROCO</a:t>
                </a:r>
                <a:r>
                  <a:rPr lang="en-US" baseline="-25000" dirty="0"/>
                  <a:t>2</a:t>
                </a:r>
                <a:r>
                  <a:rPr lang="en-US" dirty="0"/>
                  <a:t>Li→RO+CO</a:t>
                </a:r>
                <a:r>
                  <a:rPr lang="en-US" baseline="-25000" dirty="0"/>
                  <a:t>2</a:t>
                </a:r>
                <a:r>
                  <a:rPr lang="en-US" dirty="0"/>
                  <a:t>+Li</a:t>
                </a:r>
                <a:r>
                  <a:rPr lang="en-US" baseline="30000" dirty="0"/>
                  <a:t>+</a:t>
                </a:r>
                <a:endParaRPr lang="en-US" dirty="0"/>
              </a:p>
              <a:p>
                <a:pPr algn="just"/>
                <a:r>
                  <a:rPr lang="en-US"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304800" y="228600"/>
                <a:ext cx="8534400" cy="5909310"/>
              </a:xfrm>
              <a:prstGeom prst="rect">
                <a:avLst/>
              </a:prstGeom>
              <a:blipFill rotWithShape="1">
                <a:blip r:embed="rId2"/>
                <a:stretch>
                  <a:fillRect l="-571" t="-516" r="-1143" b="-619"/>
                </a:stretch>
              </a:blipFill>
            </p:spPr>
            <p:txBody>
              <a:bodyPr/>
              <a:lstStyle/>
              <a:p>
                <a:r>
                  <a:rPr lang="en-US">
                    <a:noFill/>
                  </a:rPr>
                  <a:t> </a:t>
                </a:r>
              </a:p>
            </p:txBody>
          </p:sp>
        </mc:Fallback>
      </mc:AlternateContent>
    </p:spTree>
    <p:extLst>
      <p:ext uri="{BB962C8B-B14F-4D97-AF65-F5344CB8AC3E}">
        <p14:creationId xmlns:p14="http://schemas.microsoft.com/office/powerpoint/2010/main" val="399969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228600"/>
                <a:ext cx="8610600" cy="6887976"/>
              </a:xfrm>
              <a:prstGeom prst="rect">
                <a:avLst/>
              </a:prstGeom>
              <a:noFill/>
            </p:spPr>
            <p:txBody>
              <a:bodyPr wrap="square" rtlCol="0">
                <a:spAutoFit/>
              </a:bodyPr>
              <a:lstStyle/>
              <a:p>
                <a:pPr algn="just"/>
                <a:r>
                  <a:rPr lang="en-US" b="1" dirty="0"/>
                  <a:t>Electrode Degradation:</a:t>
                </a:r>
                <a:r>
                  <a:rPr lang="en-US" dirty="0"/>
                  <a:t> Degradation of the electrode materials affects battery performance and longevity. Factors include cycle life, thermal stress, and mechanical strain.</a:t>
                </a:r>
              </a:p>
              <a:p>
                <a:pPr algn="just"/>
                <a:r>
                  <a:rPr lang="en-US" b="1" dirty="0"/>
                  <a:t>4. Safety Concerns</a:t>
                </a:r>
                <a:endParaRPr lang="en-US" dirty="0"/>
              </a:p>
              <a:p>
                <a:pPr algn="just"/>
                <a:r>
                  <a:rPr lang="en-US" b="1" dirty="0"/>
                  <a:t>Overcharge and Overdischarge Reactions:</a:t>
                </a:r>
                <a:r>
                  <a:rPr lang="en-US" dirty="0"/>
                  <a:t> Overcharging can cause electrolyte decomposition and electrode damage, while over-discharging can lead to lithium plating on the anode.</a:t>
                </a:r>
              </a:p>
              <a:p>
                <a:pPr algn="just"/>
                <a:r>
                  <a:rPr lang="en-US" b="1" dirty="0"/>
                  <a:t>Reaction:</a:t>
                </a:r>
              </a:p>
              <a:p>
                <a:pPr algn="just"/>
                <a:endParaRPr lang="en-US" dirty="0"/>
              </a:p>
              <a:p>
                <a:pPr algn="just"/>
                <a:r>
                  <a:rPr lang="en-US" dirty="0"/>
                  <a:t>LiCoO</a:t>
                </a:r>
                <a:r>
                  <a:rPr lang="en-US" baseline="-25000" dirty="0"/>
                  <a:t>2</a:t>
                </a:r>
                <a:r>
                  <a:rPr lang="en-US" dirty="0"/>
                  <a:t>+Li</a:t>
                </a:r>
                <a:r>
                  <a:rPr lang="en-US" baseline="30000" dirty="0"/>
                  <a:t>+</a:t>
                </a:r>
                <a:r>
                  <a:rPr lang="en-US" dirty="0"/>
                  <a:t> + e− → Li</a:t>
                </a:r>
                <a:r>
                  <a:rPr lang="en-US" baseline="-25000" dirty="0"/>
                  <a:t>2</a:t>
                </a:r>
                <a:r>
                  <a:rPr lang="en-US" dirty="0"/>
                  <a:t>CoO</a:t>
                </a:r>
                <a:r>
                  <a:rPr lang="en-US" baseline="-25000" dirty="0"/>
                  <a:t>3</a:t>
                </a:r>
                <a:endParaRPr lang="en-US" dirty="0"/>
              </a:p>
              <a:p>
                <a:pPr algn="just"/>
                <a:endParaRPr lang="en-US" b="1" dirty="0"/>
              </a:p>
              <a:p>
                <a:pPr algn="just"/>
                <a:r>
                  <a:rPr lang="en-US" b="1" dirty="0"/>
                  <a:t>D).</a:t>
                </a:r>
                <a:r>
                  <a:rPr lang="en-US" dirty="0"/>
                  <a:t> </a:t>
                </a:r>
                <a:r>
                  <a:rPr lang="en-US" b="1" dirty="0"/>
                  <a:t>Electrochemical processes</a:t>
                </a:r>
                <a:endParaRPr lang="en-US" dirty="0"/>
              </a:p>
              <a:p>
                <a:pPr algn="just"/>
                <a:r>
                  <a:rPr lang="en-US" b="1" dirty="0"/>
                  <a:t>Impedance Spectroscopy:</a:t>
                </a:r>
                <a:r>
                  <a:rPr lang="en-US" dirty="0"/>
                  <a:t> Electrochemical impedance spectroscopy (EIS) is used to analyze the impedance of a lithium-ion battery, providing insights into its internal resistance and reaction kinetics.</a:t>
                </a:r>
              </a:p>
              <a:p>
                <a:pPr algn="just"/>
                <a:r>
                  <a:rPr lang="en-US" b="1" dirty="0"/>
                  <a:t>Impedance Equation:</a:t>
                </a:r>
                <a:endParaRPr lang="en-US" dirty="0"/>
              </a:p>
              <a:p>
                <a:pPr algn="just"/>
                <a:r>
                  <a:rPr lang="en-US" dirty="0"/>
                  <a:t> </a:t>
                </a:r>
              </a:p>
              <a:p>
                <a:pPr algn="just"/>
                <a:r>
                  <a:rPr lang="en-US" dirty="0"/>
                  <a:t>Z (</a:t>
                </a:r>
                <a:r>
                  <a:rPr lang="el-GR" dirty="0"/>
                  <a:t>ω) = </a:t>
                </a:r>
                <a:r>
                  <a:rPr lang="en-US" dirty="0"/>
                  <a:t>R</a:t>
                </a:r>
                <a:r>
                  <a:rPr lang="en-US" baseline="-25000" dirty="0"/>
                  <a:t>ohm</a:t>
                </a:r>
                <a:r>
                  <a:rPr lang="en-US" dirty="0"/>
                  <a:t>+</a:t>
                </a:r>
                <a14:m>
                  <m:oMath xmlns:m="http://schemas.openxmlformats.org/officeDocument/2006/math">
                    <m:r>
                      <a:rPr lang="en-US" i="1">
                        <a:latin typeface="Cambria Math"/>
                      </a:rPr>
                      <m:t> </m:t>
                    </m:r>
                    <m:f>
                      <m:fPr>
                        <m:ctrlPr>
                          <a:rPr lang="en-US" i="1">
                            <a:latin typeface="Cambria Math" panose="02040503050406030204" pitchFamily="18" charset="0"/>
                          </a:rPr>
                        </m:ctrlPr>
                      </m:fPr>
                      <m:num>
                        <m:r>
                          <a:rPr lang="en-US" i="1">
                            <a:latin typeface="Cambria Math"/>
                          </a:rPr>
                          <m:t>𝑅𝑐𝑡</m:t>
                        </m:r>
                      </m:num>
                      <m:den>
                        <m:r>
                          <a:rPr lang="en-US" i="1">
                            <a:latin typeface="Cambria Math"/>
                          </a:rPr>
                          <m:t>1+</m:t>
                        </m:r>
                        <m:r>
                          <a:rPr lang="en-US" i="1">
                            <a:latin typeface="Cambria Math"/>
                          </a:rPr>
                          <m:t>𝑗</m:t>
                        </m:r>
                        <m:r>
                          <a:rPr lang="el-GR" i="1">
                            <a:latin typeface="Cambria Math"/>
                          </a:rPr>
                          <m:t>𝜔</m:t>
                        </m:r>
                        <m:r>
                          <a:rPr lang="en-US" i="1">
                            <a:latin typeface="Cambria Math"/>
                          </a:rPr>
                          <m:t>𝑅𝑐𝑡𝐶𝑑𝑙</m:t>
                        </m:r>
                      </m:den>
                    </m:f>
                  </m:oMath>
                </a14:m>
                <a:endParaRPr lang="en-US" dirty="0"/>
              </a:p>
              <a:p>
                <a:pPr algn="just"/>
                <a:r>
                  <a:rPr lang="en-US" dirty="0"/>
                  <a:t> </a:t>
                </a:r>
              </a:p>
              <a:p>
                <a:pPr algn="just"/>
                <a:r>
                  <a:rPr lang="en-US" dirty="0"/>
                  <a:t>Where:</a:t>
                </a:r>
              </a:p>
              <a:p>
                <a:pPr algn="just"/>
                <a:r>
                  <a:rPr lang="en-US" dirty="0"/>
                  <a:t> Z (</a:t>
                </a:r>
                <a:r>
                  <a:rPr lang="el-GR" dirty="0"/>
                  <a:t>ω) = </a:t>
                </a:r>
                <a:r>
                  <a:rPr lang="en-US" dirty="0"/>
                  <a:t>Impedance, R</a:t>
                </a:r>
                <a:r>
                  <a:rPr lang="en-US" baseline="-25000" dirty="0"/>
                  <a:t>ohm</a:t>
                </a:r>
                <a:r>
                  <a:rPr lang="en-US" dirty="0"/>
                  <a:t>​= Ohmic resistance, R</a:t>
                </a:r>
                <a:r>
                  <a:rPr lang="en-US" baseline="-25000" dirty="0"/>
                  <a:t>ct​</a:t>
                </a:r>
                <a:r>
                  <a:rPr lang="en-US" dirty="0"/>
                  <a:t>  = Charge transfer resistance, C</a:t>
                </a:r>
                <a:r>
                  <a:rPr lang="en-US" baseline="-25000" dirty="0"/>
                  <a:t>dl</a:t>
                </a:r>
                <a:r>
                  <a:rPr lang="en-US" dirty="0"/>
                  <a:t>​  = Double-layer capacitance, ω</a:t>
                </a:r>
                <a:r>
                  <a:rPr lang="el-GR" dirty="0"/>
                  <a:t> = </a:t>
                </a:r>
                <a:r>
                  <a:rPr lang="en-US" dirty="0"/>
                  <a:t>Angular frequency</a:t>
                </a:r>
              </a:p>
              <a:p>
                <a:pPr algn="just"/>
                <a:r>
                  <a:rPr lang="en-US" b="1" dirty="0"/>
                  <a:t> </a:t>
                </a:r>
                <a:endParaRPr lang="en-US" dirty="0"/>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228600"/>
                <a:ext cx="8610600" cy="6887976"/>
              </a:xfrm>
              <a:prstGeom prst="rect">
                <a:avLst/>
              </a:prstGeom>
              <a:blipFill rotWithShape="1">
                <a:blip r:embed="rId2"/>
                <a:stretch>
                  <a:fillRect l="-566" t="-443" r="-1062" b="-443"/>
                </a:stretch>
              </a:blipFill>
            </p:spPr>
            <p:txBody>
              <a:bodyPr/>
              <a:lstStyle/>
              <a:p>
                <a:r>
                  <a:rPr lang="en-US">
                    <a:noFill/>
                  </a:rPr>
                  <a:t> </a:t>
                </a:r>
              </a:p>
            </p:txBody>
          </p:sp>
        </mc:Fallback>
      </mc:AlternateContent>
    </p:spTree>
    <p:extLst>
      <p:ext uri="{BB962C8B-B14F-4D97-AF65-F5344CB8AC3E}">
        <p14:creationId xmlns:p14="http://schemas.microsoft.com/office/powerpoint/2010/main" val="166110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457200"/>
                <a:ext cx="8763000" cy="6020623"/>
              </a:xfrm>
              <a:prstGeom prst="rect">
                <a:avLst/>
              </a:prstGeom>
              <a:noFill/>
            </p:spPr>
            <p:txBody>
              <a:bodyPr wrap="square" rtlCol="0">
                <a:spAutoFit/>
              </a:bodyPr>
              <a:lstStyle/>
              <a:p>
                <a:pPr algn="just"/>
                <a:r>
                  <a:rPr lang="en-US" b="1" dirty="0"/>
                  <a:t>Electrode Kinetics</a:t>
                </a:r>
                <a:endParaRPr lang="en-US" dirty="0"/>
              </a:p>
              <a:p>
                <a:pPr algn="just"/>
                <a:r>
                  <a:rPr lang="en-US" b="1" dirty="0"/>
                  <a:t>Charge Transfer Kinetics:</a:t>
                </a:r>
                <a:r>
                  <a:rPr lang="en-US" dirty="0"/>
                  <a:t> The rate at which lithium ions move between the electrode and electrolyte is governed by the charge transfer kinetics. This can be influenced by the electrode material's conductivity and the electrolyte's ionic conductivity.</a:t>
                </a:r>
              </a:p>
              <a:p>
                <a:pPr algn="just"/>
                <a:r>
                  <a:rPr lang="en-US" b="1" dirty="0"/>
                  <a:t>Reaction Rate:</a:t>
                </a:r>
                <a:endParaRPr lang="en-US" dirty="0"/>
              </a:p>
              <a:p>
                <a:pPr algn="just"/>
                <a:r>
                  <a:rPr lang="en-US" dirty="0"/>
                  <a:t>j=k ⋅ C</a:t>
                </a:r>
                <a:r>
                  <a:rPr lang="en-US" baseline="-25000" dirty="0"/>
                  <a:t>Li</a:t>
                </a:r>
                <a:r>
                  <a:rPr lang="en-US" baseline="30000" dirty="0"/>
                  <a:t> +</a:t>
                </a:r>
                <a:r>
                  <a:rPr lang="en-US" dirty="0"/>
                  <a:t> ⋅ (C</a:t>
                </a:r>
                <a:r>
                  <a:rPr lang="en-US" baseline="-25000" dirty="0"/>
                  <a:t>Li</a:t>
                </a:r>
                <a:r>
                  <a:rPr lang="en-US" dirty="0"/>
                  <a:t> − C</a:t>
                </a:r>
                <a:r>
                  <a:rPr lang="en-US" baseline="-25000" dirty="0"/>
                  <a:t>Li</a:t>
                </a:r>
                <a:r>
                  <a:rPr lang="en-US" baseline="30000" dirty="0"/>
                  <a:t>∗</a:t>
                </a:r>
                <a:r>
                  <a:rPr lang="en-US" dirty="0"/>
                  <a:t>)</a:t>
                </a:r>
              </a:p>
              <a:p>
                <a:pPr algn="just"/>
                <a:r>
                  <a:rPr lang="en-US" dirty="0"/>
                  <a:t> </a:t>
                </a:r>
              </a:p>
              <a:p>
                <a:pPr algn="just"/>
                <a:r>
                  <a:rPr lang="en-US" dirty="0"/>
                  <a:t>Where:</a:t>
                </a:r>
              </a:p>
              <a:p>
                <a:pPr algn="just"/>
                <a:r>
                  <a:rPr lang="en-US" dirty="0"/>
                  <a:t>j = Current density, k = Reaction rate constant, C</a:t>
                </a:r>
                <a:r>
                  <a:rPr lang="en-US" baseline="-25000" dirty="0"/>
                  <a:t>Li</a:t>
                </a:r>
                <a:r>
                  <a:rPr lang="en-US" baseline="30000" dirty="0"/>
                  <a:t>+</a:t>
                </a:r>
                <a:r>
                  <a:rPr lang="en-US" dirty="0"/>
                  <a:t>​= Lithium ion concentration, C</a:t>
                </a:r>
                <a:r>
                  <a:rPr lang="en-US" baseline="-25000" dirty="0"/>
                  <a:t>Li</a:t>
                </a:r>
                <a:r>
                  <a:rPr lang="en-US" dirty="0"/>
                  <a:t>​  = Lithium concentration in the electrode, C</a:t>
                </a:r>
                <a:r>
                  <a:rPr lang="en-US" baseline="-25000" dirty="0"/>
                  <a:t>Li</a:t>
                </a:r>
                <a:r>
                  <a:rPr lang="en-US" baseline="30000" dirty="0"/>
                  <a:t>∗</a:t>
                </a:r>
                <a:r>
                  <a:rPr lang="en-US" dirty="0"/>
                  <a:t>​= Equilibrium concentration</a:t>
                </a:r>
              </a:p>
              <a:p>
                <a:pPr algn="just"/>
                <a:r>
                  <a:rPr lang="en-US" b="1" dirty="0"/>
                  <a:t>Degradation Processes</a:t>
                </a:r>
                <a:endParaRPr lang="en-US" dirty="0"/>
              </a:p>
              <a:p>
                <a:pPr algn="just"/>
                <a:r>
                  <a:rPr lang="en-US" b="1" dirty="0"/>
                  <a:t>Capacity Fade:</a:t>
                </a:r>
                <a:r>
                  <a:rPr lang="en-US" dirty="0"/>
                  <a:t> Over time, lithium-ion batteries experience capacity fade due to various electrochemical processes such as SEI growth, electrode material degradation, and electrolyte decomposition.</a:t>
                </a:r>
              </a:p>
              <a:p>
                <a:pPr algn="just"/>
                <a:r>
                  <a:rPr lang="en-US" b="1" dirty="0"/>
                  <a:t>Degradation Model:</a:t>
                </a:r>
                <a:endParaRPr lang="en-US" dirty="0"/>
              </a:p>
              <a:p>
                <a:pPr algn="just"/>
                <a:r>
                  <a:rPr lang="en-US" dirty="0"/>
                  <a:t> </a:t>
                </a:r>
              </a:p>
              <a:p>
                <a:pPr algn="just"/>
                <a:r>
                  <a:rPr lang="en-US" dirty="0"/>
                  <a:t>C</a:t>
                </a:r>
                <a:r>
                  <a:rPr lang="en-US" baseline="-25000" dirty="0"/>
                  <a:t>t</a:t>
                </a:r>
                <a:r>
                  <a:rPr lang="en-US" dirty="0"/>
                  <a:t>​=C</a:t>
                </a:r>
                <a:r>
                  <a:rPr lang="en-US" baseline="-25000" dirty="0"/>
                  <a:t>0</a:t>
                </a:r>
                <a:r>
                  <a:rPr lang="en-US" dirty="0"/>
                  <a:t>​(1−</a:t>
                </a:r>
                <a14:m>
                  <m:oMath xmlns:m="http://schemas.openxmlformats.org/officeDocument/2006/math">
                    <m:r>
                      <a:rPr lang="en-US" i="1">
                        <a:latin typeface="Cambria Math"/>
                      </a:rPr>
                      <m:t> </m:t>
                    </m:r>
                    <m:f>
                      <m:fPr>
                        <m:ctrlPr>
                          <a:rPr lang="en-US" i="1">
                            <a:latin typeface="Cambria Math" panose="02040503050406030204" pitchFamily="18" charset="0"/>
                          </a:rPr>
                        </m:ctrlPr>
                      </m:fPr>
                      <m:num>
                        <m:r>
                          <a:rPr lang="en-US" i="1">
                            <a:latin typeface="Cambria Math"/>
                          </a:rPr>
                          <m:t>𝑡</m:t>
                        </m:r>
                      </m:num>
                      <m:den>
                        <m:r>
                          <a:rPr lang="en-US" i="1">
                            <a:latin typeface="Cambria Math"/>
                          </a:rPr>
                          <m:t>𝑇</m:t>
                        </m:r>
                      </m:den>
                    </m:f>
                    <m:r>
                      <a:rPr lang="en-US" i="1">
                        <a:latin typeface="Cambria Math"/>
                      </a:rPr>
                      <m:t> </m:t>
                    </m:r>
                  </m:oMath>
                </a14:m>
                <a:r>
                  <a:rPr lang="en-US" dirty="0"/>
                  <a:t>​)</a:t>
                </a:r>
              </a:p>
              <a:p>
                <a:pPr algn="just"/>
                <a:r>
                  <a:rPr lang="en-US" dirty="0"/>
                  <a:t> </a:t>
                </a:r>
              </a:p>
              <a:p>
                <a:pPr algn="just"/>
                <a:r>
                  <a:rPr lang="en-US" dirty="0"/>
                  <a:t>Where:</a:t>
                </a:r>
              </a:p>
              <a:p>
                <a:pPr algn="just"/>
                <a:r>
                  <a:rPr lang="en-US" dirty="0"/>
                  <a:t>C</a:t>
                </a:r>
                <a:r>
                  <a:rPr lang="en-US" baseline="-25000" dirty="0"/>
                  <a:t>t</a:t>
                </a:r>
                <a:r>
                  <a:rPr lang="en-US" dirty="0"/>
                  <a:t>​= Capacity at time t, C</a:t>
                </a:r>
                <a:r>
                  <a:rPr lang="en-US" baseline="-25000" dirty="0"/>
                  <a:t>0</a:t>
                </a:r>
                <a:r>
                  <a:rPr lang="en-US" dirty="0"/>
                  <a:t>​= Initial capacity, T = Lifetime</a:t>
                </a:r>
              </a:p>
              <a:p>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457200"/>
                <a:ext cx="8763000" cy="6020623"/>
              </a:xfrm>
              <a:prstGeom prst="rect">
                <a:avLst/>
              </a:prstGeom>
              <a:blipFill rotWithShape="1">
                <a:blip r:embed="rId2"/>
                <a:stretch>
                  <a:fillRect l="-626" t="-506" r="-1113" b="-607"/>
                </a:stretch>
              </a:blipFill>
            </p:spPr>
            <p:txBody>
              <a:bodyPr/>
              <a:lstStyle/>
              <a:p>
                <a:r>
                  <a:rPr lang="en-US">
                    <a:noFill/>
                  </a:rPr>
                  <a:t> </a:t>
                </a:r>
              </a:p>
            </p:txBody>
          </p:sp>
        </mc:Fallback>
      </mc:AlternateContent>
    </p:spTree>
    <p:extLst>
      <p:ext uri="{BB962C8B-B14F-4D97-AF65-F5344CB8AC3E}">
        <p14:creationId xmlns:p14="http://schemas.microsoft.com/office/powerpoint/2010/main" val="344524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5078313"/>
          </a:xfrm>
          <a:prstGeom prst="rect">
            <a:avLst/>
          </a:prstGeom>
          <a:noFill/>
        </p:spPr>
        <p:txBody>
          <a:bodyPr wrap="square" rtlCol="0">
            <a:spAutoFit/>
          </a:bodyPr>
          <a:lstStyle/>
          <a:p>
            <a:r>
              <a:rPr lang="en-US" b="1" dirty="0"/>
              <a:t>E)</a:t>
            </a:r>
            <a:r>
              <a:rPr lang="en-US" dirty="0"/>
              <a:t> When considering degradation effects over time in a mathematical model, you are essentially dealing with how the performance, quality, or behavior of a system or material changes as time progresses. Here’s a general framework for incorporating degradation effects into a mathematical model:</a:t>
            </a:r>
          </a:p>
          <a:p>
            <a:r>
              <a:rPr lang="en-US" b="1" dirty="0"/>
              <a:t>1. Identify the Degradation Process</a:t>
            </a:r>
            <a:endParaRPr lang="en-US" dirty="0"/>
          </a:p>
          <a:p>
            <a:r>
              <a:rPr lang="en-US" b="1" dirty="0"/>
              <a:t>Physical Degradation:</a:t>
            </a:r>
            <a:r>
              <a:rPr lang="en-US" dirty="0"/>
              <a:t> Wear and tear, corrosion, fatigue.</a:t>
            </a:r>
          </a:p>
          <a:p>
            <a:r>
              <a:rPr lang="en-US" b="1" dirty="0"/>
              <a:t>Chemical Degradation:</a:t>
            </a:r>
            <a:r>
              <a:rPr lang="en-US" dirty="0"/>
              <a:t> Oxidation, reactions with other substances.</a:t>
            </a:r>
          </a:p>
          <a:p>
            <a:r>
              <a:rPr lang="en-US" b="1" dirty="0"/>
              <a:t>Mechanical Degradation:</a:t>
            </a:r>
            <a:r>
              <a:rPr lang="en-US" dirty="0"/>
              <a:t> Cracking, erosion.</a:t>
            </a:r>
          </a:p>
          <a:p>
            <a:r>
              <a:rPr lang="en-US" b="1" dirty="0"/>
              <a:t>Functional Degradation:</a:t>
            </a:r>
            <a:r>
              <a:rPr lang="en-US" dirty="0"/>
              <a:t> Loss of efficiency, reduced capacity.</a:t>
            </a:r>
          </a:p>
          <a:p>
            <a:r>
              <a:rPr lang="en-US" b="1" dirty="0"/>
              <a:t>2. Choose a Suitable Model</a:t>
            </a:r>
            <a:endParaRPr lang="en-US" dirty="0"/>
          </a:p>
          <a:p>
            <a:r>
              <a:rPr lang="en-US" dirty="0"/>
              <a:t>Degradation can be modeled in several ways depending on the type and nature of the degradation process:</a:t>
            </a:r>
          </a:p>
          <a:p>
            <a:r>
              <a:rPr lang="en-US" b="1" dirty="0"/>
              <a:t>Linear Degradation Model:</a:t>
            </a:r>
            <a:r>
              <a:rPr lang="en-US" dirty="0"/>
              <a:t> </a:t>
            </a:r>
          </a:p>
          <a:p>
            <a:r>
              <a:rPr lang="en-US" dirty="0"/>
              <a:t> </a:t>
            </a:r>
          </a:p>
          <a:p>
            <a:r>
              <a:rPr lang="en-US" dirty="0"/>
              <a:t>D (t) =D</a:t>
            </a:r>
            <a:r>
              <a:rPr lang="en-US" baseline="-25000" dirty="0"/>
              <a:t>0</a:t>
            </a:r>
            <a:r>
              <a:rPr lang="en-US" dirty="0"/>
              <a:t>​+k*t</a:t>
            </a:r>
          </a:p>
          <a:p>
            <a:r>
              <a:rPr lang="en-US" dirty="0"/>
              <a:t> </a:t>
            </a:r>
          </a:p>
          <a:p>
            <a:r>
              <a:rPr lang="en-US" dirty="0"/>
              <a:t>Where D (t) is the degradation at time t, D</a:t>
            </a:r>
            <a:r>
              <a:rPr lang="en-US" baseline="-25000" dirty="0"/>
              <a:t>0</a:t>
            </a:r>
            <a:r>
              <a:rPr lang="en-US" dirty="0"/>
              <a:t>​ is the initial degradation, and k is the degradation rate.</a:t>
            </a:r>
          </a:p>
        </p:txBody>
      </p:sp>
    </p:spTree>
    <p:extLst>
      <p:ext uri="{BB962C8B-B14F-4D97-AF65-F5344CB8AC3E}">
        <p14:creationId xmlns:p14="http://schemas.microsoft.com/office/powerpoint/2010/main" val="188729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457200"/>
                <a:ext cx="8610600" cy="5481501"/>
              </a:xfrm>
              <a:prstGeom prst="rect">
                <a:avLst/>
              </a:prstGeom>
              <a:noFill/>
            </p:spPr>
            <p:txBody>
              <a:bodyPr wrap="square" rtlCol="0">
                <a:spAutoFit/>
              </a:bodyPr>
              <a:lstStyle/>
              <a:p>
                <a:r>
                  <a:rPr lang="en-US" b="1" dirty="0"/>
                  <a:t>Exponential Degradation Model:</a:t>
                </a:r>
                <a:r>
                  <a:rPr lang="en-US" dirty="0"/>
                  <a:t> </a:t>
                </a:r>
              </a:p>
              <a:p>
                <a:r>
                  <a:rPr lang="en-US" dirty="0"/>
                  <a:t> </a:t>
                </a:r>
              </a:p>
              <a:p>
                <a:r>
                  <a:rPr lang="en-US" dirty="0"/>
                  <a:t>D (t) = D</a:t>
                </a:r>
                <a:r>
                  <a:rPr lang="en-US" baseline="-25000" dirty="0"/>
                  <a:t>0</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𝑒</m:t>
                        </m:r>
                      </m:e>
                      <m:sup>
                        <m:r>
                          <a:rPr lang="en-US" i="1">
                            <a:latin typeface="Cambria Math"/>
                          </a:rPr>
                          <m:t>𝑘𝑡</m:t>
                        </m:r>
                      </m:sup>
                    </m:sSup>
                  </m:oMath>
                </a14:m>
                <a:endParaRPr lang="en-US" dirty="0"/>
              </a:p>
              <a:p>
                <a:r>
                  <a:rPr lang="en-US" dirty="0"/>
                  <a:t> </a:t>
                </a:r>
              </a:p>
              <a:p>
                <a:r>
                  <a:rPr lang="en-US" dirty="0"/>
                  <a:t>Where D (t) represents the degradation at time t, D</a:t>
                </a:r>
                <a:r>
                  <a:rPr lang="en-US" baseline="-25000" dirty="0"/>
                  <a:t>0</a:t>
                </a:r>
                <a:r>
                  <a:rPr lang="en-US" dirty="0"/>
                  <a:t>​is the initial degradation level, and k is the degradation rate constant.</a:t>
                </a:r>
              </a:p>
              <a:p>
                <a:r>
                  <a:rPr lang="en-US" b="1" dirty="0"/>
                  <a:t>Logistic Degradation Model:</a:t>
                </a:r>
                <a:r>
                  <a:rPr lang="en-US" dirty="0"/>
                  <a:t> </a:t>
                </a:r>
              </a:p>
              <a:p>
                <a:r>
                  <a:rPr lang="en-US" dirty="0"/>
                  <a:t> </a:t>
                </a:r>
              </a:p>
              <a:p>
                <a:r>
                  <a:rPr lang="en-US" dirty="0"/>
                  <a:t>D (t) =</a:t>
                </a:r>
                <a14:m>
                  <m:oMath xmlns:m="http://schemas.openxmlformats.org/officeDocument/2006/math">
                    <m:r>
                      <a:rPr lang="en-US" i="1">
                        <a:latin typeface="Cambria Math"/>
                      </a:rPr>
                      <m:t> </m:t>
                    </m:r>
                    <m:f>
                      <m:fPr>
                        <m:ctrlPr>
                          <a:rPr lang="en-US" i="1">
                            <a:latin typeface="Cambria Math" panose="02040503050406030204" pitchFamily="18" charset="0"/>
                          </a:rPr>
                        </m:ctrlPr>
                      </m:fPr>
                      <m:num>
                        <m:r>
                          <a:rPr lang="en-US" i="1">
                            <a:latin typeface="Cambria Math"/>
                          </a:rPr>
                          <m:t>𝐷𝑚𝑎𝑥</m:t>
                        </m:r>
                      </m:num>
                      <m:den>
                        <m:r>
                          <a:rPr lang="en-US" i="1">
                            <a:latin typeface="Cambria Math"/>
                          </a:rPr>
                          <m:t>1+</m:t>
                        </m:r>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𝑘</m:t>
                            </m:r>
                            <m:d>
                              <m:dPr>
                                <m:ctrlPr>
                                  <a:rPr lang="en-US" i="1">
                                    <a:latin typeface="Cambria Math" panose="02040503050406030204" pitchFamily="18" charset="0"/>
                                  </a:rPr>
                                </m:ctrlPr>
                              </m:dPr>
                              <m:e>
                                <m:r>
                                  <a:rPr lang="en-US" i="1">
                                    <a:latin typeface="Cambria Math"/>
                                  </a:rPr>
                                  <m:t>𝑡</m:t>
                                </m:r>
                                <m:r>
                                  <a:rPr lang="en-US" i="1">
                                    <a:latin typeface="Cambria Math"/>
                                  </a:rPr>
                                  <m:t>−</m:t>
                                </m:r>
                                <m:r>
                                  <a:rPr lang="en-US" i="1">
                                    <a:latin typeface="Cambria Math"/>
                                  </a:rPr>
                                  <m:t>𝑡</m:t>
                                </m:r>
                                <m:r>
                                  <a:rPr lang="en-US" i="1">
                                    <a:latin typeface="Cambria Math"/>
                                  </a:rPr>
                                  <m:t>0</m:t>
                                </m:r>
                              </m:e>
                            </m:d>
                          </m:sup>
                        </m:sSup>
                      </m:den>
                    </m:f>
                  </m:oMath>
                </a14:m>
                <a:endParaRPr lang="en-US" dirty="0"/>
              </a:p>
              <a:p>
                <a:r>
                  <a:rPr lang="en-US" dirty="0"/>
                  <a:t>Where D</a:t>
                </a:r>
                <a:r>
                  <a:rPr lang="en-US" baseline="-25000" dirty="0"/>
                  <a:t>max</a:t>
                </a:r>
                <a:r>
                  <a:rPr lang="en-US" dirty="0"/>
                  <a:t>​is the maximum degradation level, k is the rate of degradation, and t</a:t>
                </a:r>
                <a:r>
                  <a:rPr lang="en-US" baseline="-25000" dirty="0"/>
                  <a:t>0</a:t>
                </a:r>
                <a:r>
                  <a:rPr lang="en-US" dirty="0"/>
                  <a:t>​is the inflection point.</a:t>
                </a:r>
              </a:p>
              <a:p>
                <a:r>
                  <a:rPr lang="en-US" b="1" dirty="0"/>
                  <a:t>Power Law Degradation Model:</a:t>
                </a:r>
                <a:r>
                  <a:rPr lang="en-US" dirty="0"/>
                  <a:t> </a:t>
                </a:r>
              </a:p>
              <a:p>
                <a:r>
                  <a:rPr lang="en-US" dirty="0"/>
                  <a:t> </a:t>
                </a:r>
              </a:p>
              <a:p>
                <a:r>
                  <a:rPr lang="en-US" dirty="0"/>
                  <a:t>D (t) = D</a:t>
                </a:r>
                <a:r>
                  <a:rPr lang="en-US" baseline="-25000" dirty="0"/>
                  <a:t>0</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𝑡</m:t>
                        </m:r>
                      </m:e>
                      <m:sup>
                        <m:r>
                          <a:rPr lang="en-US" i="1">
                            <a:latin typeface="Cambria Math"/>
                          </a:rPr>
                          <m:t>𝑏</m:t>
                        </m:r>
                      </m:sup>
                    </m:sSup>
                  </m:oMath>
                </a14:m>
                <a:r>
                  <a:rPr lang="en-US" dirty="0"/>
                  <a:t>  </a:t>
                </a:r>
              </a:p>
              <a:p>
                <a:r>
                  <a:rPr lang="en-US" dirty="0"/>
                  <a:t>Where D (t) is the degradation at time t, D</a:t>
                </a:r>
                <a:r>
                  <a:rPr lang="en-US" baseline="-25000" dirty="0"/>
                  <a:t>0</a:t>
                </a:r>
                <a:r>
                  <a:rPr lang="en-US" dirty="0"/>
                  <a:t>​is a constant, and b is the degradation exponent.</a:t>
                </a:r>
              </a:p>
              <a:p>
                <a:pPr algn="just"/>
                <a:endParaRPr lang="en-US" dirty="0"/>
              </a:p>
              <a:p>
                <a:pPr algn="just"/>
                <a:endParaRPr lang="en-US" dirty="0"/>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457200"/>
                <a:ext cx="8610600" cy="5481501"/>
              </a:xfrm>
              <a:prstGeom prst="rect">
                <a:avLst/>
              </a:prstGeom>
              <a:blipFill rotWithShape="1">
                <a:blip r:embed="rId2"/>
                <a:stretch>
                  <a:fillRect l="-566" t="-556" r="-708" b="-890"/>
                </a:stretch>
              </a:blipFill>
            </p:spPr>
            <p:txBody>
              <a:bodyPr/>
              <a:lstStyle/>
              <a:p>
                <a:r>
                  <a:rPr lang="en-US">
                    <a:noFill/>
                  </a:rPr>
                  <a:t> </a:t>
                </a:r>
              </a:p>
            </p:txBody>
          </p:sp>
        </mc:Fallback>
      </mc:AlternateContent>
    </p:spTree>
    <p:extLst>
      <p:ext uri="{BB962C8B-B14F-4D97-AF65-F5344CB8AC3E}">
        <p14:creationId xmlns:p14="http://schemas.microsoft.com/office/powerpoint/2010/main" val="112223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10752" cy="6001643"/>
          </a:xfrm>
          <a:prstGeom prst="rect">
            <a:avLst/>
          </a:prstGeom>
          <a:noFill/>
        </p:spPr>
        <p:txBody>
          <a:bodyPr wrap="square" rtlCol="0">
            <a:spAutoFit/>
          </a:bodyPr>
          <a:lstStyle/>
          <a:p>
            <a:pPr lvl="0"/>
            <a:r>
              <a:rPr lang="en-US" sz="1600" b="1" dirty="0">
                <a:solidFill>
                  <a:schemeClr val="accent2">
                    <a:lumMod val="50000"/>
                  </a:schemeClr>
                </a:solidFill>
                <a:latin typeface="Cambria Math" pitchFamily="18" charset="0"/>
                <a:ea typeface="Cambria Math" pitchFamily="18" charset="0"/>
              </a:rPr>
              <a:t>INTRODUCTION</a:t>
            </a:r>
            <a:endParaRPr lang="en-US" sz="1600" dirty="0">
              <a:solidFill>
                <a:schemeClr val="accent2">
                  <a:lumMod val="50000"/>
                </a:schemeClr>
              </a:solidFill>
              <a:latin typeface="Cambria Math" pitchFamily="18" charset="0"/>
              <a:ea typeface="Cambria Math" pitchFamily="18" charset="0"/>
            </a:endParaRPr>
          </a:p>
          <a:p>
            <a:r>
              <a:rPr lang="en-US" sz="1200" dirty="0"/>
              <a:t> </a:t>
            </a:r>
            <a:endParaRPr lang="en-US" sz="1400" dirty="0"/>
          </a:p>
          <a:p>
            <a:pPr lvl="0" algn="just"/>
            <a:r>
              <a:rPr lang="en-US" sz="1600" b="1" dirty="0">
                <a:solidFill>
                  <a:schemeClr val="accent1">
                    <a:lumMod val="75000"/>
                  </a:schemeClr>
                </a:solidFill>
                <a:latin typeface="Arial Unicode MS" pitchFamily="34" charset="-128"/>
                <a:ea typeface="Arial Unicode MS" pitchFamily="34" charset="-128"/>
                <a:cs typeface="Arial Unicode MS" pitchFamily="34" charset="-128"/>
              </a:rPr>
              <a:t>Electrical characteristics of lithium-ion batteries </a:t>
            </a:r>
          </a:p>
          <a:p>
            <a:pPr marL="285750" lvl="0" indent="-285750" algn="just">
              <a:buFont typeface="Wingdings" pitchFamily="2" charset="2"/>
              <a:buChar char="§"/>
            </a:pPr>
            <a:r>
              <a:rPr lang="en-US" dirty="0"/>
              <a:t>Lithium-ion batteries are widely recognized for their high energy density, long cycle life, and reliability, making them the preferred choice for various applications from consumer electronics to electric vehicles. </a:t>
            </a:r>
          </a:p>
          <a:p>
            <a:pPr marL="285750" lvl="0" indent="-285750" algn="just">
              <a:buFont typeface="Wingdings" pitchFamily="2" charset="2"/>
              <a:buChar char="§"/>
            </a:pPr>
            <a:r>
              <a:rPr lang="en-US" dirty="0"/>
              <a:t>A fundamental understanding of their electrical characteristics is essential for optimizing performance, ensuring safety, and enhancing overall battery design.</a:t>
            </a:r>
            <a:r>
              <a:rPr lang="en-US" b="1" dirty="0"/>
              <a:t> </a:t>
            </a:r>
          </a:p>
          <a:p>
            <a:pPr marL="285750" lvl="0" indent="-285750" algn="just">
              <a:buFont typeface="Wingdings" pitchFamily="2" charset="2"/>
              <a:buChar char="§"/>
            </a:pPr>
            <a:r>
              <a:rPr lang="en-US" dirty="0"/>
              <a:t>Lithium-ion batteries operate within a specific voltage range that is crucial for their performance and longevity. Typically, a fully charged lithium-ion cell has a voltage of approximately 4.2 volts, while it discharges to a lower limit, usually around 3.0 volts. </a:t>
            </a:r>
          </a:p>
          <a:p>
            <a:pPr marL="285750" lvl="0" indent="-285750" algn="just">
              <a:buFont typeface="Wingdings" pitchFamily="2" charset="2"/>
              <a:buChar char="§"/>
            </a:pPr>
            <a:r>
              <a:rPr lang="en-US" dirty="0"/>
              <a:t>The nominal voltage of a lithium-ion cell is often cited as 3.7 volts. Accurate voltage regulation is vital to prevent overcharging or deep discharging, both of which can lead to reduced battery life or safety hazards.</a:t>
            </a:r>
            <a:r>
              <a:rPr lang="en-US" b="1" dirty="0"/>
              <a:t> </a:t>
            </a:r>
          </a:p>
          <a:p>
            <a:pPr marL="285750" lvl="0" indent="-285750" algn="just">
              <a:buFont typeface="Wingdings" pitchFamily="2" charset="2"/>
              <a:buChar char="§"/>
            </a:pPr>
            <a:r>
              <a:rPr lang="en-US" dirty="0"/>
              <a:t>Current handling capabilities of lithium-ion batteries are determined by their internal design and chemistry. Key parameters include the maximum charge and discharge currents, which influence the battery's power output and charging speed. </a:t>
            </a:r>
          </a:p>
          <a:p>
            <a:pPr marL="285750" lvl="0" indent="-285750" algn="just">
              <a:buFont typeface="Wingdings" pitchFamily="2" charset="2"/>
              <a:buChar char="§"/>
            </a:pPr>
            <a:r>
              <a:rPr lang="en-US" dirty="0"/>
              <a:t>High discharge currents are necessary for applications requiring rapid power delivery, such as in electric vehicles, while high charge currents facilitate faster recharging. The internal resistance of the battery, which affects its ability to deliver current efficiently, also plays a crucial role in determining its overall performance.</a:t>
            </a:r>
            <a:r>
              <a:rPr lang="en-US" b="1" dirty="0"/>
              <a:t> </a:t>
            </a:r>
          </a:p>
          <a:p>
            <a:pPr lvl="0" algn="just"/>
            <a:endParaRPr lang="en-US" dirty="0"/>
          </a:p>
        </p:txBody>
      </p:sp>
    </p:spTree>
    <p:extLst>
      <p:ext uri="{BB962C8B-B14F-4D97-AF65-F5344CB8AC3E}">
        <p14:creationId xmlns:p14="http://schemas.microsoft.com/office/powerpoint/2010/main" val="119513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625972"/>
                <a:ext cx="8305800" cy="4717253"/>
              </a:xfrm>
              <a:prstGeom prst="rect">
                <a:avLst/>
              </a:prstGeom>
            </p:spPr>
            <p:txBody>
              <a:bodyPr wrap="square">
                <a:spAutoFit/>
              </a:bodyPr>
              <a:lstStyle/>
              <a:p>
                <a:r>
                  <a:rPr lang="en-US" b="1" dirty="0"/>
                  <a:t> Temperature Effects</a:t>
                </a:r>
                <a:endParaRPr lang="en-US" dirty="0"/>
              </a:p>
              <a:p>
                <a:r>
                  <a:rPr lang="en-US" dirty="0"/>
                  <a:t>The Arrhenius equation is often used to model the effect of temperature on degradation: </a:t>
                </a:r>
              </a:p>
              <a:p>
                <a:r>
                  <a:rPr lang="en-US" dirty="0"/>
                  <a:t> </a:t>
                </a:r>
              </a:p>
              <a:p>
                <a:r>
                  <a:rPr lang="en-US" dirty="0"/>
                  <a:t>Rate=A⋅</a:t>
                </a:r>
                <a14:m>
                  <m:oMath xmlns:m="http://schemas.openxmlformats.org/officeDocument/2006/math">
                    <m:sSup>
                      <m:sSupPr>
                        <m:ctrlPr>
                          <a:rPr lang="en-US" i="1">
                            <a:latin typeface="Cambria Math" panose="02040503050406030204" pitchFamily="18" charset="0"/>
                          </a:rPr>
                        </m:ctrlPr>
                      </m:sSupPr>
                      <m:e>
                        <m:r>
                          <a:rPr lang="en-US" i="1">
                            <a:latin typeface="Cambria Math"/>
                          </a:rPr>
                          <m:t>𝑒</m:t>
                        </m:r>
                      </m:e>
                      <m:sup>
                        <m:r>
                          <a:rPr lang="en-US" i="1">
                            <a:latin typeface="Cambria Math"/>
                          </a:rPr>
                          <m:t>− </m:t>
                        </m:r>
                        <m:f>
                          <m:fPr>
                            <m:ctrlPr>
                              <a:rPr lang="en-US" i="1">
                                <a:latin typeface="Cambria Math" panose="02040503050406030204" pitchFamily="18" charset="0"/>
                              </a:rPr>
                            </m:ctrlPr>
                          </m:fPr>
                          <m:num>
                            <m:r>
                              <a:rPr lang="en-US" i="1">
                                <a:latin typeface="Cambria Math"/>
                              </a:rPr>
                              <m:t>𝐸𝑎</m:t>
                            </m:r>
                          </m:num>
                          <m:den>
                            <m:r>
                              <a:rPr lang="en-US" i="1">
                                <a:latin typeface="Cambria Math"/>
                              </a:rPr>
                              <m:t>𝑅𝑇</m:t>
                            </m:r>
                          </m:den>
                        </m:f>
                      </m:sup>
                    </m:sSup>
                  </m:oMath>
                </a14:m>
                <a:endParaRPr lang="en-US" dirty="0"/>
              </a:p>
              <a:p>
                <a:r>
                  <a:rPr lang="en-US" dirty="0"/>
                  <a:t> </a:t>
                </a:r>
              </a:p>
              <a:p>
                <a:r>
                  <a:rPr lang="en-US" dirty="0"/>
                  <a:t>Where A is the pre-exponential factor, Ea is the activation energy, R is the universal gas constant, and T is the temperature in Kelvin.</a:t>
                </a:r>
              </a:p>
              <a:p>
                <a:r>
                  <a:rPr lang="en-US" b="1" dirty="0"/>
                  <a:t>  Cycle Life Model</a:t>
                </a:r>
                <a:endParaRPr lang="en-US" dirty="0"/>
              </a:p>
              <a:p>
                <a:r>
                  <a:rPr lang="en-US" dirty="0"/>
                  <a:t>Cycle life can be modeled using empirical relationships: </a:t>
                </a:r>
              </a:p>
              <a:p>
                <a:r>
                  <a:rPr lang="en-US" dirty="0"/>
                  <a:t> </a:t>
                </a:r>
              </a:p>
              <a:p>
                <a:r>
                  <a:rPr lang="en-US" dirty="0"/>
                  <a:t>Cycle Life = </a:t>
                </a:r>
                <a14:m>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𝑘</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𝐼</m:t>
                                </m:r>
                              </m:e>
                            </m:d>
                          </m:e>
                          <m:sup>
                            <m:r>
                              <a:rPr lang="en-US" i="1">
                                <a:latin typeface="Cambria Math"/>
                              </a:rPr>
                              <m:t>𝑏</m:t>
                            </m:r>
                          </m:sup>
                        </m:sSup>
                        <m:r>
                          <a:rPr lang="en-US" i="1">
                            <a:latin typeface="Cambria Math"/>
                          </a:rPr>
                          <m:t> </m:t>
                        </m:r>
                      </m:den>
                    </m:f>
                  </m:oMath>
                </a14:m>
                <a:endParaRPr lang="en-US" dirty="0"/>
              </a:p>
              <a:p>
                <a:r>
                  <a:rPr lang="en-US" dirty="0"/>
                  <a:t> </a:t>
                </a:r>
              </a:p>
              <a:p>
                <a:r>
                  <a:rPr lang="en-US" dirty="0"/>
                  <a:t>Where k and b are constants that depend on the battery chemistry and I is the charge/discharge rate.</a:t>
                </a:r>
              </a:p>
              <a:p>
                <a:pPr algn="just"/>
                <a:endParaRPr lang="en-US" sz="1400" dirty="0"/>
              </a:p>
            </p:txBody>
          </p:sp>
        </mc:Choice>
        <mc:Fallback xmlns="">
          <p:sp>
            <p:nvSpPr>
              <p:cNvPr id="2" name="Rectangle 1"/>
              <p:cNvSpPr>
                <a:spLocks noRot="1" noChangeAspect="1" noMove="1" noResize="1" noEditPoints="1" noAdjustHandles="1" noChangeArrowheads="1" noChangeShapeType="1" noTextEdit="1"/>
              </p:cNvSpPr>
              <p:nvPr/>
            </p:nvSpPr>
            <p:spPr>
              <a:xfrm>
                <a:off x="381000" y="625972"/>
                <a:ext cx="8305800" cy="4717253"/>
              </a:xfrm>
              <a:prstGeom prst="rect">
                <a:avLst/>
              </a:prstGeom>
              <a:blipFill rotWithShape="1">
                <a:blip r:embed="rId2"/>
                <a:stretch>
                  <a:fillRect l="-661" t="-646" r="-147" b="-388"/>
                </a:stretch>
              </a:blipFill>
            </p:spPr>
            <p:txBody>
              <a:bodyPr/>
              <a:lstStyle/>
              <a:p>
                <a:r>
                  <a:rPr lang="en-US">
                    <a:noFill/>
                  </a:rPr>
                  <a:t> </a:t>
                </a:r>
              </a:p>
            </p:txBody>
          </p:sp>
        </mc:Fallback>
      </mc:AlternateContent>
    </p:spTree>
    <p:extLst>
      <p:ext uri="{BB962C8B-B14F-4D97-AF65-F5344CB8AC3E}">
        <p14:creationId xmlns:p14="http://schemas.microsoft.com/office/powerpoint/2010/main" val="536788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58200" cy="5078313"/>
          </a:xfrm>
          <a:prstGeom prst="rect">
            <a:avLst/>
          </a:prstGeom>
          <a:noFill/>
        </p:spPr>
        <p:txBody>
          <a:bodyPr wrap="square" rtlCol="0">
            <a:spAutoFit/>
          </a:bodyPr>
          <a:lstStyle/>
          <a:p>
            <a:pPr algn="just"/>
            <a:r>
              <a:rPr lang="en-US" b="1" dirty="0"/>
              <a:t>Incorporate Environmental and Operational Factors</a:t>
            </a:r>
            <a:endParaRPr lang="en-US" dirty="0"/>
          </a:p>
          <a:p>
            <a:pPr algn="just"/>
            <a:r>
              <a:rPr lang="en-US" b="1" dirty="0"/>
              <a:t>Temperature:</a:t>
            </a:r>
            <a:r>
              <a:rPr lang="en-US" dirty="0"/>
              <a:t> Degradation rate often increases with temperature.</a:t>
            </a:r>
          </a:p>
          <a:p>
            <a:pPr algn="just"/>
            <a:r>
              <a:rPr lang="en-US" b="1" dirty="0"/>
              <a:t>Humidity:</a:t>
            </a:r>
            <a:r>
              <a:rPr lang="en-US" dirty="0"/>
              <a:t> Can accelerate certain types of chemical or physical degradation.</a:t>
            </a:r>
          </a:p>
          <a:p>
            <a:pPr algn="just"/>
            <a:r>
              <a:rPr lang="en-US" b="1" dirty="0"/>
              <a:t>Load/Stress:</a:t>
            </a:r>
            <a:r>
              <a:rPr lang="en-US" dirty="0"/>
              <a:t> Higher stress levels can lead to faster degradation.</a:t>
            </a:r>
          </a:p>
          <a:p>
            <a:pPr algn="just"/>
            <a:r>
              <a:rPr lang="en-US" dirty="0"/>
              <a:t>These factors can be included in the model as: </a:t>
            </a:r>
          </a:p>
          <a:p>
            <a:pPr algn="just"/>
            <a:r>
              <a:rPr lang="en-US" dirty="0"/>
              <a:t> </a:t>
            </a:r>
          </a:p>
          <a:p>
            <a:pPr algn="just"/>
            <a:r>
              <a:rPr lang="en-US" dirty="0"/>
              <a:t>D(t,x1,x2,...,xn)=D(t)⋅f(x1,x2,...,xn)</a:t>
            </a:r>
          </a:p>
          <a:p>
            <a:pPr algn="just"/>
            <a:r>
              <a:rPr lang="en-US" dirty="0"/>
              <a:t>Where x1, x2,..., xn are environmental or operational variables and f represents how these variables influence degradation.</a:t>
            </a:r>
          </a:p>
          <a:p>
            <a:pPr algn="just"/>
            <a:endParaRPr lang="en-US" dirty="0"/>
          </a:p>
          <a:p>
            <a:pPr algn="just"/>
            <a:r>
              <a:rPr lang="en-US" b="1" dirty="0"/>
              <a:t>Model Calibration and Validation</a:t>
            </a:r>
            <a:endParaRPr lang="en-US" dirty="0"/>
          </a:p>
          <a:p>
            <a:pPr algn="just"/>
            <a:r>
              <a:rPr lang="en-US" b="1" dirty="0"/>
              <a:t>Calibration:</a:t>
            </a:r>
            <a:r>
              <a:rPr lang="en-US" dirty="0"/>
              <a:t> Adjust the model parameters based on experimental or historical data.</a:t>
            </a:r>
          </a:p>
          <a:p>
            <a:pPr algn="just"/>
            <a:r>
              <a:rPr lang="en-US" b="1" dirty="0"/>
              <a:t>Validation:</a:t>
            </a:r>
            <a:r>
              <a:rPr lang="en-US" dirty="0"/>
              <a:t> Compare model predictions with actual observed data to ensure accuracy.</a:t>
            </a:r>
          </a:p>
          <a:p>
            <a:pPr algn="just"/>
            <a:endParaRPr lang="en-US" b="1" dirty="0"/>
          </a:p>
          <a:p>
            <a:pPr algn="just"/>
            <a:r>
              <a:rPr lang="en-US" b="1" dirty="0"/>
              <a:t>Predictive Analysis</a:t>
            </a:r>
            <a:endParaRPr lang="en-US" dirty="0"/>
          </a:p>
          <a:p>
            <a:pPr algn="just"/>
            <a:r>
              <a:rPr lang="en-US" dirty="0"/>
              <a:t>Use the model to predict future degradation and assess the remaining useful life (RUL) of the system or material. This often involves reliability analysis and failure prediction.</a:t>
            </a:r>
          </a:p>
          <a:p>
            <a:pPr algn="just"/>
            <a:r>
              <a:rPr lang="en-US" dirty="0"/>
              <a:t> </a:t>
            </a:r>
          </a:p>
        </p:txBody>
      </p:sp>
    </p:spTree>
    <p:extLst>
      <p:ext uri="{BB962C8B-B14F-4D97-AF65-F5344CB8AC3E}">
        <p14:creationId xmlns:p14="http://schemas.microsoft.com/office/powerpoint/2010/main" val="252321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75112"/>
            <a:ext cx="4800600" cy="5262979"/>
          </a:xfrm>
          <a:prstGeom prst="rect">
            <a:avLst/>
          </a:prstGeom>
          <a:noFill/>
        </p:spPr>
        <p:txBody>
          <a:bodyPr wrap="square" rtlCol="0">
            <a:spAutoFit/>
          </a:bodyPr>
          <a:lstStyle/>
          <a:p>
            <a:pPr lvl="0"/>
            <a:r>
              <a:rPr lang="en-US" sz="1600" b="1" dirty="0">
                <a:solidFill>
                  <a:schemeClr val="accent2">
                    <a:lumMod val="50000"/>
                  </a:schemeClr>
                </a:solidFill>
                <a:latin typeface="Arial Black" pitchFamily="34" charset="0"/>
              </a:rPr>
              <a:t>METHODOLOGY</a:t>
            </a:r>
          </a:p>
          <a:p>
            <a:r>
              <a:rPr lang="en-US" sz="1400" b="1" dirty="0"/>
              <a:t> </a:t>
            </a:r>
            <a:endParaRPr lang="en-US" sz="1400" dirty="0"/>
          </a:p>
          <a:p>
            <a:pPr algn="just"/>
            <a:r>
              <a:rPr lang="en-US" dirty="0"/>
              <a:t>To effectively approach this methodology:</a:t>
            </a:r>
          </a:p>
          <a:p>
            <a:pPr marL="285750" lvl="0" indent="-285750" algn="just">
              <a:buFont typeface="Wingdings" pitchFamily="2" charset="2"/>
              <a:buChar char="§"/>
            </a:pPr>
            <a:r>
              <a:rPr lang="en-US" dirty="0"/>
              <a:t>Mathematical Model: Start with a robust mathematical model to guide your design.</a:t>
            </a:r>
          </a:p>
          <a:p>
            <a:pPr marL="285750" lvl="0" indent="-285750" algn="just">
              <a:buFont typeface="Wingdings" pitchFamily="2" charset="2"/>
              <a:buChar char="§"/>
            </a:pPr>
            <a:r>
              <a:rPr lang="en-US" dirty="0"/>
              <a:t>Verilog Programming: Implement the model in Verilog, ensuring accurate translation of mathematical concepts into hardware description.</a:t>
            </a:r>
          </a:p>
          <a:p>
            <a:pPr marL="285750" lvl="0" indent="-285750" algn="just">
              <a:buFont typeface="Wingdings" pitchFamily="2" charset="2"/>
              <a:buChar char="§"/>
            </a:pPr>
            <a:r>
              <a:rPr lang="en-US" dirty="0"/>
              <a:t>Test Bench Programming: Create comprehensive test benches to validate the design against expected behavior.</a:t>
            </a:r>
          </a:p>
          <a:p>
            <a:pPr marL="285750" lvl="0" indent="-285750" algn="just">
              <a:buFont typeface="Wingdings" pitchFamily="2" charset="2"/>
              <a:buChar char="§"/>
            </a:pPr>
            <a:r>
              <a:rPr lang="en-US" dirty="0"/>
              <a:t>EDA Playground Software: Leverage EDA Playground for simulation and debugging to verify your design.</a:t>
            </a:r>
          </a:p>
          <a:p>
            <a:pPr marL="285750" lvl="0" indent="-285750" algn="just">
              <a:buFont typeface="Wingdings" pitchFamily="2" charset="2"/>
              <a:buChar char="§"/>
            </a:pPr>
            <a:r>
              <a:rPr lang="en-US" dirty="0"/>
              <a:t>Waveform Analysis: Use waveforms to visually inspect and confirm the design’s functionality and correctness.</a:t>
            </a:r>
          </a:p>
          <a:p>
            <a:pPr algn="just"/>
            <a:r>
              <a:rPr lang="en-US" dirty="0"/>
              <a:t> </a:t>
            </a:r>
          </a:p>
        </p:txBody>
      </p:sp>
      <p:pic>
        <p:nvPicPr>
          <p:cNvPr id="3" name="Picture 2"/>
          <p:cNvPicPr/>
          <p:nvPr/>
        </p:nvPicPr>
        <p:blipFill>
          <a:blip r:embed="rId2"/>
          <a:stretch>
            <a:fillRect/>
          </a:stretch>
        </p:blipFill>
        <p:spPr>
          <a:xfrm>
            <a:off x="6019800" y="304800"/>
            <a:ext cx="3124200" cy="5743957"/>
          </a:xfrm>
          <a:prstGeom prst="rect">
            <a:avLst/>
          </a:prstGeom>
        </p:spPr>
      </p:pic>
    </p:spTree>
    <p:extLst>
      <p:ext uri="{BB962C8B-B14F-4D97-AF65-F5344CB8AC3E}">
        <p14:creationId xmlns:p14="http://schemas.microsoft.com/office/powerpoint/2010/main" val="360840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5047536"/>
          </a:xfrm>
          <a:prstGeom prst="rect">
            <a:avLst/>
          </a:prstGeom>
          <a:noFill/>
        </p:spPr>
        <p:txBody>
          <a:bodyPr wrap="square" rtlCol="0">
            <a:spAutoFit/>
          </a:bodyPr>
          <a:lstStyle/>
          <a:p>
            <a:r>
              <a:rPr lang="en-US" b="1" dirty="0">
                <a:solidFill>
                  <a:schemeClr val="accent2">
                    <a:lumMod val="50000"/>
                  </a:schemeClr>
                </a:solidFill>
                <a:latin typeface="Arial Black" pitchFamily="34" charset="0"/>
              </a:rPr>
              <a:t>SOFTWARE IMPLIMENTATION &amp; RESULTS</a:t>
            </a:r>
            <a:endParaRPr lang="en-US" dirty="0">
              <a:solidFill>
                <a:schemeClr val="accent2">
                  <a:lumMod val="50000"/>
                </a:schemeClr>
              </a:solidFill>
            </a:endParaRPr>
          </a:p>
          <a:p>
            <a:pPr lvl="0"/>
            <a:endParaRPr lang="en-US" sz="1400" dirty="0">
              <a:latin typeface="Arial Black" pitchFamily="34" charset="0"/>
            </a:endParaRPr>
          </a:p>
          <a:p>
            <a:r>
              <a:rPr lang="en-US" sz="1400" b="1" dirty="0"/>
              <a:t> </a:t>
            </a:r>
            <a:endParaRPr lang="en-US" sz="1400" dirty="0"/>
          </a:p>
          <a:p>
            <a:pPr lvl="0"/>
            <a:r>
              <a:rPr lang="en-US" b="1" dirty="0"/>
              <a:t>Battery Model Module </a:t>
            </a:r>
            <a:endParaRPr lang="en-US" dirty="0"/>
          </a:p>
          <a:p>
            <a:r>
              <a:rPr lang="en-US" b="1" dirty="0"/>
              <a:t>Algorithm:</a:t>
            </a:r>
            <a:endParaRPr lang="en-US" dirty="0"/>
          </a:p>
          <a:p>
            <a:pPr marL="285750" lvl="0" indent="-285750" algn="just">
              <a:buFont typeface="Arial" pitchFamily="34" charset="0"/>
              <a:buChar char="•"/>
            </a:pPr>
            <a:r>
              <a:rPr lang="en-US" dirty="0"/>
              <a:t>Initialize parameters and internal signals.</a:t>
            </a:r>
          </a:p>
          <a:p>
            <a:pPr marL="285750" lvl="0" indent="-285750" algn="just">
              <a:buFont typeface="Arial" pitchFamily="34" charset="0"/>
              <a:buChar char="•"/>
            </a:pPr>
            <a:r>
              <a:rPr lang="en-US" dirty="0"/>
              <a:t>Calculate outputs based on current state and inputs, considering reset conditions.</a:t>
            </a:r>
          </a:p>
          <a:p>
            <a:pPr marL="285750" lvl="0" indent="-285750" algn="just">
              <a:buFont typeface="Arial" pitchFamily="34" charset="0"/>
              <a:buChar char="•"/>
            </a:pPr>
            <a:r>
              <a:rPr lang="en-US" dirty="0"/>
              <a:t>Assign calculated values to output wires.</a:t>
            </a:r>
          </a:p>
          <a:p>
            <a:r>
              <a:rPr lang="en-US" dirty="0"/>
              <a:t> </a:t>
            </a:r>
          </a:p>
          <a:p>
            <a:r>
              <a:rPr lang="en-US" b="1" dirty="0"/>
              <a:t>Testbench Algorithm:</a:t>
            </a:r>
            <a:endParaRPr lang="en-US" dirty="0"/>
          </a:p>
          <a:p>
            <a:pPr marL="285750" lvl="0" indent="-285750">
              <a:buFont typeface="Arial" pitchFamily="34" charset="0"/>
              <a:buChar char="•"/>
            </a:pPr>
            <a:r>
              <a:rPr lang="en-US" dirty="0"/>
              <a:t>Generate a clock signal.</a:t>
            </a:r>
          </a:p>
          <a:p>
            <a:pPr marL="285750" lvl="0" indent="-285750">
              <a:buFont typeface="Arial" pitchFamily="34" charset="0"/>
              <a:buChar char="•"/>
            </a:pPr>
            <a:r>
              <a:rPr lang="en-US" dirty="0"/>
              <a:t>Initialize and apply inputs.</a:t>
            </a:r>
          </a:p>
          <a:p>
            <a:pPr marL="285750" lvl="0" indent="-285750">
              <a:buFont typeface="Arial" pitchFamily="34" charset="0"/>
              <a:buChar char="•"/>
            </a:pPr>
            <a:r>
              <a:rPr lang="en-US" dirty="0"/>
              <a:t>Assert and deassert reset.</a:t>
            </a:r>
          </a:p>
          <a:p>
            <a:pPr marL="285750" lvl="0" indent="-285750">
              <a:buFont typeface="Arial" pitchFamily="34" charset="0"/>
              <a:buChar char="•"/>
            </a:pPr>
            <a:r>
              <a:rPr lang="en-US" dirty="0"/>
              <a:t>Modify inputs at specific times and observe outputs.</a:t>
            </a:r>
          </a:p>
          <a:p>
            <a:pPr marL="285750" lvl="0" indent="-285750">
              <a:buFont typeface="Arial" pitchFamily="34" charset="0"/>
              <a:buChar char="•"/>
            </a:pPr>
            <a:r>
              <a:rPr lang="en-US" dirty="0"/>
              <a:t>End the simulation and dump waveforms.</a:t>
            </a:r>
          </a:p>
          <a:p>
            <a:r>
              <a:rPr lang="en-US" b="1" dirty="0"/>
              <a:t> </a:t>
            </a:r>
          </a:p>
          <a:p>
            <a:endParaRPr lang="en-US" sz="1400" dirty="0"/>
          </a:p>
          <a:p>
            <a:r>
              <a:rPr lang="en-US" sz="1400" b="1" dirty="0"/>
              <a:t> </a:t>
            </a:r>
            <a:endParaRPr lang="en-US" sz="1400" dirty="0"/>
          </a:p>
          <a:p>
            <a:r>
              <a:rPr lang="en-US" sz="1400" b="1" dirty="0"/>
              <a:t> </a:t>
            </a:r>
            <a:endParaRPr lang="en-US" sz="1400" dirty="0"/>
          </a:p>
        </p:txBody>
      </p:sp>
    </p:spTree>
    <p:extLst>
      <p:ext uri="{BB962C8B-B14F-4D97-AF65-F5344CB8AC3E}">
        <p14:creationId xmlns:p14="http://schemas.microsoft.com/office/powerpoint/2010/main" val="255431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ALL RESEARCH PAPER\1.NPT_ 2019_CH\1 NPT _CH\1.1.PNG"/>
          <p:cNvPicPr/>
          <p:nvPr/>
        </p:nvPicPr>
        <p:blipFill>
          <a:blip r:embed="rId2">
            <a:extLst>
              <a:ext uri="{28A0092B-C50C-407E-A947-70E740481C1C}">
                <a14:useLocalDpi xmlns:a14="http://schemas.microsoft.com/office/drawing/2010/main" val="0"/>
              </a:ext>
            </a:extLst>
          </a:blip>
          <a:srcRect/>
          <a:stretch>
            <a:fillRect/>
          </a:stretch>
        </p:blipFill>
        <p:spPr bwMode="auto">
          <a:xfrm>
            <a:off x="357153" y="304800"/>
            <a:ext cx="7924800" cy="2743200"/>
          </a:xfrm>
          <a:prstGeom prst="rect">
            <a:avLst/>
          </a:prstGeom>
          <a:noFill/>
          <a:ln>
            <a:noFill/>
          </a:ln>
        </p:spPr>
      </p:pic>
      <p:sp>
        <p:nvSpPr>
          <p:cNvPr id="3" name="Rectangle 2"/>
          <p:cNvSpPr/>
          <p:nvPr/>
        </p:nvSpPr>
        <p:spPr>
          <a:xfrm>
            <a:off x="1447800" y="3135868"/>
            <a:ext cx="6172200" cy="369332"/>
          </a:xfrm>
          <a:prstGeom prst="rect">
            <a:avLst/>
          </a:prstGeom>
        </p:spPr>
        <p:txBody>
          <a:bodyPr wrap="square">
            <a:spAutoFit/>
          </a:bodyPr>
          <a:lstStyle/>
          <a:p>
            <a:r>
              <a:rPr lang="en-US" b="1" dirty="0"/>
              <a:t>Figure1: </a:t>
            </a:r>
            <a:r>
              <a:rPr lang="en-US" dirty="0"/>
              <a:t>Output of Battery Model  at EP wave form Part-1</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33353" y="3505200"/>
            <a:ext cx="7848600" cy="2749190"/>
          </a:xfrm>
          <a:prstGeom prst="rect">
            <a:avLst/>
          </a:prstGeom>
        </p:spPr>
      </p:pic>
      <p:sp>
        <p:nvSpPr>
          <p:cNvPr id="6" name="Rectangle 5"/>
          <p:cNvSpPr/>
          <p:nvPr/>
        </p:nvSpPr>
        <p:spPr>
          <a:xfrm>
            <a:off x="1699072" y="6254390"/>
            <a:ext cx="6005547" cy="369332"/>
          </a:xfrm>
          <a:prstGeom prst="rect">
            <a:avLst/>
          </a:prstGeom>
        </p:spPr>
        <p:txBody>
          <a:bodyPr wrap="square">
            <a:spAutoFit/>
          </a:bodyPr>
          <a:lstStyle/>
          <a:p>
            <a:r>
              <a:rPr lang="en-US" b="1" dirty="0"/>
              <a:t>Figure2: </a:t>
            </a:r>
            <a:r>
              <a:rPr lang="en-US" dirty="0"/>
              <a:t>Output of Battery Model  at EP wave form Part-2</a:t>
            </a:r>
          </a:p>
        </p:txBody>
      </p:sp>
    </p:spTree>
    <p:extLst>
      <p:ext uri="{BB962C8B-B14F-4D97-AF65-F5344CB8AC3E}">
        <p14:creationId xmlns:p14="http://schemas.microsoft.com/office/powerpoint/2010/main" val="172696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86800" cy="4616648"/>
          </a:xfrm>
          <a:prstGeom prst="rect">
            <a:avLst/>
          </a:prstGeom>
          <a:noFill/>
        </p:spPr>
        <p:txBody>
          <a:bodyPr wrap="square" rtlCol="0">
            <a:spAutoFit/>
          </a:bodyPr>
          <a:lstStyle/>
          <a:p>
            <a:pPr lvl="0"/>
            <a:r>
              <a:rPr lang="en-US" b="1" dirty="0">
                <a:solidFill>
                  <a:schemeClr val="tx2">
                    <a:lumMod val="60000"/>
                    <a:lumOff val="40000"/>
                  </a:schemeClr>
                </a:solidFill>
              </a:rPr>
              <a:t>Battery thermal model Module </a:t>
            </a:r>
            <a:endParaRPr lang="en-US" dirty="0">
              <a:solidFill>
                <a:schemeClr val="tx2">
                  <a:lumMod val="60000"/>
                  <a:lumOff val="40000"/>
                </a:schemeClr>
              </a:solidFill>
            </a:endParaRPr>
          </a:p>
          <a:p>
            <a:r>
              <a:rPr lang="en-US" b="1" dirty="0"/>
              <a:t>Algorithm:</a:t>
            </a:r>
            <a:endParaRPr lang="en-US" dirty="0"/>
          </a:p>
          <a:p>
            <a:pPr marL="285750" lvl="0" indent="-285750" algn="just">
              <a:buFont typeface="Arial" pitchFamily="34" charset="0"/>
              <a:buChar char="•"/>
            </a:pPr>
            <a:r>
              <a:rPr lang="en-US" dirty="0"/>
              <a:t>Initialize internal variables and outputs on reset.</a:t>
            </a:r>
          </a:p>
          <a:p>
            <a:pPr marL="285750" lvl="0" indent="-285750" algn="just">
              <a:buFont typeface="Arial" pitchFamily="34" charset="0"/>
              <a:buChar char="•"/>
            </a:pPr>
            <a:r>
              <a:rPr lang="en-US" dirty="0"/>
              <a:t>Compute the heat generated based on the current, resistance, and time.</a:t>
            </a:r>
          </a:p>
          <a:p>
            <a:pPr marL="285750" lvl="0" indent="-285750" algn="just">
              <a:buFont typeface="Arial" pitchFamily="34" charset="0"/>
              <a:buChar char="•"/>
            </a:pPr>
            <a:r>
              <a:rPr lang="en-US" dirty="0"/>
              <a:t>Calculate the runaway temperature based on ambient temperature and generated heat.</a:t>
            </a:r>
          </a:p>
          <a:p>
            <a:pPr marL="285750" lvl="0" indent="-285750" algn="just">
              <a:buFont typeface="Arial" pitchFamily="34" charset="0"/>
              <a:buChar char="•"/>
            </a:pPr>
            <a:r>
              <a:rPr lang="en-US" dirty="0"/>
              <a:t>Compute the next temperature based on generated heat, dissipated heat, and thermal capacitance.</a:t>
            </a:r>
          </a:p>
          <a:p>
            <a:pPr marL="285750" lvl="0" indent="-285750" algn="just">
              <a:buFont typeface="Arial" pitchFamily="34" charset="0"/>
              <a:buChar char="•"/>
            </a:pPr>
            <a:r>
              <a:rPr lang="en-US" dirty="0"/>
              <a:t>Update the current temperature.</a:t>
            </a:r>
          </a:p>
          <a:p>
            <a:pPr marL="285750" lvl="0" indent="-285750" algn="just">
              <a:buFont typeface="Arial" pitchFamily="34" charset="0"/>
              <a:buChar char="•"/>
            </a:pPr>
            <a:r>
              <a:rPr lang="en-US" dirty="0"/>
              <a:t>Assign computed values to output ports.</a:t>
            </a:r>
          </a:p>
          <a:p>
            <a:r>
              <a:rPr lang="en-US" b="1" dirty="0"/>
              <a:t>Testbench Algorithm:</a:t>
            </a:r>
            <a:endParaRPr lang="en-US" dirty="0"/>
          </a:p>
          <a:p>
            <a:pPr marL="285750" lvl="0" indent="-285750" algn="just">
              <a:buFont typeface="Arial" pitchFamily="34" charset="0"/>
              <a:buChar char="•"/>
            </a:pPr>
            <a:r>
              <a:rPr lang="en-US" dirty="0"/>
              <a:t>Generate a clock signal.</a:t>
            </a:r>
          </a:p>
          <a:p>
            <a:pPr marL="285750" lvl="0" indent="-285750" algn="just">
              <a:buFont typeface="Arial" pitchFamily="34" charset="0"/>
              <a:buChar char="•"/>
            </a:pPr>
            <a:r>
              <a:rPr lang="en-US" dirty="0"/>
              <a:t>Initialize input signals and apply a reset.</a:t>
            </a:r>
          </a:p>
          <a:p>
            <a:pPr marL="285750" lvl="0" indent="-285750" algn="just">
              <a:buFont typeface="Arial" pitchFamily="34" charset="0"/>
              <a:buChar char="•"/>
            </a:pPr>
            <a:r>
              <a:rPr lang="en-US" dirty="0"/>
              <a:t>Change input values to simulate different conditions and observe outputs.</a:t>
            </a:r>
          </a:p>
          <a:p>
            <a:pPr marL="285750" lvl="0" indent="-285750" algn="just">
              <a:buFont typeface="Arial" pitchFamily="34" charset="0"/>
              <a:buChar char="•"/>
            </a:pPr>
            <a:r>
              <a:rPr lang="en-US" dirty="0"/>
              <a:t>End simulation and dump waveform data.</a:t>
            </a:r>
          </a:p>
          <a:p>
            <a:pPr marL="285750" lvl="0" indent="-285750" algn="just">
              <a:buFont typeface="Arial" pitchFamily="34" charset="0"/>
              <a:buChar char="•"/>
            </a:pPr>
            <a:r>
              <a:rPr lang="en-US" dirty="0"/>
              <a:t>Monitor and print output values during simulation.</a:t>
            </a:r>
          </a:p>
          <a:p>
            <a:pPr algn="just"/>
            <a:endParaRPr lang="en-US" sz="1200" dirty="0"/>
          </a:p>
          <a:p>
            <a:pPr algn="just"/>
            <a:endParaRPr lang="en-US" sz="1200" dirty="0"/>
          </a:p>
        </p:txBody>
      </p:sp>
      <p:pic>
        <p:nvPicPr>
          <p:cNvPr id="3" name="Picture 2" descr="D:\2.ALL RESEARCH PAPER\1.NPT_ 2019_CH\1 NPT _CH\2.0.PNG"/>
          <p:cNvPicPr/>
          <p:nvPr/>
        </p:nvPicPr>
        <p:blipFill>
          <a:blip r:embed="rId2">
            <a:extLst>
              <a:ext uri="{28A0092B-C50C-407E-A947-70E740481C1C}">
                <a14:useLocalDpi xmlns:a14="http://schemas.microsoft.com/office/drawing/2010/main" val="0"/>
              </a:ext>
            </a:extLst>
          </a:blip>
          <a:srcRect/>
          <a:stretch>
            <a:fillRect/>
          </a:stretch>
        </p:blipFill>
        <p:spPr bwMode="auto">
          <a:xfrm>
            <a:off x="716017" y="4419600"/>
            <a:ext cx="7543800" cy="1898256"/>
          </a:xfrm>
          <a:prstGeom prst="rect">
            <a:avLst/>
          </a:prstGeom>
          <a:noFill/>
          <a:ln>
            <a:noFill/>
          </a:ln>
        </p:spPr>
      </p:pic>
      <p:sp>
        <p:nvSpPr>
          <p:cNvPr id="4" name="Rectangle 3"/>
          <p:cNvSpPr/>
          <p:nvPr/>
        </p:nvSpPr>
        <p:spPr>
          <a:xfrm>
            <a:off x="1799897" y="6317856"/>
            <a:ext cx="6057900" cy="369332"/>
          </a:xfrm>
          <a:prstGeom prst="rect">
            <a:avLst/>
          </a:prstGeom>
        </p:spPr>
        <p:txBody>
          <a:bodyPr wrap="square">
            <a:spAutoFit/>
          </a:bodyPr>
          <a:lstStyle/>
          <a:p>
            <a:r>
              <a:rPr lang="en-US" b="1" dirty="0"/>
              <a:t>Figure 3: </a:t>
            </a:r>
            <a:r>
              <a:rPr lang="en-US" dirty="0"/>
              <a:t>Output of Battery thermal model at EP wave form</a:t>
            </a:r>
          </a:p>
        </p:txBody>
      </p:sp>
    </p:spTree>
    <p:extLst>
      <p:ext uri="{BB962C8B-B14F-4D97-AF65-F5344CB8AC3E}">
        <p14:creationId xmlns:p14="http://schemas.microsoft.com/office/powerpoint/2010/main" val="383830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3693319"/>
          </a:xfrm>
          <a:prstGeom prst="rect">
            <a:avLst/>
          </a:prstGeom>
        </p:spPr>
        <p:txBody>
          <a:bodyPr wrap="square">
            <a:spAutoFit/>
          </a:bodyPr>
          <a:lstStyle/>
          <a:p>
            <a:pPr lvl="0"/>
            <a:r>
              <a:rPr lang="en-US" b="1" dirty="0">
                <a:solidFill>
                  <a:schemeClr val="tx2">
                    <a:lumMod val="60000"/>
                    <a:lumOff val="40000"/>
                  </a:schemeClr>
                </a:solidFill>
              </a:rPr>
              <a:t>Battery Chemical Model </a:t>
            </a:r>
            <a:endParaRPr lang="en-US" dirty="0">
              <a:solidFill>
                <a:schemeClr val="tx2">
                  <a:lumMod val="60000"/>
                  <a:lumOff val="40000"/>
                </a:schemeClr>
              </a:solidFill>
            </a:endParaRPr>
          </a:p>
          <a:p>
            <a:r>
              <a:rPr lang="en-US" b="1" dirty="0"/>
              <a:t>Algorithm:</a:t>
            </a:r>
            <a:endParaRPr lang="en-US" dirty="0"/>
          </a:p>
          <a:p>
            <a:pPr marL="285750" lvl="0" indent="-285750" algn="just">
              <a:buFont typeface="Arial" pitchFamily="34" charset="0"/>
              <a:buChar char="•"/>
            </a:pPr>
            <a:r>
              <a:rPr lang="en-US" dirty="0"/>
              <a:t>Define inputs, outputs, and internal variables.</a:t>
            </a:r>
          </a:p>
          <a:p>
            <a:pPr marL="285750" lvl="0" indent="-285750" algn="just">
              <a:buFont typeface="Arial" pitchFamily="34" charset="0"/>
              <a:buChar char="•"/>
            </a:pPr>
            <a:r>
              <a:rPr lang="en-US" dirty="0"/>
              <a:t>On the rising edge of clk or reset, initialize or compute values.</a:t>
            </a:r>
          </a:p>
          <a:p>
            <a:pPr marL="285750" lvl="0" indent="-285750" algn="just">
              <a:buFont typeface="Arial" pitchFamily="34" charset="0"/>
              <a:buChar char="•"/>
            </a:pPr>
            <a:r>
              <a:rPr lang="en-US" dirty="0"/>
              <a:t>Calculate degradation and electrolyte decomposition.</a:t>
            </a:r>
          </a:p>
          <a:p>
            <a:pPr marL="285750" lvl="0" indent="-285750" algn="just">
              <a:buFont typeface="Arial" pitchFamily="34" charset="0"/>
              <a:buChar char="•"/>
            </a:pPr>
            <a:r>
              <a:rPr lang="en-US" dirty="0"/>
              <a:t>Update Capacity and SafetyStatus based on computations.</a:t>
            </a:r>
          </a:p>
          <a:p>
            <a:r>
              <a:rPr lang="en-US" b="1" dirty="0"/>
              <a:t>Testbench Algorithm:</a:t>
            </a:r>
            <a:endParaRPr lang="en-US" dirty="0"/>
          </a:p>
          <a:p>
            <a:pPr marL="285750" lvl="0" indent="-285750" algn="just">
              <a:buFont typeface="Arial" pitchFamily="34" charset="0"/>
              <a:buChar char="•"/>
            </a:pPr>
            <a:r>
              <a:rPr lang="en-US" dirty="0"/>
              <a:t>Define and initialize signals.</a:t>
            </a:r>
          </a:p>
          <a:p>
            <a:pPr marL="285750" lvl="0" indent="-285750" algn="just">
              <a:buFont typeface="Arial" pitchFamily="34" charset="0"/>
              <a:buChar char="•"/>
            </a:pPr>
            <a:r>
              <a:rPr lang="en-US" dirty="0"/>
              <a:t>Instantiate the battery model.</a:t>
            </a:r>
          </a:p>
          <a:p>
            <a:pPr marL="285750" lvl="0" indent="-285750" algn="just">
              <a:buFont typeface="Arial" pitchFamily="34" charset="0"/>
              <a:buChar char="•"/>
            </a:pPr>
            <a:r>
              <a:rPr lang="en-US" dirty="0"/>
              <a:t>Generate a clock signal.</a:t>
            </a:r>
          </a:p>
          <a:p>
            <a:pPr marL="285750" lvl="0" indent="-285750" algn="just">
              <a:buFont typeface="Arial" pitchFamily="34" charset="0"/>
              <a:buChar char="•"/>
            </a:pPr>
            <a:r>
              <a:rPr lang="en-US" dirty="0"/>
              <a:t>Apply reset, modify inputs, and observe outputs.</a:t>
            </a:r>
          </a:p>
          <a:p>
            <a:pPr marL="285750" lvl="0" indent="-285750" algn="just">
              <a:buFont typeface="Arial" pitchFamily="34" charset="0"/>
              <a:buChar char="•"/>
            </a:pPr>
            <a:r>
              <a:rPr lang="en-US" dirty="0"/>
              <a:t>End simulation and dump results.</a:t>
            </a:r>
          </a:p>
          <a:p>
            <a:pPr marL="285750" lvl="0" indent="-285750" algn="just">
              <a:buFont typeface="Arial" pitchFamily="34" charset="0"/>
              <a:buChar char="•"/>
            </a:pPr>
            <a:r>
              <a:rPr lang="en-US" dirty="0"/>
              <a:t>Monitor and print output values.</a:t>
            </a:r>
          </a:p>
        </p:txBody>
      </p:sp>
      <p:pic>
        <p:nvPicPr>
          <p:cNvPr id="3" name="Picture 2" descr="D:\2.ALL RESEARCH PAPER\1.NPT_ 2019_CH\1 NPT _CH\3.1.PNG"/>
          <p:cNvPicPr/>
          <p:nvPr/>
        </p:nvPicPr>
        <p:blipFill>
          <a:blip r:embed="rId2">
            <a:extLst>
              <a:ext uri="{28A0092B-C50C-407E-A947-70E740481C1C}">
                <a14:useLocalDpi xmlns:a14="http://schemas.microsoft.com/office/drawing/2010/main" val="0"/>
              </a:ext>
            </a:extLst>
          </a:blip>
          <a:srcRect/>
          <a:stretch>
            <a:fillRect/>
          </a:stretch>
        </p:blipFill>
        <p:spPr bwMode="auto">
          <a:xfrm>
            <a:off x="521017" y="4074319"/>
            <a:ext cx="7403783" cy="2282547"/>
          </a:xfrm>
          <a:prstGeom prst="rect">
            <a:avLst/>
          </a:prstGeom>
          <a:noFill/>
          <a:ln>
            <a:noFill/>
          </a:ln>
        </p:spPr>
      </p:pic>
      <p:sp>
        <p:nvSpPr>
          <p:cNvPr id="4" name="Rectangle 3"/>
          <p:cNvSpPr/>
          <p:nvPr/>
        </p:nvSpPr>
        <p:spPr>
          <a:xfrm>
            <a:off x="685800" y="6356866"/>
            <a:ext cx="7239000" cy="369332"/>
          </a:xfrm>
          <a:prstGeom prst="rect">
            <a:avLst/>
          </a:prstGeom>
        </p:spPr>
        <p:txBody>
          <a:bodyPr wrap="square">
            <a:spAutoFit/>
          </a:bodyPr>
          <a:lstStyle/>
          <a:p>
            <a:r>
              <a:rPr lang="en-US" b="1" dirty="0"/>
              <a:t>Figure 4: </a:t>
            </a:r>
            <a:r>
              <a:rPr lang="en-US" dirty="0"/>
              <a:t>Output of Battery Chemical Model at   EP wave form   part -1</a:t>
            </a:r>
          </a:p>
        </p:txBody>
      </p:sp>
    </p:spTree>
    <p:extLst>
      <p:ext uri="{BB962C8B-B14F-4D97-AF65-F5344CB8AC3E}">
        <p14:creationId xmlns:p14="http://schemas.microsoft.com/office/powerpoint/2010/main" val="1756674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ALL RESEARCH PAPER\1.NPT_ 2019_CH\1 NPT _CH\3.2.PNG"/>
          <p:cNvPicPr/>
          <p:nvPr/>
        </p:nvPicPr>
        <p:blipFill>
          <a:blip r:embed="rId2">
            <a:extLst>
              <a:ext uri="{28A0092B-C50C-407E-A947-70E740481C1C}">
                <a14:useLocalDpi xmlns:a14="http://schemas.microsoft.com/office/drawing/2010/main" val="0"/>
              </a:ext>
            </a:extLst>
          </a:blip>
          <a:srcRect/>
          <a:stretch>
            <a:fillRect/>
          </a:stretch>
        </p:blipFill>
        <p:spPr bwMode="auto">
          <a:xfrm>
            <a:off x="1003738" y="152400"/>
            <a:ext cx="6934200" cy="2455379"/>
          </a:xfrm>
          <a:prstGeom prst="rect">
            <a:avLst/>
          </a:prstGeom>
          <a:noFill/>
          <a:ln>
            <a:noFill/>
          </a:ln>
        </p:spPr>
      </p:pic>
      <p:sp>
        <p:nvSpPr>
          <p:cNvPr id="3" name="Rectangle 2"/>
          <p:cNvSpPr/>
          <p:nvPr/>
        </p:nvSpPr>
        <p:spPr>
          <a:xfrm>
            <a:off x="1024759" y="2689234"/>
            <a:ext cx="6705600" cy="369332"/>
          </a:xfrm>
          <a:prstGeom prst="rect">
            <a:avLst/>
          </a:prstGeom>
        </p:spPr>
        <p:txBody>
          <a:bodyPr wrap="square">
            <a:spAutoFit/>
          </a:bodyPr>
          <a:lstStyle/>
          <a:p>
            <a:r>
              <a:rPr lang="en-US" b="1" dirty="0"/>
              <a:t>Figure 5: </a:t>
            </a:r>
            <a:r>
              <a:rPr lang="en-US" dirty="0"/>
              <a:t>Output of Battery Chemical Model at EP wave form   part -2</a:t>
            </a:r>
          </a:p>
        </p:txBody>
      </p:sp>
      <p:sp>
        <p:nvSpPr>
          <p:cNvPr id="4" name="Rectangle 3"/>
          <p:cNvSpPr/>
          <p:nvPr/>
        </p:nvSpPr>
        <p:spPr>
          <a:xfrm>
            <a:off x="402021" y="3034918"/>
            <a:ext cx="8458200" cy="3693319"/>
          </a:xfrm>
          <a:prstGeom prst="rect">
            <a:avLst/>
          </a:prstGeom>
        </p:spPr>
        <p:txBody>
          <a:bodyPr wrap="square">
            <a:spAutoFit/>
          </a:bodyPr>
          <a:lstStyle/>
          <a:p>
            <a:pPr lvl="0"/>
            <a:r>
              <a:rPr lang="en-US" b="1" dirty="0">
                <a:solidFill>
                  <a:schemeClr val="tx2">
                    <a:lumMod val="60000"/>
                    <a:lumOff val="40000"/>
                  </a:schemeClr>
                </a:solidFill>
              </a:rPr>
              <a:t>Battery Electrochemical Model </a:t>
            </a:r>
            <a:endParaRPr lang="en-US" dirty="0">
              <a:solidFill>
                <a:schemeClr val="tx2">
                  <a:lumMod val="60000"/>
                  <a:lumOff val="40000"/>
                </a:schemeClr>
              </a:solidFill>
            </a:endParaRPr>
          </a:p>
          <a:p>
            <a:r>
              <a:rPr lang="en-US" b="1" dirty="0"/>
              <a:t>Algorithm:</a:t>
            </a:r>
            <a:endParaRPr lang="en-US" dirty="0"/>
          </a:p>
          <a:p>
            <a:pPr marL="285750" lvl="0" indent="-285750" algn="just">
              <a:buFont typeface="Arial" pitchFamily="34" charset="0"/>
              <a:buChar char="•"/>
            </a:pPr>
            <a:r>
              <a:rPr lang="en-US" dirty="0"/>
              <a:t>Define inputs, outputs, and internal variables.</a:t>
            </a:r>
          </a:p>
          <a:p>
            <a:pPr marL="285750" lvl="0" indent="-285750" algn="just">
              <a:buFont typeface="Arial" pitchFamily="34" charset="0"/>
              <a:buChar char="•"/>
            </a:pPr>
            <a:r>
              <a:rPr lang="en-US" dirty="0"/>
              <a:t>On the rising edge of clk or reset, initialize or compute values.</a:t>
            </a:r>
          </a:p>
          <a:p>
            <a:pPr marL="285750" lvl="0" indent="-285750" algn="just">
              <a:buFont typeface="Arial" pitchFamily="34" charset="0"/>
              <a:buChar char="•"/>
            </a:pPr>
            <a:r>
              <a:rPr lang="en-US" dirty="0"/>
              <a:t>Calculate impedance, current density, and capacity based on the provided formulas.</a:t>
            </a:r>
          </a:p>
          <a:p>
            <a:pPr marL="285750" lvl="0" indent="-285750" algn="just">
              <a:buFont typeface="Arial" pitchFamily="34" charset="0"/>
              <a:buChar char="•"/>
            </a:pPr>
            <a:r>
              <a:rPr lang="en-US" dirty="0"/>
              <a:t>Update outputs accordingly.</a:t>
            </a:r>
          </a:p>
          <a:p>
            <a:r>
              <a:rPr lang="en-US" b="1" dirty="0"/>
              <a:t>Testbench Algorithm:</a:t>
            </a:r>
            <a:endParaRPr lang="en-US" dirty="0"/>
          </a:p>
          <a:p>
            <a:pPr marL="285750" lvl="0" indent="-285750" algn="just">
              <a:buFont typeface="Arial" pitchFamily="34" charset="0"/>
              <a:buChar char="•"/>
            </a:pPr>
            <a:r>
              <a:rPr lang="en-US" dirty="0"/>
              <a:t>Define and initialize signals.</a:t>
            </a:r>
          </a:p>
          <a:p>
            <a:pPr marL="285750" lvl="0" indent="-285750" algn="just">
              <a:buFont typeface="Arial" pitchFamily="34" charset="0"/>
              <a:buChar char="•"/>
            </a:pPr>
            <a:r>
              <a:rPr lang="en-US" dirty="0"/>
              <a:t>Instantiate the battery model.</a:t>
            </a:r>
          </a:p>
          <a:p>
            <a:pPr marL="285750" lvl="0" indent="-285750" algn="just">
              <a:buFont typeface="Arial" pitchFamily="34" charset="0"/>
              <a:buChar char="•"/>
            </a:pPr>
            <a:r>
              <a:rPr lang="en-US" dirty="0"/>
              <a:t>Generate a clock signal.</a:t>
            </a:r>
          </a:p>
          <a:p>
            <a:pPr marL="285750" lvl="0" indent="-285750" algn="just">
              <a:buFont typeface="Arial" pitchFamily="34" charset="0"/>
              <a:buChar char="•"/>
            </a:pPr>
            <a:r>
              <a:rPr lang="en-US" dirty="0"/>
              <a:t>Apply reset, modify inputs, and observe outputs.</a:t>
            </a:r>
          </a:p>
          <a:p>
            <a:pPr marL="285750" lvl="0" indent="-285750" algn="just">
              <a:buFont typeface="Arial" pitchFamily="34" charset="0"/>
              <a:buChar char="•"/>
            </a:pPr>
            <a:r>
              <a:rPr lang="en-US" dirty="0"/>
              <a:t>End simulation and dump results.</a:t>
            </a:r>
          </a:p>
          <a:p>
            <a:pPr marL="285750" lvl="0" indent="-285750" algn="just">
              <a:buFont typeface="Arial" pitchFamily="34" charset="0"/>
              <a:buChar char="•"/>
            </a:pPr>
            <a:r>
              <a:rPr lang="en-US" dirty="0"/>
              <a:t>Monitor and print output values.</a:t>
            </a:r>
          </a:p>
        </p:txBody>
      </p:sp>
    </p:spTree>
    <p:extLst>
      <p:ext uri="{BB962C8B-B14F-4D97-AF65-F5344CB8AC3E}">
        <p14:creationId xmlns:p14="http://schemas.microsoft.com/office/powerpoint/2010/main" val="4048830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ALL RESEARCH PAPER\1.NPT_ 2019_CH\1 NPT _CH\4.1.PNG"/>
          <p:cNvPicPr/>
          <p:nvPr/>
        </p:nvPicPr>
        <p:blipFill>
          <a:blip r:embed="rId2">
            <a:extLst>
              <a:ext uri="{28A0092B-C50C-407E-A947-70E740481C1C}">
                <a14:useLocalDpi xmlns:a14="http://schemas.microsoft.com/office/drawing/2010/main" val="0"/>
              </a:ext>
            </a:extLst>
          </a:blip>
          <a:srcRect/>
          <a:stretch>
            <a:fillRect/>
          </a:stretch>
        </p:blipFill>
        <p:spPr bwMode="auto">
          <a:xfrm>
            <a:off x="790903" y="152400"/>
            <a:ext cx="7467600" cy="2667000"/>
          </a:xfrm>
          <a:prstGeom prst="rect">
            <a:avLst/>
          </a:prstGeom>
          <a:noFill/>
          <a:ln>
            <a:noFill/>
          </a:ln>
        </p:spPr>
      </p:pic>
      <p:sp>
        <p:nvSpPr>
          <p:cNvPr id="3" name="Rectangle 2"/>
          <p:cNvSpPr/>
          <p:nvPr/>
        </p:nvSpPr>
        <p:spPr>
          <a:xfrm>
            <a:off x="825062" y="2819400"/>
            <a:ext cx="7252138" cy="369332"/>
          </a:xfrm>
          <a:prstGeom prst="rect">
            <a:avLst/>
          </a:prstGeom>
        </p:spPr>
        <p:txBody>
          <a:bodyPr wrap="square">
            <a:spAutoFit/>
          </a:bodyPr>
          <a:lstStyle/>
          <a:p>
            <a:r>
              <a:rPr lang="en-US" b="1" dirty="0"/>
              <a:t>Figure 6: </a:t>
            </a:r>
            <a:r>
              <a:rPr lang="en-US" dirty="0"/>
              <a:t>Output of Battery Electrochemical Model at EP wave form part -1</a:t>
            </a:r>
          </a:p>
        </p:txBody>
      </p:sp>
      <p:pic>
        <p:nvPicPr>
          <p:cNvPr id="4" name="Picture 3" descr="D:\2.ALL RESEARCH PAPER\1.NPT_ 2019_CH\1 NPT _CH\4.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89" y="3350172"/>
            <a:ext cx="7354613" cy="2754868"/>
          </a:xfrm>
          <a:prstGeom prst="rect">
            <a:avLst/>
          </a:prstGeom>
          <a:noFill/>
          <a:ln>
            <a:noFill/>
          </a:ln>
        </p:spPr>
      </p:pic>
      <p:sp>
        <p:nvSpPr>
          <p:cNvPr id="5" name="Rectangle 4"/>
          <p:cNvSpPr/>
          <p:nvPr/>
        </p:nvSpPr>
        <p:spPr>
          <a:xfrm>
            <a:off x="743607" y="6105040"/>
            <a:ext cx="7848600" cy="369332"/>
          </a:xfrm>
          <a:prstGeom prst="rect">
            <a:avLst/>
          </a:prstGeom>
        </p:spPr>
        <p:txBody>
          <a:bodyPr wrap="square">
            <a:spAutoFit/>
          </a:bodyPr>
          <a:lstStyle/>
          <a:p>
            <a:r>
              <a:rPr lang="en-US" b="1" dirty="0"/>
              <a:t>Figure 7: </a:t>
            </a:r>
            <a:r>
              <a:rPr lang="en-US" dirty="0"/>
              <a:t>Output of Battery Electrochemical Model at  EP wave form part -2</a:t>
            </a:r>
          </a:p>
        </p:txBody>
      </p:sp>
    </p:spTree>
    <p:extLst>
      <p:ext uri="{BB962C8B-B14F-4D97-AF65-F5344CB8AC3E}">
        <p14:creationId xmlns:p14="http://schemas.microsoft.com/office/powerpoint/2010/main" val="134222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4524315"/>
          </a:xfrm>
          <a:prstGeom prst="rect">
            <a:avLst/>
          </a:prstGeom>
        </p:spPr>
        <p:txBody>
          <a:bodyPr wrap="square">
            <a:spAutoFit/>
          </a:bodyPr>
          <a:lstStyle/>
          <a:p>
            <a:pPr lvl="0"/>
            <a:r>
              <a:rPr lang="en-US" b="1" dirty="0">
                <a:solidFill>
                  <a:schemeClr val="tx2">
                    <a:lumMod val="60000"/>
                    <a:lumOff val="40000"/>
                  </a:schemeClr>
                </a:solidFill>
              </a:rPr>
              <a:t>Degradation Model </a:t>
            </a:r>
            <a:endParaRPr lang="en-US" dirty="0">
              <a:solidFill>
                <a:schemeClr val="tx2">
                  <a:lumMod val="60000"/>
                  <a:lumOff val="40000"/>
                </a:schemeClr>
              </a:solidFill>
            </a:endParaRPr>
          </a:p>
          <a:p>
            <a:r>
              <a:rPr lang="en-US" b="1" dirty="0"/>
              <a:t>Algorithm:</a:t>
            </a:r>
            <a:endParaRPr lang="en-US" dirty="0"/>
          </a:p>
          <a:p>
            <a:pPr marL="285750" lvl="0" indent="-285750" algn="just">
              <a:buFont typeface="Arial" pitchFamily="34" charset="0"/>
              <a:buChar char="•"/>
            </a:pPr>
            <a:r>
              <a:rPr lang="en-US" dirty="0"/>
              <a:t>Define inputs, outputs, and internal variables.</a:t>
            </a:r>
          </a:p>
          <a:p>
            <a:pPr marL="285750" lvl="0" indent="-285750" algn="just">
              <a:buFont typeface="Arial" pitchFamily="34" charset="0"/>
              <a:buChar char="•"/>
            </a:pPr>
            <a:r>
              <a:rPr lang="en-US" dirty="0"/>
              <a:t>On the rising edge of clk or reset, initialize or compute values.</a:t>
            </a:r>
          </a:p>
          <a:p>
            <a:pPr marL="285750" lvl="0" indent="-285750" algn="just">
              <a:buFont typeface="Arial" pitchFamily="34" charset="0"/>
              <a:buChar char="•"/>
            </a:pPr>
            <a:r>
              <a:rPr lang="en-US" dirty="0"/>
              <a:t>Calculate degradation according to linear, exponential, logistic, and power law models.</a:t>
            </a:r>
          </a:p>
          <a:p>
            <a:pPr marL="285750" lvl="0" indent="-285750" algn="just">
              <a:buFont typeface="Arial" pitchFamily="34" charset="0"/>
              <a:buChar char="•"/>
            </a:pPr>
            <a:r>
              <a:rPr lang="en-US" dirty="0"/>
              <a:t>Calculate cycle life and adjust degradation using the Arrhenius equation.</a:t>
            </a:r>
          </a:p>
          <a:p>
            <a:pPr marL="285750" lvl="0" indent="-285750" algn="just">
              <a:buFont typeface="Arial" pitchFamily="34" charset="0"/>
              <a:buChar char="•"/>
            </a:pPr>
            <a:r>
              <a:rPr lang="en-US" dirty="0"/>
              <a:t>Update outputs with calculated values.</a:t>
            </a:r>
          </a:p>
          <a:p>
            <a:r>
              <a:rPr lang="en-US" b="1" dirty="0"/>
              <a:t>Testbench Algorithm:</a:t>
            </a:r>
            <a:endParaRPr lang="en-US" dirty="0"/>
          </a:p>
          <a:p>
            <a:pPr marL="285750" lvl="0" indent="-285750">
              <a:buFont typeface="Arial" pitchFamily="34" charset="0"/>
              <a:buChar char="•"/>
            </a:pPr>
            <a:r>
              <a:rPr lang="en-US" dirty="0"/>
              <a:t>Define and initialize signals.</a:t>
            </a:r>
          </a:p>
          <a:p>
            <a:pPr marL="285750" lvl="0" indent="-285750">
              <a:buFont typeface="Arial" pitchFamily="34" charset="0"/>
              <a:buChar char="•"/>
            </a:pPr>
            <a:r>
              <a:rPr lang="en-US" dirty="0"/>
              <a:t>Instantiate the degradation model.</a:t>
            </a:r>
          </a:p>
          <a:p>
            <a:pPr marL="285750" lvl="0" indent="-285750">
              <a:buFont typeface="Arial" pitchFamily="34" charset="0"/>
              <a:buChar char="•"/>
            </a:pPr>
            <a:r>
              <a:rPr lang="en-US" dirty="0"/>
              <a:t>Generate a clock signal.	</a:t>
            </a:r>
          </a:p>
          <a:p>
            <a:pPr marL="285750" lvl="0" indent="-285750">
              <a:buFont typeface="Arial" pitchFamily="34" charset="0"/>
              <a:buChar char="•"/>
            </a:pPr>
            <a:r>
              <a:rPr lang="en-US" dirty="0"/>
              <a:t>Apply reset, modify inputs, and observe outputs.</a:t>
            </a:r>
          </a:p>
          <a:p>
            <a:pPr marL="285750" lvl="0" indent="-285750">
              <a:buFont typeface="Arial" pitchFamily="34" charset="0"/>
              <a:buChar char="•"/>
            </a:pPr>
            <a:r>
              <a:rPr lang="en-US" dirty="0"/>
              <a:t>End simulation and dump results.</a:t>
            </a:r>
          </a:p>
          <a:p>
            <a:pPr marL="285750" lvl="0" indent="-285750">
              <a:buFont typeface="Arial" pitchFamily="34" charset="0"/>
              <a:buChar char="•"/>
            </a:pPr>
            <a:r>
              <a:rPr lang="en-US" dirty="0"/>
              <a:t>Monitor and print output values.</a:t>
            </a:r>
          </a:p>
          <a:p>
            <a:r>
              <a:rPr lang="en-US" b="1" dirty="0"/>
              <a:t> </a:t>
            </a:r>
            <a:endParaRPr lang="en-US" dirty="0"/>
          </a:p>
        </p:txBody>
      </p:sp>
    </p:spTree>
    <p:extLst>
      <p:ext uri="{BB962C8B-B14F-4D97-AF65-F5344CB8AC3E}">
        <p14:creationId xmlns:p14="http://schemas.microsoft.com/office/powerpoint/2010/main" val="18290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10752" cy="5878532"/>
          </a:xfrm>
          <a:prstGeom prst="rect">
            <a:avLst/>
          </a:prstGeom>
          <a:noFill/>
        </p:spPr>
        <p:txBody>
          <a:bodyPr wrap="square" rtlCol="0">
            <a:spAutoFit/>
          </a:bodyPr>
          <a:lstStyle/>
          <a:p>
            <a:pPr lvl="0"/>
            <a:r>
              <a:rPr lang="en-US" sz="1600" b="1" dirty="0">
                <a:latin typeface="Arial Black" pitchFamily="34" charset="0"/>
              </a:rPr>
              <a:t> </a:t>
            </a:r>
            <a:endParaRPr lang="en-US" b="1" dirty="0"/>
          </a:p>
          <a:p>
            <a:pPr marL="285750" lvl="0" indent="-285750" algn="just">
              <a:buFont typeface="Wingdings" pitchFamily="2" charset="2"/>
              <a:buChar char="§"/>
            </a:pPr>
            <a:r>
              <a:rPr lang="en-US" dirty="0"/>
              <a:t>Internal resistance is a critical factor affecting the efficiency and thermal management of lithium-ion batteries. This resistance causes voltage drops during discharge and generates heat during both charging and discharging processes. The internal resistance is influenced by factors such as the battery’s age, temperature, and state of charge. </a:t>
            </a:r>
          </a:p>
          <a:p>
            <a:pPr marL="285750" lvl="0" indent="-285750" algn="just">
              <a:buFont typeface="Wingdings" pitchFamily="2" charset="2"/>
              <a:buChar char="§"/>
            </a:pPr>
            <a:r>
              <a:rPr lang="en-US" dirty="0"/>
              <a:t>A lower internal resistance is desirable for higher efficiency and better thermal management.</a:t>
            </a:r>
            <a:r>
              <a:rPr lang="en-US" b="1" dirty="0"/>
              <a:t> </a:t>
            </a:r>
            <a:r>
              <a:rPr lang="en-US" dirty="0"/>
              <a:t>The capacity of a lithium-ion battery, expressed in ampere-hours (Ah), reflects the amount of charge it can store and deliver. Energy density, measured in watt-hours per kilogram (Wh/kg), indicates how much energy the battery can store relative to its weight. </a:t>
            </a:r>
          </a:p>
          <a:p>
            <a:pPr marL="285750" lvl="0" indent="-285750" algn="just">
              <a:buFont typeface="Wingdings" pitchFamily="2" charset="2"/>
              <a:buChar char="§"/>
            </a:pPr>
            <a:r>
              <a:rPr lang="en-US" dirty="0"/>
              <a:t>These characteristics are crucial for applications where space and weight are limited, such as in portable electronics and electric vehicles.</a:t>
            </a:r>
            <a:r>
              <a:rPr lang="en-US" b="1" dirty="0"/>
              <a:t> </a:t>
            </a:r>
            <a:r>
              <a:rPr lang="en-US" dirty="0"/>
              <a:t>The State of Charge (SOC) represents the current charge level relative to the battery's total capacity, usually expressed as a percentage. </a:t>
            </a:r>
          </a:p>
          <a:p>
            <a:pPr marL="285750" lvl="0" indent="-285750" algn="just">
              <a:buFont typeface="Wingdings" pitchFamily="2" charset="2"/>
              <a:buChar char="§"/>
            </a:pPr>
            <a:r>
              <a:rPr lang="en-US" dirty="0"/>
              <a:t>SOC estimation is vital for accurate battery management and ensuring optimal performance. The State of Health (SOH) provides information about the battery’s overall condition and its ability to hold charge compared to when it was new. SOH degradation over time is a key factor in assessing battery longevity and planning for replacements.</a:t>
            </a:r>
          </a:p>
          <a:p>
            <a:pPr algn="just"/>
            <a:endParaRPr lang="en-US" dirty="0"/>
          </a:p>
        </p:txBody>
      </p:sp>
    </p:spTree>
    <p:extLst>
      <p:ext uri="{BB962C8B-B14F-4D97-AF65-F5344CB8AC3E}">
        <p14:creationId xmlns:p14="http://schemas.microsoft.com/office/powerpoint/2010/main" val="1484751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ALL RESEARCH PAPER\1.NPT_ 2019_CH\1 NPT _CH\5.1.PNG"/>
          <p:cNvPicPr/>
          <p:nvPr/>
        </p:nvPicPr>
        <p:blipFill>
          <a:blip r:embed="rId2">
            <a:extLst>
              <a:ext uri="{28A0092B-C50C-407E-A947-70E740481C1C}">
                <a14:useLocalDpi xmlns:a14="http://schemas.microsoft.com/office/drawing/2010/main" val="0"/>
              </a:ext>
            </a:extLst>
          </a:blip>
          <a:srcRect/>
          <a:stretch>
            <a:fillRect/>
          </a:stretch>
        </p:blipFill>
        <p:spPr bwMode="auto">
          <a:xfrm>
            <a:off x="976059" y="152400"/>
            <a:ext cx="7153602" cy="2638313"/>
          </a:xfrm>
          <a:prstGeom prst="rect">
            <a:avLst/>
          </a:prstGeom>
          <a:noFill/>
          <a:ln>
            <a:noFill/>
          </a:ln>
        </p:spPr>
      </p:pic>
      <p:sp>
        <p:nvSpPr>
          <p:cNvPr id="3" name="Rectangle 2"/>
          <p:cNvSpPr/>
          <p:nvPr/>
        </p:nvSpPr>
        <p:spPr>
          <a:xfrm>
            <a:off x="1024668" y="2790714"/>
            <a:ext cx="7086600" cy="369332"/>
          </a:xfrm>
          <a:prstGeom prst="rect">
            <a:avLst/>
          </a:prstGeom>
        </p:spPr>
        <p:txBody>
          <a:bodyPr wrap="square">
            <a:spAutoFit/>
          </a:bodyPr>
          <a:lstStyle/>
          <a:p>
            <a:r>
              <a:rPr lang="en-US" b="1" dirty="0"/>
              <a:t>Figure 8: </a:t>
            </a:r>
            <a:r>
              <a:rPr lang="en-US" dirty="0"/>
              <a:t>Output of Degradation Model at EP wave form part -1</a:t>
            </a:r>
          </a:p>
        </p:txBody>
      </p:sp>
      <p:pic>
        <p:nvPicPr>
          <p:cNvPr id="4" name="Picture 3" descr="D:\2.ALL RESEARCH PAPER\1.NPT_ 2019_CH\1 NPT _CH\5.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645" y="3160046"/>
            <a:ext cx="7153602" cy="2950815"/>
          </a:xfrm>
          <a:prstGeom prst="rect">
            <a:avLst/>
          </a:prstGeom>
          <a:noFill/>
          <a:ln>
            <a:noFill/>
          </a:ln>
        </p:spPr>
      </p:pic>
      <p:sp>
        <p:nvSpPr>
          <p:cNvPr id="5" name="Rectangle 4"/>
          <p:cNvSpPr/>
          <p:nvPr/>
        </p:nvSpPr>
        <p:spPr>
          <a:xfrm>
            <a:off x="1075813" y="6110861"/>
            <a:ext cx="6562956" cy="369332"/>
          </a:xfrm>
          <a:prstGeom prst="rect">
            <a:avLst/>
          </a:prstGeom>
        </p:spPr>
        <p:txBody>
          <a:bodyPr wrap="square">
            <a:spAutoFit/>
          </a:bodyPr>
          <a:lstStyle/>
          <a:p>
            <a:r>
              <a:rPr lang="en-US" b="1" dirty="0"/>
              <a:t>Figure 9: </a:t>
            </a:r>
            <a:r>
              <a:rPr lang="en-US" dirty="0"/>
              <a:t>Output of Degradation Model at EP wave form part -2</a:t>
            </a:r>
          </a:p>
        </p:txBody>
      </p:sp>
    </p:spTree>
    <p:extLst>
      <p:ext uri="{BB962C8B-B14F-4D97-AF65-F5344CB8AC3E}">
        <p14:creationId xmlns:p14="http://schemas.microsoft.com/office/powerpoint/2010/main" val="149673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534400" cy="5078313"/>
          </a:xfrm>
          <a:prstGeom prst="rect">
            <a:avLst/>
          </a:prstGeom>
        </p:spPr>
        <p:txBody>
          <a:bodyPr wrap="square">
            <a:spAutoFit/>
          </a:bodyPr>
          <a:lstStyle/>
          <a:p>
            <a:pPr lvl="0"/>
            <a:r>
              <a:rPr lang="en-US" b="1" dirty="0">
                <a:solidFill>
                  <a:schemeClr val="accent2">
                    <a:lumMod val="50000"/>
                  </a:schemeClr>
                </a:solidFill>
                <a:latin typeface="Arial Black" pitchFamily="34" charset="0"/>
              </a:rPr>
              <a:t>DISCUSSION</a:t>
            </a:r>
          </a:p>
          <a:p>
            <a:r>
              <a:rPr lang="en-US" b="1" dirty="0"/>
              <a:t> </a:t>
            </a:r>
            <a:endParaRPr lang="en-US" dirty="0"/>
          </a:p>
          <a:p>
            <a:pPr marL="285750" indent="-285750" algn="just">
              <a:buFont typeface="Wingdings" pitchFamily="2" charset="2"/>
              <a:buChar char="§"/>
            </a:pPr>
            <a:r>
              <a:rPr lang="en-US" dirty="0"/>
              <a:t>For the development of lithium-ion batteries highlights a pivotal advancement in technology, significantly impacting consumer electronics, electric vehicles, and renewable energy storage. </a:t>
            </a:r>
          </a:p>
          <a:p>
            <a:pPr marL="285750" indent="-285750" algn="just">
              <a:buFont typeface="Wingdings" pitchFamily="2" charset="2"/>
              <a:buChar char="§"/>
            </a:pPr>
            <a:r>
              <a:rPr lang="en-US" dirty="0"/>
              <a:t>To further develop this technology using Hardware Description Language (HDL) and test bench programming, we can model and simulate the behavior of battery management systems. </a:t>
            </a:r>
          </a:p>
          <a:p>
            <a:pPr marL="285750" indent="-285750" algn="just">
              <a:buFont typeface="Wingdings" pitchFamily="2" charset="2"/>
              <a:buChar char="§"/>
            </a:pPr>
            <a:r>
              <a:rPr lang="en-US" dirty="0"/>
              <a:t>HDL, such as VHDL or Verilog, allows for precise description of digital circuits that manage charging, discharging, and safety protocols of lithium-ion batteries. </a:t>
            </a:r>
          </a:p>
          <a:p>
            <a:pPr marL="285750" indent="-285750" algn="just">
              <a:buFont typeface="Wingdings" pitchFamily="2" charset="2"/>
              <a:buChar char="§"/>
            </a:pPr>
            <a:r>
              <a:rPr lang="en-US" dirty="0"/>
              <a:t>By designing a model that includes key components such as the Battery Management System (BMS), charge controllers, and voltage regulators, we can use test benches to simulate various operating conditions and verify performance characteristics. </a:t>
            </a:r>
          </a:p>
          <a:p>
            <a:pPr marL="285750" indent="-285750" algn="just">
              <a:buFont typeface="Wingdings" pitchFamily="2" charset="2"/>
              <a:buChar char="§"/>
            </a:pPr>
            <a:r>
              <a:rPr lang="en-US" dirty="0"/>
              <a:t>The test bench programming will enable us to validate the HDL model by simulating real-world scenarios, including load variations, temperature changes, and fault conditions. </a:t>
            </a:r>
          </a:p>
          <a:p>
            <a:pPr marL="285750" indent="-285750" algn="just">
              <a:buFont typeface="Wingdings" pitchFamily="2" charset="2"/>
              <a:buChar char="§"/>
            </a:pPr>
            <a:r>
              <a:rPr lang="en-US" dirty="0"/>
              <a:t>This approach ensures the robustness and reliability of the battery management system, ultimately optimizing the performance and safety of lithium-ion batteries.</a:t>
            </a:r>
          </a:p>
        </p:txBody>
      </p:sp>
    </p:spTree>
    <p:extLst>
      <p:ext uri="{BB962C8B-B14F-4D97-AF65-F5344CB8AC3E}">
        <p14:creationId xmlns:p14="http://schemas.microsoft.com/office/powerpoint/2010/main" val="3760703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153400" cy="4524315"/>
          </a:xfrm>
          <a:prstGeom prst="rect">
            <a:avLst/>
          </a:prstGeom>
        </p:spPr>
        <p:txBody>
          <a:bodyPr wrap="square">
            <a:spAutoFit/>
          </a:bodyPr>
          <a:lstStyle/>
          <a:p>
            <a:pPr lvl="0"/>
            <a:r>
              <a:rPr lang="en-US" b="1" dirty="0">
                <a:solidFill>
                  <a:schemeClr val="accent2">
                    <a:lumMod val="50000"/>
                  </a:schemeClr>
                </a:solidFill>
                <a:latin typeface="Arial Black" pitchFamily="34" charset="0"/>
              </a:rPr>
              <a:t>CONCLUSION</a:t>
            </a:r>
          </a:p>
          <a:p>
            <a:r>
              <a:rPr lang="en-US" b="1" dirty="0"/>
              <a:t> </a:t>
            </a:r>
            <a:endParaRPr lang="en-US" dirty="0"/>
          </a:p>
          <a:p>
            <a:pPr marL="285750" indent="-285750" algn="just">
              <a:buFont typeface="Wingdings" pitchFamily="2" charset="2"/>
              <a:buChar char="§"/>
            </a:pPr>
            <a:r>
              <a:rPr lang="en-US" dirty="0"/>
              <a:t>The development of lithium-ion batteries has revolutionized modern technology. Leveraging Hardware Description Language (HDL) and test bench programming to enhance this technology offers a sophisticated method for modeling and verifying battery management systems. </a:t>
            </a:r>
          </a:p>
          <a:p>
            <a:pPr marL="285750" indent="-285750" algn="just">
              <a:buFont typeface="Wingdings" pitchFamily="2" charset="2"/>
              <a:buChar char="§"/>
            </a:pPr>
            <a:r>
              <a:rPr lang="en-US" dirty="0"/>
              <a:t>HDL allows for the detailed representation of circuit behaviors, including charge control, voltage regulation, and safety mechanisms. </a:t>
            </a:r>
          </a:p>
          <a:p>
            <a:pPr marL="285750" indent="-285750" algn="just">
              <a:buFont typeface="Wingdings" pitchFamily="2" charset="2"/>
              <a:buChar char="§"/>
            </a:pPr>
            <a:r>
              <a:rPr lang="en-US" dirty="0"/>
              <a:t>By employing test bench simulations, we can rigorously evaluate the HDL models under various conditions, ensuring they meet performance and safety standards. </a:t>
            </a:r>
          </a:p>
          <a:p>
            <a:pPr marL="285750" indent="-285750" algn="just">
              <a:buFont typeface="Wingdings" pitchFamily="2" charset="2"/>
              <a:buChar char="§"/>
            </a:pPr>
            <a:r>
              <a:rPr lang="en-US" dirty="0"/>
              <a:t>This approach not only refines the accuracy of battery management systems but also contributes to advancements in battery efficiency and reliability. </a:t>
            </a:r>
          </a:p>
          <a:p>
            <a:pPr marL="285750" indent="-285750" algn="just">
              <a:buFont typeface="Wingdings" pitchFamily="2" charset="2"/>
              <a:buChar char="§"/>
            </a:pPr>
            <a:r>
              <a:rPr lang="en-US" dirty="0"/>
              <a:t>Ultimately, integrating HDL and test benches in battery development aligns with the ongoing quest for technological innovation, reinforcing the foundational contributions recognized by the Nobel Prize and driving further progress in energy storage solutions.</a:t>
            </a:r>
          </a:p>
        </p:txBody>
      </p:sp>
    </p:spTree>
    <p:extLst>
      <p:ext uri="{BB962C8B-B14F-4D97-AF65-F5344CB8AC3E}">
        <p14:creationId xmlns:p14="http://schemas.microsoft.com/office/powerpoint/2010/main" val="3694540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884" y="1143000"/>
            <a:ext cx="8455572" cy="3416320"/>
          </a:xfrm>
          <a:prstGeom prst="rect">
            <a:avLst/>
          </a:prstGeom>
        </p:spPr>
        <p:txBody>
          <a:bodyPr wrap="square">
            <a:spAutoFit/>
          </a:bodyPr>
          <a:lstStyle/>
          <a:p>
            <a:pPr marL="342900" indent="-342900" algn="just">
              <a:buFont typeface="+mj-lt"/>
              <a:buAutoNum type="arabicPeriod"/>
            </a:pPr>
            <a:r>
              <a:rPr lang="en-US" dirty="0"/>
              <a:t>https://www.nobelprize.org/prizes/chemistry/2019/popular-information/</a:t>
            </a:r>
          </a:p>
          <a:p>
            <a:pPr marL="342900" indent="-342900" algn="just">
              <a:buFont typeface="+mj-lt"/>
              <a:buAutoNum type="arabicPeriod"/>
            </a:pPr>
            <a:r>
              <a:rPr lang="en-US" dirty="0"/>
              <a:t> Lee, S., et al. (2018). "Simulation of Lithium-Ion Battery Performance Using Hardware Description Language." Journal of Power Sources, 394, 234-245.</a:t>
            </a:r>
          </a:p>
          <a:p>
            <a:pPr marL="342900" indent="-342900" algn="just">
              <a:buFont typeface="+mj-lt"/>
              <a:buAutoNum type="arabicPeriod"/>
            </a:pPr>
            <a:r>
              <a:rPr lang="en-US" dirty="0"/>
              <a:t>Smith, J., &amp; Brown, M. (2019). "Modeling Battery Systems with Hardware Description Language." IEEE Transactions on Industrial Electronics, 66(5), 4231-4240.</a:t>
            </a:r>
          </a:p>
          <a:p>
            <a:pPr marL="342900" indent="-342900" algn="just">
              <a:buFont typeface="+mj-lt"/>
              <a:buAutoNum type="arabicPeriod"/>
            </a:pPr>
            <a:r>
              <a:rPr lang="en-US" dirty="0"/>
              <a:t> Zhang, Y., et al. (2020). "Electrical Characteristic Analysis of Lithium-Ion Batteries Using HDL." Energy Reports, 6, 456-467.</a:t>
            </a:r>
          </a:p>
          <a:p>
            <a:pPr marL="342900" indent="-342900" algn="just">
              <a:buFont typeface="+mj-lt"/>
              <a:buAutoNum type="arabicPeriod"/>
            </a:pPr>
            <a:r>
              <a:rPr lang="en-US" dirty="0"/>
              <a:t>Kumar, A., et al. (2021). "Impact of Internal Resistance on Lithium-Ion Battery Efficiency: An HDL Approach." Battery Technology Journal, 12(3), 189-199.</a:t>
            </a:r>
          </a:p>
          <a:p>
            <a:pPr marL="342900" indent="-342900" algn="just">
              <a:buFont typeface="+mj-lt"/>
              <a:buAutoNum type="arabicPeriod"/>
            </a:pPr>
            <a:r>
              <a:rPr lang="en-US" dirty="0"/>
              <a:t>Johnson, K., et al. (2022). "Thermal Management in Lithium-Ion Batteries: HDL-Based Simulation and Analysis." Thermal Science and Engineering Progress, 21, 112-123.</a:t>
            </a:r>
          </a:p>
          <a:p>
            <a:endParaRPr lang="en-US" dirty="0"/>
          </a:p>
        </p:txBody>
      </p:sp>
      <p:sp>
        <p:nvSpPr>
          <p:cNvPr id="3" name="Rectangle 2"/>
          <p:cNvSpPr/>
          <p:nvPr/>
        </p:nvSpPr>
        <p:spPr>
          <a:xfrm>
            <a:off x="388884" y="531518"/>
            <a:ext cx="1980029" cy="369332"/>
          </a:xfrm>
          <a:prstGeom prst="rect">
            <a:avLst/>
          </a:prstGeom>
        </p:spPr>
        <p:txBody>
          <a:bodyPr wrap="none">
            <a:spAutoFit/>
          </a:bodyPr>
          <a:lstStyle/>
          <a:p>
            <a:r>
              <a:rPr lang="en-US" b="1" dirty="0">
                <a:solidFill>
                  <a:schemeClr val="accent2">
                    <a:lumMod val="50000"/>
                  </a:schemeClr>
                </a:solidFill>
                <a:latin typeface="Arial Black" pitchFamily="34" charset="0"/>
              </a:rPr>
              <a:t>REFERENCES:</a:t>
            </a:r>
            <a:endParaRPr lang="en-US" dirty="0">
              <a:solidFill>
                <a:schemeClr val="accent2">
                  <a:lumMod val="50000"/>
                </a:schemeClr>
              </a:solidFill>
              <a:latin typeface="Arial Black" pitchFamily="34" charset="0"/>
            </a:endParaRPr>
          </a:p>
        </p:txBody>
      </p:sp>
    </p:spTree>
    <p:extLst>
      <p:ext uri="{BB962C8B-B14F-4D97-AF65-F5344CB8AC3E}">
        <p14:creationId xmlns:p14="http://schemas.microsoft.com/office/powerpoint/2010/main" val="3155634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105" y="2022764"/>
            <a:ext cx="7144906" cy="1862048"/>
          </a:xfrm>
          <a:prstGeom prst="rect">
            <a:avLst/>
          </a:prstGeom>
          <a:noFill/>
        </p:spPr>
        <p:txBody>
          <a:bodyPr wrap="none" rtlCol="0">
            <a:spAutoFit/>
          </a:bodyPr>
          <a:lstStyle/>
          <a:p>
            <a:pPr algn="ctr"/>
            <a:r>
              <a:rPr lang="en-US" sz="11500" b="1" i="1" u="sng" dirty="0">
                <a:solidFill>
                  <a:schemeClr val="tx2">
                    <a:lumMod val="50000"/>
                  </a:schemeClr>
                </a:solidFill>
                <a:effectLst>
                  <a:outerShdw blurRad="38100" dist="38100" dir="2700000" algn="tl">
                    <a:srgbClr val="000000">
                      <a:alpha val="43137"/>
                    </a:srgbClr>
                  </a:outerShdw>
                </a:effectLst>
                <a:latin typeface="Arial Black" pitchFamily="34" charset="0"/>
              </a:rPr>
              <a:t>THANKS</a:t>
            </a:r>
          </a:p>
        </p:txBody>
      </p:sp>
    </p:spTree>
    <p:extLst>
      <p:ext uri="{BB962C8B-B14F-4D97-AF65-F5344CB8AC3E}">
        <p14:creationId xmlns:p14="http://schemas.microsoft.com/office/powerpoint/2010/main" val="177049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23220"/>
          </a:xfrm>
          <a:prstGeom prst="rect">
            <a:avLst/>
          </a:prstGeom>
          <a:noFill/>
        </p:spPr>
        <p:txBody>
          <a:bodyPr wrap="square" rtlCol="0">
            <a:spAutoFit/>
          </a:bodyPr>
          <a:lstStyle/>
          <a:p>
            <a:pPr algn="just"/>
            <a:r>
              <a:rPr lang="en-US" sz="1400" dirty="0"/>
              <a:t> </a:t>
            </a:r>
          </a:p>
          <a:p>
            <a:pPr algn="just"/>
            <a:endParaRPr lang="en-US" sz="1400" dirty="0"/>
          </a:p>
        </p:txBody>
      </p:sp>
      <p:sp>
        <p:nvSpPr>
          <p:cNvPr id="3" name="TextBox 2"/>
          <p:cNvSpPr txBox="1"/>
          <p:nvPr/>
        </p:nvSpPr>
        <p:spPr>
          <a:xfrm>
            <a:off x="228600" y="228600"/>
            <a:ext cx="8610600" cy="6401753"/>
          </a:xfrm>
          <a:prstGeom prst="rect">
            <a:avLst/>
          </a:prstGeom>
          <a:noFill/>
        </p:spPr>
        <p:txBody>
          <a:bodyPr wrap="square" rtlCol="0">
            <a:spAutoFit/>
          </a:bodyPr>
          <a:lstStyle/>
          <a:p>
            <a:pPr lvl="0" algn="just"/>
            <a:r>
              <a:rPr lang="en-US" sz="1400" b="1" dirty="0">
                <a:solidFill>
                  <a:schemeClr val="accent1">
                    <a:lumMod val="75000"/>
                  </a:schemeClr>
                </a:solidFill>
                <a:latin typeface="Arial Black" pitchFamily="34" charset="0"/>
              </a:rPr>
              <a:t>Thermal characteristics of lithium-ion batteries</a:t>
            </a:r>
          </a:p>
          <a:p>
            <a:pPr marL="285750" lvl="0" indent="-285750" algn="just">
              <a:buFont typeface="Wingdings" pitchFamily="2" charset="2"/>
              <a:buChar char="§"/>
            </a:pPr>
            <a:r>
              <a:rPr lang="en-US" dirty="0"/>
              <a:t>Lithium-ion batteries are integral to modern technology, from portable electronics to electric vehicles. Their performance, safety, and longevity are significantly influenced by their thermal characteristics, which encompass how heat is generated, managed, and dissipated during operation. </a:t>
            </a:r>
          </a:p>
          <a:p>
            <a:pPr marL="285750" lvl="0" indent="-285750" algn="just">
              <a:buFont typeface="Wingdings" pitchFamily="2" charset="2"/>
              <a:buChar char="§"/>
            </a:pPr>
            <a:r>
              <a:rPr lang="en-US" dirty="0"/>
              <a:t>Lithium-ion batteries generate heat as a byproduct of both charging and discharging processes. This heat is produced due to several factors, including internal resistance (I²R losses), electrochemical reactions, and inefficiencies in energy conversion. </a:t>
            </a:r>
          </a:p>
          <a:p>
            <a:pPr marL="285750" lvl="0" indent="-285750" algn="just">
              <a:buFont typeface="Wingdings" pitchFamily="2" charset="2"/>
              <a:buChar char="§"/>
            </a:pPr>
            <a:r>
              <a:rPr lang="en-US" dirty="0"/>
              <a:t>Excessive heat can adversely affect the battery's performance, potentially leading to thermal runaway, a dangerous condition where escalating temperatures cause uncontrolled reactions. Operating temperature ranges for lithium-ion batteries are critical for maintaining optimal performance and longevity. </a:t>
            </a:r>
          </a:p>
          <a:p>
            <a:pPr marL="285750" lvl="0" indent="-285750" algn="just">
              <a:buFont typeface="Wingdings" pitchFamily="2" charset="2"/>
              <a:buChar char="§"/>
            </a:pPr>
            <a:r>
              <a:rPr lang="en-US" dirty="0"/>
              <a:t>Typically, these batteries operate best within a temperature range of 20°C to 25°C (68°F to 77°F). Temperatures that deviate significantly from this range can affect battery efficiency and lifespan. High temperatures can accelerate degradation and increase the risk of thermal runaway, while low temperatures can reduce capacity and increase internal resistance. </a:t>
            </a:r>
          </a:p>
          <a:p>
            <a:pPr marL="285750" lvl="0" indent="-285750" algn="just">
              <a:buFont typeface="Wingdings" pitchFamily="2" charset="2"/>
              <a:buChar char="§"/>
            </a:pPr>
            <a:r>
              <a:rPr lang="en-US" dirty="0"/>
              <a:t>Effective thermal management is essential for ensuring the safety and reliability of lithium-ion batteries. Advanced thermal management systems are designed to control and regulate the battery’s temperature through various methods, including passive and active cooling techniques. </a:t>
            </a:r>
          </a:p>
          <a:p>
            <a:pPr lvl="0" algn="just"/>
            <a:endParaRPr lang="en-US" dirty="0"/>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298724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523220"/>
          </a:xfrm>
          <a:prstGeom prst="rect">
            <a:avLst/>
          </a:prstGeom>
          <a:noFill/>
        </p:spPr>
        <p:txBody>
          <a:bodyPr wrap="square" rtlCol="0">
            <a:spAutoFit/>
          </a:bodyPr>
          <a:lstStyle/>
          <a:p>
            <a:pPr algn="just"/>
            <a:r>
              <a:rPr lang="en-US" sz="1400" dirty="0"/>
              <a:t> </a:t>
            </a:r>
          </a:p>
          <a:p>
            <a:pPr algn="just"/>
            <a:endParaRPr lang="en-US" sz="1400" dirty="0"/>
          </a:p>
        </p:txBody>
      </p:sp>
      <p:sp>
        <p:nvSpPr>
          <p:cNvPr id="3" name="TextBox 2"/>
          <p:cNvSpPr txBox="1"/>
          <p:nvPr/>
        </p:nvSpPr>
        <p:spPr>
          <a:xfrm>
            <a:off x="228600" y="228600"/>
            <a:ext cx="8610600" cy="5847755"/>
          </a:xfrm>
          <a:prstGeom prst="rect">
            <a:avLst/>
          </a:prstGeom>
          <a:noFill/>
        </p:spPr>
        <p:txBody>
          <a:bodyPr wrap="square" rtlCol="0">
            <a:spAutoFit/>
          </a:bodyPr>
          <a:lstStyle/>
          <a:p>
            <a:pPr lvl="0" algn="just"/>
            <a:r>
              <a:rPr lang="en-US" sz="1400" b="1" dirty="0">
                <a:latin typeface="Arial Black" pitchFamily="34" charset="0"/>
              </a:rPr>
              <a:t> </a:t>
            </a:r>
            <a:endParaRPr lang="en-US" dirty="0"/>
          </a:p>
          <a:p>
            <a:pPr marL="285750" lvl="0" indent="-285750" algn="just">
              <a:buFont typeface="Wingdings" pitchFamily="2" charset="2"/>
              <a:buChar char="§"/>
            </a:pPr>
            <a:r>
              <a:rPr lang="en-US" dirty="0"/>
              <a:t>These systems might incorporate heat sinks, thermal interface materials, and liquid or air cooling solutions to dissipate heat efficiently and maintain the battery within its optimal operating temperature range. Thermal runaway is a critical safety concern associated with lithium-ion batteries. </a:t>
            </a:r>
          </a:p>
          <a:p>
            <a:pPr marL="285750" lvl="0" indent="-285750" algn="just">
              <a:buFont typeface="Wingdings" pitchFamily="2" charset="2"/>
              <a:buChar char="§"/>
            </a:pPr>
            <a:r>
              <a:rPr lang="en-US" dirty="0"/>
              <a:t>It occurs when a battery's temperature increases rapidly due to an exothermic reaction within the cell, leading to a self-sustaining cycle of heat generation. </a:t>
            </a:r>
          </a:p>
          <a:p>
            <a:pPr marL="285750" lvl="0" indent="-285750" algn="just">
              <a:buFont typeface="Wingdings" pitchFamily="2" charset="2"/>
              <a:buChar char="§"/>
            </a:pPr>
            <a:r>
              <a:rPr lang="en-US" dirty="0"/>
              <a:t>This phenomenon can result from overcharging, internal short circuits, or physical damage. Implementing robust thermal management and protection systems is crucial to prevent thermal runaway and ensure battery safety. The thermal environment significantly impacts the battery's lifespan. </a:t>
            </a:r>
          </a:p>
          <a:p>
            <a:pPr marL="285750" lvl="0" indent="-285750" algn="just">
              <a:buFont typeface="Wingdings" pitchFamily="2" charset="2"/>
              <a:buChar char="§"/>
            </a:pPr>
            <a:r>
              <a:rPr lang="en-US" dirty="0"/>
              <a:t>Prolonged exposure to high temperatures accelerates chemical degradation within the battery, leading to capacity loss and increased internal resistance. </a:t>
            </a:r>
          </a:p>
          <a:p>
            <a:pPr marL="285750" lvl="0" indent="-285750" algn="just">
              <a:buFont typeface="Wingdings" pitchFamily="2" charset="2"/>
              <a:buChar char="§"/>
            </a:pPr>
            <a:r>
              <a:rPr lang="en-US" dirty="0"/>
              <a:t>Conversely, operating in excessively cold conditions can cause sluggish performance and reduced charge acceptance. Proper thermal management helps mitigate these effects, prolonging battery life and maintaining performance over time. </a:t>
            </a:r>
          </a:p>
          <a:p>
            <a:pPr marL="285750" lvl="0" indent="-285750" algn="just">
              <a:buFont typeface="Wingdings" pitchFamily="2" charset="2"/>
              <a:buChar char="§"/>
            </a:pPr>
            <a:r>
              <a:rPr lang="en-US" dirty="0"/>
              <a:t>Understanding and optimizing thermal characteristics often involve modeling and simulation to predict how heat will be distributed and managed within a battery pack. These models can help design better cooling strategies, assess potential risks, and optimize battery performance under various operating conditions.</a:t>
            </a:r>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134288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707886"/>
          </a:xfrm>
          <a:prstGeom prst="rect">
            <a:avLst/>
          </a:prstGeom>
          <a:noFill/>
        </p:spPr>
        <p:txBody>
          <a:bodyPr wrap="square" rtlCol="0">
            <a:spAutoFit/>
          </a:bodyPr>
          <a:lstStyle/>
          <a:p>
            <a:pPr algn="just"/>
            <a:r>
              <a:rPr lang="en-US" sz="1400" dirty="0"/>
              <a:t> </a:t>
            </a:r>
          </a:p>
          <a:p>
            <a:pPr algn="just"/>
            <a:endParaRPr lang="en-US" sz="1200" dirty="0"/>
          </a:p>
          <a:p>
            <a:pPr algn="just"/>
            <a:endParaRPr lang="en-US" sz="1400" dirty="0"/>
          </a:p>
        </p:txBody>
      </p:sp>
      <p:sp>
        <p:nvSpPr>
          <p:cNvPr id="3" name="TextBox 2"/>
          <p:cNvSpPr txBox="1"/>
          <p:nvPr/>
        </p:nvSpPr>
        <p:spPr>
          <a:xfrm>
            <a:off x="228600" y="228600"/>
            <a:ext cx="8763000" cy="5847755"/>
          </a:xfrm>
          <a:prstGeom prst="rect">
            <a:avLst/>
          </a:prstGeom>
          <a:noFill/>
        </p:spPr>
        <p:txBody>
          <a:bodyPr wrap="square" rtlCol="0">
            <a:spAutoFit/>
          </a:bodyPr>
          <a:lstStyle/>
          <a:p>
            <a:pPr lvl="0" algn="just"/>
            <a:r>
              <a:rPr lang="en-US" sz="1400" b="1" dirty="0">
                <a:solidFill>
                  <a:schemeClr val="accent1">
                    <a:lumMod val="75000"/>
                  </a:schemeClr>
                </a:solidFill>
                <a:latin typeface="Arial Black" pitchFamily="34" charset="0"/>
              </a:rPr>
              <a:t>Chemical characteristics of lithium-ion batteries</a:t>
            </a:r>
          </a:p>
          <a:p>
            <a:pPr marL="285750" lvl="0" indent="-285750" algn="just">
              <a:buFont typeface="Wingdings" pitchFamily="2" charset="2"/>
              <a:buChar char="§"/>
            </a:pPr>
            <a:r>
              <a:rPr lang="en-US" dirty="0"/>
              <a:t>Lithium-ion batteries are renowned for their high energy density and long cycle life, which are deeply influenced by their chemical characteristics. </a:t>
            </a:r>
          </a:p>
          <a:p>
            <a:pPr marL="285750" lvl="0" indent="-285750" algn="just">
              <a:buFont typeface="Wingdings" pitchFamily="2" charset="2"/>
              <a:buChar char="§"/>
            </a:pPr>
            <a:r>
              <a:rPr lang="en-US" dirty="0"/>
              <a:t>Understanding these chemical properties is essential for optimizing battery performance, ensuring safety, and advancing battery technology. </a:t>
            </a:r>
          </a:p>
          <a:p>
            <a:pPr marL="285750" lvl="0" indent="-285750" algn="just">
              <a:buFont typeface="Wingdings" pitchFamily="2" charset="2"/>
              <a:buChar char="§"/>
            </a:pPr>
            <a:r>
              <a:rPr lang="en-US" dirty="0"/>
              <a:t>The electrolyte in a lithium-ion battery is a key chemical component, typically composed of lithium salts dissolved in organic solvents. Common lithium salts include lithium hexafluorophosphate (LiPF₆) and lithium bis(trifluoromethanesulfonyl)imide (LiTFSI). </a:t>
            </a:r>
          </a:p>
          <a:p>
            <a:pPr marL="285750" lvl="0" indent="-285750" algn="just">
              <a:buFont typeface="Wingdings" pitchFamily="2" charset="2"/>
              <a:buChar char="§"/>
            </a:pPr>
            <a:r>
              <a:rPr lang="en-US" dirty="0"/>
              <a:t>The choice of electrolyte impacts ionic conductivity, battery stability, and overall performance. High ionic conductivity is essential for efficient charge and discharge cycles, while stability ensures safe operation under various conditions.</a:t>
            </a:r>
          </a:p>
          <a:p>
            <a:pPr marL="285750" lvl="0" indent="-285750" algn="just">
              <a:buFont typeface="Wingdings" pitchFamily="2" charset="2"/>
              <a:buChar char="§"/>
            </a:pPr>
            <a:r>
              <a:rPr lang="en-US" dirty="0"/>
              <a:t>Lithium-ion batteries consist of two primary electrodes: the anode and the cathode. The chemical composition of these electrodes significantly affects battery performance to common anode materials include graphite and lithium titanate. </a:t>
            </a:r>
          </a:p>
          <a:p>
            <a:pPr marL="285750" lvl="0" indent="-285750" algn="just">
              <a:buFont typeface="Wingdings" pitchFamily="2" charset="2"/>
              <a:buChar char="§"/>
            </a:pPr>
            <a:r>
              <a:rPr lang="en-US" dirty="0"/>
              <a:t>Graphite is favored for its high capacity and stability, while lithium titanate offers improved safety and longevity but lower capacity. The anode's ability to intercalate and de-intercalate lithium ions efficiently is crucial for battery performance. </a:t>
            </a:r>
          </a:p>
          <a:p>
            <a:pPr marL="285750" lvl="0" indent="-285750" algn="just">
              <a:buFont typeface="Wingdings" pitchFamily="2" charset="2"/>
              <a:buChar char="§"/>
            </a:pPr>
            <a:r>
              <a:rPr lang="en-US" dirty="0"/>
              <a:t>Cathode materials include lithium cobalt oxide (LiCoO₂), lithium iron phosphate (LiFePO₄), and lithium nickel manganese cobalt oxide (NMC). Each material offers different advantages in terms of capacity, stability, and thermal performance. </a:t>
            </a:r>
          </a:p>
          <a:p>
            <a:pPr lvl="0" algn="just"/>
            <a:endParaRPr lang="en-US" dirty="0"/>
          </a:p>
        </p:txBody>
      </p:sp>
    </p:spTree>
    <p:extLst>
      <p:ext uri="{BB962C8B-B14F-4D97-AF65-F5344CB8AC3E}">
        <p14:creationId xmlns:p14="http://schemas.microsoft.com/office/powerpoint/2010/main" val="338748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707886"/>
          </a:xfrm>
          <a:prstGeom prst="rect">
            <a:avLst/>
          </a:prstGeom>
          <a:noFill/>
        </p:spPr>
        <p:txBody>
          <a:bodyPr wrap="square" rtlCol="0">
            <a:spAutoFit/>
          </a:bodyPr>
          <a:lstStyle/>
          <a:p>
            <a:pPr algn="just"/>
            <a:r>
              <a:rPr lang="en-US" sz="1400" dirty="0"/>
              <a:t> </a:t>
            </a:r>
          </a:p>
          <a:p>
            <a:pPr algn="just"/>
            <a:endParaRPr lang="en-US" sz="1200" dirty="0"/>
          </a:p>
          <a:p>
            <a:pPr algn="just"/>
            <a:endParaRPr lang="en-US" sz="1400" dirty="0"/>
          </a:p>
        </p:txBody>
      </p:sp>
      <p:sp>
        <p:nvSpPr>
          <p:cNvPr id="3" name="TextBox 2"/>
          <p:cNvSpPr txBox="1"/>
          <p:nvPr/>
        </p:nvSpPr>
        <p:spPr>
          <a:xfrm>
            <a:off x="228600" y="-1"/>
            <a:ext cx="8763000" cy="7232749"/>
          </a:xfrm>
          <a:prstGeom prst="rect">
            <a:avLst/>
          </a:prstGeom>
          <a:noFill/>
        </p:spPr>
        <p:txBody>
          <a:bodyPr wrap="square" rtlCol="0">
            <a:spAutoFit/>
          </a:bodyPr>
          <a:lstStyle/>
          <a:p>
            <a:pPr lvl="0" algn="just"/>
            <a:endParaRPr lang="en-US" sz="1200" dirty="0"/>
          </a:p>
          <a:p>
            <a:pPr marL="285750" lvl="0" indent="-285750" algn="just">
              <a:buFont typeface="Wingdings" pitchFamily="2" charset="2"/>
              <a:buChar char="§"/>
            </a:pPr>
            <a:r>
              <a:rPr lang="en-US" dirty="0"/>
              <a:t> Lithium iron phosphate provides excellent thermal stability and safety, whereas lithium cobalt oxide delivers high energy density. The operation of lithium-ion batteries relies on electrochemical reactions occurring at the anode and cathode. </a:t>
            </a:r>
          </a:p>
          <a:p>
            <a:pPr marL="285750" lvl="0" indent="-285750" algn="just">
              <a:buFont typeface="Wingdings" pitchFamily="2" charset="2"/>
              <a:buChar char="§"/>
            </a:pPr>
            <a:r>
              <a:rPr lang="en-US" dirty="0"/>
              <a:t>During discharge, lithium ions move from the anode to the cathode through the electrolyte, generating electrical energy. Conversely, during charging, lithium ions migrate from the cathode back to the anode. These reactions involve the transfer of electrons and ions, which is central to the battery’s ability to store and release energy. </a:t>
            </a:r>
          </a:p>
          <a:p>
            <a:pPr marL="285750" lvl="0" indent="-285750" algn="just">
              <a:buFont typeface="Wingdings" pitchFamily="2" charset="2"/>
              <a:buChar char="§"/>
            </a:pPr>
            <a:r>
              <a:rPr lang="en-US" dirty="0"/>
              <a:t>Chemical stability is crucial for the safety and longevity of lithium-ion batteries. The electrolyte and electrode materials must resist decomposition under operating conditions to prevent performance degradation and safety hazards. </a:t>
            </a:r>
          </a:p>
          <a:p>
            <a:pPr marL="285750" lvl="0" indent="-285750" algn="just">
              <a:buFont typeface="Wingdings" pitchFamily="2" charset="2"/>
              <a:buChar char="§"/>
            </a:pPr>
            <a:r>
              <a:rPr lang="en-US" dirty="0"/>
              <a:t>Decomposition of the electrolyte can lead to gas generation, increased internal pressure, and potential thermal runaway. Advanced materials and additives are used to enhance stability and mitigate these risks. The chemical reactions within the battery also impact its cycle life, which is the number of charge and discharge cycles the battery can undergo before its capacity significantly deteriorates. </a:t>
            </a:r>
          </a:p>
          <a:p>
            <a:pPr marL="285750" lvl="0" indent="-285750" algn="just">
              <a:buFont typeface="Wingdings" pitchFamily="2" charset="2"/>
              <a:buChar char="§"/>
            </a:pPr>
            <a:r>
              <a:rPr lang="en-US" dirty="0"/>
              <a:t>Factors such as the formation of solid electrolyte interphase (SEI) layers on the anode, changes in electrode material structure, and electrolyte degradation contribute to capacity loss over time. Understanding these chemical processes is essential for developing strategies to extend battery life. </a:t>
            </a:r>
          </a:p>
          <a:p>
            <a:pPr marL="285750" lvl="0" indent="-285750" algn="just">
              <a:buFont typeface="Wingdings" pitchFamily="2" charset="2"/>
              <a:buChar char="§"/>
            </a:pPr>
            <a:r>
              <a:rPr lang="en-US" dirty="0"/>
              <a:t>The chemical characteristics of lithium-ion batteries also influence their environmental impact and recycling processes. Proper disposal and recycling are critical to managing the environmental footprint of used batteries. </a:t>
            </a:r>
          </a:p>
          <a:p>
            <a:pPr marL="285750" lvl="0" indent="-285750" algn="just">
              <a:buFont typeface="Wingdings" pitchFamily="2" charset="2"/>
              <a:buChar char="§"/>
            </a:pPr>
            <a:r>
              <a:rPr lang="en-US" dirty="0"/>
              <a:t>Research into more sustainable materials and recycling technologies is ongoing to reduce the impact of battery production and disposal.</a:t>
            </a:r>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314240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707886"/>
          </a:xfrm>
          <a:prstGeom prst="rect">
            <a:avLst/>
          </a:prstGeom>
          <a:noFill/>
        </p:spPr>
        <p:txBody>
          <a:bodyPr wrap="square" rtlCol="0">
            <a:spAutoFit/>
          </a:bodyPr>
          <a:lstStyle/>
          <a:p>
            <a:pPr algn="just"/>
            <a:r>
              <a:rPr lang="en-US" sz="1400" dirty="0"/>
              <a:t> </a:t>
            </a:r>
          </a:p>
          <a:p>
            <a:pPr algn="just"/>
            <a:endParaRPr lang="en-US" sz="1200" dirty="0"/>
          </a:p>
          <a:p>
            <a:pPr algn="just"/>
            <a:endParaRPr lang="en-US" sz="1400" dirty="0"/>
          </a:p>
        </p:txBody>
      </p:sp>
      <p:sp>
        <p:nvSpPr>
          <p:cNvPr id="3" name="TextBox 2"/>
          <p:cNvSpPr txBox="1"/>
          <p:nvPr/>
        </p:nvSpPr>
        <p:spPr>
          <a:xfrm>
            <a:off x="152400" y="13855"/>
            <a:ext cx="8839200" cy="6740307"/>
          </a:xfrm>
          <a:prstGeom prst="rect">
            <a:avLst/>
          </a:prstGeom>
          <a:noFill/>
        </p:spPr>
        <p:txBody>
          <a:bodyPr wrap="square" rtlCol="0">
            <a:spAutoFit/>
          </a:bodyPr>
          <a:lstStyle/>
          <a:p>
            <a:pPr lvl="0" algn="just"/>
            <a:r>
              <a:rPr lang="en-US" b="1" dirty="0">
                <a:solidFill>
                  <a:schemeClr val="accent1">
                    <a:lumMod val="75000"/>
                  </a:schemeClr>
                </a:solidFill>
                <a:latin typeface="Arial Black" pitchFamily="34" charset="0"/>
              </a:rPr>
              <a:t>Electrochemical processes </a:t>
            </a:r>
          </a:p>
          <a:p>
            <a:pPr marL="285750" lvl="0" indent="-285750" algn="just">
              <a:buFont typeface="Wingdings" pitchFamily="2" charset="2"/>
              <a:buChar char="§"/>
            </a:pPr>
            <a:r>
              <a:rPr lang="en-US" dirty="0"/>
              <a:t>The electrochemical processes in lithium-ion batteries are fundamental to their operation, performance, and efficiency. These processes involve complex interactions between the battery's chemical components and play a crucial role in energy storage and release. </a:t>
            </a:r>
          </a:p>
          <a:p>
            <a:pPr marL="285750" lvl="0" indent="-285750" algn="just">
              <a:buFont typeface="Wingdings" pitchFamily="2" charset="2"/>
              <a:buChar char="§"/>
            </a:pPr>
            <a:r>
              <a:rPr lang="en-US" dirty="0"/>
              <a:t>Understanding these processes is essential for optimizing battery design, enhancing performance, and ensuring safety. Lithium-ion batteries operate based on reversible electrochemical reactions that occur at the anode and cathode during charge and discharge cycles to during discharge, lithium ions (Li⁺) move from the anode to the cathode through the electrolyte. </a:t>
            </a:r>
          </a:p>
          <a:p>
            <a:pPr marL="285750" lvl="0" indent="-285750" algn="just">
              <a:buFont typeface="Wingdings" pitchFamily="2" charset="2"/>
              <a:buChar char="§"/>
            </a:pPr>
            <a:r>
              <a:rPr lang="en-US" dirty="0"/>
              <a:t>This movement is accompanied by the flow of electrons through an external circuit, generating electrical energy. At the cathode, lithium ions intercalate into the cathode material, releasing energy. </a:t>
            </a:r>
          </a:p>
          <a:p>
            <a:pPr marL="285750" lvl="0" indent="-285750" algn="just">
              <a:buFont typeface="Wingdings" pitchFamily="2" charset="2"/>
              <a:buChar char="§"/>
            </a:pPr>
            <a:r>
              <a:rPr lang="en-US" dirty="0"/>
              <a:t>During charging, an external power source applies a voltage to the battery, driving lithium ions from the cathode back to the anode. Electrons flow in the opposite direction through the external circuit, storing energy in the battery.</a:t>
            </a:r>
          </a:p>
          <a:p>
            <a:pPr marL="285750" lvl="0" indent="-285750" algn="just">
              <a:buFont typeface="Wingdings" pitchFamily="2" charset="2"/>
              <a:buChar char="§"/>
            </a:pPr>
            <a:r>
              <a:rPr lang="en-US" dirty="0"/>
              <a:t>The anode material intercalates the lithium ions during this process. The efficiency of the electrochemical processes depends on the reactions occurring at the electrodes at the anode, lithium ions are stored in a layered or particulate material, such as graphite or lithium titanate. </a:t>
            </a:r>
          </a:p>
          <a:p>
            <a:pPr marL="285750" lvl="0" indent="-285750" algn="just">
              <a:buFont typeface="Wingdings" pitchFamily="2" charset="2"/>
              <a:buChar char="§"/>
            </a:pPr>
            <a:r>
              <a:rPr lang="en-US" dirty="0"/>
              <a:t>The anode material undergoes intercalation and de-intercalation of lithium ions, allowing for the absorption and release of ions during charging and discharging. At the cathode, lithium ions are inserted into or extracted from a transition metal oxide or phosphate. </a:t>
            </a:r>
          </a:p>
          <a:p>
            <a:pPr lvl="0" algn="just"/>
            <a:endParaRPr lang="en-US" dirty="0"/>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13976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7260</Words>
  <Application>Microsoft Office PowerPoint</Application>
  <PresentationFormat>On-screen Show (4:3)</PresentationFormat>
  <Paragraphs>479</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Arial Unicode MS</vt:lpstr>
      <vt:lpstr>Bodoni MT Black</vt:lpstr>
      <vt:lpstr>Calibri</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Satyendra</dc:creator>
  <cp:lastModifiedBy>Advocate Dr Kazi Abdul Mannan</cp:lastModifiedBy>
  <cp:revision>81</cp:revision>
  <dcterms:created xsi:type="dcterms:W3CDTF">2024-05-05T02:29:03Z</dcterms:created>
  <dcterms:modified xsi:type="dcterms:W3CDTF">2024-12-15T05:25:03Z</dcterms:modified>
</cp:coreProperties>
</file>