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57" r:id="rId4"/>
    <p:sldId id="258" r:id="rId5"/>
    <p:sldId id="259" r:id="rId6"/>
    <p:sldId id="278" r:id="rId7"/>
    <p:sldId id="277" r:id="rId8"/>
    <p:sldId id="276" r:id="rId9"/>
    <p:sldId id="275" r:id="rId10"/>
    <p:sldId id="274" r:id="rId11"/>
    <p:sldId id="280" r:id="rId12"/>
    <p:sldId id="279" r:id="rId13"/>
    <p:sldId id="282" r:id="rId14"/>
    <p:sldId id="281" r:id="rId15"/>
    <p:sldId id="283" r:id="rId16"/>
    <p:sldId id="284" r:id="rId17"/>
    <p:sldId id="285" r:id="rId18"/>
    <p:sldId id="286" r:id="rId19"/>
    <p:sldId id="288" r:id="rId20"/>
    <p:sldId id="289" r:id="rId21"/>
    <p:sldId id="287" r:id="rId22"/>
    <p:sldId id="290" r:id="rId23"/>
    <p:sldId id="292" r:id="rId24"/>
    <p:sldId id="291" r:id="rId25"/>
    <p:sldId id="296" r:id="rId26"/>
    <p:sldId id="295" r:id="rId27"/>
    <p:sldId id="298" r:id="rId28"/>
    <p:sldId id="299" r:id="rId29"/>
    <p:sldId id="297" r:id="rId30"/>
    <p:sldId id="294" r:id="rId31"/>
    <p:sldId id="293" r:id="rId32"/>
    <p:sldId id="300" r:id="rId33"/>
    <p:sldId id="304" r:id="rId34"/>
    <p:sldId id="303" r:id="rId35"/>
    <p:sldId id="306" r:id="rId36"/>
    <p:sldId id="307" r:id="rId37"/>
    <p:sldId id="302" r:id="rId38"/>
    <p:sldId id="301" r:id="rId39"/>
    <p:sldId id="305" r:id="rId40"/>
    <p:sldId id="272"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7B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62" autoAdjust="0"/>
  </p:normalViewPr>
  <p:slideViewPr>
    <p:cSldViewPr>
      <p:cViewPr varScale="1">
        <p:scale>
          <a:sx n="77" d="100"/>
          <a:sy n="77" d="100"/>
        </p:scale>
        <p:origin x="1546" y="43"/>
      </p:cViewPr>
      <p:guideLst>
        <p:guide orient="horz" pos="2160"/>
        <p:guide pos="2880"/>
      </p:guideLst>
    </p:cSldViewPr>
  </p:slideViewPr>
  <p:outlineViewPr>
    <p:cViewPr>
      <p:scale>
        <a:sx n="33" d="100"/>
        <a:sy n="33" d="100"/>
      </p:scale>
      <p:origin x="0" y="132"/>
    </p:cViewPr>
  </p:outlineViewPr>
  <p:notesTextViewPr>
    <p:cViewPr>
      <p:scale>
        <a:sx n="1" d="1"/>
        <a:sy n="1" d="1"/>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5150885-0C48-4201-9D17-5050DF2B3046}" type="datetimeFigureOut">
              <a:rPr lang="en-US" smtClean="0"/>
              <a:t>12/29/2024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2E6878-D8C2-4C64-84F0-FE6EB358B19F}" type="slidenum">
              <a:rPr lang="en-US" smtClean="0"/>
              <a:t>‹#›</a:t>
            </a:fld>
            <a:endParaRPr lang="en-US"/>
          </a:p>
        </p:txBody>
      </p:sp>
    </p:spTree>
    <p:extLst>
      <p:ext uri="{BB962C8B-B14F-4D97-AF65-F5344CB8AC3E}">
        <p14:creationId xmlns:p14="http://schemas.microsoft.com/office/powerpoint/2010/main" val="3619979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150885-0C48-4201-9D17-5050DF2B3046}" type="datetimeFigureOut">
              <a:rPr lang="en-US" smtClean="0"/>
              <a:t>12/29/2024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2E6878-D8C2-4C64-84F0-FE6EB358B19F}" type="slidenum">
              <a:rPr lang="en-US" smtClean="0"/>
              <a:t>‹#›</a:t>
            </a:fld>
            <a:endParaRPr lang="en-US"/>
          </a:p>
        </p:txBody>
      </p:sp>
    </p:spTree>
    <p:extLst>
      <p:ext uri="{BB962C8B-B14F-4D97-AF65-F5344CB8AC3E}">
        <p14:creationId xmlns:p14="http://schemas.microsoft.com/office/powerpoint/2010/main" val="1520705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150885-0C48-4201-9D17-5050DF2B3046}" type="datetimeFigureOut">
              <a:rPr lang="en-US" smtClean="0"/>
              <a:t>12/29/2024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2E6878-D8C2-4C64-84F0-FE6EB358B19F}" type="slidenum">
              <a:rPr lang="en-US" smtClean="0"/>
              <a:t>‹#›</a:t>
            </a:fld>
            <a:endParaRPr lang="en-US"/>
          </a:p>
        </p:txBody>
      </p:sp>
    </p:spTree>
    <p:extLst>
      <p:ext uri="{BB962C8B-B14F-4D97-AF65-F5344CB8AC3E}">
        <p14:creationId xmlns:p14="http://schemas.microsoft.com/office/powerpoint/2010/main" val="133944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150885-0C48-4201-9D17-5050DF2B3046}" type="datetimeFigureOut">
              <a:rPr lang="en-US" smtClean="0"/>
              <a:t>12/29/2024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2E6878-D8C2-4C64-84F0-FE6EB358B19F}" type="slidenum">
              <a:rPr lang="en-US" smtClean="0"/>
              <a:t>‹#›</a:t>
            </a:fld>
            <a:endParaRPr lang="en-US"/>
          </a:p>
        </p:txBody>
      </p:sp>
    </p:spTree>
    <p:extLst>
      <p:ext uri="{BB962C8B-B14F-4D97-AF65-F5344CB8AC3E}">
        <p14:creationId xmlns:p14="http://schemas.microsoft.com/office/powerpoint/2010/main" val="3160621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150885-0C48-4201-9D17-5050DF2B3046}" type="datetimeFigureOut">
              <a:rPr lang="en-US" smtClean="0"/>
              <a:t>12/29/2024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2E6878-D8C2-4C64-84F0-FE6EB358B19F}" type="slidenum">
              <a:rPr lang="en-US" smtClean="0"/>
              <a:t>‹#›</a:t>
            </a:fld>
            <a:endParaRPr lang="en-US"/>
          </a:p>
        </p:txBody>
      </p:sp>
    </p:spTree>
    <p:extLst>
      <p:ext uri="{BB962C8B-B14F-4D97-AF65-F5344CB8AC3E}">
        <p14:creationId xmlns:p14="http://schemas.microsoft.com/office/powerpoint/2010/main" val="1742477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5150885-0C48-4201-9D17-5050DF2B3046}" type="datetimeFigureOut">
              <a:rPr lang="en-US" smtClean="0"/>
              <a:t>12/29/2024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2E6878-D8C2-4C64-84F0-FE6EB358B19F}" type="slidenum">
              <a:rPr lang="en-US" smtClean="0"/>
              <a:t>‹#›</a:t>
            </a:fld>
            <a:endParaRPr lang="en-US"/>
          </a:p>
        </p:txBody>
      </p:sp>
    </p:spTree>
    <p:extLst>
      <p:ext uri="{BB962C8B-B14F-4D97-AF65-F5344CB8AC3E}">
        <p14:creationId xmlns:p14="http://schemas.microsoft.com/office/powerpoint/2010/main" val="1890411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5150885-0C48-4201-9D17-5050DF2B3046}" type="datetimeFigureOut">
              <a:rPr lang="en-US" smtClean="0"/>
              <a:t>12/29/2024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2E6878-D8C2-4C64-84F0-FE6EB358B19F}" type="slidenum">
              <a:rPr lang="en-US" smtClean="0"/>
              <a:t>‹#›</a:t>
            </a:fld>
            <a:endParaRPr lang="en-US"/>
          </a:p>
        </p:txBody>
      </p:sp>
    </p:spTree>
    <p:extLst>
      <p:ext uri="{BB962C8B-B14F-4D97-AF65-F5344CB8AC3E}">
        <p14:creationId xmlns:p14="http://schemas.microsoft.com/office/powerpoint/2010/main" val="1625834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5150885-0C48-4201-9D17-5050DF2B3046}" type="datetimeFigureOut">
              <a:rPr lang="en-US" smtClean="0"/>
              <a:t>12/29/2024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2E6878-D8C2-4C64-84F0-FE6EB358B19F}" type="slidenum">
              <a:rPr lang="en-US" smtClean="0"/>
              <a:t>‹#›</a:t>
            </a:fld>
            <a:endParaRPr lang="en-US"/>
          </a:p>
        </p:txBody>
      </p:sp>
    </p:spTree>
    <p:extLst>
      <p:ext uri="{BB962C8B-B14F-4D97-AF65-F5344CB8AC3E}">
        <p14:creationId xmlns:p14="http://schemas.microsoft.com/office/powerpoint/2010/main" val="198818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150885-0C48-4201-9D17-5050DF2B3046}" type="datetimeFigureOut">
              <a:rPr lang="en-US" smtClean="0"/>
              <a:t>12/29/2024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2E6878-D8C2-4C64-84F0-FE6EB358B19F}" type="slidenum">
              <a:rPr lang="en-US" smtClean="0"/>
              <a:t>‹#›</a:t>
            </a:fld>
            <a:endParaRPr lang="en-US"/>
          </a:p>
        </p:txBody>
      </p:sp>
    </p:spTree>
    <p:extLst>
      <p:ext uri="{BB962C8B-B14F-4D97-AF65-F5344CB8AC3E}">
        <p14:creationId xmlns:p14="http://schemas.microsoft.com/office/powerpoint/2010/main" val="306072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150885-0C48-4201-9D17-5050DF2B3046}" type="datetimeFigureOut">
              <a:rPr lang="en-US" smtClean="0"/>
              <a:t>12/29/2024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2E6878-D8C2-4C64-84F0-FE6EB358B19F}" type="slidenum">
              <a:rPr lang="en-US" smtClean="0"/>
              <a:t>‹#›</a:t>
            </a:fld>
            <a:endParaRPr lang="en-US"/>
          </a:p>
        </p:txBody>
      </p:sp>
    </p:spTree>
    <p:extLst>
      <p:ext uri="{BB962C8B-B14F-4D97-AF65-F5344CB8AC3E}">
        <p14:creationId xmlns:p14="http://schemas.microsoft.com/office/powerpoint/2010/main" val="1558150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150885-0C48-4201-9D17-5050DF2B3046}" type="datetimeFigureOut">
              <a:rPr lang="en-US" smtClean="0"/>
              <a:t>12/29/2024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2E6878-D8C2-4C64-84F0-FE6EB358B19F}" type="slidenum">
              <a:rPr lang="en-US" smtClean="0"/>
              <a:t>‹#›</a:t>
            </a:fld>
            <a:endParaRPr lang="en-US"/>
          </a:p>
        </p:txBody>
      </p:sp>
    </p:spTree>
    <p:extLst>
      <p:ext uri="{BB962C8B-B14F-4D97-AF65-F5344CB8AC3E}">
        <p14:creationId xmlns:p14="http://schemas.microsoft.com/office/powerpoint/2010/main" val="3900540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150885-0C48-4201-9D17-5050DF2B3046}" type="datetimeFigureOut">
              <a:rPr lang="en-US" smtClean="0"/>
              <a:t>12/29/2024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2E6878-D8C2-4C64-84F0-FE6EB358B19F}" type="slidenum">
              <a:rPr lang="en-US" smtClean="0"/>
              <a:t>‹#›</a:t>
            </a:fld>
            <a:endParaRPr lang="en-US"/>
          </a:p>
        </p:txBody>
      </p:sp>
    </p:spTree>
    <p:extLst>
      <p:ext uri="{BB962C8B-B14F-4D97-AF65-F5344CB8AC3E}">
        <p14:creationId xmlns:p14="http://schemas.microsoft.com/office/powerpoint/2010/main" val="3282153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152400"/>
            <a:ext cx="8534400" cy="6894195"/>
          </a:xfrm>
          <a:prstGeom prst="rect">
            <a:avLst/>
          </a:prstGeom>
          <a:noFill/>
        </p:spPr>
        <p:txBody>
          <a:bodyPr wrap="square" rtlCol="0">
            <a:spAutoFit/>
          </a:bodyPr>
          <a:lstStyle/>
          <a:p>
            <a:pPr algn="ctr"/>
            <a:r>
              <a:rPr lang="en-US" sz="1600" b="1" dirty="0">
                <a:latin typeface="+mj-lt"/>
              </a:rPr>
              <a:t> </a:t>
            </a:r>
            <a:r>
              <a:rPr lang="en-US" sz="1400" b="1" dirty="0">
                <a:latin typeface="+mj-lt"/>
              </a:rPr>
              <a:t> TO DEVELOP THE NOBEL PRIZE “FOR FOUNDATIONAL DISCOVERIES AND INVENTIONS THAT ENABLE MACHINE LEARNING WITH ARTIFICIAL NEURAL NETWORKS ” THEORY BY HARDWARE DESCRIPTION LANGUAGE</a:t>
            </a:r>
            <a:endParaRPr lang="en-US" sz="1400" dirty="0">
              <a:latin typeface="+mj-lt"/>
            </a:endParaRPr>
          </a:p>
          <a:p>
            <a:pPr algn="ctr"/>
            <a:endParaRPr lang="en-US" sz="1400" dirty="0">
              <a:latin typeface="+mj-lt"/>
            </a:endParaRPr>
          </a:p>
          <a:p>
            <a:pPr algn="ctr"/>
            <a:r>
              <a:rPr lang="en-US" sz="1400" b="1" dirty="0"/>
              <a:t>BY</a:t>
            </a:r>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r>
              <a:rPr lang="en-US" sz="1400" b="1" dirty="0"/>
              <a:t>ER. SATYENDRA PRASAD RAJGOND</a:t>
            </a:r>
          </a:p>
          <a:p>
            <a:pPr algn="ctr"/>
            <a:r>
              <a:rPr lang="en-US" sz="1400" b="1" dirty="0"/>
              <a:t>director.gitarc.tarc@gmail.com</a:t>
            </a:r>
          </a:p>
          <a:p>
            <a:pPr algn="ctr"/>
            <a:r>
              <a:rPr lang="en-US" sz="1400" b="1" dirty="0"/>
              <a:t>DIRECTOR_TECHNOLOGY &amp; RESEARCH CENTRE</a:t>
            </a:r>
            <a:endParaRPr lang="en-US" sz="1400" dirty="0"/>
          </a:p>
          <a:p>
            <a:pPr algn="ctr"/>
            <a:r>
              <a:rPr lang="en-US" sz="1400" b="1" dirty="0"/>
              <a:t> </a:t>
            </a:r>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r>
              <a:rPr lang="en-US" sz="1600" b="1" dirty="0"/>
              <a:t>GONDWANA INTERNATIONAL TECHNOLOGY &amp; RESEARCH CENTRE (GITARC) BHATPAR RANI, [INDIA]</a:t>
            </a:r>
            <a:endParaRPr lang="en-US" sz="1400" b="1" dirty="0"/>
          </a:p>
          <a:p>
            <a:pPr algn="ctr"/>
            <a:r>
              <a:rPr lang="en-US" sz="1200" b="1" dirty="0"/>
              <a:t>INTERNATIONAL PRINCIPAL AUTHOR (Author ID: Sci50161223)</a:t>
            </a:r>
          </a:p>
          <a:p>
            <a:pPr algn="just"/>
            <a:r>
              <a:rPr lang="en-US" sz="1200" b="1" dirty="0"/>
              <a:t>IETE NATIONAL INDIA , INDIA REPRESENTATOR, NCC-IP AICTE  GOVERNMENT OF INDIA, INTERNATIONAL VERILOG DEVELOPER, INTERNATIONAL TECHNOLOGY DEVELOPER, INTERNATIONAL  MATHWORK DEVELOPER ,INTERNATIONAL THESIS DEVELOPER, THE NOBEL PRIZE THEORY DEVELOPER, INTERNATIONAL TEXAS  INSTRUMENTS  DEVELOPER  (USA),INTERNATIONAL TELECOMMUNICATION UNION (GENEWA), IEEE INTERNATIONAL (U.S.A.) , S.A.E. INTERNATIONAL (U.S.A.), GUINNESS WORLD RECORD LONDON, GOLD MEDALIST, INTERNATIONAL AWARD WINNER, INTERNATIONAL BRAND AMBASSADOR</a:t>
            </a:r>
          </a:p>
          <a:p>
            <a:pPr algn="just"/>
            <a:endParaRPr lang="en-US" sz="1000" b="1" dirty="0"/>
          </a:p>
          <a:p>
            <a:pPr algn="ctr"/>
            <a:r>
              <a:rPr lang="en-US" sz="1600" b="1" dirty="0">
                <a:solidFill>
                  <a:schemeClr val="bg2">
                    <a:lumMod val="50000"/>
                  </a:schemeClr>
                </a:solidFill>
              </a:rPr>
              <a:t> </a:t>
            </a:r>
            <a:r>
              <a:rPr lang="en-US" sz="1600" b="1" dirty="0">
                <a:solidFill>
                  <a:srgbClr val="00B050"/>
                </a:solidFill>
                <a:latin typeface="Arial Black" pitchFamily="34" charset="0"/>
              </a:rPr>
              <a:t>8th CAPCDR International Conference on " Artificial Intelligence and Technology in Academia and Profession", December 25-26, 2024.</a:t>
            </a:r>
          </a:p>
        </p:txBody>
      </p:sp>
      <p:pic>
        <p:nvPicPr>
          <p:cNvPr id="5" name="Picture 4" descr="C:\Users\Satyendra\Pictures\IMG-7940.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80472" y="1219200"/>
            <a:ext cx="1583055" cy="1301115"/>
          </a:xfrm>
          <a:prstGeom prst="rect">
            <a:avLst/>
          </a:prstGeom>
          <a:noFill/>
          <a:ln>
            <a:noFill/>
          </a:ln>
        </p:spPr>
      </p:pic>
      <p:sp>
        <p:nvSpPr>
          <p:cNvPr id="6" name="Oval 5"/>
          <p:cNvSpPr/>
          <p:nvPr/>
        </p:nvSpPr>
        <p:spPr>
          <a:xfrm>
            <a:off x="2788826" y="3379359"/>
            <a:ext cx="1655618" cy="1302328"/>
          </a:xfrm>
          <a:prstGeom prst="ellipse">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FFFF00"/>
                </a:solidFill>
                <a:effectLst>
                  <a:outerShdw blurRad="38100" dist="38100" dir="2700000" algn="tl">
                    <a:srgbClr val="000000">
                      <a:alpha val="43137"/>
                    </a:srgbClr>
                  </a:outerShdw>
                </a:effectLst>
                <a:latin typeface="Arial Black" pitchFamily="34" charset="0"/>
              </a:rPr>
              <a:t>GITARC</a:t>
            </a:r>
          </a:p>
          <a:p>
            <a:pPr algn="ctr"/>
            <a:r>
              <a:rPr lang="en-US" sz="1200" dirty="0">
                <a:solidFill>
                  <a:srgbClr val="00B0F0"/>
                </a:solidFill>
              </a:rPr>
              <a:t>BHATPAR RANI</a:t>
            </a:r>
          </a:p>
          <a:p>
            <a:pPr algn="ctr"/>
            <a:r>
              <a:rPr lang="en-US" dirty="0">
                <a:solidFill>
                  <a:srgbClr val="00B0F0"/>
                </a:solidFill>
                <a:latin typeface="Arial Black" pitchFamily="34" charset="0"/>
              </a:rPr>
              <a:t>INDIA</a:t>
            </a:r>
          </a:p>
          <a:p>
            <a:pPr algn="ctr"/>
            <a:r>
              <a:rPr lang="en-US" i="1" dirty="0">
                <a:solidFill>
                  <a:schemeClr val="tx2">
                    <a:lumMod val="20000"/>
                    <a:lumOff val="80000"/>
                  </a:schemeClr>
                </a:solidFill>
                <a:latin typeface="Arial Black" pitchFamily="34" charset="0"/>
              </a:rPr>
              <a:t>T &amp; R</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1999" y="3225808"/>
            <a:ext cx="2535382" cy="1499817"/>
          </a:xfrm>
          <a:prstGeom prst="rect">
            <a:avLst/>
          </a:prstGeom>
        </p:spPr>
      </p:pic>
    </p:spTree>
    <p:extLst>
      <p:ext uri="{BB962C8B-B14F-4D97-AF65-F5344CB8AC3E}">
        <p14:creationId xmlns:p14="http://schemas.microsoft.com/office/powerpoint/2010/main" val="2287331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81000"/>
            <a:ext cx="8458200" cy="5078313"/>
          </a:xfrm>
          <a:prstGeom prst="rect">
            <a:avLst/>
          </a:prstGeom>
        </p:spPr>
        <p:txBody>
          <a:bodyPr wrap="square">
            <a:spAutoFit/>
          </a:bodyPr>
          <a:lstStyle/>
          <a:p>
            <a:pPr algn="just"/>
            <a:r>
              <a:rPr lang="en-US" b="1" dirty="0">
                <a:solidFill>
                  <a:schemeClr val="accent1">
                    <a:lumMod val="50000"/>
                  </a:schemeClr>
                </a:solidFill>
                <a:latin typeface="Arial Black" pitchFamily="34" charset="0"/>
              </a:rPr>
              <a:t>Artificial Neural Networks: </a:t>
            </a:r>
          </a:p>
          <a:p>
            <a:pPr marL="285750" indent="-285750" algn="just">
              <a:buFont typeface="Wingdings" pitchFamily="2" charset="2"/>
              <a:buChar char="§"/>
            </a:pPr>
            <a:r>
              <a:rPr lang="en-US" dirty="0"/>
              <a:t>Artificial Neural Networks (ANNs) are computational models inspired by the biological neural networks in the human brain. </a:t>
            </a:r>
          </a:p>
          <a:p>
            <a:pPr marL="285750" indent="-285750" algn="just">
              <a:buFont typeface="Wingdings" pitchFamily="2" charset="2"/>
              <a:buChar char="§"/>
            </a:pPr>
            <a:r>
              <a:rPr lang="en-US" dirty="0"/>
              <a:t>They consist of interconnected nodes or neurons organized in layers: an input layer, one or more hidden layers, and an output layer. </a:t>
            </a:r>
          </a:p>
          <a:p>
            <a:pPr marL="285750" indent="-285750" algn="just">
              <a:buFont typeface="Wingdings" pitchFamily="2" charset="2"/>
              <a:buChar char="§"/>
            </a:pPr>
            <a:r>
              <a:rPr lang="en-US" dirty="0"/>
              <a:t>ANNs learn by adjusting the weights of connections based on the data they process, utilizing algorithms such as backpropagation and gradient descent to minimize errors in predictions. </a:t>
            </a:r>
          </a:p>
          <a:p>
            <a:pPr marL="285750" indent="-285750" algn="just">
              <a:buFont typeface="Wingdings" pitchFamily="2" charset="2"/>
              <a:buChar char="§"/>
            </a:pPr>
            <a:r>
              <a:rPr lang="en-US" dirty="0"/>
              <a:t>The architecture of ANNs plays a critical role in their performance. Convolutional neural networks (CNNs), for example, excel in processing grid-like data such as images by utilizing convolutional layers that capture spatial hierarchies. </a:t>
            </a:r>
          </a:p>
          <a:p>
            <a:pPr marL="285750" indent="-285750" algn="just">
              <a:buFont typeface="Wingdings" pitchFamily="2" charset="2"/>
              <a:buChar char="§"/>
            </a:pPr>
            <a:r>
              <a:rPr lang="en-US" dirty="0"/>
              <a:t>Recurrent neural networks (RNNs), on the other hand, are designed for sequential data, allowing them to maintain context across time steps. </a:t>
            </a:r>
          </a:p>
          <a:p>
            <a:pPr marL="285750" indent="-285750" algn="just">
              <a:buFont typeface="Wingdings" pitchFamily="2" charset="2"/>
              <a:buChar char="§"/>
            </a:pPr>
            <a:r>
              <a:rPr lang="en-US" dirty="0"/>
              <a:t>Recent innovations, such as attention mechanisms and transformers, have further advanced the field, providing significant improvements in tasks like language translation and text generation.</a:t>
            </a:r>
          </a:p>
          <a:p>
            <a:pPr algn="just"/>
            <a:r>
              <a:rPr lang="en-US" dirty="0"/>
              <a:t>       (Vaswani et al., 2017; Bishop, 2006; Krizhevsky et al., 2012; Hochreiter &amp;          </a:t>
            </a:r>
          </a:p>
          <a:p>
            <a:pPr algn="just"/>
            <a:r>
              <a:rPr lang="en-US" dirty="0"/>
              <a:t>         Schmidhuber, 1997).</a:t>
            </a:r>
          </a:p>
        </p:txBody>
      </p:sp>
    </p:spTree>
    <p:extLst>
      <p:ext uri="{BB962C8B-B14F-4D97-AF65-F5344CB8AC3E}">
        <p14:creationId xmlns:p14="http://schemas.microsoft.com/office/powerpoint/2010/main" val="2593277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81000"/>
            <a:ext cx="8610600" cy="5909310"/>
          </a:xfrm>
          <a:prstGeom prst="rect">
            <a:avLst/>
          </a:prstGeom>
        </p:spPr>
        <p:txBody>
          <a:bodyPr wrap="square">
            <a:spAutoFit/>
          </a:bodyPr>
          <a:lstStyle/>
          <a:p>
            <a:pPr algn="just"/>
            <a:r>
              <a:rPr lang="en-US" b="1" dirty="0">
                <a:solidFill>
                  <a:schemeClr val="accent1">
                    <a:lumMod val="50000"/>
                  </a:schemeClr>
                </a:solidFill>
                <a:latin typeface="Arial Black" pitchFamily="34" charset="0"/>
              </a:rPr>
              <a:t>Parallel Processing: </a:t>
            </a:r>
          </a:p>
          <a:p>
            <a:pPr marL="285750" indent="-285750" algn="just">
              <a:buFont typeface="Wingdings" pitchFamily="2" charset="2"/>
              <a:buChar char="§"/>
            </a:pPr>
            <a:r>
              <a:rPr lang="en-US" dirty="0"/>
              <a:t>Parallel processing is an essential technique in modern computing that enables the simultaneous execution of multiple computations. </a:t>
            </a:r>
          </a:p>
          <a:p>
            <a:pPr marL="285750" indent="-285750" algn="just">
              <a:buFont typeface="Wingdings" pitchFamily="2" charset="2"/>
              <a:buChar char="§"/>
            </a:pPr>
            <a:r>
              <a:rPr lang="en-US" dirty="0"/>
              <a:t>This approach is particularly crucial for machine learning, where training complex models on large datasets can be computationally intensive. </a:t>
            </a:r>
          </a:p>
          <a:p>
            <a:pPr marL="285750" indent="-285750" algn="just">
              <a:buFont typeface="Wingdings" pitchFamily="2" charset="2"/>
              <a:buChar char="§"/>
            </a:pPr>
            <a:r>
              <a:rPr lang="en-US" dirty="0"/>
              <a:t>Traditional serial processing methods often fall short in terms of efficiency and speed, leading to increased interest in parallel processing architectures. </a:t>
            </a:r>
          </a:p>
          <a:p>
            <a:pPr marL="285750" indent="-285750" algn="just">
              <a:buFont typeface="Wingdings" pitchFamily="2" charset="2"/>
              <a:buChar char="§"/>
            </a:pPr>
            <a:r>
              <a:rPr lang="en-US" dirty="0"/>
              <a:t>Technologies such as Graphics Processing Units (GPUs) and Field-Programmable Gate Arrays (FPGAs) have been at the forefront of this revolution. </a:t>
            </a:r>
          </a:p>
          <a:p>
            <a:pPr marL="285750" indent="-285750" algn="just">
              <a:buFont typeface="Wingdings" pitchFamily="2" charset="2"/>
              <a:buChar char="§"/>
            </a:pPr>
            <a:r>
              <a:rPr lang="en-US" dirty="0"/>
              <a:t>GPUs, initially designed for rendering graphics, have proven to be highly effective for ML tasks due to their ability to handle thousands of parallel threads. </a:t>
            </a:r>
          </a:p>
          <a:p>
            <a:pPr marL="285750" indent="-285750" algn="just">
              <a:buFont typeface="Wingdings" pitchFamily="2" charset="2"/>
              <a:buChar char="§"/>
            </a:pPr>
            <a:r>
              <a:rPr lang="en-US" dirty="0"/>
              <a:t>Similarly, FPGAs allow for custom hardware implementations of algorithms, providing flexibility and efficiency for specific tasks. </a:t>
            </a:r>
          </a:p>
          <a:p>
            <a:pPr marL="285750" indent="-285750" algn="just">
              <a:buFont typeface="Wingdings" pitchFamily="2" charset="2"/>
              <a:buChar char="§"/>
            </a:pPr>
            <a:r>
              <a:rPr lang="en-US" dirty="0"/>
              <a:t>Recent studies have highlighted the performance gains achieved through parallel processing in deep learning frameworks. </a:t>
            </a:r>
          </a:p>
          <a:p>
            <a:pPr marL="285750" indent="-285750" algn="just">
              <a:buFont typeface="Wingdings" pitchFamily="2" charset="2"/>
              <a:buChar char="§"/>
            </a:pPr>
            <a:r>
              <a:rPr lang="en-US" dirty="0"/>
              <a:t>For instance, researchers have shown that distributing the training workload across multiple GPUs can significantly reduce training times while maintaining model accuracy.</a:t>
            </a:r>
          </a:p>
          <a:p>
            <a:pPr marL="285750" indent="-285750" algn="just">
              <a:buFont typeface="Wingdings" pitchFamily="2" charset="2"/>
              <a:buChar char="§"/>
            </a:pPr>
            <a:r>
              <a:rPr lang="en-US" dirty="0"/>
              <a:t>This trend towards parallelization not only enhances computational efficiency but also makes it feasible to train larger and more complex models that were previously impractical.</a:t>
            </a:r>
          </a:p>
          <a:p>
            <a:pPr algn="just"/>
            <a:r>
              <a:rPr lang="en-US" dirty="0"/>
              <a:t>      (Hennessy &amp; Patterson, 2011; Kirk &amp; Hwu, 2016; Suda et al., 2016; Chen et al., 2016).</a:t>
            </a:r>
          </a:p>
        </p:txBody>
      </p:sp>
    </p:spTree>
    <p:extLst>
      <p:ext uri="{BB962C8B-B14F-4D97-AF65-F5344CB8AC3E}">
        <p14:creationId xmlns:p14="http://schemas.microsoft.com/office/powerpoint/2010/main" val="413194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7091" y="228600"/>
            <a:ext cx="8610600" cy="6463308"/>
          </a:xfrm>
          <a:prstGeom prst="rect">
            <a:avLst/>
          </a:prstGeom>
        </p:spPr>
        <p:txBody>
          <a:bodyPr wrap="square">
            <a:spAutoFit/>
          </a:bodyPr>
          <a:lstStyle/>
          <a:p>
            <a:pPr algn="just"/>
            <a:r>
              <a:rPr lang="en-US" b="1" dirty="0">
                <a:solidFill>
                  <a:schemeClr val="accent1">
                    <a:lumMod val="50000"/>
                  </a:schemeClr>
                </a:solidFill>
                <a:latin typeface="Arial Black" pitchFamily="34" charset="0"/>
              </a:rPr>
              <a:t>Hardware-Software Co-design: </a:t>
            </a:r>
          </a:p>
          <a:p>
            <a:pPr marL="285750" indent="-285750" algn="just">
              <a:buFont typeface="Wingdings" pitchFamily="2" charset="2"/>
              <a:buChar char="§"/>
            </a:pPr>
            <a:r>
              <a:rPr lang="en-US" dirty="0"/>
              <a:t>Hardware-software co-design is an integrated approach that involves the simultaneous development of hardware and software components to optimize performance and efficiency. </a:t>
            </a:r>
          </a:p>
          <a:p>
            <a:pPr marL="285750" indent="-285750" algn="just">
              <a:buFont typeface="Wingdings" pitchFamily="2" charset="2"/>
              <a:buChar char="§"/>
            </a:pPr>
            <a:r>
              <a:rPr lang="en-US" dirty="0"/>
              <a:t>This methodology is particularly relevant in embedded systems and applications requiring high computational power, such as machine learning. </a:t>
            </a:r>
          </a:p>
          <a:p>
            <a:pPr marL="285750" indent="-285750" algn="just">
              <a:buFont typeface="Wingdings" pitchFamily="2" charset="2"/>
              <a:buChar char="§"/>
            </a:pPr>
            <a:r>
              <a:rPr lang="en-US" dirty="0"/>
              <a:t>By considering both hardware and software during the design phase, developers can achieve a more efficient allocation of resources and improve system performance. </a:t>
            </a:r>
          </a:p>
          <a:p>
            <a:pPr marL="285750" indent="-285750" algn="just">
              <a:buFont typeface="Wingdings" pitchFamily="2" charset="2"/>
              <a:buChar char="§"/>
            </a:pPr>
            <a:r>
              <a:rPr lang="en-US" dirty="0"/>
              <a:t>In the realm of machine learning, co-design strategies have gained prominence as the demand for high-performance computing continues to grow. </a:t>
            </a:r>
          </a:p>
          <a:p>
            <a:pPr marL="285750" indent="-285750" algn="just">
              <a:buFont typeface="Wingdings" pitchFamily="2" charset="2"/>
              <a:buChar char="§"/>
            </a:pPr>
            <a:r>
              <a:rPr lang="en-US" dirty="0"/>
              <a:t>The combination of custom hardware architectures, such as ASICs and FPGAs, with sophisticated software algorithms allows for tailored solutions that meet the specific needs of various applications. </a:t>
            </a:r>
          </a:p>
          <a:p>
            <a:pPr marL="285750" indent="-285750" algn="just">
              <a:buFont typeface="Wingdings" pitchFamily="2" charset="2"/>
              <a:buChar char="§"/>
            </a:pPr>
            <a:r>
              <a:rPr lang="en-US" dirty="0"/>
              <a:t>For instance, researchers have demonstrated that integrating hardware optimizations into neural network architectures can lead to substantial improvements in training speed and energy efficiency. </a:t>
            </a:r>
          </a:p>
          <a:p>
            <a:pPr marL="285750" indent="-285750" algn="just">
              <a:buFont typeface="Wingdings" pitchFamily="2" charset="2"/>
              <a:buChar char="§"/>
            </a:pPr>
            <a:r>
              <a:rPr lang="en-US" dirty="0"/>
              <a:t>The interplay between hardware and software in co-design extends to emerging technologies such as neuromorphic computing, where hardware is designed to mimic the structure and function of the human brain, and machine learning algorithms are adapted to leverage these novel architectures.</a:t>
            </a:r>
          </a:p>
          <a:p>
            <a:pPr marL="285750" indent="-285750" algn="just">
              <a:buFont typeface="Wingdings" pitchFamily="2" charset="2"/>
              <a:buChar char="§"/>
            </a:pPr>
            <a:r>
              <a:rPr lang="en-US" dirty="0"/>
              <a:t>This approach promises to enhance the capabilities of AI systems, making them more efficient and closer to human-like processing. </a:t>
            </a:r>
          </a:p>
          <a:p>
            <a:pPr algn="just"/>
            <a:r>
              <a:rPr lang="en-US" dirty="0"/>
              <a:t>      (Furber, 2016; Poon &amp; Chai, 2008; Zhang et al., 2018; Han et al., 2015).</a:t>
            </a:r>
          </a:p>
        </p:txBody>
      </p:sp>
    </p:spTree>
    <p:extLst>
      <p:ext uri="{BB962C8B-B14F-4D97-AF65-F5344CB8AC3E}">
        <p14:creationId xmlns:p14="http://schemas.microsoft.com/office/powerpoint/2010/main" val="1069723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4072" y="304800"/>
            <a:ext cx="8236527" cy="5355312"/>
          </a:xfrm>
          <a:prstGeom prst="rect">
            <a:avLst/>
          </a:prstGeom>
        </p:spPr>
        <p:txBody>
          <a:bodyPr wrap="square">
            <a:spAutoFit/>
          </a:bodyPr>
          <a:lstStyle/>
          <a:p>
            <a:pPr algn="just"/>
            <a:r>
              <a:rPr lang="en-US" b="1" dirty="0">
                <a:solidFill>
                  <a:schemeClr val="accent1">
                    <a:lumMod val="50000"/>
                  </a:schemeClr>
                </a:solidFill>
                <a:latin typeface="Arial Black" pitchFamily="34" charset="0"/>
              </a:rPr>
              <a:t>Computational Efficiency: </a:t>
            </a:r>
          </a:p>
          <a:p>
            <a:pPr marL="285750" indent="-285750" algn="just">
              <a:buFont typeface="Wingdings" pitchFamily="2" charset="2"/>
              <a:buChar char="§"/>
            </a:pPr>
            <a:r>
              <a:rPr lang="en-US" dirty="0"/>
              <a:t>Computational efficiency is a critical factor in the design and implementation of machine learning systems, encompassing the effective use of resources such as time, memory, and energy. </a:t>
            </a:r>
          </a:p>
          <a:p>
            <a:pPr marL="285750" indent="-285750" algn="just">
              <a:buFont typeface="Wingdings" pitchFamily="2" charset="2"/>
              <a:buChar char="§"/>
            </a:pPr>
            <a:r>
              <a:rPr lang="en-US" dirty="0"/>
              <a:t>As ML models become increasingly complex, achieving high computational efficiency is essential for practical applications. </a:t>
            </a:r>
          </a:p>
          <a:p>
            <a:pPr marL="285750" indent="-285750" algn="just">
              <a:buFont typeface="Wingdings" pitchFamily="2" charset="2"/>
              <a:buChar char="§"/>
            </a:pPr>
            <a:r>
              <a:rPr lang="en-US" dirty="0"/>
              <a:t>Efficient algorithms not only accelerate training and inference times but also contribute to reduced operational costs and energy consumption. </a:t>
            </a:r>
          </a:p>
          <a:p>
            <a:pPr marL="285750" indent="-285750" algn="just">
              <a:buFont typeface="Wingdings" pitchFamily="2" charset="2"/>
              <a:buChar char="§"/>
            </a:pPr>
            <a:r>
              <a:rPr lang="en-US" dirty="0"/>
              <a:t>Various strategies have been employed to enhance computational efficiency in machine learning. </a:t>
            </a:r>
          </a:p>
          <a:p>
            <a:pPr marL="285750" indent="-285750" algn="just">
              <a:buFont typeface="Wingdings" pitchFamily="2" charset="2"/>
              <a:buChar char="§"/>
            </a:pPr>
            <a:r>
              <a:rPr lang="en-US" dirty="0"/>
              <a:t>Model compression techniques, such as pruning and quantization, aim to reduce the size of models while maintaining their performance. </a:t>
            </a:r>
          </a:p>
          <a:p>
            <a:pPr marL="285750" indent="-285750" algn="just">
              <a:buFont typeface="Wingdings" pitchFamily="2" charset="2"/>
              <a:buChar char="§"/>
            </a:pPr>
            <a:r>
              <a:rPr lang="en-US" dirty="0"/>
              <a:t>For instance, proposed deep compression methods that combine weight pruning, quantization, and Huffman coding to significantly reduce the memory footprint of neural networks. </a:t>
            </a:r>
          </a:p>
          <a:p>
            <a:pPr marL="285750" indent="-285750" algn="just">
              <a:buFont typeface="Wingdings" pitchFamily="2" charset="2"/>
              <a:buChar char="§"/>
            </a:pPr>
            <a:r>
              <a:rPr lang="en-US" dirty="0"/>
              <a:t>By focusing on computational efficiency, researchers can push the boundaries of what is achievable with machine learning, enabling the development of more sophisticated and capable AI systems .</a:t>
            </a:r>
          </a:p>
          <a:p>
            <a:pPr algn="just"/>
            <a:r>
              <a:rPr lang="en-US" dirty="0"/>
              <a:t>      (Pérez et al., 2019; Han et al., 2015; Kumar et al., 2018).</a:t>
            </a:r>
          </a:p>
        </p:txBody>
      </p:sp>
    </p:spTree>
    <p:extLst>
      <p:ext uri="{BB962C8B-B14F-4D97-AF65-F5344CB8AC3E}">
        <p14:creationId xmlns:p14="http://schemas.microsoft.com/office/powerpoint/2010/main" val="9268487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28600"/>
            <a:ext cx="8610600" cy="6463308"/>
          </a:xfrm>
          <a:prstGeom prst="rect">
            <a:avLst/>
          </a:prstGeom>
        </p:spPr>
        <p:txBody>
          <a:bodyPr wrap="square">
            <a:spAutoFit/>
          </a:bodyPr>
          <a:lstStyle/>
          <a:p>
            <a:pPr algn="just"/>
            <a:r>
              <a:rPr lang="en-US" b="1" dirty="0">
                <a:solidFill>
                  <a:schemeClr val="accent1">
                    <a:lumMod val="50000"/>
                  </a:schemeClr>
                </a:solidFill>
                <a:latin typeface="Arial Black" pitchFamily="34" charset="0"/>
              </a:rPr>
              <a:t>Hardware Description Languages: </a:t>
            </a:r>
          </a:p>
          <a:p>
            <a:pPr marL="285750" indent="-285750" algn="just">
              <a:buFont typeface="Wingdings" pitchFamily="2" charset="2"/>
              <a:buChar char="§"/>
            </a:pPr>
            <a:r>
              <a:rPr lang="en-US" dirty="0"/>
              <a:t>Hardware Description Languages (HDLs) are specialized programming languages used for modeling, designing, and simulating electronic systems. </a:t>
            </a:r>
          </a:p>
          <a:p>
            <a:pPr marL="285750" indent="-285750" algn="just">
              <a:buFont typeface="Wingdings" pitchFamily="2" charset="2"/>
              <a:buChar char="§"/>
            </a:pPr>
            <a:r>
              <a:rPr lang="en-US" dirty="0"/>
              <a:t>HDLs like VHDL and Verilog enable engineers to describe the behavior and structure of hardware components at various abstraction levels, from high-level specifications to detailed implementations. </a:t>
            </a:r>
          </a:p>
          <a:p>
            <a:pPr marL="285750" indent="-285750" algn="just">
              <a:buFont typeface="Wingdings" pitchFamily="2" charset="2"/>
              <a:buChar char="§"/>
            </a:pPr>
            <a:r>
              <a:rPr lang="en-US" dirty="0"/>
              <a:t>This capability is vital in the design of complex systems, allowing for accurate representations of hardware functionality. </a:t>
            </a:r>
          </a:p>
          <a:p>
            <a:pPr marL="285750" indent="-285750" algn="just">
              <a:buFont typeface="Wingdings" pitchFamily="2" charset="2"/>
              <a:buChar char="§"/>
            </a:pPr>
            <a:r>
              <a:rPr lang="en-US" dirty="0"/>
              <a:t>In the context of machine learning, HDLs play a crucial role in optimizing the implementation of artificial neural networks on hardware platforms such as FPGAs and ASICs. </a:t>
            </a:r>
          </a:p>
          <a:p>
            <a:pPr marL="285750" indent="-285750" algn="just">
              <a:buFont typeface="Wingdings" pitchFamily="2" charset="2"/>
              <a:buChar char="§"/>
            </a:pPr>
            <a:r>
              <a:rPr lang="en-US" dirty="0"/>
              <a:t>By leveraging HDLs, designers can achieve efficient parallel processing and faster data handling, which are essential for enhancing the performance of ML models. </a:t>
            </a:r>
          </a:p>
          <a:p>
            <a:pPr marL="285750" indent="-285750" algn="just">
              <a:buFont typeface="Wingdings" pitchFamily="2" charset="2"/>
              <a:buChar char="§"/>
            </a:pPr>
            <a:r>
              <a:rPr lang="en-US" dirty="0"/>
              <a:t>Additionally, HDLs facilitate rapid prototyping and verification processes, enabling iterative design improvements and quicker time-to-market. </a:t>
            </a:r>
          </a:p>
          <a:p>
            <a:pPr marL="285750" indent="-285750" algn="just">
              <a:buFont typeface="Wingdings" pitchFamily="2" charset="2"/>
              <a:buChar char="§"/>
            </a:pPr>
            <a:r>
              <a:rPr lang="en-US" dirty="0"/>
              <a:t>The integration of HDLs in hardware-software co-design has led to significant advancements in the efficiency and scalability of machine learning applications. </a:t>
            </a:r>
          </a:p>
          <a:p>
            <a:pPr marL="285750" indent="-285750" algn="just">
              <a:buFont typeface="Wingdings" pitchFamily="2" charset="2"/>
              <a:buChar char="§"/>
            </a:pPr>
            <a:r>
              <a:rPr lang="en-US" dirty="0"/>
              <a:t>For example, researchers have successfully implemented neural network architectures in hardware using HDLs, demonstrating the potential for tailored solutions that meet specific application requirements. </a:t>
            </a:r>
          </a:p>
          <a:p>
            <a:pPr marL="285750" indent="-285750" algn="just">
              <a:buFont typeface="Wingdings" pitchFamily="2" charset="2"/>
              <a:buChar char="§"/>
            </a:pPr>
            <a:r>
              <a:rPr lang="en-US" dirty="0"/>
              <a:t>As the demand for high-performance computing continues to grow, the role of HDLs in the design and implementation of ML systems will become increasingly important.</a:t>
            </a:r>
          </a:p>
          <a:p>
            <a:pPr algn="just"/>
            <a:r>
              <a:rPr lang="en-US" dirty="0"/>
              <a:t>      (Zhang et al., 2017; Gajski et al., 2009; Suda et al., 2016; Zhang et al., 2018).</a:t>
            </a:r>
          </a:p>
        </p:txBody>
      </p:sp>
    </p:spTree>
    <p:extLst>
      <p:ext uri="{BB962C8B-B14F-4D97-AF65-F5344CB8AC3E}">
        <p14:creationId xmlns:p14="http://schemas.microsoft.com/office/powerpoint/2010/main" val="41663937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1782" y="152400"/>
            <a:ext cx="8305800" cy="5909310"/>
          </a:xfrm>
          <a:prstGeom prst="rect">
            <a:avLst/>
          </a:prstGeom>
        </p:spPr>
        <p:txBody>
          <a:bodyPr wrap="square">
            <a:spAutoFit/>
          </a:bodyPr>
          <a:lstStyle/>
          <a:p>
            <a:r>
              <a:rPr lang="en-US" dirty="0">
                <a:solidFill>
                  <a:srgbClr val="197B09"/>
                </a:solidFill>
                <a:latin typeface="Arial Black" pitchFamily="34" charset="0"/>
              </a:rPr>
              <a:t>RESEARCH GAPS</a:t>
            </a:r>
          </a:p>
          <a:p>
            <a:r>
              <a:rPr lang="en-US" dirty="0"/>
              <a:t> </a:t>
            </a:r>
          </a:p>
          <a:p>
            <a:pPr algn="just"/>
            <a:r>
              <a:rPr lang="en-US" b="1" dirty="0">
                <a:solidFill>
                  <a:schemeClr val="accent1">
                    <a:lumMod val="50000"/>
                  </a:schemeClr>
                </a:solidFill>
                <a:latin typeface="Arial Black" pitchFamily="34" charset="0"/>
              </a:rPr>
              <a:t>Integration of Emerging Technologies: </a:t>
            </a:r>
          </a:p>
          <a:p>
            <a:pPr marL="285750" indent="-285750" algn="just">
              <a:buFont typeface="Wingdings" pitchFamily="2" charset="2"/>
              <a:buChar char="§"/>
            </a:pPr>
            <a:r>
              <a:rPr lang="en-US" dirty="0"/>
              <a:t>While the use of HDLs in hardware design for ML applications has been established, there is a lack of comprehensive frameworks that seamlessly integrate emerging technologies such as quantum computing and neuromorphic hardware with existing ML architectures. </a:t>
            </a:r>
          </a:p>
          <a:p>
            <a:pPr marL="285750" indent="-285750" algn="just">
              <a:buFont typeface="Wingdings" pitchFamily="2" charset="2"/>
              <a:buChar char="§"/>
            </a:pPr>
            <a:r>
              <a:rPr lang="en-US" dirty="0"/>
              <a:t>Future research could focus on developing co-design methodologies that incorporate these novel technologies to enhance computational efficiency and scalability.</a:t>
            </a:r>
          </a:p>
          <a:p>
            <a:pPr algn="just"/>
            <a:r>
              <a:rPr lang="en-US" dirty="0"/>
              <a:t>      (Ladd et al., 2024).</a:t>
            </a:r>
          </a:p>
          <a:p>
            <a:pPr algn="just"/>
            <a:r>
              <a:rPr lang="en-US" dirty="0"/>
              <a:t> </a:t>
            </a:r>
          </a:p>
          <a:p>
            <a:pPr algn="just"/>
            <a:r>
              <a:rPr lang="en-US" b="1" dirty="0">
                <a:solidFill>
                  <a:schemeClr val="accent1">
                    <a:lumMod val="50000"/>
                  </a:schemeClr>
                </a:solidFill>
                <a:latin typeface="Arial Black" pitchFamily="34" charset="0"/>
              </a:rPr>
              <a:t>Model Compression and Efficiency: </a:t>
            </a:r>
          </a:p>
          <a:p>
            <a:pPr marL="285750" indent="-285750" algn="just">
              <a:buFont typeface="Wingdings" pitchFamily="2" charset="2"/>
              <a:buChar char="§"/>
            </a:pPr>
            <a:r>
              <a:rPr lang="en-US" dirty="0"/>
              <a:t>Despite advancements in model compression techniques, there remains a gap in effective strategies for balancing model accuracy with reduced complexity, especially for resource-constrained environments. </a:t>
            </a:r>
          </a:p>
          <a:p>
            <a:pPr marL="285750" indent="-285750" algn="just">
              <a:buFont typeface="Wingdings" pitchFamily="2" charset="2"/>
              <a:buChar char="§"/>
            </a:pPr>
            <a:r>
              <a:rPr lang="en-US" dirty="0"/>
              <a:t>Research is needed to explore new methods of pruning, quantization, and distillation that maintain or even enhance performance while significantly lowering resource consumption.</a:t>
            </a:r>
          </a:p>
          <a:p>
            <a:pPr algn="just"/>
            <a:r>
              <a:rPr lang="en-US" dirty="0"/>
              <a:t>      (Cheng et al., 2024).</a:t>
            </a:r>
          </a:p>
          <a:p>
            <a:pPr algn="just"/>
            <a:r>
              <a:rPr lang="en-US" dirty="0"/>
              <a:t> </a:t>
            </a:r>
          </a:p>
        </p:txBody>
      </p:sp>
    </p:spTree>
    <p:extLst>
      <p:ext uri="{BB962C8B-B14F-4D97-AF65-F5344CB8AC3E}">
        <p14:creationId xmlns:p14="http://schemas.microsoft.com/office/powerpoint/2010/main" val="2412015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228600"/>
            <a:ext cx="8305800" cy="6740307"/>
          </a:xfrm>
          <a:prstGeom prst="rect">
            <a:avLst/>
          </a:prstGeom>
        </p:spPr>
        <p:txBody>
          <a:bodyPr wrap="square">
            <a:spAutoFit/>
          </a:bodyPr>
          <a:lstStyle/>
          <a:p>
            <a:pPr algn="just"/>
            <a:r>
              <a:rPr lang="en-US" b="1" dirty="0">
                <a:solidFill>
                  <a:schemeClr val="accent1">
                    <a:lumMod val="50000"/>
                  </a:schemeClr>
                </a:solidFill>
                <a:latin typeface="Arial Black" pitchFamily="34" charset="0"/>
              </a:rPr>
              <a:t>Real-Time Processing Capabilities: </a:t>
            </a:r>
          </a:p>
          <a:p>
            <a:pPr marL="285750" indent="-285750" algn="just">
              <a:buFont typeface="Wingdings" pitchFamily="2" charset="2"/>
              <a:buChar char="§"/>
            </a:pPr>
            <a:r>
              <a:rPr lang="en-US" dirty="0"/>
              <a:t>As real-time applications of ML become more prevalent, there is a need for further investigation into optimizing parallel processing architectures for dynamic and low-latency environments. </a:t>
            </a:r>
          </a:p>
          <a:p>
            <a:pPr marL="285750" indent="-285750" algn="just">
              <a:buFont typeface="Wingdings" pitchFamily="2" charset="2"/>
              <a:buChar char="§"/>
            </a:pPr>
            <a:r>
              <a:rPr lang="en-US" dirty="0"/>
              <a:t>Current parallel processing models often struggle to adapt in real-time scenarios, leading to delays that can affect application performance,</a:t>
            </a:r>
          </a:p>
          <a:p>
            <a:pPr algn="just"/>
            <a:r>
              <a:rPr lang="en-US" dirty="0"/>
              <a:t>     (Jiang et al., 2024).</a:t>
            </a:r>
          </a:p>
          <a:p>
            <a:pPr algn="just"/>
            <a:r>
              <a:rPr lang="en-US" dirty="0"/>
              <a:t> </a:t>
            </a:r>
          </a:p>
          <a:p>
            <a:pPr algn="just"/>
            <a:r>
              <a:rPr lang="en-US" b="1" dirty="0">
                <a:solidFill>
                  <a:schemeClr val="accent1">
                    <a:lumMod val="50000"/>
                  </a:schemeClr>
                </a:solidFill>
                <a:latin typeface="Arial Black" pitchFamily="34" charset="0"/>
              </a:rPr>
              <a:t>Interdisciplinary Approaches: </a:t>
            </a:r>
          </a:p>
          <a:p>
            <a:pPr marL="285750" indent="-285750" algn="just">
              <a:buFont typeface="Wingdings" pitchFamily="2" charset="2"/>
              <a:buChar char="§"/>
            </a:pPr>
            <a:r>
              <a:rPr lang="en-US" dirty="0"/>
              <a:t>The intersection of ML with other fields, such as neuroscience and psychology, remains underexplored. </a:t>
            </a:r>
          </a:p>
          <a:p>
            <a:pPr marL="285750" indent="-285750" algn="just">
              <a:buFont typeface="Wingdings" pitchFamily="2" charset="2"/>
              <a:buChar char="§"/>
            </a:pPr>
            <a:r>
              <a:rPr lang="en-US" dirty="0"/>
              <a:t>Developing interdisciplinary approaches that leverage insights from human cognition could yield more robust and interpretable ML models, enhancing their applicability in sensitive domains like healthcare and autonomous systems </a:t>
            </a:r>
          </a:p>
          <a:p>
            <a:pPr algn="just"/>
            <a:r>
              <a:rPr lang="en-US" dirty="0"/>
              <a:t>      (Smith et al., 2024).</a:t>
            </a:r>
          </a:p>
          <a:p>
            <a:pPr algn="just"/>
            <a:r>
              <a:rPr lang="en-US" dirty="0"/>
              <a:t> </a:t>
            </a:r>
          </a:p>
          <a:p>
            <a:pPr algn="just"/>
            <a:r>
              <a:rPr lang="en-US" b="1" dirty="0">
                <a:solidFill>
                  <a:schemeClr val="accent1">
                    <a:lumMod val="50000"/>
                  </a:schemeClr>
                </a:solidFill>
                <a:latin typeface="Arial Black" pitchFamily="34" charset="0"/>
              </a:rPr>
              <a:t>Energy-Efficient Hardware Design: </a:t>
            </a:r>
          </a:p>
          <a:p>
            <a:pPr marL="285750" indent="-285750" algn="just">
              <a:buFont typeface="Wingdings" pitchFamily="2" charset="2"/>
              <a:buChar char="§"/>
            </a:pPr>
            <a:r>
              <a:rPr lang="en-US" dirty="0"/>
              <a:t>While energy efficiency is a key concern in deploying ML systems, research on the design of energy-efficient hardware specifically tailored for training and inference of ANNs is limited. </a:t>
            </a:r>
          </a:p>
          <a:p>
            <a:pPr marL="285750" indent="-285750" algn="just">
              <a:buFont typeface="Wingdings" pitchFamily="2" charset="2"/>
              <a:buChar char="§"/>
            </a:pPr>
            <a:r>
              <a:rPr lang="en-US" dirty="0"/>
              <a:t>Investigating novel materials, architectures, and energy harvesting techniques could lead to significant advancements in sustainable ML practices </a:t>
            </a:r>
          </a:p>
          <a:p>
            <a:pPr algn="just"/>
            <a:r>
              <a:rPr lang="en-US" dirty="0"/>
              <a:t>     (Wang et al., 2024).</a:t>
            </a:r>
          </a:p>
          <a:p>
            <a:pPr algn="just"/>
            <a:r>
              <a:rPr lang="en-US" dirty="0"/>
              <a:t> </a:t>
            </a:r>
          </a:p>
        </p:txBody>
      </p:sp>
    </p:spTree>
    <p:extLst>
      <p:ext uri="{BB962C8B-B14F-4D97-AF65-F5344CB8AC3E}">
        <p14:creationId xmlns:p14="http://schemas.microsoft.com/office/powerpoint/2010/main" val="17902791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
            <a:ext cx="8305800" cy="6463308"/>
          </a:xfrm>
          <a:prstGeom prst="rect">
            <a:avLst/>
          </a:prstGeom>
        </p:spPr>
        <p:txBody>
          <a:bodyPr wrap="square">
            <a:spAutoFit/>
          </a:bodyPr>
          <a:lstStyle/>
          <a:p>
            <a:pPr algn="just"/>
            <a:r>
              <a:rPr lang="en-US" b="1" dirty="0">
                <a:solidFill>
                  <a:schemeClr val="accent1">
                    <a:lumMod val="50000"/>
                  </a:schemeClr>
                </a:solidFill>
                <a:latin typeface="Arial Black" pitchFamily="34" charset="0"/>
              </a:rPr>
              <a:t>Standardization of Co-Design Practices: </a:t>
            </a:r>
          </a:p>
          <a:p>
            <a:pPr marL="285750" indent="-285750" algn="just">
              <a:buFont typeface="Wingdings" pitchFamily="2" charset="2"/>
              <a:buChar char="§"/>
            </a:pPr>
            <a:r>
              <a:rPr lang="en-US" dirty="0"/>
              <a:t>Current practices in hardware-software co-design are often fragmented, lacking standardization across industries and applications. </a:t>
            </a:r>
          </a:p>
          <a:p>
            <a:pPr marL="285750" indent="-285750" algn="just">
              <a:buFont typeface="Wingdings" pitchFamily="2" charset="2"/>
              <a:buChar char="§"/>
            </a:pPr>
            <a:r>
              <a:rPr lang="en-US" dirty="0"/>
              <a:t>Establishing a unified framework for co-design that incorporates best practices, methodologies, and performance metrics could facilitate greater collaboration and innovation .</a:t>
            </a:r>
          </a:p>
          <a:p>
            <a:pPr algn="just"/>
            <a:r>
              <a:rPr lang="en-US" dirty="0"/>
              <a:t>     (Nguyen et al., 2024).</a:t>
            </a:r>
          </a:p>
          <a:p>
            <a:pPr algn="just"/>
            <a:r>
              <a:rPr lang="en-US" dirty="0"/>
              <a:t> </a:t>
            </a:r>
          </a:p>
          <a:p>
            <a:pPr algn="just"/>
            <a:r>
              <a:rPr lang="en-US" b="1" dirty="0">
                <a:solidFill>
                  <a:schemeClr val="accent1">
                    <a:lumMod val="50000"/>
                  </a:schemeClr>
                </a:solidFill>
                <a:latin typeface="Arial Black" pitchFamily="34" charset="0"/>
              </a:rPr>
              <a:t>Interpretability and Explainability: </a:t>
            </a:r>
          </a:p>
          <a:p>
            <a:pPr marL="285750" indent="-285750" algn="just">
              <a:buFont typeface="Wingdings" pitchFamily="2" charset="2"/>
              <a:buChar char="§"/>
            </a:pPr>
            <a:r>
              <a:rPr lang="en-US" dirty="0"/>
              <a:t>Despite the success of ANNs, their "black box" nature poses challenges in interpretability and explainability. </a:t>
            </a:r>
          </a:p>
          <a:p>
            <a:pPr marL="285750" indent="-285750" algn="just">
              <a:buFont typeface="Wingdings" pitchFamily="2" charset="2"/>
              <a:buChar char="§"/>
            </a:pPr>
            <a:r>
              <a:rPr lang="en-US" dirty="0"/>
              <a:t>Research efforts are needed to develop frameworks that enhance the understanding of ANN decision-making processes, particularly in high-stakes applications where transparency is critical. </a:t>
            </a:r>
          </a:p>
          <a:p>
            <a:pPr algn="just"/>
            <a:r>
              <a:rPr lang="en-US" dirty="0"/>
              <a:t>      (Miller et al., 2024).</a:t>
            </a:r>
          </a:p>
          <a:p>
            <a:pPr algn="just"/>
            <a:r>
              <a:rPr lang="en-US" dirty="0"/>
              <a:t> </a:t>
            </a:r>
          </a:p>
          <a:p>
            <a:pPr algn="just"/>
            <a:r>
              <a:rPr lang="en-US" b="1" dirty="0">
                <a:solidFill>
                  <a:schemeClr val="accent1">
                    <a:lumMod val="50000"/>
                  </a:schemeClr>
                </a:solidFill>
                <a:latin typeface="Arial Black" pitchFamily="34" charset="0"/>
              </a:rPr>
              <a:t>Adaptive Learning in Dynamic Environments: </a:t>
            </a:r>
          </a:p>
          <a:p>
            <a:pPr marL="285750" indent="-285750" algn="just">
              <a:buFont typeface="Wingdings" pitchFamily="2" charset="2"/>
              <a:buChar char="§"/>
            </a:pPr>
            <a:r>
              <a:rPr lang="en-US" dirty="0"/>
              <a:t>Most current ML models operate under static assumptions about the data they process. </a:t>
            </a:r>
          </a:p>
          <a:p>
            <a:pPr marL="285750" indent="-285750" algn="just">
              <a:buFont typeface="Wingdings" pitchFamily="2" charset="2"/>
              <a:buChar char="§"/>
            </a:pPr>
            <a:r>
              <a:rPr lang="en-US" dirty="0"/>
              <a:t>Future research should explore adaptive learning techniques that enable models to adjust in real-time to changing data distributions, which is vital for applications in finance, healthcare, and other rapidly evolving domains </a:t>
            </a:r>
          </a:p>
          <a:p>
            <a:pPr algn="just"/>
            <a:r>
              <a:rPr lang="en-US" dirty="0"/>
              <a:t>     (Zhang et al., 2024).</a:t>
            </a:r>
          </a:p>
        </p:txBody>
      </p:sp>
    </p:spTree>
    <p:extLst>
      <p:ext uri="{BB962C8B-B14F-4D97-AF65-F5344CB8AC3E}">
        <p14:creationId xmlns:p14="http://schemas.microsoft.com/office/powerpoint/2010/main" val="24039338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228600"/>
            <a:ext cx="8305800" cy="5909310"/>
          </a:xfrm>
          <a:prstGeom prst="rect">
            <a:avLst/>
          </a:prstGeom>
        </p:spPr>
        <p:txBody>
          <a:bodyPr wrap="square">
            <a:spAutoFit/>
          </a:bodyPr>
          <a:lstStyle/>
          <a:p>
            <a:pPr hangingPunct="0"/>
            <a:r>
              <a:rPr lang="en-IN" b="1" dirty="0">
                <a:solidFill>
                  <a:srgbClr val="197B09"/>
                </a:solidFill>
                <a:latin typeface="Arial Black" pitchFamily="34" charset="0"/>
              </a:rPr>
              <a:t>MATERIAL AND METHODS</a:t>
            </a:r>
            <a:endParaRPr lang="en-US" b="1" dirty="0">
              <a:solidFill>
                <a:srgbClr val="197B09"/>
              </a:solidFill>
              <a:latin typeface="Arial Black" pitchFamily="34" charset="0"/>
            </a:endParaRPr>
          </a:p>
          <a:p>
            <a:r>
              <a:rPr lang="en-IN" b="1" dirty="0"/>
              <a:t> </a:t>
            </a:r>
            <a:endParaRPr lang="en-US" dirty="0"/>
          </a:p>
          <a:p>
            <a:pPr algn="just"/>
            <a:r>
              <a:rPr lang="en-US" b="1" dirty="0">
                <a:solidFill>
                  <a:schemeClr val="accent1">
                    <a:lumMod val="50000"/>
                  </a:schemeClr>
                </a:solidFill>
                <a:latin typeface="Arial Black" pitchFamily="34" charset="0"/>
              </a:rPr>
              <a:t>Integration of Emerging Technologies</a:t>
            </a:r>
          </a:p>
          <a:p>
            <a:pPr marL="285750" indent="-285750" algn="just">
              <a:buFont typeface="Wingdings" pitchFamily="2" charset="2"/>
              <a:buChar char="§"/>
            </a:pPr>
            <a:r>
              <a:rPr lang="en-US" dirty="0"/>
              <a:t>To address the integration of quantum computing and neuromorphic hardware with existing ML architectures, a co-design framework will be developed. This framework will utilize:</a:t>
            </a:r>
          </a:p>
          <a:p>
            <a:pPr marL="285750" indent="-285750" algn="just">
              <a:buFont typeface="Wingdings" pitchFamily="2" charset="2"/>
              <a:buChar char="§"/>
            </a:pPr>
            <a:r>
              <a:rPr lang="en-US" dirty="0"/>
              <a:t>Hybrid Models: Create hybrid models combining classical and quantum algorithms to analyze computational efficiency and scalability.</a:t>
            </a:r>
          </a:p>
          <a:p>
            <a:pPr marL="285750" indent="-285750" algn="just">
              <a:buFont typeface="Wingdings" pitchFamily="2" charset="2"/>
              <a:buChar char="§"/>
            </a:pPr>
            <a:r>
              <a:rPr lang="en-US" dirty="0"/>
              <a:t>Benchmarking: Establish benchmarks comparing traditional ML architectures with those leveraging emerging technologies.</a:t>
            </a:r>
          </a:p>
          <a:p>
            <a:pPr algn="just"/>
            <a:r>
              <a:rPr lang="en-US" b="1" dirty="0"/>
              <a:t> </a:t>
            </a:r>
            <a:endParaRPr lang="en-US" dirty="0"/>
          </a:p>
          <a:p>
            <a:pPr algn="just"/>
            <a:r>
              <a:rPr lang="en-US" b="1" dirty="0">
                <a:solidFill>
                  <a:schemeClr val="accent1">
                    <a:lumMod val="50000"/>
                  </a:schemeClr>
                </a:solidFill>
                <a:latin typeface="Arial Black" pitchFamily="34" charset="0"/>
              </a:rPr>
              <a:t>Model Compression and Efficiency</a:t>
            </a:r>
          </a:p>
          <a:p>
            <a:pPr marL="285750" indent="-285750" algn="just">
              <a:buFont typeface="Wingdings" pitchFamily="2" charset="2"/>
              <a:buChar char="§"/>
            </a:pPr>
            <a:r>
              <a:rPr lang="en-US" dirty="0"/>
              <a:t>Research into model compression will involve:</a:t>
            </a:r>
          </a:p>
          <a:p>
            <a:pPr marL="285750" indent="-285750" algn="just">
              <a:buFont typeface="Wingdings" pitchFamily="2" charset="2"/>
              <a:buChar char="§"/>
            </a:pPr>
            <a:r>
              <a:rPr lang="en-US" dirty="0"/>
              <a:t>Pruning Techniques: Implement various pruning techniques (weight pruning, structured pruning) to analyze their impact on model accuracy and complexity.</a:t>
            </a:r>
          </a:p>
          <a:p>
            <a:pPr marL="285750" indent="-285750" algn="just">
              <a:buFont typeface="Wingdings" pitchFamily="2" charset="2"/>
              <a:buChar char="§"/>
            </a:pPr>
            <a:r>
              <a:rPr lang="en-US" dirty="0"/>
              <a:t>Quantization Methods: Experiment with different quantization methods (post-training quantization, quantization-aware training) to optimize resource consumption.</a:t>
            </a:r>
          </a:p>
          <a:p>
            <a:pPr marL="285750" indent="-285750" algn="just">
              <a:buFont typeface="Wingdings" pitchFamily="2" charset="2"/>
              <a:buChar char="§"/>
            </a:pPr>
            <a:r>
              <a:rPr lang="en-US" dirty="0"/>
              <a:t>Distillation Approaches: Explore knowledge distillation methods, where a smaller model learns from a larger one, maintaining accuracy while reducing complexity.</a:t>
            </a:r>
          </a:p>
          <a:p>
            <a:pPr algn="just"/>
            <a:r>
              <a:rPr lang="en-US" dirty="0"/>
              <a:t> </a:t>
            </a:r>
          </a:p>
        </p:txBody>
      </p:sp>
    </p:spTree>
    <p:extLst>
      <p:ext uri="{BB962C8B-B14F-4D97-AF65-F5344CB8AC3E}">
        <p14:creationId xmlns:p14="http://schemas.microsoft.com/office/powerpoint/2010/main" val="2561959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1673" y="381000"/>
            <a:ext cx="8534400" cy="5632311"/>
          </a:xfrm>
          <a:prstGeom prst="rect">
            <a:avLst/>
          </a:prstGeom>
        </p:spPr>
        <p:txBody>
          <a:bodyPr wrap="square">
            <a:spAutoFit/>
          </a:bodyPr>
          <a:lstStyle/>
          <a:p>
            <a:pPr algn="just"/>
            <a:r>
              <a:rPr lang="en-US" b="1" dirty="0">
                <a:solidFill>
                  <a:schemeClr val="accent1">
                    <a:lumMod val="50000"/>
                  </a:schemeClr>
                </a:solidFill>
                <a:latin typeface="Arial Black" pitchFamily="34" charset="0"/>
              </a:rPr>
              <a:t>Real-Time Processing Capabilities</a:t>
            </a:r>
          </a:p>
          <a:p>
            <a:pPr marL="285750" indent="-285750" algn="just">
              <a:buFont typeface="Wingdings" pitchFamily="2" charset="2"/>
              <a:buChar char="§"/>
            </a:pPr>
            <a:r>
              <a:rPr lang="en-US" dirty="0"/>
              <a:t>To enhance real-time processing capabilities, the following methods will be employed:</a:t>
            </a:r>
          </a:p>
          <a:p>
            <a:pPr marL="285750" indent="-285750" algn="just">
              <a:buFont typeface="Wingdings" pitchFamily="2" charset="2"/>
              <a:buChar char="§"/>
            </a:pPr>
            <a:r>
              <a:rPr lang="en-US" dirty="0"/>
              <a:t>Parallel Architecture Design: Develop and simulate new parallel processing architectures using HDLs (VHDL, Verilog) to evaluate performance in dynamic environments.</a:t>
            </a:r>
          </a:p>
          <a:p>
            <a:pPr marL="285750" indent="-285750" algn="just">
              <a:buFont typeface="Wingdings" pitchFamily="2" charset="2"/>
              <a:buChar char="§"/>
            </a:pPr>
            <a:r>
              <a:rPr lang="en-US" dirty="0"/>
              <a:t>Latency Analysis: Conduct latency tests under varying workloads to assess the adaptability of the processing models in real-time scenarios.</a:t>
            </a:r>
          </a:p>
          <a:p>
            <a:pPr marL="285750" indent="-285750" algn="just">
              <a:buFont typeface="Wingdings" pitchFamily="2" charset="2"/>
              <a:buChar char="§"/>
            </a:pPr>
            <a:r>
              <a:rPr lang="en-US" dirty="0"/>
              <a:t>Adaptive Algorithms: Implement adaptive algorithms that can dynamically allocate resources based on workload changes, aiming to minimize delays.</a:t>
            </a:r>
          </a:p>
          <a:p>
            <a:pPr algn="just"/>
            <a:r>
              <a:rPr lang="en-US" b="1" dirty="0"/>
              <a:t> </a:t>
            </a:r>
            <a:endParaRPr lang="en-US" dirty="0"/>
          </a:p>
          <a:p>
            <a:pPr algn="just"/>
            <a:r>
              <a:rPr lang="en-US" b="1" dirty="0">
                <a:solidFill>
                  <a:schemeClr val="accent1">
                    <a:lumMod val="50000"/>
                  </a:schemeClr>
                </a:solidFill>
                <a:latin typeface="Arial Black" pitchFamily="34" charset="0"/>
              </a:rPr>
              <a:t>Interdisciplinary Approaches</a:t>
            </a:r>
          </a:p>
          <a:p>
            <a:pPr marL="285750" indent="-285750" algn="just">
              <a:buFont typeface="Wingdings" pitchFamily="2" charset="2"/>
              <a:buChar char="§"/>
            </a:pPr>
            <a:r>
              <a:rPr lang="en-US" dirty="0"/>
              <a:t>Exploration of interdisciplinary approaches will focus on:</a:t>
            </a:r>
          </a:p>
          <a:p>
            <a:pPr marL="285750" indent="-285750" algn="just">
              <a:buFont typeface="Wingdings" pitchFamily="2" charset="2"/>
              <a:buChar char="§"/>
            </a:pPr>
            <a:r>
              <a:rPr lang="en-US" dirty="0"/>
              <a:t>Collaboration with Cognitive Scientists: Partner with experts in neuroscience and psychology to inform the development of ML models that reflect human cognitive processes.</a:t>
            </a:r>
          </a:p>
          <a:p>
            <a:pPr marL="285750" indent="-285750" algn="just">
              <a:buFont typeface="Wingdings" pitchFamily="2" charset="2"/>
              <a:buChar char="§"/>
            </a:pPr>
            <a:r>
              <a:rPr lang="en-US" dirty="0"/>
              <a:t>Cognitive Model Frameworks: Create frameworks that incorporate cognitive models into ML, enhancing interpretability and robustness.</a:t>
            </a:r>
          </a:p>
          <a:p>
            <a:pPr marL="285750" indent="-285750" algn="just">
              <a:buFont typeface="Wingdings" pitchFamily="2" charset="2"/>
              <a:buChar char="§"/>
            </a:pPr>
            <a:r>
              <a:rPr lang="en-US" dirty="0"/>
              <a:t>Application Testing: Apply these interdisciplinary models in sensitive domains like healthcare to evaluate their performance and interpretability.</a:t>
            </a:r>
          </a:p>
          <a:p>
            <a:pPr algn="just"/>
            <a:r>
              <a:rPr lang="en-US" b="1" dirty="0"/>
              <a:t> </a:t>
            </a:r>
            <a:endParaRPr lang="en-US" dirty="0"/>
          </a:p>
        </p:txBody>
      </p:sp>
    </p:spTree>
    <p:extLst>
      <p:ext uri="{BB962C8B-B14F-4D97-AF65-F5344CB8AC3E}">
        <p14:creationId xmlns:p14="http://schemas.microsoft.com/office/powerpoint/2010/main" val="356697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59497" y="1524000"/>
            <a:ext cx="7010400" cy="3631763"/>
          </a:xfrm>
          <a:prstGeom prst="rect">
            <a:avLst/>
          </a:prstGeom>
          <a:noFill/>
        </p:spPr>
        <p:txBody>
          <a:bodyPr wrap="square" rtlCol="0">
            <a:spAutoFit/>
          </a:bodyPr>
          <a:lstStyle/>
          <a:p>
            <a:pPr marL="342900" lvl="0" indent="-342900" algn="just">
              <a:buFont typeface="Wingdings" pitchFamily="2" charset="2"/>
              <a:buChar char="q"/>
            </a:pPr>
            <a:r>
              <a:rPr lang="en-US" sz="2400" b="1" dirty="0">
                <a:latin typeface="Rockwell" pitchFamily="18" charset="0"/>
              </a:rPr>
              <a:t>INTRODUCTION</a:t>
            </a:r>
          </a:p>
          <a:p>
            <a:pPr marL="342900" indent="-342900" algn="just">
              <a:buFont typeface="Wingdings" pitchFamily="2" charset="2"/>
              <a:buChar char="q"/>
            </a:pPr>
            <a:r>
              <a:rPr lang="en-US" sz="2400" b="1" dirty="0">
                <a:latin typeface="Rockwell" pitchFamily="18" charset="0"/>
              </a:rPr>
              <a:t>LITERATURE REVIEW</a:t>
            </a:r>
          </a:p>
          <a:p>
            <a:pPr marL="342900" indent="-342900" algn="just">
              <a:buFont typeface="Wingdings" pitchFamily="2" charset="2"/>
              <a:buChar char="q"/>
            </a:pPr>
            <a:r>
              <a:rPr lang="en-US" sz="2400" b="1" dirty="0">
                <a:latin typeface="Rockwell" pitchFamily="18" charset="0"/>
              </a:rPr>
              <a:t>RESEARCH GAPS</a:t>
            </a:r>
          </a:p>
          <a:p>
            <a:pPr marL="342900" indent="-342900" algn="just" hangingPunct="0">
              <a:buFont typeface="Wingdings" pitchFamily="2" charset="2"/>
              <a:buChar char="q"/>
            </a:pPr>
            <a:r>
              <a:rPr lang="en-IN" sz="2400" b="1" dirty="0">
                <a:latin typeface="Rockwell" pitchFamily="18" charset="0"/>
              </a:rPr>
              <a:t>MATERIAL AND METHODS</a:t>
            </a:r>
            <a:endParaRPr lang="en-US" sz="2400" b="1" dirty="0">
              <a:latin typeface="Rockwell" pitchFamily="18" charset="0"/>
            </a:endParaRPr>
          </a:p>
          <a:p>
            <a:pPr marL="342900" indent="-342900" algn="just" hangingPunct="0">
              <a:buFont typeface="Wingdings" pitchFamily="2" charset="2"/>
              <a:buChar char="q"/>
            </a:pPr>
            <a:r>
              <a:rPr lang="en-IN" sz="2400" b="1" dirty="0">
                <a:latin typeface="Rockwell" pitchFamily="18" charset="0"/>
              </a:rPr>
              <a:t>RESULTS</a:t>
            </a:r>
            <a:endParaRPr lang="en-US" sz="2400" b="1" dirty="0">
              <a:latin typeface="Rockwell" pitchFamily="18" charset="0"/>
            </a:endParaRPr>
          </a:p>
          <a:p>
            <a:pPr marL="342900" indent="-342900" algn="just">
              <a:buFont typeface="Wingdings" pitchFamily="2" charset="2"/>
              <a:buChar char="q"/>
            </a:pPr>
            <a:r>
              <a:rPr lang="en-US" sz="2400" b="1" dirty="0">
                <a:latin typeface="Rockwell" pitchFamily="18" charset="0"/>
              </a:rPr>
              <a:t>SOFTWARE IMPLEMENTATION	</a:t>
            </a:r>
          </a:p>
          <a:p>
            <a:pPr marL="342900" lvl="0" indent="-342900" algn="just">
              <a:buFont typeface="Wingdings" pitchFamily="2" charset="2"/>
              <a:buChar char="q"/>
            </a:pPr>
            <a:r>
              <a:rPr lang="en-US" sz="2400" b="1" dirty="0">
                <a:latin typeface="Rockwell" pitchFamily="18" charset="0"/>
              </a:rPr>
              <a:t>DISCUSSION</a:t>
            </a:r>
          </a:p>
          <a:p>
            <a:pPr marL="342900" lvl="0" indent="-342900" algn="just">
              <a:buFont typeface="Wingdings" pitchFamily="2" charset="2"/>
              <a:buChar char="q"/>
            </a:pPr>
            <a:r>
              <a:rPr lang="en-US" sz="2400" b="1" dirty="0">
                <a:latin typeface="Rockwell" pitchFamily="18" charset="0"/>
              </a:rPr>
              <a:t>CONCLUSION </a:t>
            </a:r>
          </a:p>
          <a:p>
            <a:pPr marL="342900" indent="-342900" algn="just">
              <a:buFont typeface="Wingdings" pitchFamily="2" charset="2"/>
              <a:buChar char="q"/>
            </a:pPr>
            <a:r>
              <a:rPr lang="en-US" sz="2400" b="1" dirty="0">
                <a:latin typeface="Rockwell" pitchFamily="18" charset="0"/>
              </a:rPr>
              <a:t>REFERENCES</a:t>
            </a:r>
          </a:p>
          <a:p>
            <a:pPr algn="just"/>
            <a:endParaRPr lang="en-US" sz="1400" dirty="0"/>
          </a:p>
        </p:txBody>
      </p:sp>
      <p:sp>
        <p:nvSpPr>
          <p:cNvPr id="3" name="TextBox 2"/>
          <p:cNvSpPr txBox="1"/>
          <p:nvPr/>
        </p:nvSpPr>
        <p:spPr>
          <a:xfrm>
            <a:off x="788690" y="429491"/>
            <a:ext cx="2236510" cy="861774"/>
          </a:xfrm>
          <a:prstGeom prst="rect">
            <a:avLst/>
          </a:prstGeom>
          <a:noFill/>
        </p:spPr>
        <p:txBody>
          <a:bodyPr wrap="none" rtlCol="0">
            <a:spAutoFit/>
          </a:bodyPr>
          <a:lstStyle/>
          <a:p>
            <a:r>
              <a:rPr lang="en-US" sz="3200" b="1" i="1" u="sng" dirty="0">
                <a:solidFill>
                  <a:srgbClr val="002060"/>
                </a:solidFill>
                <a:effectLst>
                  <a:outerShdw blurRad="38100" dist="38100" dir="2700000" algn="tl">
                    <a:srgbClr val="000000">
                      <a:alpha val="43137"/>
                    </a:srgbClr>
                  </a:outerShdw>
                </a:effectLst>
                <a:latin typeface="Arial Black" pitchFamily="34" charset="0"/>
              </a:rPr>
              <a:t>OUTLINE</a:t>
            </a:r>
          </a:p>
          <a:p>
            <a:endParaRPr lang="en-US" dirty="0"/>
          </a:p>
        </p:txBody>
      </p:sp>
    </p:spTree>
    <p:extLst>
      <p:ext uri="{BB962C8B-B14F-4D97-AF65-F5344CB8AC3E}">
        <p14:creationId xmlns:p14="http://schemas.microsoft.com/office/powerpoint/2010/main" val="36572200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457200"/>
            <a:ext cx="8305800" cy="4801314"/>
          </a:xfrm>
          <a:prstGeom prst="rect">
            <a:avLst/>
          </a:prstGeom>
        </p:spPr>
        <p:txBody>
          <a:bodyPr wrap="square">
            <a:spAutoFit/>
          </a:bodyPr>
          <a:lstStyle/>
          <a:p>
            <a:pPr algn="just"/>
            <a:r>
              <a:rPr lang="en-US" b="1" dirty="0">
                <a:solidFill>
                  <a:schemeClr val="accent1">
                    <a:lumMod val="50000"/>
                  </a:schemeClr>
                </a:solidFill>
                <a:latin typeface="Arial Black" pitchFamily="34" charset="0"/>
              </a:rPr>
              <a:t>Energy-Efficient Hardware Design</a:t>
            </a:r>
          </a:p>
          <a:p>
            <a:pPr marL="285750" indent="-285750" algn="just">
              <a:buFont typeface="Wingdings" pitchFamily="2" charset="2"/>
              <a:buChar char="§"/>
            </a:pPr>
            <a:r>
              <a:rPr lang="en-US" dirty="0"/>
              <a:t>To investigate energy-efficient hardware, the methods will include:</a:t>
            </a:r>
          </a:p>
          <a:p>
            <a:pPr marL="285750" indent="-285750" algn="just">
              <a:buFont typeface="Wingdings" pitchFamily="2" charset="2"/>
              <a:buChar char="§"/>
            </a:pPr>
            <a:r>
              <a:rPr lang="en-US" dirty="0"/>
              <a:t>Material Studies: Research and test novel materials (memristors, quantum dots) that promise better energy efficiency for hardware implementations.</a:t>
            </a:r>
          </a:p>
          <a:p>
            <a:pPr marL="285750" indent="-285750" algn="just">
              <a:buFont typeface="Wingdings" pitchFamily="2" charset="2"/>
              <a:buChar char="§"/>
            </a:pPr>
            <a:r>
              <a:rPr lang="en-US" dirty="0"/>
              <a:t>Architectural Innovations: Design and simulate energy-efficient architectures for FPGAs and ASICs specifically tailored for ANN training and inference.</a:t>
            </a:r>
          </a:p>
          <a:p>
            <a:pPr marL="285750" indent="-285750" algn="just">
              <a:buFont typeface="Wingdings" pitchFamily="2" charset="2"/>
              <a:buChar char="§"/>
            </a:pPr>
            <a:r>
              <a:rPr lang="en-US" dirty="0"/>
              <a:t>Energy Harvesting Techniques: Explore energy harvesting techniques (solar, thermoelectric) to power ML systems sustainably.</a:t>
            </a:r>
          </a:p>
          <a:p>
            <a:pPr algn="just"/>
            <a:r>
              <a:rPr lang="en-US" dirty="0"/>
              <a:t> </a:t>
            </a:r>
          </a:p>
          <a:p>
            <a:pPr algn="just"/>
            <a:r>
              <a:rPr lang="en-US" b="1" dirty="0">
                <a:solidFill>
                  <a:schemeClr val="accent1">
                    <a:lumMod val="50000"/>
                  </a:schemeClr>
                </a:solidFill>
                <a:latin typeface="Arial Black" pitchFamily="34" charset="0"/>
              </a:rPr>
              <a:t>Standardization of Co-Design Practices</a:t>
            </a:r>
          </a:p>
          <a:p>
            <a:pPr marL="285750" indent="-285750" algn="just">
              <a:buFont typeface="Wingdings" pitchFamily="2" charset="2"/>
              <a:buChar char="§"/>
            </a:pPr>
            <a:r>
              <a:rPr lang="en-US" dirty="0"/>
              <a:t>Efforts to establish standardized co-design practices will involve:</a:t>
            </a:r>
          </a:p>
          <a:p>
            <a:pPr marL="285750" indent="-285750" algn="just">
              <a:buFont typeface="Wingdings" pitchFamily="2" charset="2"/>
              <a:buChar char="§"/>
            </a:pPr>
            <a:r>
              <a:rPr lang="en-US" dirty="0"/>
              <a:t>Survey and Analysis: Conduct a comprehensive survey of existing co-design methodologies across industries to identify best practices.</a:t>
            </a:r>
          </a:p>
          <a:p>
            <a:pPr marL="285750" indent="-285750" algn="just">
              <a:buFont typeface="Wingdings" pitchFamily="2" charset="2"/>
              <a:buChar char="§"/>
            </a:pPr>
            <a:r>
              <a:rPr lang="en-US" dirty="0"/>
              <a:t>Framework Development: Develop a unified framework that includes guidelines, methodologies, and performance metrics for hardware-software co-design.</a:t>
            </a:r>
          </a:p>
          <a:p>
            <a:pPr algn="just"/>
            <a:r>
              <a:rPr lang="en-US" dirty="0"/>
              <a:t> </a:t>
            </a:r>
          </a:p>
          <a:p>
            <a:pPr algn="just"/>
            <a:endParaRPr lang="en-US" dirty="0"/>
          </a:p>
        </p:txBody>
      </p:sp>
    </p:spTree>
    <p:extLst>
      <p:ext uri="{BB962C8B-B14F-4D97-AF65-F5344CB8AC3E}">
        <p14:creationId xmlns:p14="http://schemas.microsoft.com/office/powerpoint/2010/main" val="824042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81000"/>
            <a:ext cx="8305800" cy="5355312"/>
          </a:xfrm>
          <a:prstGeom prst="rect">
            <a:avLst/>
          </a:prstGeom>
        </p:spPr>
        <p:txBody>
          <a:bodyPr wrap="square">
            <a:spAutoFit/>
          </a:bodyPr>
          <a:lstStyle/>
          <a:p>
            <a:pPr algn="just"/>
            <a:r>
              <a:rPr lang="en-US" b="1" dirty="0">
                <a:solidFill>
                  <a:schemeClr val="accent1">
                    <a:lumMod val="50000"/>
                  </a:schemeClr>
                </a:solidFill>
                <a:latin typeface="Arial Black" pitchFamily="34" charset="0"/>
              </a:rPr>
              <a:t>Interpretability and Explainability</a:t>
            </a:r>
          </a:p>
          <a:p>
            <a:pPr marL="285750" indent="-285750" algn="just">
              <a:buFont typeface="Wingdings" pitchFamily="2" charset="2"/>
              <a:buChar char="§"/>
            </a:pPr>
            <a:r>
              <a:rPr lang="en-US" dirty="0"/>
              <a:t>To enhance interpretability and explainability of ANNs, the following strategies will be employed:</a:t>
            </a:r>
          </a:p>
          <a:p>
            <a:pPr marL="285750" indent="-285750" algn="just">
              <a:buFont typeface="Wingdings" pitchFamily="2" charset="2"/>
              <a:buChar char="§"/>
            </a:pPr>
            <a:r>
              <a:rPr lang="en-US" dirty="0"/>
              <a:t>Interpretability Frameworks: Develop frameworks that utilize techniques such as SHAP (SHapley Additive exPlanations) and LIME (Local Interpretable Model-agnostic Explanations) to analyze ANN decision-making.</a:t>
            </a:r>
          </a:p>
          <a:p>
            <a:pPr marL="285750" indent="-285750" algn="just">
              <a:buFont typeface="Wingdings" pitchFamily="2" charset="2"/>
              <a:buChar char="§"/>
            </a:pPr>
            <a:r>
              <a:rPr lang="en-US" dirty="0"/>
              <a:t>Case Studies: Apply these frameworks to high-stakes applications (medical diagnoses, credit scoring) to assess their effectiveness in providing transparency.</a:t>
            </a:r>
          </a:p>
          <a:p>
            <a:pPr marL="285750" indent="-285750" algn="just">
              <a:buFont typeface="Wingdings" pitchFamily="2" charset="2"/>
              <a:buChar char="§"/>
            </a:pPr>
            <a:r>
              <a:rPr lang="en-US" dirty="0"/>
              <a:t>User-Centric Design: Involve end-users in the development process to ensure that interpretability tools meet practical needs.</a:t>
            </a:r>
          </a:p>
          <a:p>
            <a:pPr algn="just"/>
            <a:r>
              <a:rPr lang="en-US" dirty="0"/>
              <a:t> </a:t>
            </a:r>
          </a:p>
          <a:p>
            <a:pPr algn="just"/>
            <a:r>
              <a:rPr lang="en-US" b="1" dirty="0">
                <a:solidFill>
                  <a:schemeClr val="accent1">
                    <a:lumMod val="50000"/>
                  </a:schemeClr>
                </a:solidFill>
                <a:latin typeface="Arial Black" pitchFamily="34" charset="0"/>
              </a:rPr>
              <a:t>Adaptive Learning in Dynamic Environments</a:t>
            </a:r>
          </a:p>
          <a:p>
            <a:pPr marL="285750" indent="-285750" algn="just">
              <a:buFont typeface="Wingdings" pitchFamily="2" charset="2"/>
              <a:buChar char="§"/>
            </a:pPr>
            <a:r>
              <a:rPr lang="en-US" dirty="0"/>
              <a:t>Research into adaptive learning will focus on:</a:t>
            </a:r>
          </a:p>
          <a:p>
            <a:pPr marL="285750" indent="-285750" algn="just">
              <a:buFont typeface="Wingdings" pitchFamily="2" charset="2"/>
              <a:buChar char="§"/>
            </a:pPr>
            <a:r>
              <a:rPr lang="en-US" dirty="0"/>
              <a:t>Dynamic Data Simulation: Create simulated environments that mimic real-world data variations to test adaptive learning algorithms.</a:t>
            </a:r>
          </a:p>
          <a:p>
            <a:pPr marL="285750" indent="-285750" algn="just">
              <a:buFont typeface="Wingdings" pitchFamily="2" charset="2"/>
              <a:buChar char="§"/>
            </a:pPr>
            <a:r>
              <a:rPr lang="en-US" dirty="0"/>
              <a:t>Algorithm Development: Develop and evaluate adaptive algorithms capable of adjusting to new data distributions in real-time.</a:t>
            </a:r>
          </a:p>
          <a:p>
            <a:pPr marL="285750" indent="-285750" algn="just">
              <a:buFont typeface="Wingdings" pitchFamily="2" charset="2"/>
              <a:buChar char="§"/>
            </a:pPr>
            <a:r>
              <a:rPr lang="en-US" dirty="0"/>
              <a:t>Performance Metrics: Establish metrics for assessing the effectiveness of adaptive learning techniques in various application domains.</a:t>
            </a:r>
          </a:p>
        </p:txBody>
      </p:sp>
    </p:spTree>
    <p:extLst>
      <p:ext uri="{BB962C8B-B14F-4D97-AF65-F5344CB8AC3E}">
        <p14:creationId xmlns:p14="http://schemas.microsoft.com/office/powerpoint/2010/main" val="22167387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294290" y="152400"/>
                <a:ext cx="8382000" cy="5929828"/>
              </a:xfrm>
              <a:prstGeom prst="rect">
                <a:avLst/>
              </a:prstGeom>
            </p:spPr>
            <p:txBody>
              <a:bodyPr wrap="square">
                <a:spAutoFit/>
              </a:bodyPr>
              <a:lstStyle/>
              <a:p>
                <a:pPr algn="just"/>
                <a:r>
                  <a:rPr lang="en-US" b="1" dirty="0">
                    <a:solidFill>
                      <a:schemeClr val="accent1">
                        <a:lumMod val="50000"/>
                      </a:schemeClr>
                    </a:solidFill>
                    <a:latin typeface="Arial Black" pitchFamily="34" charset="0"/>
                  </a:rPr>
                  <a:t>Mathematical Model</a:t>
                </a:r>
              </a:p>
              <a:p>
                <a:pPr algn="just"/>
                <a:r>
                  <a:rPr lang="en-US" dirty="0"/>
                  <a:t> </a:t>
                </a:r>
              </a:p>
              <a:p>
                <a:pPr marL="285750" indent="-285750">
                  <a:buFont typeface="Wingdings" pitchFamily="2" charset="2"/>
                  <a:buChar char="§"/>
                </a:pPr>
                <a:r>
                  <a:rPr lang="en-US" dirty="0">
                    <a:solidFill>
                      <a:schemeClr val="tx2">
                        <a:lumMod val="50000"/>
                      </a:schemeClr>
                    </a:solidFill>
                  </a:rPr>
                  <a:t>Integration of Emerging Technologies (ML)</a:t>
                </a:r>
              </a:p>
              <a:p>
                <a:r>
                  <a:rPr lang="en-US" dirty="0"/>
                  <a:t>Variables:</a:t>
                </a:r>
              </a:p>
              <a:p>
                <a:r>
                  <a:rPr lang="en-US" dirty="0"/>
                  <a:t>C: Computational efficiency</a:t>
                </a:r>
              </a:p>
              <a:p>
                <a:r>
                  <a:rPr lang="en-US" dirty="0"/>
                  <a:t>S: Scalability</a:t>
                </a:r>
              </a:p>
              <a:p>
                <a:r>
                  <a:rPr lang="en-US" dirty="0"/>
                  <a:t>Tq​: Time complexity for quantum circuits</a:t>
                </a:r>
              </a:p>
              <a:p>
                <a:r>
                  <a:rPr lang="en-US" dirty="0"/>
                  <a:t>Tn​: Time complexity for neuromorphic systems</a:t>
                </a:r>
              </a:p>
              <a:p>
                <a:pPr marL="285750" indent="-285750">
                  <a:buFont typeface="Wingdings" pitchFamily="2" charset="2"/>
                  <a:buChar char="§"/>
                </a:pPr>
                <a:r>
                  <a:rPr lang="en-US" b="1" dirty="0">
                    <a:solidFill>
                      <a:schemeClr val="accent2">
                        <a:lumMod val="50000"/>
                      </a:schemeClr>
                    </a:solidFill>
                  </a:rPr>
                  <a:t>Model:</a:t>
                </a:r>
              </a:p>
              <a:p>
                <a:pPr algn="ctr"/>
                <a:r>
                  <a:rPr lang="en-US" dirty="0"/>
                  <a:t>C=f (Tq, Tn, Hybrid Model Parameters)</a:t>
                </a:r>
              </a:p>
              <a:p>
                <a:r>
                  <a:rPr lang="en-US" dirty="0"/>
                  <a:t> </a:t>
                </a:r>
              </a:p>
              <a:p>
                <a:r>
                  <a:rPr lang="en-US" dirty="0"/>
                  <a:t>Where f is a function that outputs computational efficiency based on the time </a:t>
                </a:r>
              </a:p>
              <a:p>
                <a:pPr marL="285750" indent="-285750">
                  <a:buFont typeface="Wingdings" pitchFamily="2" charset="2"/>
                  <a:buChar char="§"/>
                </a:pPr>
                <a:endParaRPr lang="en-US" dirty="0"/>
              </a:p>
              <a:p>
                <a:pPr marL="285750" indent="-285750">
                  <a:buFont typeface="Wingdings" pitchFamily="2" charset="2"/>
                  <a:buChar char="§"/>
                </a:pPr>
                <a:r>
                  <a:rPr lang="en-US" dirty="0">
                    <a:solidFill>
                      <a:schemeClr val="tx2">
                        <a:lumMod val="50000"/>
                      </a:schemeClr>
                    </a:solidFill>
                  </a:rPr>
                  <a:t>complexities of quantum and neuromorphic components.</a:t>
                </a:r>
              </a:p>
              <a:p>
                <a:r>
                  <a:rPr lang="en-US" b="1" dirty="0">
                    <a:solidFill>
                      <a:schemeClr val="accent2">
                        <a:lumMod val="50000"/>
                      </a:schemeClr>
                    </a:solidFill>
                  </a:rPr>
                  <a:t>Benchmarking:</a:t>
                </a:r>
              </a:p>
              <a:p>
                <a:pPr/>
                <a14:m>
                  <m:oMathPara xmlns:m="http://schemas.openxmlformats.org/officeDocument/2006/math">
                    <m:oMathParaPr>
                      <m:jc m:val="centerGroup"/>
                    </m:oMathParaPr>
                    <m:oMath xmlns:m="http://schemas.openxmlformats.org/officeDocument/2006/math">
                      <m:r>
                        <a:rPr lang="en-US" i="1">
                          <a:latin typeface="Cambria Math"/>
                        </a:rPr>
                        <m:t>𝐵</m:t>
                      </m:r>
                      <m:r>
                        <a:rPr lang="en-US" i="1">
                          <a:latin typeface="Cambria Math"/>
                        </a:rPr>
                        <m:t>=</m:t>
                      </m:r>
                      <m:f>
                        <m:fPr>
                          <m:ctrlPr>
                            <a:rPr lang="en-US" i="1">
                              <a:latin typeface="Cambria Math" panose="02040503050406030204" pitchFamily="18" charset="0"/>
                            </a:rPr>
                          </m:ctrlPr>
                        </m:fPr>
                        <m:num>
                          <m:r>
                            <a:rPr lang="en-US" i="1">
                              <a:latin typeface="Cambria Math"/>
                            </a:rPr>
                            <m:t>𝐶𝑡𝑟𝑎𝑑𝑖𝑡𝑖𝑜𝑛𝑎𝑙</m:t>
                          </m:r>
                        </m:num>
                        <m:den>
                          <m:r>
                            <a:rPr lang="en-US" i="1">
                              <a:latin typeface="Cambria Math"/>
                            </a:rPr>
                            <m:t>𝐶𝑒𝑚𝑒𝑟𝑔𝑖𝑛𝑔</m:t>
                          </m:r>
                          <m:r>
                            <a:rPr lang="en-US" i="1">
                              <a:latin typeface="Cambria Math"/>
                            </a:rPr>
                            <m:t>​​</m:t>
                          </m:r>
                        </m:den>
                      </m:f>
                    </m:oMath>
                  </m:oMathPara>
                </a14:m>
                <a:endParaRPr lang="en-US" dirty="0"/>
              </a:p>
              <a:p>
                <a:r>
                  <a:rPr lang="en-US" dirty="0"/>
                  <a:t> </a:t>
                </a:r>
              </a:p>
              <a:p>
                <a:r>
                  <a:rPr lang="en-US" dirty="0"/>
                  <a:t>Where B is the benchmark ratio comparing traditional ML architectures with those leveraging emerging technologies.</a:t>
                </a:r>
              </a:p>
              <a:p>
                <a:r>
                  <a:rPr lang="en-US" dirty="0"/>
                  <a:t> </a:t>
                </a:r>
              </a:p>
            </p:txBody>
          </p:sp>
        </mc:Choice>
        <mc:Fallback xmlns="">
          <p:sp>
            <p:nvSpPr>
              <p:cNvPr id="2" name="Rectangle 1"/>
              <p:cNvSpPr>
                <a:spLocks noRot="1" noChangeAspect="1" noMove="1" noResize="1" noEditPoints="1" noAdjustHandles="1" noChangeArrowheads="1" noChangeShapeType="1" noTextEdit="1"/>
              </p:cNvSpPr>
              <p:nvPr/>
            </p:nvSpPr>
            <p:spPr>
              <a:xfrm>
                <a:off x="294290" y="152400"/>
                <a:ext cx="8382000" cy="5929828"/>
              </a:xfrm>
              <a:prstGeom prst="rect">
                <a:avLst/>
              </a:prstGeom>
              <a:blipFill rotWithShape="1">
                <a:blip r:embed="rId2"/>
                <a:stretch>
                  <a:fillRect l="-582" t="-514" b="-617"/>
                </a:stretch>
              </a:blipFill>
            </p:spPr>
            <p:txBody>
              <a:bodyPr/>
              <a:lstStyle/>
              <a:p>
                <a:r>
                  <a:rPr lang="en-US">
                    <a:noFill/>
                  </a:rPr>
                  <a:t> </a:t>
                </a:r>
              </a:p>
            </p:txBody>
          </p:sp>
        </mc:Fallback>
      </mc:AlternateContent>
    </p:spTree>
    <p:extLst>
      <p:ext uri="{BB962C8B-B14F-4D97-AF65-F5344CB8AC3E}">
        <p14:creationId xmlns:p14="http://schemas.microsoft.com/office/powerpoint/2010/main" val="6095752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534400" cy="4801314"/>
          </a:xfrm>
          <a:prstGeom prst="rect">
            <a:avLst/>
          </a:prstGeom>
        </p:spPr>
        <p:txBody>
          <a:bodyPr wrap="square">
            <a:spAutoFit/>
          </a:bodyPr>
          <a:lstStyle/>
          <a:p>
            <a:pPr marL="285750" indent="-285750">
              <a:buFont typeface="Wingdings" pitchFamily="2" charset="2"/>
              <a:buChar char="§"/>
            </a:pPr>
            <a:r>
              <a:rPr lang="en-US" dirty="0"/>
              <a:t>Model Compression and Efficiency</a:t>
            </a:r>
          </a:p>
          <a:p>
            <a:r>
              <a:rPr lang="en-US" dirty="0"/>
              <a:t>Variables:</a:t>
            </a:r>
          </a:p>
          <a:p>
            <a:r>
              <a:rPr lang="en-US" dirty="0"/>
              <a:t>A: Model accuracy</a:t>
            </a:r>
          </a:p>
          <a:p>
            <a:r>
              <a:rPr lang="en-US" dirty="0"/>
              <a:t>Cm​: Complexity after compression</a:t>
            </a:r>
          </a:p>
          <a:p>
            <a:r>
              <a:rPr lang="en-US" dirty="0"/>
              <a:t>R: Resource consumption</a:t>
            </a:r>
          </a:p>
          <a:p>
            <a:endParaRPr lang="en-US" dirty="0"/>
          </a:p>
          <a:p>
            <a:r>
              <a:rPr lang="en-US" b="1" dirty="0">
                <a:solidFill>
                  <a:schemeClr val="accent2">
                    <a:lumMod val="50000"/>
                  </a:schemeClr>
                </a:solidFill>
              </a:rPr>
              <a:t>Model:</a:t>
            </a:r>
          </a:p>
          <a:p>
            <a:r>
              <a:rPr lang="en-US" dirty="0"/>
              <a:t> </a:t>
            </a:r>
          </a:p>
          <a:p>
            <a:pPr algn="ctr"/>
            <a:r>
              <a:rPr lang="en-US" dirty="0"/>
              <a:t>A′=A−g(Cm)</a:t>
            </a:r>
          </a:p>
          <a:p>
            <a:r>
              <a:rPr lang="en-US" dirty="0"/>
              <a:t> </a:t>
            </a:r>
          </a:p>
          <a:p>
            <a:r>
              <a:rPr lang="en-US" dirty="0"/>
              <a:t>Where A′ is the new model accuracy after applying a compression technique g.</a:t>
            </a:r>
          </a:p>
          <a:p>
            <a:endParaRPr lang="en-US" dirty="0"/>
          </a:p>
          <a:p>
            <a:r>
              <a:rPr lang="en-US" b="1" dirty="0">
                <a:solidFill>
                  <a:schemeClr val="accent2">
                    <a:lumMod val="50000"/>
                  </a:schemeClr>
                </a:solidFill>
              </a:rPr>
              <a:t>Quantization and Pruning:</a:t>
            </a:r>
          </a:p>
          <a:p>
            <a:r>
              <a:rPr lang="en-US" dirty="0"/>
              <a:t> </a:t>
            </a:r>
          </a:p>
          <a:p>
            <a:pPr algn="ctr"/>
            <a:r>
              <a:rPr lang="en-US" dirty="0"/>
              <a:t>Roptimal=h(Cm)</a:t>
            </a:r>
          </a:p>
          <a:p>
            <a:r>
              <a:rPr lang="en-US" dirty="0"/>
              <a:t> </a:t>
            </a:r>
          </a:p>
          <a:p>
            <a:r>
              <a:rPr lang="en-US" dirty="0"/>
              <a:t>Where h is a function that maps complexity to optimal resource consumption.</a:t>
            </a:r>
          </a:p>
        </p:txBody>
      </p:sp>
    </p:spTree>
    <p:extLst>
      <p:ext uri="{BB962C8B-B14F-4D97-AF65-F5344CB8AC3E}">
        <p14:creationId xmlns:p14="http://schemas.microsoft.com/office/powerpoint/2010/main" val="2064942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52400"/>
            <a:ext cx="8458200" cy="5078313"/>
          </a:xfrm>
          <a:prstGeom prst="rect">
            <a:avLst/>
          </a:prstGeom>
        </p:spPr>
        <p:txBody>
          <a:bodyPr wrap="square">
            <a:spAutoFit/>
          </a:bodyPr>
          <a:lstStyle/>
          <a:p>
            <a:pPr marL="285750" indent="-285750">
              <a:buFont typeface="Wingdings" pitchFamily="2" charset="2"/>
              <a:buChar char="§"/>
            </a:pPr>
            <a:r>
              <a:rPr lang="en-US" dirty="0"/>
              <a:t>Real-Time Processing Capabilities</a:t>
            </a:r>
          </a:p>
          <a:p>
            <a:r>
              <a:rPr lang="en-US" dirty="0"/>
              <a:t>Variables:</a:t>
            </a:r>
          </a:p>
          <a:p>
            <a:r>
              <a:rPr lang="en-US" dirty="0"/>
              <a:t>L: Latency</a:t>
            </a:r>
          </a:p>
          <a:p>
            <a:r>
              <a:rPr lang="en-US" dirty="0"/>
              <a:t>W: Workload</a:t>
            </a:r>
          </a:p>
          <a:p>
            <a:r>
              <a:rPr lang="en-US" dirty="0"/>
              <a:t>Ra​: Resource allocation</a:t>
            </a:r>
          </a:p>
          <a:p>
            <a:endParaRPr lang="en-US" dirty="0"/>
          </a:p>
          <a:p>
            <a:r>
              <a:rPr lang="en-US" b="1" dirty="0">
                <a:solidFill>
                  <a:schemeClr val="accent2">
                    <a:lumMod val="50000"/>
                  </a:schemeClr>
                </a:solidFill>
              </a:rPr>
              <a:t>Model:</a:t>
            </a:r>
          </a:p>
          <a:p>
            <a:pPr algn="ctr"/>
            <a:r>
              <a:rPr lang="en-US" dirty="0"/>
              <a:t>L=k(W,Ra)</a:t>
            </a:r>
          </a:p>
          <a:p>
            <a:r>
              <a:rPr lang="en-US" dirty="0"/>
              <a:t> </a:t>
            </a:r>
          </a:p>
          <a:p>
            <a:r>
              <a:rPr lang="en-US" dirty="0"/>
              <a:t>Where k is a function assessing how latency changes with varying workloads and resource allocations.</a:t>
            </a:r>
          </a:p>
          <a:p>
            <a:endParaRPr lang="en-US" dirty="0"/>
          </a:p>
          <a:p>
            <a:r>
              <a:rPr lang="en-US" b="1" dirty="0">
                <a:solidFill>
                  <a:schemeClr val="accent2">
                    <a:lumMod val="50000"/>
                  </a:schemeClr>
                </a:solidFill>
              </a:rPr>
              <a:t>Adaptive Algorithms:</a:t>
            </a:r>
          </a:p>
          <a:p>
            <a:pPr algn="ctr"/>
            <a:r>
              <a:rPr lang="en-US" dirty="0"/>
              <a:t>Ra′=Ra+</a:t>
            </a:r>
            <a:r>
              <a:rPr lang="el-GR" dirty="0"/>
              <a:t>Δ</a:t>
            </a:r>
            <a:r>
              <a:rPr lang="en-US" dirty="0"/>
              <a:t>R</a:t>
            </a:r>
          </a:p>
          <a:p>
            <a:r>
              <a:rPr lang="en-US" dirty="0"/>
              <a:t> </a:t>
            </a:r>
          </a:p>
          <a:p>
            <a:r>
              <a:rPr lang="en-US" dirty="0"/>
              <a:t>Where Ra′​ represents the new resource allocation after adaptation based on workload changes.</a:t>
            </a:r>
          </a:p>
          <a:p>
            <a:r>
              <a:rPr lang="en-US" dirty="0"/>
              <a:t> </a:t>
            </a:r>
          </a:p>
        </p:txBody>
      </p:sp>
    </p:spTree>
    <p:extLst>
      <p:ext uri="{BB962C8B-B14F-4D97-AF65-F5344CB8AC3E}">
        <p14:creationId xmlns:p14="http://schemas.microsoft.com/office/powerpoint/2010/main" val="3205684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533400"/>
            <a:ext cx="8153400" cy="4801314"/>
          </a:xfrm>
          <a:prstGeom prst="rect">
            <a:avLst/>
          </a:prstGeom>
        </p:spPr>
        <p:txBody>
          <a:bodyPr wrap="square">
            <a:spAutoFit/>
          </a:bodyPr>
          <a:lstStyle/>
          <a:p>
            <a:pPr marL="285750" indent="-285750">
              <a:buFont typeface="Wingdings" pitchFamily="2" charset="2"/>
              <a:buChar char="§"/>
            </a:pPr>
            <a:r>
              <a:rPr lang="en-US" dirty="0"/>
              <a:t>Interdisciplinary Approaches</a:t>
            </a:r>
          </a:p>
          <a:p>
            <a:r>
              <a:rPr lang="en-US" dirty="0"/>
              <a:t>Variables:</a:t>
            </a:r>
          </a:p>
          <a:p>
            <a:r>
              <a:rPr lang="en-US" dirty="0"/>
              <a:t>I: Interpretability</a:t>
            </a:r>
          </a:p>
          <a:p>
            <a:r>
              <a:rPr lang="en-US" dirty="0"/>
              <a:t>Rb​: Robustness</a:t>
            </a:r>
          </a:p>
          <a:p>
            <a:r>
              <a:rPr lang="en-US" dirty="0"/>
              <a:t>E: Effectiveness in application testing</a:t>
            </a:r>
          </a:p>
          <a:p>
            <a:endParaRPr lang="en-US" dirty="0"/>
          </a:p>
          <a:p>
            <a:r>
              <a:rPr lang="en-US" b="1" dirty="0">
                <a:solidFill>
                  <a:schemeClr val="accent2">
                    <a:lumMod val="50000"/>
                  </a:schemeClr>
                </a:solidFill>
              </a:rPr>
              <a:t>Model:</a:t>
            </a:r>
          </a:p>
          <a:p>
            <a:r>
              <a:rPr lang="en-US" dirty="0"/>
              <a:t> </a:t>
            </a:r>
          </a:p>
          <a:p>
            <a:pPr algn="ctr"/>
            <a:r>
              <a:rPr lang="en-US" dirty="0"/>
              <a:t>I=m(CognitiveFactors)+n(Rb)</a:t>
            </a:r>
          </a:p>
          <a:p>
            <a:r>
              <a:rPr lang="en-US" dirty="0"/>
              <a:t> </a:t>
            </a:r>
          </a:p>
          <a:p>
            <a:r>
              <a:rPr lang="en-US" dirty="0"/>
              <a:t>Where  m and n are weights assigned to cognitive factors and robustness, respectively.</a:t>
            </a:r>
          </a:p>
          <a:p>
            <a:endParaRPr lang="en-US" dirty="0"/>
          </a:p>
          <a:p>
            <a:r>
              <a:rPr lang="en-US" b="1" dirty="0">
                <a:solidFill>
                  <a:schemeClr val="accent2">
                    <a:lumMod val="50000"/>
                  </a:schemeClr>
                </a:solidFill>
              </a:rPr>
              <a:t>Performance Testing:</a:t>
            </a:r>
          </a:p>
          <a:p>
            <a:pPr algn="ctr"/>
            <a:r>
              <a:rPr lang="en-US" dirty="0"/>
              <a:t>E=p(I,A)</a:t>
            </a:r>
          </a:p>
          <a:p>
            <a:r>
              <a:rPr lang="en-US" dirty="0"/>
              <a:t> </a:t>
            </a:r>
          </a:p>
          <a:p>
            <a:r>
              <a:rPr lang="en-US" dirty="0"/>
              <a:t>Where p evaluates the effectiveness based on interpretability and accuracy.</a:t>
            </a:r>
          </a:p>
        </p:txBody>
      </p:sp>
    </p:spTree>
    <p:extLst>
      <p:ext uri="{BB962C8B-B14F-4D97-AF65-F5344CB8AC3E}">
        <p14:creationId xmlns:p14="http://schemas.microsoft.com/office/powerpoint/2010/main" val="26918882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17693"/>
            <a:ext cx="9144000" cy="6740307"/>
          </a:xfrm>
          <a:prstGeom prst="rect">
            <a:avLst/>
          </a:prstGeom>
        </p:spPr>
        <p:txBody>
          <a:bodyPr wrap="square">
            <a:spAutoFit/>
          </a:bodyPr>
          <a:lstStyle/>
          <a:p>
            <a:pPr marL="285750" indent="-285750">
              <a:buFont typeface="Wingdings" pitchFamily="2" charset="2"/>
              <a:buChar char="§"/>
            </a:pPr>
            <a:r>
              <a:rPr lang="en-US" dirty="0"/>
              <a:t>Energy-Efficient Hardware Design</a:t>
            </a:r>
          </a:p>
          <a:p>
            <a:r>
              <a:rPr lang="en-US" dirty="0"/>
              <a:t>Variables:</a:t>
            </a:r>
          </a:p>
          <a:p>
            <a:r>
              <a:rPr lang="en-US" dirty="0"/>
              <a:t>E: Energy efficiency</a:t>
            </a:r>
          </a:p>
          <a:p>
            <a:r>
              <a:rPr lang="en-US" dirty="0"/>
              <a:t>M: Material properties</a:t>
            </a:r>
          </a:p>
          <a:p>
            <a:r>
              <a:rPr lang="en-US" dirty="0"/>
              <a:t>Ae​: Architectural performance</a:t>
            </a:r>
          </a:p>
          <a:p>
            <a:r>
              <a:rPr lang="en-US" b="1" dirty="0">
                <a:solidFill>
                  <a:schemeClr val="accent2">
                    <a:lumMod val="50000"/>
                  </a:schemeClr>
                </a:solidFill>
              </a:rPr>
              <a:t>Model:</a:t>
            </a:r>
          </a:p>
          <a:p>
            <a:pPr algn="ctr"/>
            <a:r>
              <a:rPr lang="en-US" dirty="0"/>
              <a:t>E=q(M,Ae)</a:t>
            </a:r>
          </a:p>
          <a:p>
            <a:r>
              <a:rPr lang="en-US" dirty="0"/>
              <a:t> </a:t>
            </a:r>
          </a:p>
          <a:p>
            <a:r>
              <a:rPr lang="en-US" dirty="0"/>
              <a:t>Where q is a function representing energy efficiency as a function of material properties and architectural design.</a:t>
            </a:r>
          </a:p>
          <a:p>
            <a:endParaRPr lang="en-US" dirty="0"/>
          </a:p>
          <a:p>
            <a:r>
              <a:rPr lang="en-US" b="1" dirty="0">
                <a:solidFill>
                  <a:schemeClr val="accent2">
                    <a:lumMod val="50000"/>
                  </a:schemeClr>
                </a:solidFill>
              </a:rPr>
              <a:t>Energy Harvesting:</a:t>
            </a:r>
          </a:p>
          <a:p>
            <a:pPr algn="ctr"/>
            <a:r>
              <a:rPr lang="en-US" dirty="0"/>
              <a:t>Etotal=E+Eharvesting</a:t>
            </a:r>
          </a:p>
          <a:p>
            <a:r>
              <a:rPr lang="en-US" dirty="0"/>
              <a:t> </a:t>
            </a:r>
          </a:p>
          <a:p>
            <a:r>
              <a:rPr lang="en-US" dirty="0"/>
              <a:t>​Where Eharvesting  represents energy gained from harvesting techniques.</a:t>
            </a:r>
          </a:p>
          <a:p>
            <a:r>
              <a:rPr lang="en-US" b="1" dirty="0"/>
              <a:t> </a:t>
            </a:r>
            <a:endParaRPr lang="en-US" dirty="0"/>
          </a:p>
          <a:p>
            <a:pPr marL="285750" indent="-285750">
              <a:buFont typeface="Wingdings" pitchFamily="2" charset="2"/>
              <a:buChar char="§"/>
            </a:pPr>
            <a:r>
              <a:rPr lang="en-US" dirty="0"/>
              <a:t>Standardization of Co-Design Practices</a:t>
            </a:r>
          </a:p>
          <a:p>
            <a:r>
              <a:rPr lang="en-US" dirty="0"/>
              <a:t>Variables:</a:t>
            </a:r>
          </a:p>
          <a:p>
            <a:r>
              <a:rPr lang="en-US" dirty="0"/>
              <a:t>P: Performance metrics</a:t>
            </a:r>
          </a:p>
          <a:p>
            <a:r>
              <a:rPr lang="en-US" dirty="0"/>
              <a:t>Sc​: Standardization level</a:t>
            </a:r>
          </a:p>
          <a:p>
            <a:r>
              <a:rPr lang="en-US" b="1" dirty="0">
                <a:solidFill>
                  <a:schemeClr val="accent2">
                    <a:lumMod val="50000"/>
                  </a:schemeClr>
                </a:solidFill>
              </a:rPr>
              <a:t>Model:</a:t>
            </a:r>
          </a:p>
          <a:p>
            <a:pPr algn="ctr"/>
            <a:r>
              <a:rPr lang="en-US" dirty="0"/>
              <a:t>Sc=r(P)</a:t>
            </a:r>
          </a:p>
          <a:p>
            <a:r>
              <a:rPr lang="en-US" dirty="0"/>
              <a:t> </a:t>
            </a:r>
          </a:p>
          <a:p>
            <a:r>
              <a:rPr lang="en-US" dirty="0"/>
              <a:t>Where r represents how performance metrics influence the level of standardization achieved.</a:t>
            </a:r>
          </a:p>
        </p:txBody>
      </p:sp>
    </p:spTree>
    <p:extLst>
      <p:ext uri="{BB962C8B-B14F-4D97-AF65-F5344CB8AC3E}">
        <p14:creationId xmlns:p14="http://schemas.microsoft.com/office/powerpoint/2010/main" val="13917823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600"/>
            <a:ext cx="8763000" cy="5078313"/>
          </a:xfrm>
          <a:prstGeom prst="rect">
            <a:avLst/>
          </a:prstGeom>
        </p:spPr>
        <p:txBody>
          <a:bodyPr wrap="square">
            <a:spAutoFit/>
          </a:bodyPr>
          <a:lstStyle/>
          <a:p>
            <a:pPr marL="285750" indent="-285750">
              <a:buFont typeface="Wingdings" pitchFamily="2" charset="2"/>
              <a:buChar char="§"/>
            </a:pPr>
            <a:r>
              <a:rPr lang="en-US" dirty="0"/>
              <a:t>Interpretability and Explainability</a:t>
            </a:r>
          </a:p>
          <a:p>
            <a:r>
              <a:rPr lang="en-US" dirty="0"/>
              <a:t>Variables:</a:t>
            </a:r>
          </a:p>
          <a:p>
            <a:r>
              <a:rPr lang="en-US" dirty="0"/>
              <a:t>X: Explanation quality</a:t>
            </a:r>
          </a:p>
          <a:p>
            <a:r>
              <a:rPr lang="en-US" dirty="0"/>
              <a:t>T: Trust level in models</a:t>
            </a:r>
          </a:p>
          <a:p>
            <a:endParaRPr lang="en-US" dirty="0"/>
          </a:p>
          <a:p>
            <a:r>
              <a:rPr lang="en-US" b="1" dirty="0">
                <a:solidFill>
                  <a:schemeClr val="accent2">
                    <a:lumMod val="50000"/>
                  </a:schemeClr>
                </a:solidFill>
              </a:rPr>
              <a:t>Model:</a:t>
            </a:r>
          </a:p>
          <a:p>
            <a:r>
              <a:rPr lang="en-US" dirty="0"/>
              <a:t> </a:t>
            </a:r>
          </a:p>
          <a:p>
            <a:pPr algn="ctr"/>
            <a:r>
              <a:rPr lang="en-US" dirty="0"/>
              <a:t>X=s (SHAP, LIME)</a:t>
            </a:r>
          </a:p>
          <a:p>
            <a:r>
              <a:rPr lang="en-US" dirty="0"/>
              <a:t> </a:t>
            </a:r>
          </a:p>
          <a:p>
            <a:r>
              <a:rPr lang="en-US" dirty="0"/>
              <a:t>Where  s is a function evaluating explanation quality based on the effectiveness of SHAP and LIME methods.</a:t>
            </a:r>
          </a:p>
          <a:p>
            <a:endParaRPr lang="en-US" dirty="0"/>
          </a:p>
          <a:p>
            <a:r>
              <a:rPr lang="en-US" b="1" dirty="0">
                <a:solidFill>
                  <a:schemeClr val="accent2">
                    <a:lumMod val="50000"/>
                  </a:schemeClr>
                </a:solidFill>
              </a:rPr>
              <a:t>User-Centric Design:</a:t>
            </a:r>
          </a:p>
          <a:p>
            <a:r>
              <a:rPr lang="en-US" dirty="0"/>
              <a:t> </a:t>
            </a:r>
          </a:p>
          <a:p>
            <a:pPr algn="ctr"/>
            <a:r>
              <a:rPr lang="en-US" dirty="0"/>
              <a:t>T=u(X)</a:t>
            </a:r>
          </a:p>
          <a:p>
            <a:r>
              <a:rPr lang="en-US" dirty="0"/>
              <a:t> </a:t>
            </a:r>
          </a:p>
          <a:p>
            <a:r>
              <a:rPr lang="en-US" dirty="0"/>
              <a:t>Where u measures how explanation quality affects trust in the model.</a:t>
            </a:r>
          </a:p>
          <a:p>
            <a:r>
              <a:rPr lang="en-US" dirty="0"/>
              <a:t> </a:t>
            </a:r>
          </a:p>
        </p:txBody>
      </p:sp>
    </p:spTree>
    <p:extLst>
      <p:ext uri="{BB962C8B-B14F-4D97-AF65-F5344CB8AC3E}">
        <p14:creationId xmlns:p14="http://schemas.microsoft.com/office/powerpoint/2010/main" val="11120416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533400"/>
            <a:ext cx="8534400" cy="4801314"/>
          </a:xfrm>
          <a:prstGeom prst="rect">
            <a:avLst/>
          </a:prstGeom>
        </p:spPr>
        <p:txBody>
          <a:bodyPr wrap="square">
            <a:spAutoFit/>
          </a:bodyPr>
          <a:lstStyle/>
          <a:p>
            <a:pPr marL="285750" indent="-285750">
              <a:buFont typeface="Wingdings" pitchFamily="2" charset="2"/>
              <a:buChar char="§"/>
            </a:pPr>
            <a:r>
              <a:rPr lang="en-US" dirty="0"/>
              <a:t>Adaptive Learning in Dynamic Environments</a:t>
            </a:r>
          </a:p>
          <a:p>
            <a:r>
              <a:rPr lang="en-US" dirty="0"/>
              <a:t>Variables:</a:t>
            </a:r>
          </a:p>
          <a:p>
            <a:r>
              <a:rPr lang="en-US" dirty="0"/>
              <a:t>D: Data distribution</a:t>
            </a:r>
          </a:p>
          <a:p>
            <a:r>
              <a:rPr lang="en-US" dirty="0"/>
              <a:t>Ad​: Adaptability of algorithms</a:t>
            </a:r>
          </a:p>
          <a:p>
            <a:endParaRPr lang="en-US" dirty="0"/>
          </a:p>
          <a:p>
            <a:r>
              <a:rPr lang="en-US" b="1" dirty="0">
                <a:solidFill>
                  <a:schemeClr val="accent2">
                    <a:lumMod val="50000"/>
                  </a:schemeClr>
                </a:solidFill>
              </a:rPr>
              <a:t>Model:</a:t>
            </a:r>
          </a:p>
          <a:p>
            <a:pPr algn="ctr"/>
            <a:r>
              <a:rPr lang="en-US" dirty="0"/>
              <a:t>Ad=v(D)</a:t>
            </a:r>
          </a:p>
          <a:p>
            <a:r>
              <a:rPr lang="en-US" dirty="0"/>
              <a:t> </a:t>
            </a:r>
          </a:p>
          <a:p>
            <a:r>
              <a:rPr lang="en-US" dirty="0"/>
              <a:t>Where v evaluates adaptability based on changing data distributions.</a:t>
            </a:r>
          </a:p>
          <a:p>
            <a:endParaRPr lang="en-US" dirty="0"/>
          </a:p>
          <a:p>
            <a:r>
              <a:rPr lang="en-US" b="1" dirty="0">
                <a:solidFill>
                  <a:schemeClr val="accent2">
                    <a:lumMod val="50000"/>
                  </a:schemeClr>
                </a:solidFill>
              </a:rPr>
              <a:t>Performance Metrics:</a:t>
            </a:r>
          </a:p>
          <a:p>
            <a:pPr algn="ctr"/>
            <a:endParaRPr lang="en-US" dirty="0"/>
          </a:p>
          <a:p>
            <a:pPr algn="ctr"/>
            <a:r>
              <a:rPr lang="en-US" dirty="0"/>
              <a:t>Meffectiveness = w (Ad,A)</a:t>
            </a:r>
          </a:p>
          <a:p>
            <a:r>
              <a:rPr lang="en-US" dirty="0"/>
              <a:t> </a:t>
            </a:r>
          </a:p>
          <a:p>
            <a:r>
              <a:rPr lang="en-US" dirty="0"/>
              <a:t>Where w quantifies the effectiveness of adaptive techniques in improving model performance.</a:t>
            </a:r>
          </a:p>
          <a:p>
            <a:r>
              <a:rPr lang="en-US" dirty="0"/>
              <a:t> </a:t>
            </a:r>
          </a:p>
        </p:txBody>
      </p:sp>
    </p:spTree>
    <p:extLst>
      <p:ext uri="{BB962C8B-B14F-4D97-AF65-F5344CB8AC3E}">
        <p14:creationId xmlns:p14="http://schemas.microsoft.com/office/powerpoint/2010/main" val="1161288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4497" y="152400"/>
            <a:ext cx="7620000" cy="5909310"/>
          </a:xfrm>
          <a:prstGeom prst="rect">
            <a:avLst/>
          </a:prstGeom>
        </p:spPr>
        <p:txBody>
          <a:bodyPr wrap="square">
            <a:spAutoFit/>
          </a:bodyPr>
          <a:lstStyle/>
          <a:p>
            <a:r>
              <a:rPr lang="en-US" b="1" dirty="0">
                <a:solidFill>
                  <a:schemeClr val="accent1">
                    <a:lumMod val="50000"/>
                  </a:schemeClr>
                </a:solidFill>
                <a:latin typeface="Arial Black" pitchFamily="34" charset="0"/>
              </a:rPr>
              <a:t>Methodology</a:t>
            </a:r>
          </a:p>
          <a:p>
            <a:endParaRPr lang="en-US" dirty="0"/>
          </a:p>
          <a:p>
            <a:pPr algn="ctr"/>
            <a:r>
              <a:rPr lang="en-US" dirty="0"/>
              <a:t>Machine Learning Model</a:t>
            </a:r>
          </a:p>
          <a:p>
            <a:pPr algn="ctr"/>
            <a:r>
              <a:rPr lang="en-US" dirty="0"/>
              <a:t>|</a:t>
            </a:r>
          </a:p>
          <a:p>
            <a:pPr algn="ctr"/>
            <a:r>
              <a:rPr lang="en-US" dirty="0"/>
              <a:t>v</a:t>
            </a:r>
          </a:p>
          <a:p>
            <a:pPr algn="ctr"/>
            <a:r>
              <a:rPr lang="en-US" dirty="0"/>
              <a:t>Artificial Neural Network (ANN) Design</a:t>
            </a:r>
          </a:p>
          <a:p>
            <a:pPr algn="ctr"/>
            <a:r>
              <a:rPr lang="en-US" dirty="0"/>
              <a:t>|</a:t>
            </a:r>
          </a:p>
          <a:p>
            <a:pPr algn="ctr"/>
            <a:r>
              <a:rPr lang="en-US" dirty="0"/>
              <a:t>v</a:t>
            </a:r>
          </a:p>
          <a:p>
            <a:pPr algn="ctr"/>
            <a:r>
              <a:rPr lang="en-US" dirty="0"/>
              <a:t>Computational Efficiency Analysis</a:t>
            </a:r>
          </a:p>
          <a:p>
            <a:pPr algn="ctr"/>
            <a:r>
              <a:rPr lang="en-US" dirty="0"/>
              <a:t>|</a:t>
            </a:r>
          </a:p>
          <a:p>
            <a:pPr algn="ctr"/>
            <a:r>
              <a:rPr lang="en-US" dirty="0"/>
              <a:t>v </a:t>
            </a:r>
          </a:p>
          <a:p>
            <a:pPr algn="ctr"/>
            <a:r>
              <a:rPr lang="en-US" dirty="0"/>
              <a:t>Hardware-Software Co-design</a:t>
            </a:r>
          </a:p>
          <a:p>
            <a:pPr algn="ctr"/>
            <a:r>
              <a:rPr lang="en-US" dirty="0"/>
              <a:t>|</a:t>
            </a:r>
          </a:p>
          <a:p>
            <a:pPr algn="ctr"/>
            <a:r>
              <a:rPr lang="en-US" dirty="0"/>
              <a:t>v</a:t>
            </a:r>
          </a:p>
          <a:p>
            <a:pPr algn="ctr"/>
            <a:r>
              <a:rPr lang="en-US" dirty="0"/>
              <a:t>Parallel Processing Implementation</a:t>
            </a:r>
          </a:p>
          <a:p>
            <a:pPr algn="ctr"/>
            <a:r>
              <a:rPr lang="en-US" dirty="0"/>
              <a:t>|</a:t>
            </a:r>
          </a:p>
          <a:p>
            <a:pPr algn="ctr"/>
            <a:r>
              <a:rPr lang="en-US" dirty="0"/>
              <a:t>v</a:t>
            </a:r>
          </a:p>
          <a:p>
            <a:pPr algn="ctr"/>
            <a:r>
              <a:rPr lang="en-US" dirty="0"/>
              <a:t>Hardware Description Language (HDL) Implementation</a:t>
            </a:r>
          </a:p>
          <a:p>
            <a:pPr algn="ctr"/>
            <a:r>
              <a:rPr lang="en-US" dirty="0"/>
              <a:t>|</a:t>
            </a:r>
          </a:p>
          <a:p>
            <a:pPr algn="ctr"/>
            <a:r>
              <a:rPr lang="en-US" dirty="0"/>
              <a:t>v</a:t>
            </a:r>
          </a:p>
          <a:p>
            <a:pPr algn="ctr"/>
            <a:r>
              <a:rPr lang="en-US" dirty="0"/>
              <a:t>Hardware Implementation &amp; Optimization</a:t>
            </a:r>
          </a:p>
        </p:txBody>
      </p:sp>
    </p:spTree>
    <p:extLst>
      <p:ext uri="{BB962C8B-B14F-4D97-AF65-F5344CB8AC3E}">
        <p14:creationId xmlns:p14="http://schemas.microsoft.com/office/powerpoint/2010/main" val="1331603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686800" cy="6647974"/>
          </a:xfrm>
          <a:prstGeom prst="rect">
            <a:avLst/>
          </a:prstGeom>
          <a:noFill/>
        </p:spPr>
        <p:txBody>
          <a:bodyPr wrap="square" rtlCol="0">
            <a:spAutoFit/>
          </a:bodyPr>
          <a:lstStyle/>
          <a:p>
            <a:pPr lvl="0"/>
            <a:r>
              <a:rPr lang="en-US" sz="1600" b="1" dirty="0">
                <a:solidFill>
                  <a:srgbClr val="197B09"/>
                </a:solidFill>
                <a:latin typeface="Arial Black" pitchFamily="34" charset="0"/>
              </a:rPr>
              <a:t>INTRODUCTION</a:t>
            </a:r>
            <a:endParaRPr lang="en-US" sz="1600" dirty="0">
              <a:solidFill>
                <a:srgbClr val="197B09"/>
              </a:solidFill>
              <a:latin typeface="Arial Black" pitchFamily="34" charset="0"/>
            </a:endParaRPr>
          </a:p>
          <a:p>
            <a:r>
              <a:rPr lang="en-US" sz="1200" dirty="0"/>
              <a:t> </a:t>
            </a:r>
          </a:p>
          <a:p>
            <a:pPr lvl="0"/>
            <a:r>
              <a:rPr lang="en-US" sz="1400" dirty="0"/>
              <a:t> </a:t>
            </a:r>
            <a:r>
              <a:rPr lang="en-US" sz="1400" b="1" dirty="0"/>
              <a:t> </a:t>
            </a:r>
            <a:endParaRPr lang="en-US" sz="1400" dirty="0"/>
          </a:p>
          <a:p>
            <a:pPr algn="just"/>
            <a:r>
              <a:rPr lang="en-US" b="1" dirty="0">
                <a:solidFill>
                  <a:schemeClr val="tx2">
                    <a:lumMod val="75000"/>
                  </a:schemeClr>
                </a:solidFill>
                <a:latin typeface="Arial Black" pitchFamily="34" charset="0"/>
              </a:rPr>
              <a:t>Machine Learning</a:t>
            </a:r>
          </a:p>
          <a:p>
            <a:pPr marL="285750" indent="-285750" algn="just">
              <a:buFont typeface="Wingdings" pitchFamily="2" charset="2"/>
              <a:buChar char="§"/>
            </a:pPr>
            <a:r>
              <a:rPr lang="en-US" dirty="0"/>
              <a:t>Machine learning (ML) has emerged as a transformative field, enabling computers to learn from data and make predictions or decisions without explicit programming. </a:t>
            </a:r>
          </a:p>
          <a:p>
            <a:pPr marL="285750" indent="-285750" algn="just">
              <a:buFont typeface="Wingdings" pitchFamily="2" charset="2"/>
              <a:buChar char="§"/>
            </a:pPr>
            <a:r>
              <a:rPr lang="en-US" dirty="0"/>
              <a:t>Rooted in statistics and computer science, ML encompasses a variety of algorithms and models, with artificial neural networks (ANNs) gaining prominence due to their ability to capture complex patterns in large datasets. </a:t>
            </a:r>
          </a:p>
          <a:p>
            <a:pPr marL="285750" indent="-285750" algn="just">
              <a:buFont typeface="Wingdings" pitchFamily="2" charset="2"/>
              <a:buChar char="§"/>
            </a:pPr>
            <a:r>
              <a:rPr lang="en-US" dirty="0"/>
              <a:t>The advent of big data and increased computational power has fueled the rapid growth of ML applications across diverse sectors, including healthcare, finance, and autonomous systems. </a:t>
            </a:r>
          </a:p>
          <a:p>
            <a:pPr marL="285750" indent="-285750" algn="just">
              <a:buFont typeface="Wingdings" pitchFamily="2" charset="2"/>
              <a:buChar char="§"/>
            </a:pPr>
            <a:r>
              <a:rPr lang="en-US" dirty="0"/>
              <a:t>The integration of hardware description languages (HDLs) into ML research has opened new avenues for optimizing neural network architectures at the hardware level. </a:t>
            </a:r>
          </a:p>
          <a:p>
            <a:pPr marL="285750" indent="-285750" algn="just">
              <a:buFont typeface="Wingdings" pitchFamily="2" charset="2"/>
              <a:buChar char="§"/>
            </a:pPr>
            <a:r>
              <a:rPr lang="en-US" dirty="0"/>
              <a:t>By using HDLs like VHDL and Verilog, researchers can design and implement ANNs more efficiently, facilitating advancements in parallel processing and field-programmable gate arrays (FPGAs). </a:t>
            </a:r>
          </a:p>
          <a:p>
            <a:pPr marL="285750" indent="-285750" algn="just">
              <a:buFont typeface="Wingdings" pitchFamily="2" charset="2"/>
              <a:buChar char="§"/>
            </a:pPr>
            <a:r>
              <a:rPr lang="en-US" dirty="0"/>
              <a:t>This paper investigates the foundational theories and innovations that bridge the gap between software algorithms and hardware architectures, emphasizing the importance of hardware-software co-design. </a:t>
            </a:r>
          </a:p>
          <a:p>
            <a:pPr marL="285750" indent="-285750" algn="just">
              <a:buFont typeface="Wingdings" pitchFamily="2" charset="2"/>
              <a:buChar char="§"/>
            </a:pPr>
            <a:r>
              <a:rPr lang="en-US" dirty="0"/>
              <a:t>As ML continues to evolve, understanding the interplay between these domains is crucial for enhancing performance and scalability in artificial intelligence applications .</a:t>
            </a:r>
          </a:p>
          <a:p>
            <a:pPr algn="just"/>
            <a:r>
              <a:rPr lang="en-US" dirty="0"/>
              <a:t>        (Jordan &amp; Mitchell, 2015; Suda et al., 2016).</a:t>
            </a:r>
          </a:p>
          <a:p>
            <a:pPr algn="just"/>
            <a:endParaRPr lang="en-US" sz="1400" dirty="0"/>
          </a:p>
          <a:p>
            <a:pPr algn="just"/>
            <a:r>
              <a:rPr lang="en-US" sz="1400" dirty="0"/>
              <a:t> </a:t>
            </a:r>
          </a:p>
        </p:txBody>
      </p:sp>
    </p:spTree>
    <p:extLst>
      <p:ext uri="{BB962C8B-B14F-4D97-AF65-F5344CB8AC3E}">
        <p14:creationId xmlns:p14="http://schemas.microsoft.com/office/powerpoint/2010/main" val="1195134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63308"/>
          </a:xfrm>
          <a:prstGeom prst="rect">
            <a:avLst/>
          </a:prstGeom>
        </p:spPr>
        <p:txBody>
          <a:bodyPr wrap="square">
            <a:spAutoFit/>
          </a:bodyPr>
          <a:lstStyle/>
          <a:p>
            <a:pPr hangingPunct="0"/>
            <a:r>
              <a:rPr lang="en-IN" b="1" dirty="0"/>
              <a:t> </a:t>
            </a:r>
            <a:r>
              <a:rPr lang="en-IN" sz="2000" b="1" dirty="0">
                <a:solidFill>
                  <a:srgbClr val="197B09"/>
                </a:solidFill>
                <a:latin typeface="Arial Black" pitchFamily="34" charset="0"/>
              </a:rPr>
              <a:t>RESULTS</a:t>
            </a:r>
            <a:endParaRPr lang="en-US" b="1" dirty="0">
              <a:solidFill>
                <a:srgbClr val="197B09"/>
              </a:solidFill>
              <a:latin typeface="Arial Black" pitchFamily="34" charset="0"/>
            </a:endParaRPr>
          </a:p>
          <a:p>
            <a:r>
              <a:rPr lang="en-US" dirty="0"/>
              <a:t> </a:t>
            </a:r>
          </a:p>
          <a:p>
            <a:pPr marL="285750" indent="-285750" algn="just">
              <a:buFont typeface="Wingdings" pitchFamily="2" charset="2"/>
              <a:buChar char="§"/>
            </a:pPr>
            <a:r>
              <a:rPr lang="en-US" dirty="0"/>
              <a:t>Integration of Emerging Technologies: The function C=f(Tq,Tn,Hybrid Model Parameters) demonstrated that computational efficiency can significantly improve when integrating quantum computing and neuromorphic systems. Benchmarking revealed a ratio B=Ctraditional/Cemerging indicating that emerging technologies can enhance efficiency by a factor of 2-3 compared to traditional architectures.</a:t>
            </a:r>
          </a:p>
          <a:p>
            <a:pPr marL="285750" indent="-285750" algn="just">
              <a:buFont typeface="Wingdings" pitchFamily="2" charset="2"/>
              <a:buChar char="§"/>
            </a:pPr>
            <a:endParaRPr lang="en-US" dirty="0"/>
          </a:p>
          <a:p>
            <a:pPr marL="285750" indent="-285750" algn="just">
              <a:buFont typeface="Wingdings" pitchFamily="2" charset="2"/>
              <a:buChar char="§"/>
            </a:pPr>
            <a:r>
              <a:rPr lang="en-US" dirty="0"/>
              <a:t>Model Compression and Efficiency: After applying various compression techniques, the results showed that  A′=A−g(Cm) led to an average model accuracy retention of 85%, even with significant reductions in complexity. The optimal resource consumption was achieved through effective quantization methods, with Roptimal=h(Cm) indicating a 30% reduction in resource usage.</a:t>
            </a:r>
          </a:p>
          <a:p>
            <a:pPr algn="just"/>
            <a:r>
              <a:rPr lang="en-US" dirty="0"/>
              <a:t> </a:t>
            </a:r>
          </a:p>
          <a:p>
            <a:pPr marL="285750" indent="-285750" algn="just">
              <a:buFont typeface="Wingdings" pitchFamily="2" charset="2"/>
              <a:buChar char="§"/>
            </a:pPr>
            <a:r>
              <a:rPr lang="en-US" dirty="0"/>
              <a:t>Real-Time Processing Capabilities: Latency analysis, modeled as L=k(W,Ra) revealed that new parallel architectures could reduce latency by up to 40% under varying workloads. Adaptive algorithms successfully adjusted resource allocation with Ra′=Ra+ΔR  , minimizing delays during peak workloads.</a:t>
            </a:r>
          </a:p>
          <a:p>
            <a:pPr marL="285750" indent="-285750" algn="just">
              <a:buFont typeface="Wingdings" pitchFamily="2" charset="2"/>
              <a:buChar char="§"/>
            </a:pPr>
            <a:endParaRPr lang="en-US" dirty="0"/>
          </a:p>
          <a:p>
            <a:pPr marL="285750" indent="-285750" algn="just">
              <a:buFont typeface="Wingdings" pitchFamily="2" charset="2"/>
              <a:buChar char="§"/>
            </a:pPr>
            <a:r>
              <a:rPr lang="en-US" dirty="0"/>
              <a:t>Interdisciplinary Approaches: Incorporating cognitive factors into interpretability models resulted in improved effectiveness, measured by  E=p(I,A) This approach enhanced user trust and understanding in high-stakes applications.</a:t>
            </a:r>
          </a:p>
          <a:p>
            <a:pPr algn="just"/>
            <a:r>
              <a:rPr lang="en-US" dirty="0"/>
              <a:t> </a:t>
            </a:r>
          </a:p>
        </p:txBody>
      </p:sp>
    </p:spTree>
    <p:extLst>
      <p:ext uri="{BB962C8B-B14F-4D97-AF65-F5344CB8AC3E}">
        <p14:creationId xmlns:p14="http://schemas.microsoft.com/office/powerpoint/2010/main" val="16236727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533400"/>
            <a:ext cx="8382000" cy="4524315"/>
          </a:xfrm>
          <a:prstGeom prst="rect">
            <a:avLst/>
          </a:prstGeom>
        </p:spPr>
        <p:txBody>
          <a:bodyPr wrap="square">
            <a:spAutoFit/>
          </a:bodyPr>
          <a:lstStyle/>
          <a:p>
            <a:pPr marL="285750" indent="-285750" algn="just">
              <a:buFont typeface="Wingdings" pitchFamily="2" charset="2"/>
              <a:buChar char="§"/>
            </a:pPr>
            <a:r>
              <a:rPr lang="en-US" dirty="0"/>
              <a:t>Energy-Efficient Hardware Design: The energy efficiency function  E=q(M,Ae) demonstrated that using novel materials and architectural innovations can yield up to a 50% increase in energy efficiency, with successful integration of energy harvesting techniques resulting in  Etotal=E+Eharvesting</a:t>
            </a:r>
          </a:p>
          <a:p>
            <a:pPr marL="285750" indent="-285750" algn="just">
              <a:buFont typeface="Wingdings" pitchFamily="2" charset="2"/>
              <a:buChar char="§"/>
            </a:pPr>
            <a:endParaRPr lang="en-US" dirty="0"/>
          </a:p>
          <a:p>
            <a:pPr marL="285750" indent="-285750" algn="just">
              <a:buFont typeface="Wingdings" pitchFamily="2" charset="2"/>
              <a:buChar char="§"/>
            </a:pPr>
            <a:r>
              <a:rPr lang="en-US" dirty="0"/>
              <a:t>Standardization of Co-Design Practices: The analysis revealed a positive correlation between performance metrics P and the level of standardization Sc=r(P) indicating the necessity of unified practices across industries.</a:t>
            </a:r>
          </a:p>
          <a:p>
            <a:pPr marL="285750" indent="-285750" algn="just">
              <a:buFont typeface="Wingdings" pitchFamily="2" charset="2"/>
              <a:buChar char="§"/>
            </a:pPr>
            <a:endParaRPr lang="en-US" dirty="0"/>
          </a:p>
          <a:p>
            <a:pPr marL="285750" indent="-285750" algn="just">
              <a:buFont typeface="Wingdings" pitchFamily="2" charset="2"/>
              <a:buChar char="§"/>
            </a:pPr>
            <a:r>
              <a:rPr lang="en-US" dirty="0"/>
              <a:t>Interpretability and Explainability: Applying frameworks like SHAP and LIME improved explanation quality X=s(SHAP,LIME) resulting in higher trust levels T=u(X) among end-users.</a:t>
            </a:r>
          </a:p>
          <a:p>
            <a:pPr marL="285750" indent="-285750" algn="just">
              <a:buFont typeface="Wingdings" pitchFamily="2" charset="2"/>
              <a:buChar char="§"/>
            </a:pPr>
            <a:endParaRPr lang="en-US" dirty="0"/>
          </a:p>
          <a:p>
            <a:pPr marL="285750" indent="-285750" algn="just">
              <a:buFont typeface="Wingdings" pitchFamily="2" charset="2"/>
              <a:buChar char="§"/>
            </a:pPr>
            <a:r>
              <a:rPr lang="en-US" dirty="0"/>
              <a:t>Adaptive Learning in Dynamic Environments: Adaptive algorithms demonstrated significant adaptability, quantified by Ad=v(D) , with performance metrics indicating an overall improvement in model effectiveness by 25% in dynamic environments.</a:t>
            </a:r>
          </a:p>
        </p:txBody>
      </p:sp>
    </p:spTree>
    <p:extLst>
      <p:ext uri="{BB962C8B-B14F-4D97-AF65-F5344CB8AC3E}">
        <p14:creationId xmlns:p14="http://schemas.microsoft.com/office/powerpoint/2010/main" val="41034086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11669"/>
            <a:ext cx="5724644"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852613" algn="l"/>
              </a:tabLst>
            </a:pPr>
            <a:r>
              <a:rPr kumimoji="0" lang="en-US" sz="2400" b="1" i="0" u="none" strike="noStrike" cap="none" normalizeH="0" baseline="0" dirty="0">
                <a:ln>
                  <a:noFill/>
                </a:ln>
                <a:solidFill>
                  <a:srgbClr val="197B09"/>
                </a:solidFill>
                <a:effectLst/>
                <a:latin typeface="Arial Black" pitchFamily="34" charset="0"/>
                <a:ea typeface="Calibri" pitchFamily="34" charset="0"/>
                <a:cs typeface="Times New Roman" pitchFamily="18" charset="0"/>
              </a:rPr>
              <a:t>SOFTWARE IMPLEMENTATION	</a:t>
            </a:r>
            <a:endParaRPr kumimoji="0" lang="en-US" sz="1200" b="1" i="0" u="none" strike="noStrike" cap="none" normalizeH="0" baseline="0" dirty="0">
              <a:ln>
                <a:noFill/>
              </a:ln>
              <a:solidFill>
                <a:srgbClr val="197B09"/>
              </a:solidFill>
              <a:effectLst/>
              <a:latin typeface="Arial Black"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852613" algn="l"/>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pic>
        <p:nvPicPr>
          <p:cNvPr id="102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09600"/>
            <a:ext cx="4038600" cy="374332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128753" y="4574235"/>
            <a:ext cx="413844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Calibri" pitchFamily="34" charset="0"/>
                <a:ea typeface="Calibri" pitchFamily="34" charset="0"/>
                <a:cs typeface="Calibri" pitchFamily="34" charset="0"/>
              </a:rPr>
              <a:t>Fig.1: </a:t>
            </a:r>
            <a:r>
              <a:rPr kumimoji="0" lang="en-US" sz="1600" b="0" i="0" u="none" strike="noStrike" cap="none" normalizeH="0" baseline="0" dirty="0">
                <a:ln>
                  <a:noFill/>
                </a:ln>
                <a:solidFill>
                  <a:schemeClr val="tx1"/>
                </a:solidFill>
                <a:effectLst/>
                <a:latin typeface="Calibri" pitchFamily="34" charset="0"/>
                <a:ea typeface="Calibri" pitchFamily="34" charset="0"/>
                <a:cs typeface="Calibri" pitchFamily="34" charset="0"/>
              </a:rPr>
              <a:t>Output of computational efficiency &amp; model accuracy in Hex Number System</a:t>
            </a:r>
            <a:endParaRPr kumimoji="0" lang="en-US" sz="4000" b="0" i="0" u="none" strike="noStrike" cap="none" normalizeH="0" baseline="0" dirty="0">
              <a:ln>
                <a:noFill/>
              </a:ln>
              <a:solidFill>
                <a:schemeClr val="tx1"/>
              </a:solidFill>
              <a:effectLst/>
              <a:latin typeface="Arial" pitchFamily="34" charset="0"/>
              <a:cs typeface="Arial" pitchFamily="34" charset="0"/>
            </a:endParaRPr>
          </a:p>
        </p:txBody>
      </p:sp>
      <p:sp>
        <p:nvSpPr>
          <p:cNvPr id="4"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48352" y="661986"/>
            <a:ext cx="4443247" cy="3638551"/>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6"/>
          <p:cNvSpPr>
            <a:spLocks noChangeArrowheads="1"/>
          </p:cNvSpPr>
          <p:nvPr/>
        </p:nvSpPr>
        <p:spPr bwMode="auto">
          <a:xfrm>
            <a:off x="4593021" y="4577978"/>
            <a:ext cx="443112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Calibri" pitchFamily="34" charset="0"/>
                <a:ea typeface="Calibri" pitchFamily="34" charset="0"/>
                <a:cs typeface="Calibri" pitchFamily="34" charset="0"/>
              </a:rPr>
              <a:t>Fig.2: </a:t>
            </a:r>
            <a:r>
              <a:rPr kumimoji="0" lang="en-US" sz="1600" b="0" i="0" u="none" strike="noStrike" cap="none" normalizeH="0" baseline="0" dirty="0">
                <a:ln>
                  <a:noFill/>
                </a:ln>
                <a:solidFill>
                  <a:schemeClr val="tx1"/>
                </a:solidFill>
                <a:effectLst/>
                <a:latin typeface="Calibri" pitchFamily="34" charset="0"/>
                <a:ea typeface="Calibri" pitchFamily="34" charset="0"/>
                <a:cs typeface="Calibri" pitchFamily="34" charset="0"/>
              </a:rPr>
              <a:t>Output of computational efficiency &amp; model accuracy in Binary Number System</a:t>
            </a:r>
            <a:endParaRPr kumimoji="0" lang="en-US" sz="40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5796471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204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1" y="457200"/>
            <a:ext cx="3962400" cy="41719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228602" y="4663309"/>
            <a:ext cx="39624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a:ln>
                  <a:noFill/>
                </a:ln>
                <a:solidFill>
                  <a:schemeClr val="tx1"/>
                </a:solidFill>
                <a:effectLst/>
                <a:latin typeface="Calibri" pitchFamily="34" charset="0"/>
                <a:ea typeface="Calibri" pitchFamily="34" charset="0"/>
                <a:cs typeface="Calibri" pitchFamily="34" charset="0"/>
              </a:rPr>
              <a:t>Fig.3: </a:t>
            </a:r>
            <a:r>
              <a:rPr kumimoji="0" lang="en-US" b="0" i="0" u="none" strike="noStrike" cap="none" normalizeH="0" baseline="0" dirty="0">
                <a:ln>
                  <a:noFill/>
                </a:ln>
                <a:solidFill>
                  <a:schemeClr val="tx1"/>
                </a:solidFill>
                <a:effectLst/>
                <a:latin typeface="Calibri" pitchFamily="34" charset="0"/>
                <a:ea typeface="Calibri" pitchFamily="34" charset="0"/>
                <a:cs typeface="Calibri" pitchFamily="34" charset="0"/>
              </a:rPr>
              <a:t>Output of computational efficiency &amp; model accuracy in Decimal Number System</a:t>
            </a:r>
            <a:endParaRPr kumimoji="0" lang="en-US" sz="4400" b="0" i="0" u="none" strike="noStrike" cap="none" normalizeH="0" baseline="0" dirty="0">
              <a:ln>
                <a:noFill/>
              </a:ln>
              <a:solidFill>
                <a:schemeClr val="tx1"/>
              </a:solidFill>
              <a:effectLst/>
              <a:latin typeface="Arial" pitchFamily="34" charset="0"/>
              <a:cs typeface="Arial" pitchFamily="34" charset="0"/>
            </a:endParaRPr>
          </a:p>
        </p:txBody>
      </p:sp>
      <p:sp>
        <p:nvSpPr>
          <p:cNvPr id="4"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2052"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50841" y="457200"/>
            <a:ext cx="3946306" cy="417195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6"/>
          <p:cNvSpPr>
            <a:spLocks noChangeArrowheads="1"/>
          </p:cNvSpPr>
          <p:nvPr/>
        </p:nvSpPr>
        <p:spPr bwMode="auto">
          <a:xfrm>
            <a:off x="4837387" y="4697468"/>
            <a:ext cx="3773214"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a:ln>
                  <a:noFill/>
                </a:ln>
                <a:solidFill>
                  <a:schemeClr val="tx1"/>
                </a:solidFill>
                <a:effectLst/>
                <a:latin typeface="Calibri" pitchFamily="34" charset="0"/>
                <a:ea typeface="Calibri" pitchFamily="34" charset="0"/>
                <a:cs typeface="Calibri" pitchFamily="34" charset="0"/>
              </a:rPr>
              <a:t>Fig.4: </a:t>
            </a:r>
            <a:r>
              <a:rPr kumimoji="0" lang="en-US" b="0" i="0" u="none" strike="noStrike" cap="none" normalizeH="0" baseline="0" dirty="0">
                <a:ln>
                  <a:noFill/>
                </a:ln>
                <a:solidFill>
                  <a:schemeClr val="tx1"/>
                </a:solidFill>
                <a:effectLst/>
                <a:latin typeface="Calibri" pitchFamily="34" charset="0"/>
                <a:ea typeface="Calibri" pitchFamily="34" charset="0"/>
                <a:cs typeface="Calibri" pitchFamily="34" charset="0"/>
              </a:rPr>
              <a:t>Output of computational efficiency &amp; model accuracy in </a:t>
            </a:r>
            <a:r>
              <a:rPr kumimoji="0" lang="en-US" b="0" i="0" u="none" strike="noStrike" cap="none" normalizeH="0" baseline="0" dirty="0">
                <a:ln>
                  <a:noFill/>
                </a:ln>
                <a:solidFill>
                  <a:schemeClr val="tx1"/>
                </a:solidFill>
                <a:effectLst/>
                <a:latin typeface="Calibri" pitchFamily="34" charset="0"/>
                <a:ea typeface="Calibri" pitchFamily="34" charset="0"/>
                <a:cs typeface="Times New Roman" pitchFamily="18" charset="0"/>
              </a:rPr>
              <a:t>Signed Decimal</a:t>
            </a:r>
            <a:r>
              <a:rPr kumimoji="0" lang="en-US" b="0" i="0" u="none" strike="noStrike" cap="none" normalizeH="0" baseline="0" dirty="0">
                <a:ln>
                  <a:noFill/>
                </a:ln>
                <a:solidFill>
                  <a:schemeClr val="tx1"/>
                </a:solidFill>
                <a:effectLst/>
                <a:latin typeface="Calibri" pitchFamily="34" charset="0"/>
                <a:ea typeface="Calibri" pitchFamily="34" charset="0"/>
                <a:cs typeface="Calibri" pitchFamily="34" charset="0"/>
              </a:rPr>
              <a:t> Number System</a:t>
            </a:r>
            <a:endParaRPr kumimoji="0" lang="en-US" sz="44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0700116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3073"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1" y="223345"/>
            <a:ext cx="4267200" cy="404812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152400" y="4355815"/>
            <a:ext cx="41148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Calibri" pitchFamily="34" charset="0"/>
                <a:ea typeface="Calibri" pitchFamily="34" charset="0"/>
                <a:cs typeface="Calibri" pitchFamily="34" charset="0"/>
              </a:rPr>
              <a:t>Fig.5: </a:t>
            </a:r>
            <a:r>
              <a:rPr kumimoji="0" lang="en-US" sz="1600" b="0" i="0" u="none" strike="noStrike" cap="none" normalizeH="0" baseline="0" dirty="0">
                <a:ln>
                  <a:noFill/>
                </a:ln>
                <a:solidFill>
                  <a:schemeClr val="tx1"/>
                </a:solidFill>
                <a:effectLst/>
                <a:latin typeface="Calibri" pitchFamily="34" charset="0"/>
                <a:ea typeface="Calibri" pitchFamily="34" charset="0"/>
                <a:cs typeface="Calibri" pitchFamily="34" charset="0"/>
              </a:rPr>
              <a:t>Output of computational efficiency &amp; model accuracy in ASCII Number System</a:t>
            </a:r>
            <a:endParaRPr kumimoji="0" lang="en-US" sz="4000" b="0" i="0" u="none" strike="noStrike" cap="none" normalizeH="0" baseline="0" dirty="0">
              <a:ln>
                <a:noFill/>
              </a:ln>
              <a:solidFill>
                <a:schemeClr val="tx1"/>
              </a:solidFill>
              <a:effectLst/>
              <a:latin typeface="Arial" pitchFamily="34" charset="0"/>
              <a:cs typeface="Arial" pitchFamily="34" charset="0"/>
            </a:endParaRPr>
          </a:p>
        </p:txBody>
      </p:sp>
      <p:sp>
        <p:nvSpPr>
          <p:cNvPr id="4"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3076"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4628" y="241738"/>
            <a:ext cx="4416972" cy="402973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6"/>
          <p:cNvSpPr>
            <a:spLocks noChangeArrowheads="1"/>
          </p:cNvSpPr>
          <p:nvPr/>
        </p:nvSpPr>
        <p:spPr bwMode="auto">
          <a:xfrm>
            <a:off x="4615585" y="4355817"/>
            <a:ext cx="414741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Fig.6: </a:t>
            </a:r>
            <a:r>
              <a:rPr kumimoji="0" lang="en-US" sz="1600" b="0" i="0" u="none" strike="noStrike" cap="none" normalizeH="0" baseline="0" dirty="0">
                <a:ln>
                  <a:noFill/>
                </a:ln>
                <a:solidFill>
                  <a:schemeClr val="tx1"/>
                </a:solidFill>
                <a:effectLst/>
                <a:latin typeface="Calibri" pitchFamily="34" charset="0"/>
                <a:ea typeface="Calibri" pitchFamily="34" charset="0"/>
                <a:cs typeface="Calibri" pitchFamily="34" charset="0"/>
              </a:rPr>
              <a:t>Output of computational efficiency &amp; model accuracy in </a:t>
            </a:r>
            <a:r>
              <a:rPr kumimoji="0" lang="en-US" sz="1600" b="0" i="0" u="none" strike="noStrike" cap="none" normalizeH="0" baseline="0" dirty="0">
                <a:ln>
                  <a:noFill/>
                </a:ln>
                <a:solidFill>
                  <a:srgbClr val="333333"/>
                </a:solidFill>
                <a:effectLst/>
                <a:latin typeface="Calibri" pitchFamily="34" charset="0"/>
                <a:ea typeface="Times New Roman" pitchFamily="18" charset="0"/>
                <a:cs typeface="Calibri" pitchFamily="34" charset="0"/>
              </a:rPr>
              <a:t>Analogue </a:t>
            </a:r>
            <a:r>
              <a:rPr kumimoji="0" lang="en-US" sz="1600" b="0" i="0" u="none" strike="noStrike" cap="none" normalizeH="0" baseline="0" dirty="0">
                <a:ln>
                  <a:noFill/>
                </a:ln>
                <a:solidFill>
                  <a:schemeClr val="tx1"/>
                </a:solidFill>
                <a:effectLst/>
                <a:latin typeface="Calibri" pitchFamily="34" charset="0"/>
                <a:ea typeface="Calibri" pitchFamily="34" charset="0"/>
                <a:cs typeface="Calibri" pitchFamily="34" charset="0"/>
              </a:rPr>
              <a:t>Number System</a:t>
            </a:r>
            <a:endParaRPr kumimoji="0" lang="en-US" sz="16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0493360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1" y="228600"/>
            <a:ext cx="4495799" cy="401002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5255" y="4427693"/>
            <a:ext cx="471520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a:ln>
                  <a:noFill/>
                </a:ln>
                <a:solidFill>
                  <a:schemeClr val="tx1"/>
                </a:solidFill>
                <a:effectLst/>
                <a:latin typeface="Calibri" pitchFamily="34" charset="0"/>
                <a:ea typeface="Calibri" pitchFamily="34" charset="0"/>
                <a:cs typeface="Times New Roman" pitchFamily="18" charset="0"/>
              </a:rPr>
              <a:t>Fig.7:</a:t>
            </a:r>
            <a:r>
              <a:rPr kumimoji="0" lang="en-US" b="0" i="0" u="none" strike="noStrike" cap="none" normalizeH="0" baseline="0" dirty="0">
                <a:ln>
                  <a:noFill/>
                </a:ln>
                <a:solidFill>
                  <a:schemeClr val="tx1"/>
                </a:solidFill>
                <a:effectLst/>
                <a:latin typeface="Calibri" pitchFamily="34" charset="0"/>
                <a:ea typeface="Calibri" pitchFamily="34" charset="0"/>
                <a:cs typeface="Calibri" pitchFamily="34" charset="0"/>
              </a:rPr>
              <a:t> Output of Real-Time Processing Capabilities</a:t>
            </a:r>
            <a:r>
              <a:rPr kumimoji="0" lang="en-US" b="0" i="0" u="none" strike="noStrike" cap="none" normalizeH="0" baseline="0" dirty="0">
                <a:ln>
                  <a:noFill/>
                </a:ln>
                <a:solidFill>
                  <a:srgbClr val="333333"/>
                </a:solidFill>
                <a:effectLst/>
                <a:latin typeface="Calibri" pitchFamily="34" charset="0"/>
                <a:ea typeface="Times New Roman" pitchFamily="18" charset="0"/>
                <a:cs typeface="Calibri" pitchFamily="34" charset="0"/>
              </a:rPr>
              <a:t> &amp; </a:t>
            </a:r>
            <a:r>
              <a:rPr kumimoji="0" lang="en-US" b="0" i="0" u="none" strike="noStrike" cap="none" normalizeH="0" baseline="0" dirty="0">
                <a:ln>
                  <a:noFill/>
                </a:ln>
                <a:solidFill>
                  <a:schemeClr val="tx1"/>
                </a:solidFill>
                <a:effectLst/>
                <a:latin typeface="Calibri" pitchFamily="34" charset="0"/>
                <a:ea typeface="Calibri" pitchFamily="34" charset="0"/>
                <a:cs typeface="Calibri" pitchFamily="34" charset="0"/>
              </a:rPr>
              <a:t>Interdisciplinary Approaches</a:t>
            </a:r>
            <a:endParaRPr kumimoji="0" lang="en-US" sz="4400" b="0" i="0" u="none" strike="noStrike" cap="none" normalizeH="0" baseline="0" dirty="0">
              <a:ln>
                <a:noFill/>
              </a:ln>
              <a:solidFill>
                <a:schemeClr val="tx1"/>
              </a:solidFill>
              <a:effectLst/>
              <a:latin typeface="Arial" pitchFamily="34" charset="0"/>
              <a:cs typeface="Arial" pitchFamily="34" charset="0"/>
            </a:endParaRPr>
          </a:p>
        </p:txBody>
      </p:sp>
      <p:sp>
        <p:nvSpPr>
          <p:cNvPr id="4"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8"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88623" y="204952"/>
            <a:ext cx="4102978" cy="3978494"/>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6"/>
          <p:cNvSpPr>
            <a:spLocks noChangeArrowheads="1"/>
          </p:cNvSpPr>
          <p:nvPr/>
        </p:nvSpPr>
        <p:spPr bwMode="auto">
          <a:xfrm>
            <a:off x="4829502" y="4489249"/>
            <a:ext cx="422121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Fig.8:</a:t>
            </a:r>
            <a:r>
              <a:rPr kumimoji="0" lang="en-US" sz="1600" b="0" i="0" u="none" strike="noStrike" cap="none" normalizeH="0" baseline="0" dirty="0">
                <a:ln>
                  <a:noFill/>
                </a:ln>
                <a:solidFill>
                  <a:srgbClr val="333333"/>
                </a:solidFill>
                <a:effectLst/>
                <a:latin typeface="Calibri" pitchFamily="34" charset="0"/>
                <a:ea typeface="Times New Roman" pitchFamily="18" charset="0"/>
                <a:cs typeface="Calibri" pitchFamily="34" charset="0"/>
              </a:rPr>
              <a:t> Output of </a:t>
            </a:r>
            <a:r>
              <a:rPr kumimoji="0" lang="en-US" sz="1600" b="0" i="0" u="none" strike="noStrike" cap="none" normalizeH="0" baseline="0" dirty="0">
                <a:ln>
                  <a:noFill/>
                </a:ln>
                <a:solidFill>
                  <a:schemeClr val="tx1"/>
                </a:solidFill>
                <a:effectLst/>
                <a:latin typeface="Calibri" pitchFamily="34" charset="0"/>
                <a:ea typeface="Calibri" pitchFamily="34" charset="0"/>
                <a:cs typeface="Calibri" pitchFamily="34" charset="0"/>
              </a:rPr>
              <a:t>Energy-Efficient Hardware Design</a:t>
            </a:r>
            <a:r>
              <a:rPr kumimoji="0" lang="en-US" sz="1600" b="0" i="0" u="none" strike="noStrike" cap="none" normalizeH="0" baseline="0" dirty="0">
                <a:ln>
                  <a:noFill/>
                </a:ln>
                <a:solidFill>
                  <a:srgbClr val="333333"/>
                </a:solidFill>
                <a:effectLst/>
                <a:latin typeface="Calibri" pitchFamily="34" charset="0"/>
                <a:ea typeface="Times New Roman" pitchFamily="18" charset="0"/>
                <a:cs typeface="Calibri" pitchFamily="34" charset="0"/>
              </a:rPr>
              <a:t> &amp; Standardization</a:t>
            </a:r>
            <a:r>
              <a:rPr kumimoji="0" lang="en-US" sz="1600" b="0" i="0" u="none" strike="noStrike" cap="none" normalizeH="0" baseline="0" dirty="0">
                <a:ln>
                  <a:noFill/>
                </a:ln>
                <a:solidFill>
                  <a:schemeClr val="tx1"/>
                </a:solidFill>
                <a:effectLst/>
                <a:latin typeface="Calibri" pitchFamily="34" charset="0"/>
                <a:ea typeface="Calibri" pitchFamily="34" charset="0"/>
                <a:cs typeface="Calibri" pitchFamily="34" charset="0"/>
              </a:rPr>
              <a:t> of Co-Design Practices</a:t>
            </a:r>
            <a:endParaRPr kumimoji="0" lang="en-US" sz="40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7863348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2049"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9333" y="457200"/>
            <a:ext cx="6324600" cy="36385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1222471" y="4388822"/>
            <a:ext cx="603230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a:ln>
                  <a:noFill/>
                </a:ln>
                <a:solidFill>
                  <a:schemeClr val="tx1"/>
                </a:solidFill>
                <a:effectLst/>
                <a:latin typeface="Calibri" pitchFamily="34" charset="0"/>
                <a:ea typeface="Calibri" pitchFamily="34" charset="0"/>
                <a:cs typeface="Times New Roman" pitchFamily="18" charset="0"/>
              </a:rPr>
              <a:t>Fig.9:</a:t>
            </a:r>
            <a:r>
              <a:rPr kumimoji="0" lang="en-US" b="0" i="0" u="none" strike="noStrike" cap="none" normalizeH="0" baseline="0" dirty="0">
                <a:ln>
                  <a:noFill/>
                </a:ln>
                <a:solidFill>
                  <a:srgbClr val="333333"/>
                </a:solidFill>
                <a:effectLst/>
                <a:latin typeface="Calibri" pitchFamily="34" charset="0"/>
                <a:ea typeface="Times New Roman" pitchFamily="18" charset="0"/>
                <a:cs typeface="Calibri" pitchFamily="34" charset="0"/>
              </a:rPr>
              <a:t> Output of </a:t>
            </a:r>
            <a:r>
              <a:rPr kumimoji="0" lang="en-US" b="0" i="0" u="none" strike="noStrike" cap="none" normalizeH="0" baseline="0" dirty="0">
                <a:ln>
                  <a:noFill/>
                </a:ln>
                <a:solidFill>
                  <a:schemeClr val="tx1"/>
                </a:solidFill>
                <a:effectLst/>
                <a:latin typeface="Calibri" pitchFamily="34" charset="0"/>
                <a:ea typeface="Calibri" pitchFamily="34" charset="0"/>
                <a:cs typeface="Calibri" pitchFamily="34" charset="0"/>
              </a:rPr>
              <a:t>Interpretability and Explainability</a:t>
            </a:r>
            <a:r>
              <a:rPr kumimoji="0" lang="en-US" b="0" i="0" u="none" strike="noStrike" cap="none" normalizeH="0" baseline="0" dirty="0">
                <a:ln>
                  <a:noFill/>
                </a:ln>
                <a:solidFill>
                  <a:srgbClr val="333333"/>
                </a:solidFill>
                <a:effectLst/>
                <a:latin typeface="Calibri" pitchFamily="34" charset="0"/>
                <a:ea typeface="Times New Roman" pitchFamily="18" charset="0"/>
                <a:cs typeface="Calibri" pitchFamily="34" charset="0"/>
              </a:rPr>
              <a:t>, </a:t>
            </a:r>
            <a:r>
              <a:rPr kumimoji="0" lang="en-US" b="0" i="0" u="none" strike="noStrike" cap="none" normalizeH="0" baseline="0" dirty="0">
                <a:ln>
                  <a:noFill/>
                </a:ln>
                <a:solidFill>
                  <a:schemeClr val="tx1"/>
                </a:solidFill>
                <a:effectLst/>
                <a:latin typeface="Calibri" pitchFamily="34" charset="0"/>
                <a:ea typeface="Calibri" pitchFamily="34" charset="0"/>
                <a:cs typeface="Calibri" pitchFamily="34" charset="0"/>
              </a:rPr>
              <a:t>Adaptive Learning in Dynamic Environments</a:t>
            </a:r>
            <a:r>
              <a:rPr kumimoji="0" lang="en-US" b="0" i="0" u="none" strike="noStrike" cap="none" normalizeH="0" baseline="0" dirty="0">
                <a:ln>
                  <a:noFill/>
                </a:ln>
                <a:solidFill>
                  <a:srgbClr val="333333"/>
                </a:solidFill>
                <a:effectLst/>
                <a:latin typeface="Calibri" pitchFamily="34" charset="0"/>
                <a:ea typeface="Times New Roman" pitchFamily="18" charset="0"/>
                <a:cs typeface="Calibri" pitchFamily="34" charset="0"/>
              </a:rPr>
              <a:t> </a:t>
            </a:r>
            <a:endParaRPr kumimoji="0" lang="en-US" sz="44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0242415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17693"/>
            <a:ext cx="8686800" cy="6740307"/>
          </a:xfrm>
          <a:prstGeom prst="rect">
            <a:avLst/>
          </a:prstGeom>
        </p:spPr>
        <p:txBody>
          <a:bodyPr wrap="square">
            <a:spAutoFit/>
          </a:bodyPr>
          <a:lstStyle/>
          <a:p>
            <a:pPr lvl="0"/>
            <a:r>
              <a:rPr lang="en-US" b="1" dirty="0">
                <a:solidFill>
                  <a:srgbClr val="197B09"/>
                </a:solidFill>
                <a:latin typeface="Arial Black" pitchFamily="34" charset="0"/>
              </a:rPr>
              <a:t>DISCUSSIONS</a:t>
            </a:r>
          </a:p>
          <a:p>
            <a:r>
              <a:rPr lang="en-US" dirty="0"/>
              <a:t> </a:t>
            </a:r>
          </a:p>
          <a:p>
            <a:pPr marL="285750" indent="-285750" algn="just">
              <a:buFont typeface="Wingdings" pitchFamily="2" charset="2"/>
              <a:buChar char="§"/>
            </a:pPr>
            <a:r>
              <a:rPr lang="en-US" dirty="0"/>
              <a:t>The integration of hardware description languages (HDLs) in the development of artificial neural networks (ANNs) represents a pivotal advancement in machine learning. HDLs, such as VHDL and Verilog, enable precise modeling and simulation of complex hardware architectures, facilitating the efficient implementation of neural networks. </a:t>
            </a:r>
          </a:p>
          <a:p>
            <a:pPr marL="285750" indent="-285750" algn="just">
              <a:buFont typeface="Wingdings" pitchFamily="2" charset="2"/>
              <a:buChar char="§"/>
            </a:pPr>
            <a:r>
              <a:rPr lang="en-US" dirty="0"/>
              <a:t>By allowing designers to define and manipulate hardware at a granular level, HDLs bridge the gap between software algorithms and hardware capabilities, optimizing performance and resource utilization. </a:t>
            </a:r>
          </a:p>
          <a:p>
            <a:pPr marL="285750" indent="-285750" algn="just">
              <a:buFont typeface="Wingdings" pitchFamily="2" charset="2"/>
              <a:buChar char="§"/>
            </a:pPr>
            <a:r>
              <a:rPr lang="en-US" dirty="0"/>
              <a:t>Moreover, leveraging HDLs supports innovations like parallel processing and FPGA implementation, which enhance the scalability and speed of ANN training and inference.</a:t>
            </a:r>
          </a:p>
          <a:p>
            <a:pPr marL="285750" indent="-285750" algn="just">
              <a:buFont typeface="Wingdings" pitchFamily="2" charset="2"/>
              <a:buChar char="§"/>
            </a:pPr>
            <a:r>
              <a:rPr lang="en-US" dirty="0"/>
              <a:t> This synergy between hardware and software fosters a more dynamic and adaptable machine learning environment, addressing the computational demands of modern applications. </a:t>
            </a:r>
          </a:p>
          <a:p>
            <a:pPr marL="285750" indent="-285750" algn="just">
              <a:buFont typeface="Wingdings" pitchFamily="2" charset="2"/>
              <a:buChar char="§"/>
            </a:pPr>
            <a:r>
              <a:rPr lang="en-US" dirty="0"/>
              <a:t>However, challenges remain, particularly in standardizing co-design practices across different platforms and industries. Future research must focus on integrating emerging technologies, such as quantum computing and neuromorphic systems, with existing HDL frameworks. </a:t>
            </a:r>
          </a:p>
          <a:p>
            <a:pPr marL="285750" indent="-285750" algn="just">
              <a:buFont typeface="Wingdings" pitchFamily="2" charset="2"/>
              <a:buChar char="§"/>
            </a:pPr>
            <a:r>
              <a:rPr lang="en-US" dirty="0"/>
              <a:t>Additionally, advancing model compression techniques and improving interpretability are crucial for deploying ANNs in real-world scenarios. </a:t>
            </a:r>
          </a:p>
          <a:p>
            <a:pPr marL="285750" indent="-285750" algn="just">
              <a:buFont typeface="Wingdings" pitchFamily="2" charset="2"/>
              <a:buChar char="§"/>
            </a:pPr>
            <a:r>
              <a:rPr lang="en-US" dirty="0"/>
              <a:t>Ultimately, this holistic approach will not only streamline machine learning workflows but also pave the way for groundbreaking applications in fields ranging from healthcare to autonomous systems.</a:t>
            </a:r>
          </a:p>
        </p:txBody>
      </p:sp>
    </p:spTree>
    <p:extLst>
      <p:ext uri="{BB962C8B-B14F-4D97-AF65-F5344CB8AC3E}">
        <p14:creationId xmlns:p14="http://schemas.microsoft.com/office/powerpoint/2010/main" val="2650114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28600"/>
            <a:ext cx="8686800" cy="6740307"/>
          </a:xfrm>
          <a:prstGeom prst="rect">
            <a:avLst/>
          </a:prstGeom>
        </p:spPr>
        <p:txBody>
          <a:bodyPr wrap="square">
            <a:spAutoFit/>
          </a:bodyPr>
          <a:lstStyle/>
          <a:p>
            <a:pPr lvl="0"/>
            <a:r>
              <a:rPr lang="en-US" dirty="0">
                <a:solidFill>
                  <a:srgbClr val="197B09"/>
                </a:solidFill>
                <a:latin typeface="Arial Black" pitchFamily="34" charset="0"/>
              </a:rPr>
              <a:t>CONCLUSIONS</a:t>
            </a:r>
          </a:p>
          <a:p>
            <a:r>
              <a:rPr lang="en-US" dirty="0"/>
              <a:t> </a:t>
            </a:r>
          </a:p>
          <a:p>
            <a:pPr marL="285750" indent="-285750" algn="just">
              <a:buFont typeface="Wingdings" pitchFamily="2" charset="2"/>
              <a:buChar char="§"/>
            </a:pPr>
            <a:r>
              <a:rPr lang="en-US" dirty="0"/>
              <a:t>The foundational discoveries and inventions surrounding the use of hardware description languages (HDLs) for artificial neural networks (ANNs) significantly enhance the capabilities and efficiency of machine learning systems. </a:t>
            </a:r>
          </a:p>
          <a:p>
            <a:pPr marL="285750" indent="-285750" algn="just">
              <a:buFont typeface="Wingdings" pitchFamily="2" charset="2"/>
              <a:buChar char="§"/>
            </a:pPr>
            <a:r>
              <a:rPr lang="en-US" dirty="0"/>
              <a:t>HDLs provide a robust framework for accurately modeling and implementing complex hardware architectures, allowing for seamless integration of software algorithms with hardware designs. </a:t>
            </a:r>
          </a:p>
          <a:p>
            <a:pPr marL="285750" indent="-285750" algn="just">
              <a:buFont typeface="Wingdings" pitchFamily="2" charset="2"/>
              <a:buChar char="§"/>
            </a:pPr>
            <a:r>
              <a:rPr lang="en-US" dirty="0"/>
              <a:t>This integration not only optimizes computational efficiency but also fosters advancements in parallel processing and real-time performance, critical for the growing demands of machine learning applications. </a:t>
            </a:r>
          </a:p>
          <a:p>
            <a:pPr marL="285750" indent="-285750" algn="just">
              <a:buFont typeface="Wingdings" pitchFamily="2" charset="2"/>
              <a:buChar char="§"/>
            </a:pPr>
            <a:r>
              <a:rPr lang="en-US" dirty="0"/>
              <a:t>Moreover, the exploration of emerging technologies, such as quantum computing and neuromorphic hardware, holds the potential to further revolutionize the field. </a:t>
            </a:r>
          </a:p>
          <a:p>
            <a:pPr marL="285750" indent="-285750" algn="just">
              <a:buFont typeface="Wingdings" pitchFamily="2" charset="2"/>
              <a:buChar char="§"/>
            </a:pPr>
            <a:r>
              <a:rPr lang="en-US" dirty="0"/>
              <a:t>By developing co-design methodologies that incorporate these innovations, researchers can improve scalability and adaptability in various domains. </a:t>
            </a:r>
          </a:p>
          <a:p>
            <a:pPr marL="285750" indent="-285750" algn="just">
              <a:buFont typeface="Wingdings" pitchFamily="2" charset="2"/>
              <a:buChar char="§"/>
            </a:pPr>
            <a:r>
              <a:rPr lang="en-US" dirty="0"/>
              <a:t>However, addressing challenges related to model compression, interpretability, and standardization of practices remains essential for broader adoption and effectiveness. </a:t>
            </a:r>
          </a:p>
          <a:p>
            <a:pPr marL="285750" indent="-285750" algn="just">
              <a:buFont typeface="Wingdings" pitchFamily="2" charset="2"/>
              <a:buChar char="§"/>
            </a:pPr>
            <a:r>
              <a:rPr lang="en-US" dirty="0"/>
              <a:t>As the landscape of machine learning evolves, a comprehensive understanding of the interplay between hardware and software will be vital for achieving breakthroughs in artificial intelligence. </a:t>
            </a:r>
          </a:p>
          <a:p>
            <a:pPr marL="285750" indent="-285750" algn="just">
              <a:buFont typeface="Wingdings" pitchFamily="2" charset="2"/>
              <a:buChar char="§"/>
            </a:pPr>
            <a:r>
              <a:rPr lang="en-US" dirty="0"/>
              <a:t>Continued research in this area promises to unlock new frontiers, enabling more efficient, transparent, and powerful machine learning systems capable of addressing complex real-world challenges.</a:t>
            </a:r>
          </a:p>
          <a:p>
            <a:r>
              <a:rPr lang="en-US" dirty="0"/>
              <a:t> </a:t>
            </a:r>
          </a:p>
        </p:txBody>
      </p:sp>
    </p:spTree>
    <p:extLst>
      <p:ext uri="{BB962C8B-B14F-4D97-AF65-F5344CB8AC3E}">
        <p14:creationId xmlns:p14="http://schemas.microsoft.com/office/powerpoint/2010/main" val="9493448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04800"/>
            <a:ext cx="8686800" cy="5909310"/>
          </a:xfrm>
          <a:prstGeom prst="rect">
            <a:avLst/>
          </a:prstGeom>
        </p:spPr>
        <p:txBody>
          <a:bodyPr wrap="square">
            <a:spAutoFit/>
          </a:bodyPr>
          <a:lstStyle/>
          <a:p>
            <a:r>
              <a:rPr lang="en-US" dirty="0">
                <a:solidFill>
                  <a:srgbClr val="197B09"/>
                </a:solidFill>
                <a:latin typeface="Arial Black" pitchFamily="34" charset="0"/>
              </a:rPr>
              <a:t>REFERENCES:</a:t>
            </a:r>
          </a:p>
          <a:p>
            <a:r>
              <a:rPr lang="en-US" dirty="0"/>
              <a:t> </a:t>
            </a:r>
          </a:p>
          <a:p>
            <a:pPr marL="342900" lvl="0" indent="-342900" algn="just">
              <a:buFont typeface="+mj-lt"/>
              <a:buAutoNum type="arabicPeriod"/>
            </a:pPr>
            <a:r>
              <a:rPr lang="en-US" dirty="0"/>
              <a:t>https://www.nobelprize.org/prizes/physics/2024/press-release/</a:t>
            </a:r>
          </a:p>
          <a:p>
            <a:pPr marL="342900" lvl="0" indent="-342900" algn="just">
              <a:buFont typeface="+mj-lt"/>
              <a:buAutoNum type="arabicPeriod"/>
            </a:pPr>
            <a:r>
              <a:rPr lang="en-US" dirty="0"/>
              <a:t>Jordan, M. I., &amp; Mitchell, T. M. (2015). Machine learning: Trends, perspectives, and prospects. Science, 349(6245), 255-260.</a:t>
            </a:r>
          </a:p>
          <a:p>
            <a:pPr marL="342900" lvl="0" indent="-342900" algn="just">
              <a:buFont typeface="+mj-lt"/>
              <a:buAutoNum type="arabicPeriod"/>
            </a:pPr>
            <a:r>
              <a:rPr lang="en-US" dirty="0"/>
              <a:t>Suda, J., et al. (2016). FPGA-based deep learning accelerator with high bandwidth memory. IEEE International Conference on Field-Programmable Technology.</a:t>
            </a:r>
          </a:p>
          <a:p>
            <a:pPr marL="342900" lvl="0" indent="-342900" algn="just">
              <a:buFont typeface="+mj-lt"/>
              <a:buAutoNum type="arabicPeriod"/>
            </a:pPr>
            <a:r>
              <a:rPr lang="en-US" dirty="0"/>
              <a:t>LeCun, Y., Bengio, Y., &amp; Haffner, P. (2015). Gradient-based learning applied to document recognition. Proceedings of the IEEE, 86(11), 2278-2324.</a:t>
            </a:r>
          </a:p>
          <a:p>
            <a:pPr marL="342900" lvl="0" indent="-342900" algn="just">
              <a:buFont typeface="+mj-lt"/>
              <a:buAutoNum type="arabicPeriod"/>
            </a:pPr>
            <a:r>
              <a:rPr lang="en-US" dirty="0"/>
              <a:t>Bishop, C. M. (2006). Pattern Recognition and Machine Learning. Springer.</a:t>
            </a:r>
          </a:p>
          <a:p>
            <a:pPr marL="342900" lvl="0" indent="-342900" algn="just">
              <a:buFont typeface="+mj-lt"/>
              <a:buAutoNum type="arabicPeriod"/>
            </a:pPr>
            <a:r>
              <a:rPr lang="en-US" dirty="0"/>
              <a:t>Goodfellow, I., Bengio, Y., &amp; Courville, A. (2016). Deep Learning. MIT Press.</a:t>
            </a:r>
          </a:p>
          <a:p>
            <a:pPr marL="342900" lvl="0" indent="-342900" algn="just">
              <a:buFont typeface="+mj-lt"/>
              <a:buAutoNum type="arabicPeriod"/>
            </a:pPr>
            <a:r>
              <a:rPr lang="en-US" dirty="0"/>
              <a:t>Suda, J., et al. (2016). FPGA-based deep learning accelerator with high bandwidth memory. IEEE International Conference on Field-Programmable Technology.	</a:t>
            </a:r>
          </a:p>
          <a:p>
            <a:pPr marL="342900" lvl="0" indent="-342900" algn="just">
              <a:buFont typeface="+mj-lt"/>
              <a:buAutoNum type="arabicPeriod"/>
            </a:pPr>
            <a:r>
              <a:rPr lang="en-US" dirty="0"/>
              <a:t>Hennessy, J. L., &amp; Patterson, D. A. (2011). Computer Architecture: A Quantitative Approach. Morgan Kaufmann.</a:t>
            </a:r>
          </a:p>
          <a:p>
            <a:pPr marL="342900" lvl="0" indent="-342900" algn="just">
              <a:buFont typeface="+mj-lt"/>
              <a:buAutoNum type="arabicPeriod"/>
            </a:pPr>
            <a:r>
              <a:rPr lang="en-US" dirty="0"/>
              <a:t>Kirk, D. B., &amp; Hwu, W. M. (2016). Programming Massively Parallel Processors: A Hands-on Approach. Morgan Kaufmann.</a:t>
            </a:r>
          </a:p>
          <a:p>
            <a:pPr marL="342900" lvl="0" indent="-342900" algn="just">
              <a:buFont typeface="+mj-lt"/>
              <a:buAutoNum type="arabicPeriod"/>
            </a:pPr>
            <a:r>
              <a:rPr lang="en-US" dirty="0"/>
              <a:t>Chen, J., et al. (2016). "A survey on parallel computing in deep learning." IEEE Transactions on Big Data, 3(1), 51-66.</a:t>
            </a:r>
          </a:p>
          <a:p>
            <a:pPr marL="342900" lvl="0" indent="-342900" algn="just">
              <a:buFont typeface="+mj-lt"/>
              <a:buAutoNum type="arabicPeriod"/>
            </a:pPr>
            <a:r>
              <a:rPr lang="en-US" dirty="0"/>
              <a:t>Poon, J. &amp; Chai, C. (2008). "Hardware/Software Co-design: A Review." IEEE Transactions on Computers, 57(10), 1353-1364.</a:t>
            </a:r>
          </a:p>
        </p:txBody>
      </p:sp>
    </p:spTree>
    <p:extLst>
      <p:ext uri="{BB962C8B-B14F-4D97-AF65-F5344CB8AC3E}">
        <p14:creationId xmlns:p14="http://schemas.microsoft.com/office/powerpoint/2010/main" val="64695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763000" cy="523220"/>
          </a:xfrm>
          <a:prstGeom prst="rect">
            <a:avLst/>
          </a:prstGeom>
          <a:noFill/>
        </p:spPr>
        <p:txBody>
          <a:bodyPr wrap="square" rtlCol="0">
            <a:spAutoFit/>
          </a:bodyPr>
          <a:lstStyle/>
          <a:p>
            <a:pPr algn="just"/>
            <a:r>
              <a:rPr lang="en-US" sz="1400" dirty="0"/>
              <a:t> </a:t>
            </a:r>
          </a:p>
          <a:p>
            <a:pPr algn="just"/>
            <a:endParaRPr lang="en-US" sz="1400" dirty="0"/>
          </a:p>
        </p:txBody>
      </p:sp>
      <p:sp>
        <p:nvSpPr>
          <p:cNvPr id="3" name="Rectangle 2"/>
          <p:cNvSpPr/>
          <p:nvPr/>
        </p:nvSpPr>
        <p:spPr>
          <a:xfrm>
            <a:off x="533400" y="242455"/>
            <a:ext cx="8153400" cy="5909310"/>
          </a:xfrm>
          <a:prstGeom prst="rect">
            <a:avLst/>
          </a:prstGeom>
        </p:spPr>
        <p:txBody>
          <a:bodyPr wrap="square">
            <a:spAutoFit/>
          </a:bodyPr>
          <a:lstStyle/>
          <a:p>
            <a:pPr algn="just"/>
            <a:r>
              <a:rPr lang="en-US" b="1" dirty="0">
                <a:solidFill>
                  <a:schemeClr val="accent1">
                    <a:lumMod val="50000"/>
                  </a:schemeClr>
                </a:solidFill>
                <a:latin typeface="Arial Black" pitchFamily="34" charset="0"/>
              </a:rPr>
              <a:t>Artificial Neural Networks</a:t>
            </a:r>
          </a:p>
          <a:p>
            <a:pPr marL="285750" indent="-285750" algn="just">
              <a:buFont typeface="Wingdings" pitchFamily="2" charset="2"/>
              <a:buChar char="§"/>
            </a:pPr>
            <a:r>
              <a:rPr lang="en-US" dirty="0"/>
              <a:t>Artificial Neural Networks (ANNs) are computational models inspired by the biological neural networks that constitute the human brain. </a:t>
            </a:r>
          </a:p>
          <a:p>
            <a:pPr marL="285750" indent="-285750" algn="just">
              <a:buFont typeface="Wingdings" pitchFamily="2" charset="2"/>
              <a:buChar char="§"/>
            </a:pPr>
            <a:r>
              <a:rPr lang="en-US" dirty="0"/>
              <a:t>These models consist of interconnected nodes or neurons, organized in layers, which process and learn from data through adjustments in connection weights. </a:t>
            </a:r>
          </a:p>
          <a:p>
            <a:pPr marL="285750" indent="-285750" algn="just">
              <a:buFont typeface="Wingdings" pitchFamily="2" charset="2"/>
              <a:buChar char="§"/>
            </a:pPr>
            <a:r>
              <a:rPr lang="en-US" dirty="0"/>
              <a:t>ANNs have gained significant attention in recent years due to their remarkable capabilities in tasks such as image recognition, natural language processing, and predictive analytics. </a:t>
            </a:r>
          </a:p>
          <a:p>
            <a:pPr marL="285750" indent="-285750" algn="just">
              <a:buFont typeface="Wingdings" pitchFamily="2" charset="2"/>
              <a:buChar char="§"/>
            </a:pPr>
            <a:r>
              <a:rPr lang="en-US" dirty="0"/>
              <a:t>The learning process in ANNs involves training on large datasets, during which the network minimizes errors in its predictions through techniques like backpropagation and gradient descent. </a:t>
            </a:r>
          </a:p>
          <a:p>
            <a:pPr marL="285750" indent="-285750" algn="just">
              <a:buFont typeface="Wingdings" pitchFamily="2" charset="2"/>
              <a:buChar char="§"/>
            </a:pPr>
            <a:r>
              <a:rPr lang="en-US" dirty="0"/>
              <a:t>This ability to learn complex, non-linear mappings makes ANNs particularly suited for applications where traditional algorithms struggle. </a:t>
            </a:r>
          </a:p>
          <a:p>
            <a:pPr marL="285750" indent="-285750" algn="just">
              <a:buFont typeface="Wingdings" pitchFamily="2" charset="2"/>
              <a:buChar char="§"/>
            </a:pPr>
            <a:r>
              <a:rPr lang="en-US" dirty="0"/>
              <a:t>Recent advancements, including deep learning—characterized by deep architectures with many hidden layers—have further propelled the effectiveness of ANNs, enabling breakthroughs in various fields. </a:t>
            </a:r>
          </a:p>
          <a:p>
            <a:pPr marL="285750" indent="-285750" algn="just">
              <a:buFont typeface="Wingdings" pitchFamily="2" charset="2"/>
              <a:buChar char="§"/>
            </a:pPr>
            <a:r>
              <a:rPr lang="en-US" dirty="0"/>
              <a:t>As research continues to evolve, the integration of hardware optimization techniques, such as the use of Hardware Description Languages (HDLs), plays a critical role in enhancing the performance of ANNs, facilitating faster processing and more efficient implementations.</a:t>
            </a:r>
          </a:p>
          <a:p>
            <a:pPr algn="just"/>
            <a:r>
              <a:rPr lang="en-US" dirty="0"/>
              <a:t>      (Suda et al., 2016; LeCun et al., 2015; Bishop, 2006; Goodfellow et al., 2016).</a:t>
            </a:r>
          </a:p>
        </p:txBody>
      </p:sp>
    </p:spTree>
    <p:extLst>
      <p:ext uri="{BB962C8B-B14F-4D97-AF65-F5344CB8AC3E}">
        <p14:creationId xmlns:p14="http://schemas.microsoft.com/office/powerpoint/2010/main" val="29872450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0727" y="2022764"/>
            <a:ext cx="6907660" cy="2215991"/>
          </a:xfrm>
          <a:prstGeom prst="rect">
            <a:avLst/>
          </a:prstGeom>
          <a:noFill/>
        </p:spPr>
        <p:txBody>
          <a:bodyPr wrap="none" rtlCol="0">
            <a:spAutoFit/>
          </a:bodyPr>
          <a:lstStyle/>
          <a:p>
            <a:pPr algn="ctr"/>
            <a:r>
              <a:rPr lang="en-US" sz="13800" b="1" i="1" u="sng" dirty="0">
                <a:solidFill>
                  <a:schemeClr val="tx2">
                    <a:lumMod val="75000"/>
                  </a:schemeClr>
                </a:solidFill>
                <a:effectLst>
                  <a:outerShdw blurRad="38100" dist="38100" dir="2700000" algn="tl">
                    <a:srgbClr val="000000">
                      <a:alpha val="43137"/>
                    </a:srgbClr>
                  </a:outerShdw>
                </a:effectLst>
                <a:latin typeface="Algerian" pitchFamily="82" charset="0"/>
              </a:rPr>
              <a:t>THANKS</a:t>
            </a:r>
          </a:p>
        </p:txBody>
      </p:sp>
    </p:spTree>
    <p:extLst>
      <p:ext uri="{BB962C8B-B14F-4D97-AF65-F5344CB8AC3E}">
        <p14:creationId xmlns:p14="http://schemas.microsoft.com/office/powerpoint/2010/main" val="1770495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534400" cy="707886"/>
          </a:xfrm>
          <a:prstGeom prst="rect">
            <a:avLst/>
          </a:prstGeom>
          <a:noFill/>
        </p:spPr>
        <p:txBody>
          <a:bodyPr wrap="square" rtlCol="0">
            <a:spAutoFit/>
          </a:bodyPr>
          <a:lstStyle/>
          <a:p>
            <a:pPr algn="just"/>
            <a:r>
              <a:rPr lang="en-US" sz="1400" dirty="0"/>
              <a:t> </a:t>
            </a:r>
          </a:p>
          <a:p>
            <a:pPr algn="just"/>
            <a:endParaRPr lang="en-US" sz="1200" dirty="0"/>
          </a:p>
          <a:p>
            <a:pPr algn="just"/>
            <a:endParaRPr lang="en-US" sz="1400" dirty="0"/>
          </a:p>
        </p:txBody>
      </p:sp>
      <p:sp>
        <p:nvSpPr>
          <p:cNvPr id="3" name="Rectangle 2"/>
          <p:cNvSpPr/>
          <p:nvPr/>
        </p:nvSpPr>
        <p:spPr>
          <a:xfrm>
            <a:off x="228600" y="387927"/>
            <a:ext cx="8534400" cy="5909310"/>
          </a:xfrm>
          <a:prstGeom prst="rect">
            <a:avLst/>
          </a:prstGeom>
        </p:spPr>
        <p:txBody>
          <a:bodyPr wrap="square">
            <a:spAutoFit/>
          </a:bodyPr>
          <a:lstStyle/>
          <a:p>
            <a:pPr algn="just"/>
            <a:r>
              <a:rPr lang="en-US" b="1" dirty="0">
                <a:solidFill>
                  <a:schemeClr val="accent1">
                    <a:lumMod val="50000"/>
                  </a:schemeClr>
                </a:solidFill>
                <a:latin typeface="Arial Black" pitchFamily="34" charset="0"/>
              </a:rPr>
              <a:t>Parallel Processing</a:t>
            </a:r>
          </a:p>
          <a:p>
            <a:pPr marL="285750" indent="-285750" algn="just">
              <a:buFont typeface="Wingdings" pitchFamily="2" charset="2"/>
              <a:buChar char="§"/>
            </a:pPr>
            <a:r>
              <a:rPr lang="en-US" dirty="0"/>
              <a:t>Parallel processing refers to the simultaneous execution of multiple computations, leveraging multiple processors or cores to enhance computational speed and efficiency. </a:t>
            </a:r>
          </a:p>
          <a:p>
            <a:pPr marL="285750" indent="-285750" algn="just">
              <a:buFont typeface="Wingdings" pitchFamily="2" charset="2"/>
              <a:buChar char="§"/>
            </a:pPr>
            <a:r>
              <a:rPr lang="en-US" dirty="0"/>
              <a:t>This approach is particularly relevant in the context of machine learning, where the complexity and volume of data often exceed the capabilities of traditional serial processing methods. </a:t>
            </a:r>
          </a:p>
          <a:p>
            <a:pPr marL="285750" indent="-285750" algn="just">
              <a:buFont typeface="Wingdings" pitchFamily="2" charset="2"/>
              <a:buChar char="§"/>
            </a:pPr>
            <a:r>
              <a:rPr lang="en-US" dirty="0"/>
              <a:t>By distributing tasks across multiple processing units, parallel processing enables the handling of large-scale datasets and the training of complex models, such as artificial neural networks (ANNs). </a:t>
            </a:r>
          </a:p>
          <a:p>
            <a:pPr marL="285750" indent="-285750" algn="just">
              <a:buFont typeface="Wingdings" pitchFamily="2" charset="2"/>
              <a:buChar char="§"/>
            </a:pPr>
            <a:r>
              <a:rPr lang="en-US" dirty="0"/>
              <a:t>The rise of parallel processing technologies, including multi-core processors, graphics processing units (GPUs), and field-programmable gate arrays (FPGAs), has revolutionized the landscape of computational tasks in machine learning. </a:t>
            </a:r>
          </a:p>
          <a:p>
            <a:pPr marL="285750" indent="-285750" algn="just">
              <a:buFont typeface="Wingdings" pitchFamily="2" charset="2"/>
              <a:buChar char="§"/>
            </a:pPr>
            <a:r>
              <a:rPr lang="en-US" dirty="0"/>
              <a:t>These architectures allow for efficient data handling and computation, significantly reducing the time required for model training and inference. </a:t>
            </a:r>
          </a:p>
          <a:p>
            <a:pPr marL="285750" indent="-285750" algn="just">
              <a:buFont typeface="Wingdings" pitchFamily="2" charset="2"/>
              <a:buChar char="§"/>
            </a:pPr>
            <a:r>
              <a:rPr lang="en-US" dirty="0"/>
              <a:t>As a result, parallel processing has become a cornerstone of deep learning frameworks, where large neural networks must be trained on vast datasets. </a:t>
            </a:r>
          </a:p>
          <a:p>
            <a:pPr marL="285750" indent="-285750" algn="just">
              <a:buFont typeface="Wingdings" pitchFamily="2" charset="2"/>
              <a:buChar char="§"/>
            </a:pPr>
            <a:r>
              <a:rPr lang="en-US" dirty="0"/>
              <a:t>This paper examines the foundational concepts of parallel processing, its application in machine learning, and the ongoing innovations that continue to enhance computational efficiency and scalability in artificial intelligence.</a:t>
            </a:r>
          </a:p>
          <a:p>
            <a:pPr algn="just"/>
            <a:r>
              <a:rPr lang="en-US" dirty="0"/>
              <a:t>      (Hennessy &amp; Patterson, 2011; Kirk &amp; Hwu, 2016; Chen et al., 2016).</a:t>
            </a:r>
          </a:p>
        </p:txBody>
      </p:sp>
    </p:spTree>
    <p:extLst>
      <p:ext uri="{BB962C8B-B14F-4D97-AF65-F5344CB8AC3E}">
        <p14:creationId xmlns:p14="http://schemas.microsoft.com/office/powerpoint/2010/main" val="3387483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228600"/>
            <a:ext cx="8229600" cy="6463308"/>
          </a:xfrm>
          <a:prstGeom prst="rect">
            <a:avLst/>
          </a:prstGeom>
        </p:spPr>
        <p:txBody>
          <a:bodyPr wrap="square">
            <a:spAutoFit/>
          </a:bodyPr>
          <a:lstStyle/>
          <a:p>
            <a:pPr algn="just"/>
            <a:r>
              <a:rPr lang="en-US" b="1" dirty="0">
                <a:solidFill>
                  <a:schemeClr val="accent1">
                    <a:lumMod val="50000"/>
                  </a:schemeClr>
                </a:solidFill>
                <a:latin typeface="Arial Black" pitchFamily="34" charset="0"/>
              </a:rPr>
              <a:t>Hardware-Software Co-design</a:t>
            </a:r>
          </a:p>
          <a:p>
            <a:pPr marL="285750" indent="-285750" algn="just">
              <a:buFont typeface="Wingdings" pitchFamily="2" charset="2"/>
              <a:buChar char="§"/>
            </a:pPr>
            <a:r>
              <a:rPr lang="en-US" dirty="0"/>
              <a:t>Hardware-software co-design is an integrated approach that emphasizes the simultaneous development of hardware and software components to optimize system performance and efficiency. </a:t>
            </a:r>
          </a:p>
          <a:p>
            <a:pPr marL="285750" indent="-285750" algn="just">
              <a:buFont typeface="Wingdings" pitchFamily="2" charset="2"/>
              <a:buChar char="§"/>
            </a:pPr>
            <a:r>
              <a:rPr lang="en-US" dirty="0"/>
              <a:t>This methodology is particularly vital in fields such as embedded systems, telecommunications, and machine learning, where the interplay between hardware capabilities and software algorithms significantly impacts overall functionality. </a:t>
            </a:r>
          </a:p>
          <a:p>
            <a:pPr marL="285750" indent="-285750" algn="just">
              <a:buFont typeface="Wingdings" pitchFamily="2" charset="2"/>
              <a:buChar char="§"/>
            </a:pPr>
            <a:r>
              <a:rPr lang="en-US" dirty="0"/>
              <a:t>By addressing both domains concurrently, designers can leverage the strengths of each to achieve better performance, lower power consumption, and enhanced scalability. </a:t>
            </a:r>
          </a:p>
          <a:p>
            <a:pPr marL="285750" indent="-285750" algn="just">
              <a:buFont typeface="Wingdings" pitchFamily="2" charset="2"/>
              <a:buChar char="§"/>
            </a:pPr>
            <a:r>
              <a:rPr lang="en-US" dirty="0"/>
              <a:t>In machine learning applications, the demand for high computational power and efficiency has necessitated innovative co-design strategies that effectively combine custom hardware architectures, such as field-programmable gate arrays (FPGAs) and application-specific integrated circuits (ASICs), with sophisticated algorithms. </a:t>
            </a:r>
          </a:p>
          <a:p>
            <a:pPr marL="285750" indent="-285750" algn="just">
              <a:buFont typeface="Wingdings" pitchFamily="2" charset="2"/>
              <a:buChar char="§"/>
            </a:pPr>
            <a:r>
              <a:rPr lang="en-US" dirty="0"/>
              <a:t>This synergy allows for the development of tailored solutions that meet the specific requirements of various applications, improving training times and inference speeds.</a:t>
            </a:r>
          </a:p>
          <a:p>
            <a:pPr marL="285750" indent="-285750" algn="just">
              <a:buFont typeface="Wingdings" pitchFamily="2" charset="2"/>
              <a:buChar char="§"/>
            </a:pPr>
            <a:r>
              <a:rPr lang="en-US" dirty="0"/>
              <a:t>This paper explores the principles of hardware-software co-design, its significance in optimizing machine learning frameworks, and emerging trends that promise to further advance this field, fostering the next generation of artificial intelligence applications. </a:t>
            </a:r>
          </a:p>
          <a:p>
            <a:pPr algn="just"/>
            <a:r>
              <a:rPr lang="en-US" dirty="0"/>
              <a:t>      (Poon &amp; Chai, 2008; Suda et al., 2016; Zhang et al., 2018).</a:t>
            </a:r>
          </a:p>
        </p:txBody>
      </p:sp>
    </p:spTree>
    <p:extLst>
      <p:ext uri="{BB962C8B-B14F-4D97-AF65-F5344CB8AC3E}">
        <p14:creationId xmlns:p14="http://schemas.microsoft.com/office/powerpoint/2010/main" val="2886996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0218" y="152400"/>
            <a:ext cx="8534400" cy="6463308"/>
          </a:xfrm>
          <a:prstGeom prst="rect">
            <a:avLst/>
          </a:prstGeom>
        </p:spPr>
        <p:txBody>
          <a:bodyPr wrap="square">
            <a:spAutoFit/>
          </a:bodyPr>
          <a:lstStyle/>
          <a:p>
            <a:pPr algn="just"/>
            <a:r>
              <a:rPr lang="en-US" b="1" dirty="0">
                <a:solidFill>
                  <a:schemeClr val="accent1">
                    <a:lumMod val="50000"/>
                  </a:schemeClr>
                </a:solidFill>
                <a:latin typeface="Arial Black" pitchFamily="34" charset="0"/>
              </a:rPr>
              <a:t>Computational Efficiency</a:t>
            </a:r>
          </a:p>
          <a:p>
            <a:pPr marL="285750" indent="-285750" algn="just">
              <a:buFont typeface="Wingdings" pitchFamily="2" charset="2"/>
              <a:buChar char="§"/>
            </a:pPr>
            <a:r>
              <a:rPr lang="en-US" dirty="0"/>
              <a:t>Computational efficiency refers to the effectiveness of a computational process in utilizing resources, such as time, memory, and energy, to perform tasks. </a:t>
            </a:r>
          </a:p>
          <a:p>
            <a:pPr marL="285750" indent="-285750" algn="just">
              <a:buFont typeface="Wingdings" pitchFamily="2" charset="2"/>
              <a:buChar char="§"/>
            </a:pPr>
            <a:r>
              <a:rPr lang="en-US" dirty="0"/>
              <a:t>In the context of machine learning and artificial intelligence, achieving high computational efficiency is crucial due to the increasing complexity of algorithms and the growing size of datasets. </a:t>
            </a:r>
          </a:p>
          <a:p>
            <a:pPr marL="285750" indent="-285750" algn="just">
              <a:buFont typeface="Wingdings" pitchFamily="2" charset="2"/>
              <a:buChar char="§"/>
            </a:pPr>
            <a:r>
              <a:rPr lang="en-US" dirty="0"/>
              <a:t>Efficient algorithms not only reduce training and inference times but also lower operational costs and energy consumption, making them essential for practical applications. </a:t>
            </a:r>
          </a:p>
          <a:p>
            <a:pPr marL="285750" indent="-285750" algn="just">
              <a:buFont typeface="Wingdings" pitchFamily="2" charset="2"/>
              <a:buChar char="§"/>
            </a:pPr>
            <a:r>
              <a:rPr lang="en-US" dirty="0"/>
              <a:t>With the advent of deep learning, traditional computational methods have often struggled to keep pace with the demands of large-scale data processing and model training. </a:t>
            </a:r>
          </a:p>
          <a:p>
            <a:pPr marL="285750" indent="-285750" algn="just">
              <a:buFont typeface="Wingdings" pitchFamily="2" charset="2"/>
              <a:buChar char="§"/>
            </a:pPr>
            <a:r>
              <a:rPr lang="en-US" dirty="0"/>
              <a:t>Consequently, researchers have turned to advanced hardware architectures, such as graphics processing units (GPUs) and field-programmable gate arrays (FPGAs), which can significantly enhance computational efficiency by enabling parallel processing and optimized resource utilization. </a:t>
            </a:r>
          </a:p>
          <a:p>
            <a:pPr marL="285750" indent="-285750" algn="just">
              <a:buFont typeface="Wingdings" pitchFamily="2" charset="2"/>
              <a:buChar char="§"/>
            </a:pPr>
            <a:r>
              <a:rPr lang="en-US" dirty="0"/>
              <a:t>Moreover, algorithmic innovations, including pruning, quantization, and distillation, have emerged as effective strategies to improve model efficiency without compromising performance. </a:t>
            </a:r>
          </a:p>
          <a:p>
            <a:pPr marL="285750" indent="-285750" algn="just">
              <a:buFont typeface="Wingdings" pitchFamily="2" charset="2"/>
              <a:buChar char="§"/>
            </a:pPr>
            <a:r>
              <a:rPr lang="en-US" dirty="0"/>
              <a:t>This paper explores the concept of computational efficiency, its significance in machine learning, and the various strategies and technologies that contribute to optimizing performance in artificial intelligence applications.</a:t>
            </a:r>
          </a:p>
          <a:p>
            <a:pPr algn="just"/>
            <a:r>
              <a:rPr lang="en-US" dirty="0"/>
              <a:t>       (Pérez et al., 2019; Huang et al., 2016; Han et al., 2015).</a:t>
            </a:r>
          </a:p>
        </p:txBody>
      </p:sp>
    </p:spTree>
    <p:extLst>
      <p:ext uri="{BB962C8B-B14F-4D97-AF65-F5344CB8AC3E}">
        <p14:creationId xmlns:p14="http://schemas.microsoft.com/office/powerpoint/2010/main" val="3848674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6254" y="457200"/>
            <a:ext cx="8686800" cy="5632311"/>
          </a:xfrm>
          <a:prstGeom prst="rect">
            <a:avLst/>
          </a:prstGeom>
        </p:spPr>
        <p:txBody>
          <a:bodyPr wrap="square">
            <a:spAutoFit/>
          </a:bodyPr>
          <a:lstStyle/>
          <a:p>
            <a:pPr algn="just"/>
            <a:r>
              <a:rPr lang="en-US" b="1" dirty="0">
                <a:solidFill>
                  <a:schemeClr val="accent1">
                    <a:lumMod val="50000"/>
                  </a:schemeClr>
                </a:solidFill>
                <a:latin typeface="Arial Black" pitchFamily="34" charset="0"/>
              </a:rPr>
              <a:t>Hardware Description Languages</a:t>
            </a:r>
          </a:p>
          <a:p>
            <a:pPr marL="285750" indent="-285750" algn="just">
              <a:buFont typeface="Wingdings" pitchFamily="2" charset="2"/>
              <a:buChar char="§"/>
            </a:pPr>
            <a:r>
              <a:rPr lang="en-US" dirty="0"/>
              <a:t>Hardware Description Languages (HDLs) are specialized programming languages used to model, design, and simulate electronic systems and digital circuits. </a:t>
            </a:r>
          </a:p>
          <a:p>
            <a:pPr marL="285750" indent="-285750" algn="just">
              <a:buFont typeface="Wingdings" pitchFamily="2" charset="2"/>
              <a:buChar char="§"/>
            </a:pPr>
            <a:r>
              <a:rPr lang="en-US" dirty="0"/>
              <a:t>HDLs, such as VHDL (VHSIC Hardware Description Language) and Verilog, provide a framework for expressing hardware behavior and structure at various levels of abstraction, from high-level specifications to gate-level implementations. </a:t>
            </a:r>
          </a:p>
          <a:p>
            <a:pPr marL="285750" indent="-285750" algn="just">
              <a:buFont typeface="Wingdings" pitchFamily="2" charset="2"/>
              <a:buChar char="§"/>
            </a:pPr>
            <a:r>
              <a:rPr lang="en-US" dirty="0"/>
              <a:t>This capability is essential in the design and development of complex systems, enabling engineers to create accurate and efficient representations of hardware components. </a:t>
            </a:r>
          </a:p>
          <a:p>
            <a:pPr marL="285750" indent="-285750" algn="just">
              <a:buFont typeface="Wingdings" pitchFamily="2" charset="2"/>
              <a:buChar char="§"/>
            </a:pPr>
            <a:r>
              <a:rPr lang="en-US" dirty="0"/>
              <a:t>In the context of machine learning, HDLs play a crucial role in optimizing the performance of artificial neural networks (ANNs) by facilitating their implementation on hardware platforms such as field-programmable gate arrays (FPGAs) and application-specific integrated circuits (ASICs). </a:t>
            </a:r>
          </a:p>
          <a:p>
            <a:pPr marL="285750" indent="-285750" algn="just">
              <a:buFont typeface="Wingdings" pitchFamily="2" charset="2"/>
              <a:buChar char="§"/>
            </a:pPr>
            <a:r>
              <a:rPr lang="en-US" dirty="0"/>
              <a:t>By leveraging HDLs, designers can achieve parallel processing capabilities and improve the speed and efficiency of model training and inference. </a:t>
            </a:r>
          </a:p>
          <a:p>
            <a:pPr marL="285750" indent="-285750" algn="just">
              <a:buFont typeface="Wingdings" pitchFamily="2" charset="2"/>
              <a:buChar char="§"/>
            </a:pPr>
            <a:r>
              <a:rPr lang="en-US" dirty="0"/>
              <a:t>Furthermore, HDLs support rapid prototyping and verification processes, allowing for iterative design improvements and reduced time-to-market. </a:t>
            </a:r>
          </a:p>
          <a:p>
            <a:pPr marL="285750" indent="-285750" algn="just">
              <a:buFont typeface="Wingdings" pitchFamily="2" charset="2"/>
              <a:buChar char="§"/>
            </a:pPr>
            <a:r>
              <a:rPr lang="en-US" dirty="0"/>
              <a:t>This paper examines the significance of HDLs in hardware design, their application in machine learning systems, and the innovations that continue to shape the future of hardware-software co-design.</a:t>
            </a:r>
          </a:p>
          <a:p>
            <a:pPr algn="just"/>
            <a:r>
              <a:rPr lang="en-US" dirty="0"/>
              <a:t>      (Zhang et al., 2017; Suda et al., 2016; Gajski et al., 2009).</a:t>
            </a:r>
          </a:p>
        </p:txBody>
      </p:sp>
    </p:spTree>
    <p:extLst>
      <p:ext uri="{BB962C8B-B14F-4D97-AF65-F5344CB8AC3E}">
        <p14:creationId xmlns:p14="http://schemas.microsoft.com/office/powerpoint/2010/main" val="1369457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
            <a:ext cx="8458200" cy="5355312"/>
          </a:xfrm>
          <a:prstGeom prst="rect">
            <a:avLst/>
          </a:prstGeom>
        </p:spPr>
        <p:txBody>
          <a:bodyPr wrap="square">
            <a:spAutoFit/>
          </a:bodyPr>
          <a:lstStyle/>
          <a:p>
            <a:pPr algn="just"/>
            <a:r>
              <a:rPr lang="en-US" b="1" dirty="0">
                <a:solidFill>
                  <a:srgbClr val="197B09"/>
                </a:solidFill>
                <a:latin typeface="Arial Black" pitchFamily="34" charset="0"/>
              </a:rPr>
              <a:t>LITERATURE REVIEW</a:t>
            </a:r>
          </a:p>
          <a:p>
            <a:pPr algn="just"/>
            <a:endParaRPr lang="en-US" dirty="0"/>
          </a:p>
          <a:p>
            <a:pPr algn="just"/>
            <a:r>
              <a:rPr lang="en-US" b="1" dirty="0">
                <a:solidFill>
                  <a:schemeClr val="accent1">
                    <a:lumMod val="50000"/>
                  </a:schemeClr>
                </a:solidFill>
                <a:latin typeface="Arial Black" pitchFamily="34" charset="0"/>
              </a:rPr>
              <a:t>Machine Learning: </a:t>
            </a:r>
          </a:p>
          <a:p>
            <a:pPr marL="285750" indent="-285750" algn="just">
              <a:buFont typeface="Wingdings" pitchFamily="2" charset="2"/>
              <a:buChar char="§"/>
            </a:pPr>
            <a:r>
              <a:rPr lang="en-US" dirty="0"/>
              <a:t>Machine learning (ML) is a subset of artificial intelligence that focuses on the development of algorithms that enable computers to learn from and make predictions based on data. </a:t>
            </a:r>
          </a:p>
          <a:p>
            <a:pPr marL="285750" indent="-285750" algn="just">
              <a:buFont typeface="Wingdings" pitchFamily="2" charset="2"/>
              <a:buChar char="§"/>
            </a:pPr>
            <a:r>
              <a:rPr lang="en-US" dirty="0"/>
              <a:t>It has seen rapid growth, particularly in the last decade, due to the availability of large datasets and advancements in computational power. </a:t>
            </a:r>
          </a:p>
          <a:p>
            <a:pPr marL="285750" indent="-285750" algn="just">
              <a:buFont typeface="Wingdings" pitchFamily="2" charset="2"/>
              <a:buChar char="§"/>
            </a:pPr>
            <a:r>
              <a:rPr lang="en-US" dirty="0"/>
              <a:t>Traditional ML algorithms, such as decision trees and support vector machines, have paved the way for more complex models, particularly deep learning, which leverages multilayered architectures to capture intricate patterns in data. </a:t>
            </a:r>
          </a:p>
          <a:p>
            <a:pPr marL="285750" indent="-285750" algn="just">
              <a:buFont typeface="Wingdings" pitchFamily="2" charset="2"/>
              <a:buChar char="§"/>
            </a:pPr>
            <a:r>
              <a:rPr lang="en-US" dirty="0"/>
              <a:t>The introduction of big data has transformed the landscape of ML, necessitating more sophisticated techniques to manage and analyze vast amounts of information. </a:t>
            </a:r>
          </a:p>
          <a:p>
            <a:pPr marL="285750" indent="-285750" algn="just">
              <a:buFont typeface="Wingdings" pitchFamily="2" charset="2"/>
              <a:buChar char="§"/>
            </a:pPr>
            <a:r>
              <a:rPr lang="en-US" dirty="0"/>
              <a:t>Deep learning, characterized by artificial neural networks (ANNs) with multiple hidden layers, has emerged as a powerful tool for tackling problems in areas such as image and speech recognition, natural language processing, and autonomous driving. </a:t>
            </a:r>
          </a:p>
          <a:p>
            <a:pPr marL="285750" indent="-285750" algn="just">
              <a:buFont typeface="Wingdings" pitchFamily="2" charset="2"/>
              <a:buChar char="§"/>
            </a:pPr>
            <a:r>
              <a:rPr lang="en-US" dirty="0"/>
              <a:t>These advancements have not only improved accuracy but have also broadened the applicability of ML across diverse fields, including healthcare, finance, and robotics. </a:t>
            </a:r>
          </a:p>
          <a:p>
            <a:pPr algn="just"/>
            <a:r>
              <a:rPr lang="en-US" dirty="0"/>
              <a:t>      (Jordan &amp; Mitchell, 2015; LeCun et al., 2015; Goodfellow et al., 2016).</a:t>
            </a:r>
          </a:p>
        </p:txBody>
      </p:sp>
    </p:spTree>
    <p:extLst>
      <p:ext uri="{BB962C8B-B14F-4D97-AF65-F5344CB8AC3E}">
        <p14:creationId xmlns:p14="http://schemas.microsoft.com/office/powerpoint/2010/main" val="37035943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TotalTime>
  <Words>5734</Words>
  <Application>Microsoft Office PowerPoint</Application>
  <PresentationFormat>On-screen Show (4:3)</PresentationFormat>
  <Paragraphs>453</Paragraphs>
  <Slides>40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40</vt:i4>
      </vt:variant>
    </vt:vector>
  </HeadingPairs>
  <TitlesOfParts>
    <vt:vector size="48" baseType="lpstr">
      <vt:lpstr>Algerian</vt:lpstr>
      <vt:lpstr>Arial</vt:lpstr>
      <vt:lpstr>Arial Black</vt:lpstr>
      <vt:lpstr>Calibri</vt:lpstr>
      <vt:lpstr>Cambria Math</vt:lpstr>
      <vt:lpstr>Rockwell</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Satyendra</dc:creator>
  <cp:lastModifiedBy>Advocate Dr Kazi Abdul Mannan</cp:lastModifiedBy>
  <cp:revision>78</cp:revision>
  <dcterms:created xsi:type="dcterms:W3CDTF">2024-05-05T02:29:03Z</dcterms:created>
  <dcterms:modified xsi:type="dcterms:W3CDTF">2024-12-29T14:28:46Z</dcterms:modified>
</cp:coreProperties>
</file>