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57" r:id="rId4"/>
    <p:sldId id="258" r:id="rId5"/>
    <p:sldId id="259" r:id="rId6"/>
    <p:sldId id="274" r:id="rId7"/>
    <p:sldId id="275" r:id="rId8"/>
    <p:sldId id="276" r:id="rId9"/>
    <p:sldId id="277" r:id="rId10"/>
    <p:sldId id="278" r:id="rId11"/>
    <p:sldId id="280" r:id="rId12"/>
    <p:sldId id="279" r:id="rId13"/>
    <p:sldId id="260" r:id="rId14"/>
    <p:sldId id="263" r:id="rId15"/>
    <p:sldId id="281" r:id="rId16"/>
    <p:sldId id="282" r:id="rId17"/>
    <p:sldId id="283" r:id="rId18"/>
    <p:sldId id="284" r:id="rId19"/>
    <p:sldId id="285" r:id="rId20"/>
    <p:sldId id="286" r:id="rId21"/>
    <p:sldId id="287" r:id="rId22"/>
    <p:sldId id="289" r:id="rId23"/>
    <p:sldId id="288" r:id="rId24"/>
    <p:sldId id="290" r:id="rId25"/>
    <p:sldId id="291" r:id="rId26"/>
    <p:sldId id="292" r:id="rId27"/>
    <p:sldId id="294" r:id="rId28"/>
    <p:sldId id="293" r:id="rId29"/>
    <p:sldId id="295" r:id="rId30"/>
    <p:sldId id="296" r:id="rId31"/>
    <p:sldId id="297" r:id="rId32"/>
    <p:sldId id="298" r:id="rId33"/>
    <p:sldId id="299" r:id="rId34"/>
    <p:sldId id="300" r:id="rId35"/>
    <p:sldId id="301" r:id="rId36"/>
    <p:sldId id="262" r:id="rId37"/>
    <p:sldId id="302" r:id="rId38"/>
    <p:sldId id="264" r:id="rId39"/>
    <p:sldId id="261" r:id="rId40"/>
    <p:sldId id="272"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546" y="67"/>
      </p:cViewPr>
      <p:guideLst>
        <p:guide orient="horz" pos="2160"/>
        <p:guide pos="2880"/>
      </p:guideLst>
    </p:cSldViewPr>
  </p:slideViewPr>
  <p:notesTextViewPr>
    <p:cViewPr>
      <p:scale>
        <a:sx n="1" d="1"/>
        <a:sy n="1" d="1"/>
      </p:scale>
      <p:origin x="0" y="0"/>
    </p:cViewPr>
  </p:notesTextViewPr>
  <p:sorterViewPr>
    <p:cViewPr>
      <p:scale>
        <a:sx n="60" d="100"/>
        <a:sy n="6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5150885-0C48-4201-9D17-5050DF2B3046}" type="datetimeFigureOut">
              <a:rPr lang="en-US" smtClean="0"/>
              <a:t>12/15/2024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2E6878-D8C2-4C64-84F0-FE6EB358B19F}" type="slidenum">
              <a:rPr lang="en-US" smtClean="0"/>
              <a:t>‹#›</a:t>
            </a:fld>
            <a:endParaRPr lang="en-US" dirty="0"/>
          </a:p>
        </p:txBody>
      </p:sp>
    </p:spTree>
    <p:extLst>
      <p:ext uri="{BB962C8B-B14F-4D97-AF65-F5344CB8AC3E}">
        <p14:creationId xmlns:p14="http://schemas.microsoft.com/office/powerpoint/2010/main" val="3619979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150885-0C48-4201-9D17-5050DF2B3046}" type="datetimeFigureOut">
              <a:rPr lang="en-US" smtClean="0"/>
              <a:t>12/15/2024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2E6878-D8C2-4C64-84F0-FE6EB358B19F}" type="slidenum">
              <a:rPr lang="en-US" smtClean="0"/>
              <a:t>‹#›</a:t>
            </a:fld>
            <a:endParaRPr lang="en-US" dirty="0"/>
          </a:p>
        </p:txBody>
      </p:sp>
    </p:spTree>
    <p:extLst>
      <p:ext uri="{BB962C8B-B14F-4D97-AF65-F5344CB8AC3E}">
        <p14:creationId xmlns:p14="http://schemas.microsoft.com/office/powerpoint/2010/main" val="1520705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150885-0C48-4201-9D17-5050DF2B3046}" type="datetimeFigureOut">
              <a:rPr lang="en-US" smtClean="0"/>
              <a:t>12/15/2024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2E6878-D8C2-4C64-84F0-FE6EB358B19F}" type="slidenum">
              <a:rPr lang="en-US" smtClean="0"/>
              <a:t>‹#›</a:t>
            </a:fld>
            <a:endParaRPr lang="en-US" dirty="0"/>
          </a:p>
        </p:txBody>
      </p:sp>
    </p:spTree>
    <p:extLst>
      <p:ext uri="{BB962C8B-B14F-4D97-AF65-F5344CB8AC3E}">
        <p14:creationId xmlns:p14="http://schemas.microsoft.com/office/powerpoint/2010/main" val="133944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150885-0C48-4201-9D17-5050DF2B3046}" type="datetimeFigureOut">
              <a:rPr lang="en-US" smtClean="0"/>
              <a:t>12/15/2024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2E6878-D8C2-4C64-84F0-FE6EB358B19F}" type="slidenum">
              <a:rPr lang="en-US" smtClean="0"/>
              <a:t>‹#›</a:t>
            </a:fld>
            <a:endParaRPr lang="en-US" dirty="0"/>
          </a:p>
        </p:txBody>
      </p:sp>
    </p:spTree>
    <p:extLst>
      <p:ext uri="{BB962C8B-B14F-4D97-AF65-F5344CB8AC3E}">
        <p14:creationId xmlns:p14="http://schemas.microsoft.com/office/powerpoint/2010/main" val="3160621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150885-0C48-4201-9D17-5050DF2B3046}" type="datetimeFigureOut">
              <a:rPr lang="en-US" smtClean="0"/>
              <a:t>12/15/2024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2E6878-D8C2-4C64-84F0-FE6EB358B19F}" type="slidenum">
              <a:rPr lang="en-US" smtClean="0"/>
              <a:t>‹#›</a:t>
            </a:fld>
            <a:endParaRPr lang="en-US" dirty="0"/>
          </a:p>
        </p:txBody>
      </p:sp>
    </p:spTree>
    <p:extLst>
      <p:ext uri="{BB962C8B-B14F-4D97-AF65-F5344CB8AC3E}">
        <p14:creationId xmlns:p14="http://schemas.microsoft.com/office/powerpoint/2010/main" val="1742477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5150885-0C48-4201-9D17-5050DF2B3046}" type="datetimeFigureOut">
              <a:rPr lang="en-US" smtClean="0"/>
              <a:t>12/15/2024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2E6878-D8C2-4C64-84F0-FE6EB358B19F}" type="slidenum">
              <a:rPr lang="en-US" smtClean="0"/>
              <a:t>‹#›</a:t>
            </a:fld>
            <a:endParaRPr lang="en-US" dirty="0"/>
          </a:p>
        </p:txBody>
      </p:sp>
    </p:spTree>
    <p:extLst>
      <p:ext uri="{BB962C8B-B14F-4D97-AF65-F5344CB8AC3E}">
        <p14:creationId xmlns:p14="http://schemas.microsoft.com/office/powerpoint/2010/main" val="1890411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5150885-0C48-4201-9D17-5050DF2B3046}" type="datetimeFigureOut">
              <a:rPr lang="en-US" smtClean="0"/>
              <a:t>12/15/2024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2E6878-D8C2-4C64-84F0-FE6EB358B19F}" type="slidenum">
              <a:rPr lang="en-US" smtClean="0"/>
              <a:t>‹#›</a:t>
            </a:fld>
            <a:endParaRPr lang="en-US" dirty="0"/>
          </a:p>
        </p:txBody>
      </p:sp>
    </p:spTree>
    <p:extLst>
      <p:ext uri="{BB962C8B-B14F-4D97-AF65-F5344CB8AC3E}">
        <p14:creationId xmlns:p14="http://schemas.microsoft.com/office/powerpoint/2010/main" val="1625834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5150885-0C48-4201-9D17-5050DF2B3046}" type="datetimeFigureOut">
              <a:rPr lang="en-US" smtClean="0"/>
              <a:t>12/15/2024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2E6878-D8C2-4C64-84F0-FE6EB358B19F}" type="slidenum">
              <a:rPr lang="en-US" smtClean="0"/>
              <a:t>‹#›</a:t>
            </a:fld>
            <a:endParaRPr lang="en-US" dirty="0"/>
          </a:p>
        </p:txBody>
      </p:sp>
    </p:spTree>
    <p:extLst>
      <p:ext uri="{BB962C8B-B14F-4D97-AF65-F5344CB8AC3E}">
        <p14:creationId xmlns:p14="http://schemas.microsoft.com/office/powerpoint/2010/main" val="198818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150885-0C48-4201-9D17-5050DF2B3046}" type="datetimeFigureOut">
              <a:rPr lang="en-US" smtClean="0"/>
              <a:t>12/15/2024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2E6878-D8C2-4C64-84F0-FE6EB358B19F}" type="slidenum">
              <a:rPr lang="en-US" smtClean="0"/>
              <a:t>‹#›</a:t>
            </a:fld>
            <a:endParaRPr lang="en-US" dirty="0"/>
          </a:p>
        </p:txBody>
      </p:sp>
    </p:spTree>
    <p:extLst>
      <p:ext uri="{BB962C8B-B14F-4D97-AF65-F5344CB8AC3E}">
        <p14:creationId xmlns:p14="http://schemas.microsoft.com/office/powerpoint/2010/main" val="306072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150885-0C48-4201-9D17-5050DF2B3046}" type="datetimeFigureOut">
              <a:rPr lang="en-US" smtClean="0"/>
              <a:t>12/15/2024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2E6878-D8C2-4C64-84F0-FE6EB358B19F}" type="slidenum">
              <a:rPr lang="en-US" smtClean="0"/>
              <a:t>‹#›</a:t>
            </a:fld>
            <a:endParaRPr lang="en-US" dirty="0"/>
          </a:p>
        </p:txBody>
      </p:sp>
    </p:spTree>
    <p:extLst>
      <p:ext uri="{BB962C8B-B14F-4D97-AF65-F5344CB8AC3E}">
        <p14:creationId xmlns:p14="http://schemas.microsoft.com/office/powerpoint/2010/main" val="1558150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150885-0C48-4201-9D17-5050DF2B3046}" type="datetimeFigureOut">
              <a:rPr lang="en-US" smtClean="0"/>
              <a:t>12/15/2024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2E6878-D8C2-4C64-84F0-FE6EB358B19F}" type="slidenum">
              <a:rPr lang="en-US" smtClean="0"/>
              <a:t>‹#›</a:t>
            </a:fld>
            <a:endParaRPr lang="en-US" dirty="0"/>
          </a:p>
        </p:txBody>
      </p:sp>
    </p:spTree>
    <p:extLst>
      <p:ext uri="{BB962C8B-B14F-4D97-AF65-F5344CB8AC3E}">
        <p14:creationId xmlns:p14="http://schemas.microsoft.com/office/powerpoint/2010/main" val="3900540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150885-0C48-4201-9D17-5050DF2B3046}" type="datetimeFigureOut">
              <a:rPr lang="en-US" smtClean="0"/>
              <a:t>12/15/2024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2E6878-D8C2-4C64-84F0-FE6EB358B19F}" type="slidenum">
              <a:rPr lang="en-US" smtClean="0"/>
              <a:t>‹#›</a:t>
            </a:fld>
            <a:endParaRPr lang="en-US" dirty="0"/>
          </a:p>
        </p:txBody>
      </p:sp>
    </p:spTree>
    <p:extLst>
      <p:ext uri="{BB962C8B-B14F-4D97-AF65-F5344CB8AC3E}">
        <p14:creationId xmlns:p14="http://schemas.microsoft.com/office/powerpoint/2010/main" val="3282153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152400"/>
            <a:ext cx="8534400" cy="6709529"/>
          </a:xfrm>
          <a:prstGeom prst="rect">
            <a:avLst/>
          </a:prstGeom>
          <a:noFill/>
        </p:spPr>
        <p:txBody>
          <a:bodyPr wrap="square" rtlCol="0">
            <a:spAutoFit/>
          </a:bodyPr>
          <a:lstStyle/>
          <a:p>
            <a:pPr algn="ctr"/>
            <a:r>
              <a:rPr lang="en-US" sz="1600" b="1" dirty="0">
                <a:latin typeface="+mj-lt"/>
              </a:rPr>
              <a:t> </a:t>
            </a:r>
            <a:r>
              <a:rPr lang="en-US" sz="1400" b="1" dirty="0"/>
              <a:t> </a:t>
            </a:r>
            <a:r>
              <a:rPr lang="en-US" b="1" dirty="0"/>
              <a:t>TO DEVELOP “UNIFIED COMPLEX RADIO ANTENNA “ BY VERILOG &amp; TEST BENCH</a:t>
            </a:r>
          </a:p>
          <a:p>
            <a:pPr algn="ctr"/>
            <a:endParaRPr lang="en-US" sz="1400" dirty="0"/>
          </a:p>
          <a:p>
            <a:pPr algn="ctr"/>
            <a:endParaRPr lang="en-US" sz="1600" dirty="0">
              <a:latin typeface="+mj-lt"/>
            </a:endParaRPr>
          </a:p>
          <a:p>
            <a:pPr algn="ctr"/>
            <a:r>
              <a:rPr lang="en-US" sz="1400" b="1" dirty="0"/>
              <a:t>BY</a:t>
            </a:r>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r>
              <a:rPr lang="en-US" sz="1400" b="1" dirty="0"/>
              <a:t>ER. SATYENDRA PRASAD RAJGOND</a:t>
            </a:r>
          </a:p>
          <a:p>
            <a:pPr algn="ctr"/>
            <a:r>
              <a:rPr lang="en-US" sz="1400" b="1" dirty="0"/>
              <a:t>director.gitarc.tarc@gmail.com</a:t>
            </a:r>
          </a:p>
          <a:p>
            <a:pPr algn="ctr"/>
            <a:r>
              <a:rPr lang="en-US" sz="1400" b="1" dirty="0"/>
              <a:t>DIRECTOR_TECHNOLOGY &amp; RESEARCH CENTRE</a:t>
            </a:r>
            <a:endParaRPr lang="en-US" sz="1400" dirty="0"/>
          </a:p>
          <a:p>
            <a:pPr algn="ctr"/>
            <a:r>
              <a:rPr lang="en-US" sz="1400" b="1" dirty="0"/>
              <a:t> </a:t>
            </a:r>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r>
              <a:rPr lang="en-US" sz="1600" b="1" dirty="0"/>
              <a:t>GONDWANA INTERNATIONAL TECHNOLOGY &amp; RESEARCH CENTRE (GITARC) BHATPAR RANI, [INDIA]</a:t>
            </a:r>
            <a:endParaRPr lang="en-US" sz="1400" b="1" dirty="0"/>
          </a:p>
          <a:p>
            <a:pPr algn="ctr"/>
            <a:r>
              <a:rPr lang="en-US" sz="1200" b="1" dirty="0"/>
              <a:t>INTERNATIONAL PRINCIPAL AUTHOR (Author ID: Sci50161223)</a:t>
            </a:r>
          </a:p>
          <a:p>
            <a:pPr algn="just"/>
            <a:r>
              <a:rPr lang="en-US" sz="1200" b="1" dirty="0"/>
              <a:t>IETE NATIONAL INDIA , INDIA REPRESENTATOR, NCC-IP AICTE  GOVERNMENT OF INDIA, INTERNATIONAL VERILOG DEVELOPER, INTERNATIONAL TECHNOLOGY DEVELOPER, INTERNATIONAL  MATHWORK DEVELOPER ,INTERNATIONAL THESIS DEVELOPER, THE NOBEL PRIZE THEORY DEVELOPER, INTERNATIONAL TEXAS  INSTRUMENTS  DEVELOPER  (USA),INTERNATIONAL TELECOMMUNICATION UNION (GENEWA), IEEE INTERNATIONAL (U.S.A.) , S.A.E. INTERNATIONAL (U.S.A.), GUINNESS WORLD RECORD LONDON, GOLD MEDALIST, INTERNATIONAL AWARD WINNER, INTERNATIONAL BRAND AMBASSADOR</a:t>
            </a:r>
          </a:p>
          <a:p>
            <a:pPr algn="just"/>
            <a:endParaRPr lang="en-US" sz="1000" b="1" dirty="0"/>
          </a:p>
          <a:p>
            <a:pPr algn="ctr"/>
            <a:r>
              <a:rPr lang="en-US" sz="1600" b="1" dirty="0">
                <a:solidFill>
                  <a:schemeClr val="bg2">
                    <a:lumMod val="50000"/>
                  </a:schemeClr>
                </a:solidFill>
              </a:rPr>
              <a:t> </a:t>
            </a:r>
            <a:r>
              <a:rPr lang="en-US" sz="1600" b="1" dirty="0">
                <a:solidFill>
                  <a:srgbClr val="00B050"/>
                </a:solidFill>
                <a:latin typeface="Arial Black" pitchFamily="34" charset="0"/>
              </a:rPr>
              <a:t>8th CAPCDR International Conference on " Artificial Intelligence and Technology in Academia and Profession", December 25-26, 2024.</a:t>
            </a:r>
          </a:p>
        </p:txBody>
      </p:sp>
      <p:pic>
        <p:nvPicPr>
          <p:cNvPr id="5" name="Picture 4" descr="C:\Users\Satyendra\Pictures\IMG-7940.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80472" y="1219200"/>
            <a:ext cx="1583055" cy="1301115"/>
          </a:xfrm>
          <a:prstGeom prst="rect">
            <a:avLst/>
          </a:prstGeom>
          <a:noFill/>
          <a:ln>
            <a:noFill/>
          </a:ln>
        </p:spPr>
      </p:pic>
      <p:sp>
        <p:nvSpPr>
          <p:cNvPr id="6" name="Oval 5"/>
          <p:cNvSpPr/>
          <p:nvPr/>
        </p:nvSpPr>
        <p:spPr>
          <a:xfrm>
            <a:off x="2788826" y="3379359"/>
            <a:ext cx="1655618" cy="1302328"/>
          </a:xfrm>
          <a:prstGeom prst="ellipse">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FFFF00"/>
                </a:solidFill>
                <a:effectLst>
                  <a:outerShdw blurRad="38100" dist="38100" dir="2700000" algn="tl">
                    <a:srgbClr val="000000">
                      <a:alpha val="43137"/>
                    </a:srgbClr>
                  </a:outerShdw>
                </a:effectLst>
                <a:latin typeface="Arial Black" pitchFamily="34" charset="0"/>
              </a:rPr>
              <a:t>GITARC</a:t>
            </a:r>
          </a:p>
          <a:p>
            <a:pPr algn="ctr"/>
            <a:r>
              <a:rPr lang="en-US" sz="1200" dirty="0">
                <a:solidFill>
                  <a:srgbClr val="00B0F0"/>
                </a:solidFill>
              </a:rPr>
              <a:t>BHATPAR RANI</a:t>
            </a:r>
          </a:p>
          <a:p>
            <a:pPr algn="ctr"/>
            <a:r>
              <a:rPr lang="en-US" dirty="0">
                <a:solidFill>
                  <a:srgbClr val="00B0F0"/>
                </a:solidFill>
                <a:latin typeface="Arial Black" pitchFamily="34" charset="0"/>
              </a:rPr>
              <a:t>INDIA</a:t>
            </a:r>
          </a:p>
          <a:p>
            <a:pPr algn="ctr"/>
            <a:r>
              <a:rPr lang="en-US" i="1" dirty="0">
                <a:solidFill>
                  <a:schemeClr val="tx2">
                    <a:lumMod val="20000"/>
                    <a:lumOff val="80000"/>
                  </a:schemeClr>
                </a:solidFill>
                <a:latin typeface="Arial Black" pitchFamily="34" charset="0"/>
              </a:rPr>
              <a:t>T &amp; R</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9371" y="3280614"/>
            <a:ext cx="2535382" cy="1499817"/>
          </a:xfrm>
          <a:prstGeom prst="rect">
            <a:avLst/>
          </a:prstGeom>
        </p:spPr>
      </p:pic>
    </p:spTree>
    <p:extLst>
      <p:ext uri="{BB962C8B-B14F-4D97-AF65-F5344CB8AC3E}">
        <p14:creationId xmlns:p14="http://schemas.microsoft.com/office/powerpoint/2010/main" val="2287331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8544" y="152400"/>
            <a:ext cx="8853055" cy="6463308"/>
          </a:xfrm>
          <a:prstGeom prst="rect">
            <a:avLst/>
          </a:prstGeom>
        </p:spPr>
        <p:txBody>
          <a:bodyPr wrap="square">
            <a:spAutoFit/>
          </a:bodyPr>
          <a:lstStyle/>
          <a:p>
            <a:pPr algn="just"/>
            <a:r>
              <a:rPr lang="en-US" b="1" dirty="0">
                <a:solidFill>
                  <a:schemeClr val="accent3">
                    <a:lumMod val="50000"/>
                  </a:schemeClr>
                </a:solidFill>
                <a:latin typeface="Arial Black" pitchFamily="34" charset="0"/>
              </a:rPr>
              <a:t>Dual-polarized Endfire Phased Array Antennas</a:t>
            </a:r>
          </a:p>
          <a:p>
            <a:pPr marL="285750" indent="-285750" algn="just">
              <a:buFont typeface="Wingdings" pitchFamily="2" charset="2"/>
              <a:buChar char="§"/>
            </a:pPr>
            <a:r>
              <a:rPr lang="en-US" dirty="0"/>
              <a:t>Endfire phased array antennas, especially those with dual-polarization, have emerged as an important technology in applications such as radar systems, satellite communications, and wireless networks. </a:t>
            </a:r>
          </a:p>
          <a:p>
            <a:pPr marL="285750" indent="-285750" algn="just">
              <a:buFont typeface="Wingdings" pitchFamily="2" charset="2"/>
              <a:buChar char="§"/>
            </a:pPr>
            <a:r>
              <a:rPr lang="en-US" dirty="0"/>
              <a:t>The endfire configuration offers a high directivity and narrow beamwidth, which allows for more precise targeting of signals in specific directions. </a:t>
            </a:r>
          </a:p>
          <a:p>
            <a:pPr marL="285750" indent="-285750" algn="just">
              <a:buFont typeface="Wingdings" pitchFamily="2" charset="2"/>
              <a:buChar char="§"/>
            </a:pPr>
            <a:r>
              <a:rPr lang="en-US" dirty="0"/>
              <a:t>The addition of dual-polarization further improves performance by allowing the antenna to operate with two orthogonal polarizations, thus increasing capacity and improving signal reliability.</a:t>
            </a:r>
          </a:p>
          <a:p>
            <a:pPr marL="285750" indent="-285750" algn="just">
              <a:buFont typeface="Wingdings" pitchFamily="2" charset="2"/>
              <a:buChar char="§"/>
            </a:pPr>
            <a:r>
              <a:rPr lang="en-US" dirty="0"/>
              <a:t>Design and Applications: A dual-polarized endfire phased array antenna works by incorporating two antenna elements (typically vertical and horizontal dipoles or crossed dipoles) into the phased array. </a:t>
            </a:r>
          </a:p>
          <a:p>
            <a:pPr marL="285750" indent="-285750" algn="just">
              <a:buFont typeface="Wingdings" pitchFamily="2" charset="2"/>
              <a:buChar char="§"/>
            </a:pPr>
            <a:r>
              <a:rPr lang="en-US" dirty="0"/>
              <a:t>By adjusting the phase shift between the elements, the antenna can steer the beam electronically without requiring mechanical movement. </a:t>
            </a:r>
          </a:p>
          <a:p>
            <a:pPr marL="285750" indent="-285750" algn="just">
              <a:buFont typeface="Wingdings" pitchFamily="2" charset="2"/>
              <a:buChar char="§"/>
            </a:pPr>
            <a:r>
              <a:rPr lang="en-US" dirty="0"/>
              <a:t>Dual-polarization enables the antenna to transmit and receive signals in two orthogonal polarization states, improving resistance to interference and multipath fading. </a:t>
            </a:r>
          </a:p>
          <a:p>
            <a:pPr marL="285750" indent="-285750" algn="just">
              <a:buFont typeface="Wingdings" pitchFamily="2" charset="2"/>
              <a:buChar char="§"/>
            </a:pPr>
            <a:r>
              <a:rPr lang="en-US" dirty="0"/>
              <a:t>Additionally, dual-polarized endfire arrays offer advantages in radar systems, where the ability to detect and resolve multiple targets simultaneously is essential. </a:t>
            </a:r>
          </a:p>
          <a:p>
            <a:pPr marL="285750" indent="-285750" algn="just">
              <a:buFont typeface="Wingdings" pitchFamily="2" charset="2"/>
              <a:buChar char="§"/>
            </a:pPr>
            <a:r>
              <a:rPr lang="en-US" dirty="0"/>
              <a:t>The polarization diversity allows for discrimination between different types of signals, improving the accuracy and reliability of detection in cluttered environments. </a:t>
            </a:r>
          </a:p>
          <a:p>
            <a:pPr marL="285750" indent="-285750" algn="just">
              <a:buFont typeface="Wingdings" pitchFamily="2" charset="2"/>
              <a:buChar char="§"/>
            </a:pPr>
            <a:r>
              <a:rPr lang="en-US" dirty="0"/>
              <a:t>As a result, these antennas are increasingly utilized in defense, automotive, and aviation applications. </a:t>
            </a:r>
          </a:p>
          <a:p>
            <a:pPr algn="just"/>
            <a:r>
              <a:rPr lang="en-US" dirty="0"/>
              <a:t>    (Zhang et al., 2017; Lin et al., 2020).</a:t>
            </a:r>
          </a:p>
        </p:txBody>
      </p:sp>
    </p:spTree>
    <p:extLst>
      <p:ext uri="{BB962C8B-B14F-4D97-AF65-F5344CB8AC3E}">
        <p14:creationId xmlns:p14="http://schemas.microsoft.com/office/powerpoint/2010/main" val="1589282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52400"/>
            <a:ext cx="8686800" cy="6463308"/>
          </a:xfrm>
          <a:prstGeom prst="rect">
            <a:avLst/>
          </a:prstGeom>
        </p:spPr>
        <p:txBody>
          <a:bodyPr wrap="square">
            <a:spAutoFit/>
          </a:bodyPr>
          <a:lstStyle/>
          <a:p>
            <a:pPr algn="just"/>
            <a:r>
              <a:rPr lang="en-US" b="1" dirty="0">
                <a:solidFill>
                  <a:schemeClr val="accent3">
                    <a:lumMod val="50000"/>
                  </a:schemeClr>
                </a:solidFill>
                <a:latin typeface="Arial Black" pitchFamily="34" charset="0"/>
              </a:rPr>
              <a:t>Integrated Microwave Antenna/Sensor Systems	</a:t>
            </a:r>
          </a:p>
          <a:p>
            <a:pPr marL="285750" indent="-285750" algn="just">
              <a:buFont typeface="Wingdings" pitchFamily="2" charset="2"/>
              <a:buChar char="§"/>
            </a:pPr>
            <a:r>
              <a:rPr lang="en-US" dirty="0"/>
              <a:t>The integration of antenna and sensor functionalities into a single compact system has become an area of intense research, particularly for applications in autonomous vehicles, IoT, and industrial monitoring. </a:t>
            </a:r>
          </a:p>
          <a:p>
            <a:pPr marL="285750" indent="-285750" algn="just">
              <a:buFont typeface="Wingdings" pitchFamily="2" charset="2"/>
              <a:buChar char="§"/>
            </a:pPr>
            <a:r>
              <a:rPr lang="en-US" dirty="0"/>
              <a:t>Integrated microwave antenna-sensor systems combine the benefits of both communication and sensing within a single device, leading to reduced system complexity, space savings, and enhanced performance.</a:t>
            </a:r>
          </a:p>
          <a:p>
            <a:pPr marL="285750" indent="-285750" algn="just">
              <a:buFont typeface="Wingdings" pitchFamily="2" charset="2"/>
              <a:buChar char="§"/>
            </a:pPr>
            <a:r>
              <a:rPr lang="en-US" dirty="0"/>
              <a:t>Design Considerations and Challenges: Microwave antenna-sensor systems typically involve integrating a sensor (temperature, humidity, pressure, or chemical sensors) with a microwave antenna to support wireless communication and environmental monitoring. </a:t>
            </a:r>
          </a:p>
          <a:p>
            <a:pPr marL="285750" indent="-285750" algn="just">
              <a:buFont typeface="Wingdings" pitchFamily="2" charset="2"/>
              <a:buChar char="§"/>
            </a:pPr>
            <a:r>
              <a:rPr lang="en-US" dirty="0"/>
              <a:t>The integration requires careful consideration of electromagnetic compatibility, as the antenna and sensor functions must coexist without causing mutual interference. </a:t>
            </a:r>
          </a:p>
          <a:p>
            <a:pPr marL="285750" indent="-285750" algn="just">
              <a:buFont typeface="Wingdings" pitchFamily="2" charset="2"/>
              <a:buChar char="§"/>
            </a:pPr>
            <a:r>
              <a:rPr lang="en-US" dirty="0"/>
              <a:t>The key design challenge is optimizing the trade-off between antenna performance and sensor accuracy.Reviewed the latest developments in integrated antenna-sensor systems, emphasizing applications in environmental monitoring and healthcare. </a:t>
            </a:r>
          </a:p>
          <a:p>
            <a:pPr marL="285750" indent="-285750" algn="just">
              <a:buFont typeface="Wingdings" pitchFamily="2" charset="2"/>
              <a:buChar char="§"/>
            </a:pPr>
            <a:r>
              <a:rPr lang="en-US" dirty="0"/>
              <a:t>They found that sensor-embedded antenna designs were becoming increasingly popular for smart cities and connected environments, where real-time data collection is essential.</a:t>
            </a:r>
          </a:p>
          <a:p>
            <a:pPr marL="285750" indent="-285750" algn="just">
              <a:buFont typeface="Wingdings" pitchFamily="2" charset="2"/>
              <a:buChar char="§"/>
            </a:pPr>
            <a:r>
              <a:rPr lang="en-US" dirty="0"/>
              <a:t>Similarly, in IoT networks, integrated systems enable real-time data transmission and sensing with minimal overhead, paving the way for smarter, more connected environments.</a:t>
            </a:r>
          </a:p>
          <a:p>
            <a:pPr algn="just"/>
            <a:r>
              <a:rPr lang="en-US" dirty="0"/>
              <a:t>     (Li et al., 2020; Kumar et al., 2021).</a:t>
            </a:r>
          </a:p>
        </p:txBody>
      </p:sp>
    </p:spTree>
    <p:extLst>
      <p:ext uri="{BB962C8B-B14F-4D97-AF65-F5344CB8AC3E}">
        <p14:creationId xmlns:p14="http://schemas.microsoft.com/office/powerpoint/2010/main" val="384756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763000" cy="6186309"/>
          </a:xfrm>
          <a:prstGeom prst="rect">
            <a:avLst/>
          </a:prstGeom>
        </p:spPr>
        <p:txBody>
          <a:bodyPr wrap="square">
            <a:spAutoFit/>
          </a:bodyPr>
          <a:lstStyle/>
          <a:p>
            <a:pPr algn="just"/>
            <a:r>
              <a:rPr lang="en-US" b="1" dirty="0">
                <a:solidFill>
                  <a:schemeClr val="accent3">
                    <a:lumMod val="50000"/>
                  </a:schemeClr>
                </a:solidFill>
                <a:latin typeface="Arial Black" pitchFamily="34" charset="0"/>
              </a:rPr>
              <a:t>Cylindrical Continuous-Slot Array Antennas</a:t>
            </a:r>
          </a:p>
          <a:p>
            <a:pPr algn="just"/>
            <a:endParaRPr lang="en-US" b="1" dirty="0">
              <a:solidFill>
                <a:schemeClr val="accent3">
                  <a:lumMod val="50000"/>
                </a:schemeClr>
              </a:solidFill>
              <a:latin typeface="Arial Black" pitchFamily="34" charset="0"/>
            </a:endParaRPr>
          </a:p>
          <a:p>
            <a:pPr marL="285750" indent="-285750" algn="just">
              <a:buFont typeface="Wingdings" pitchFamily="2" charset="2"/>
              <a:buChar char="§"/>
            </a:pPr>
            <a:r>
              <a:rPr lang="en-US" dirty="0"/>
              <a:t>Cylindrical continuous-slot array (CCSA) antennas have attracted attention for their wideband performance, compact design, and unique radiation characteristics. </a:t>
            </a:r>
          </a:p>
          <a:p>
            <a:pPr marL="285750" indent="-285750" algn="just">
              <a:buFont typeface="Wingdings" pitchFamily="2" charset="2"/>
              <a:buChar char="§"/>
            </a:pPr>
            <a:r>
              <a:rPr lang="en-US" dirty="0"/>
              <a:t>A CCSA consists of a continuous slot wrapped around a cylindrical surface, which allows it to cover a large frequency spectrum and achieve omnidirectional or directional radiation patterns, depending on the application.</a:t>
            </a:r>
          </a:p>
          <a:p>
            <a:pPr marL="285750" indent="-285750" algn="just">
              <a:buFont typeface="Wingdings" pitchFamily="2" charset="2"/>
              <a:buChar char="§"/>
            </a:pPr>
            <a:r>
              <a:rPr lang="en-US" dirty="0"/>
              <a:t>Advantages and Applications: CCSAs offer several advantages over traditional antenna designs. One of the key benefits is their ability to achieve a wide bandwidth, which makes them ideal for use in broadband communication systems. </a:t>
            </a:r>
          </a:p>
          <a:p>
            <a:pPr marL="285750" indent="-285750" algn="just">
              <a:buFont typeface="Wingdings" pitchFamily="2" charset="2"/>
              <a:buChar char="§"/>
            </a:pPr>
            <a:r>
              <a:rPr lang="en-US" dirty="0"/>
              <a:t>Their cylindrical geometry also helps to reduce mutual coupling between antenna elements, improving overall efficiency. </a:t>
            </a:r>
          </a:p>
          <a:p>
            <a:pPr marL="285750" indent="-285750" algn="just">
              <a:buFont typeface="Wingdings" pitchFamily="2" charset="2"/>
              <a:buChar char="§"/>
            </a:pPr>
            <a:r>
              <a:rPr lang="en-US" dirty="0"/>
              <a:t>Furthermore, CCSAs are highly suitable for integration into systems where space is limited, such as in satellite communication and automotive radar applications. </a:t>
            </a:r>
          </a:p>
          <a:p>
            <a:pPr marL="285750" indent="-285750" algn="just">
              <a:buFont typeface="Wingdings" pitchFamily="2" charset="2"/>
              <a:buChar char="§"/>
            </a:pPr>
            <a:r>
              <a:rPr lang="en-US" dirty="0"/>
              <a:t>Presented a design for a wideband CCSA, demonstrating its performance across a broad frequency range with minimal losses and high radiation efficiency. </a:t>
            </a:r>
          </a:p>
          <a:p>
            <a:pPr marL="285750" indent="-285750" algn="just">
              <a:buFont typeface="Wingdings" pitchFamily="2" charset="2"/>
              <a:buChar char="§"/>
            </a:pPr>
            <a:r>
              <a:rPr lang="en-US" dirty="0"/>
              <a:t>Their study showed that CCSAs are particularly effective for high-frequency applications, where maintaining signal integrity over large distances is critical. </a:t>
            </a:r>
          </a:p>
          <a:p>
            <a:pPr marL="285750" indent="-285750" algn="just">
              <a:buFont typeface="Wingdings" pitchFamily="2" charset="2"/>
              <a:buChar char="§"/>
            </a:pPr>
            <a:r>
              <a:rPr lang="en-US" dirty="0"/>
              <a:t>Additionally, CCSA designs have been explored for use in airborne radar systems, where their omnidirectional or low-sidelobe patterns are advantageous for detecting targets in all directions.</a:t>
            </a:r>
          </a:p>
          <a:p>
            <a:pPr algn="just"/>
            <a:r>
              <a:rPr lang="en-US" dirty="0"/>
              <a:t>     (Yang et al., 2020).</a:t>
            </a:r>
          </a:p>
        </p:txBody>
      </p:sp>
    </p:spTree>
    <p:extLst>
      <p:ext uri="{BB962C8B-B14F-4D97-AF65-F5344CB8AC3E}">
        <p14:creationId xmlns:p14="http://schemas.microsoft.com/office/powerpoint/2010/main" val="116385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7036" y="1524000"/>
            <a:ext cx="8686800" cy="523220"/>
          </a:xfrm>
          <a:prstGeom prst="rect">
            <a:avLst/>
          </a:prstGeom>
          <a:noFill/>
        </p:spPr>
        <p:txBody>
          <a:bodyPr wrap="square" rtlCol="0">
            <a:spAutoFit/>
          </a:bodyPr>
          <a:lstStyle/>
          <a:p>
            <a:r>
              <a:rPr lang="en-US" sz="1400" dirty="0"/>
              <a:t> </a:t>
            </a:r>
          </a:p>
          <a:p>
            <a:r>
              <a:rPr lang="en-US" sz="1400" dirty="0"/>
              <a:t> </a:t>
            </a:r>
          </a:p>
        </p:txBody>
      </p:sp>
      <p:sp>
        <p:nvSpPr>
          <p:cNvPr id="3" name="Rectangle 2"/>
          <p:cNvSpPr/>
          <p:nvPr/>
        </p:nvSpPr>
        <p:spPr>
          <a:xfrm>
            <a:off x="301336" y="381000"/>
            <a:ext cx="8458200" cy="5632311"/>
          </a:xfrm>
          <a:prstGeom prst="rect">
            <a:avLst/>
          </a:prstGeom>
        </p:spPr>
        <p:txBody>
          <a:bodyPr wrap="square">
            <a:spAutoFit/>
          </a:bodyPr>
          <a:lstStyle/>
          <a:p>
            <a:pPr algn="just"/>
            <a:r>
              <a:rPr lang="en-US" b="1" dirty="0">
                <a:solidFill>
                  <a:schemeClr val="accent3">
                    <a:lumMod val="50000"/>
                  </a:schemeClr>
                </a:solidFill>
                <a:latin typeface="Arial Black" pitchFamily="34" charset="0"/>
              </a:rPr>
              <a:t>Separate Antennas from the Telematics Control Unit (TCU)</a:t>
            </a:r>
          </a:p>
          <a:p>
            <a:pPr algn="just"/>
            <a:endParaRPr lang="en-US" b="1" dirty="0">
              <a:solidFill>
                <a:schemeClr val="accent3">
                  <a:lumMod val="50000"/>
                </a:schemeClr>
              </a:solidFill>
              <a:latin typeface="Arial Black" pitchFamily="34" charset="0"/>
            </a:endParaRPr>
          </a:p>
          <a:p>
            <a:pPr marL="285750" indent="-285750" algn="just">
              <a:buFont typeface="Wingdings" pitchFamily="2" charset="2"/>
              <a:buChar char="§"/>
            </a:pPr>
            <a:r>
              <a:rPr lang="en-US" dirty="0"/>
              <a:t>The separation of antennas from the telematics control unit (TCU) is gaining interest in automotive communication systems. </a:t>
            </a:r>
          </a:p>
          <a:p>
            <a:pPr marL="285750" indent="-285750" algn="just">
              <a:buFont typeface="Wingdings" pitchFamily="2" charset="2"/>
              <a:buChar char="§"/>
            </a:pPr>
            <a:r>
              <a:rPr lang="en-US" dirty="0"/>
              <a:t>Traditionally, antennas are integrated into the TCU, but separating them offers several benefits, including improved signal performance, reduced interference, and greater flexibility in antenna design and placement.</a:t>
            </a:r>
          </a:p>
          <a:p>
            <a:pPr marL="285750" indent="-285750" algn="just">
              <a:buFont typeface="Wingdings" pitchFamily="2" charset="2"/>
              <a:buChar char="§"/>
            </a:pPr>
            <a:r>
              <a:rPr lang="en-US" dirty="0"/>
              <a:t>Rationale for Separation: The separation of antennas from the TCU allows for better antenna placement, especially in environments like vehicles, where metal structures can block or reflect signals. </a:t>
            </a:r>
          </a:p>
          <a:p>
            <a:pPr marL="285750" indent="-285750" algn="just">
              <a:buFont typeface="Wingdings" pitchFamily="2" charset="2"/>
              <a:buChar char="§"/>
            </a:pPr>
            <a:r>
              <a:rPr lang="en-US" dirty="0"/>
              <a:t>By positioning antennas away from the TCU, manufacturers can optimize signal reception and reduce interference between the control unit and the antennas. </a:t>
            </a:r>
          </a:p>
          <a:p>
            <a:pPr marL="285750" indent="-285750" algn="just">
              <a:buFont typeface="Wingdings" pitchFamily="2" charset="2"/>
              <a:buChar char="§"/>
            </a:pPr>
            <a:r>
              <a:rPr lang="en-US" dirty="0"/>
              <a:t>This is particularly beneficial for systems such as V2X communication, GPS, and cellular connections, where reliable connectivity is essential.</a:t>
            </a:r>
          </a:p>
          <a:p>
            <a:pPr marL="285750" indent="-285750" algn="just">
              <a:buFont typeface="Wingdings" pitchFamily="2" charset="2"/>
              <a:buChar char="§"/>
            </a:pPr>
            <a:r>
              <a:rPr lang="en-US" dirty="0"/>
              <a:t>Discussed the advantages of separating antennas from the TCU in automotive systems, noting that it allows for the use of higher-performance antennas and more flexible placement options. </a:t>
            </a:r>
          </a:p>
          <a:p>
            <a:pPr marL="285750" indent="-285750" algn="just">
              <a:buFont typeface="Wingdings" pitchFamily="2" charset="2"/>
              <a:buChar char="§"/>
            </a:pPr>
            <a:r>
              <a:rPr lang="en-US" dirty="0"/>
              <a:t>This is especially important in vehicles where multiple communication technologies are used simultaneously, including Wi-Fi, Bluetooth, and LTE.</a:t>
            </a:r>
          </a:p>
          <a:p>
            <a:pPr algn="just"/>
            <a:r>
              <a:rPr lang="en-US" dirty="0"/>
              <a:t>      (Bhatia et al., 2019)</a:t>
            </a:r>
          </a:p>
        </p:txBody>
      </p:sp>
    </p:spTree>
    <p:extLst>
      <p:ext uri="{BB962C8B-B14F-4D97-AF65-F5344CB8AC3E}">
        <p14:creationId xmlns:p14="http://schemas.microsoft.com/office/powerpoint/2010/main" val="740499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0945" y="228600"/>
            <a:ext cx="8458200" cy="738664"/>
          </a:xfrm>
          <a:prstGeom prst="rect">
            <a:avLst/>
          </a:prstGeom>
          <a:noFill/>
        </p:spPr>
        <p:txBody>
          <a:bodyPr wrap="square" rtlCol="0">
            <a:spAutoFit/>
          </a:bodyPr>
          <a:lstStyle/>
          <a:p>
            <a:pPr algn="just"/>
            <a:r>
              <a:rPr lang="en-US" sz="1400" dirty="0"/>
              <a:t> </a:t>
            </a:r>
          </a:p>
          <a:p>
            <a:pPr algn="just"/>
            <a:endParaRPr lang="en-US" sz="1400" dirty="0"/>
          </a:p>
          <a:p>
            <a:pPr algn="just"/>
            <a:endParaRPr lang="en-US" sz="1400" dirty="0"/>
          </a:p>
        </p:txBody>
      </p:sp>
      <p:sp>
        <p:nvSpPr>
          <p:cNvPr id="3" name="Rectangle 2"/>
          <p:cNvSpPr/>
          <p:nvPr/>
        </p:nvSpPr>
        <p:spPr>
          <a:xfrm>
            <a:off x="277089" y="242455"/>
            <a:ext cx="8243455" cy="5909310"/>
          </a:xfrm>
          <a:prstGeom prst="rect">
            <a:avLst/>
          </a:prstGeom>
        </p:spPr>
        <p:txBody>
          <a:bodyPr wrap="square">
            <a:spAutoFit/>
          </a:bodyPr>
          <a:lstStyle/>
          <a:p>
            <a:pPr algn="just"/>
            <a:r>
              <a:rPr lang="en-US" b="1" dirty="0">
                <a:solidFill>
                  <a:schemeClr val="accent3">
                    <a:lumMod val="50000"/>
                  </a:schemeClr>
                </a:solidFill>
                <a:latin typeface="Arial Black" pitchFamily="34" charset="0"/>
              </a:rPr>
              <a:t>Integrate the TCU with the Antennas</a:t>
            </a:r>
          </a:p>
          <a:p>
            <a:pPr algn="just"/>
            <a:endParaRPr lang="en-US" b="1" dirty="0">
              <a:solidFill>
                <a:schemeClr val="accent3">
                  <a:lumMod val="50000"/>
                </a:schemeClr>
              </a:solidFill>
              <a:latin typeface="Arial Black" pitchFamily="34" charset="0"/>
            </a:endParaRPr>
          </a:p>
          <a:p>
            <a:pPr marL="285750" indent="-285750" algn="just">
              <a:buFont typeface="Wingdings" pitchFamily="2" charset="2"/>
              <a:buChar char="§"/>
            </a:pPr>
            <a:r>
              <a:rPr lang="en-US" dirty="0"/>
              <a:t>The integration of the TCU with antennas represents a trend toward more compact, efficient, and cost-effective system designs. </a:t>
            </a:r>
          </a:p>
          <a:p>
            <a:pPr marL="285750" indent="-285750" algn="just">
              <a:buFont typeface="Wingdings" pitchFamily="2" charset="2"/>
              <a:buChar char="§"/>
            </a:pPr>
            <a:r>
              <a:rPr lang="en-US" dirty="0"/>
              <a:t>Integrating the TCU and antennas in a single unit reduces the complexity of wiring and connectors, potentially lowering manufacturing costs and improving the reliability of the system.</a:t>
            </a:r>
          </a:p>
          <a:p>
            <a:pPr marL="285750" indent="-285750" algn="just">
              <a:buFont typeface="Wingdings" pitchFamily="2" charset="2"/>
              <a:buChar char="§"/>
            </a:pPr>
            <a:r>
              <a:rPr lang="en-US" dirty="0"/>
              <a:t>Benefits and Design Considerations: Integrating the TCU with the antennas allows for the elimination of signal loss and interference that often occur in traditional systems where antennas and control units are physically separated. </a:t>
            </a:r>
          </a:p>
          <a:p>
            <a:pPr marL="285750" indent="-285750" algn="just">
              <a:buFont typeface="Wingdings" pitchFamily="2" charset="2"/>
              <a:buChar char="§"/>
            </a:pPr>
            <a:r>
              <a:rPr lang="en-US" dirty="0"/>
              <a:t>This integration also enables more efficient space utilization, a crucial factor in automotive and mobile devices. </a:t>
            </a:r>
          </a:p>
          <a:p>
            <a:pPr marL="285750" indent="-285750" algn="just">
              <a:buFont typeface="Wingdings" pitchFamily="2" charset="2"/>
              <a:buChar char="§"/>
            </a:pPr>
            <a:r>
              <a:rPr lang="en-US" dirty="0"/>
              <a:t>Advances in packaging technologies, such as system-on-package (SoP) or system-in-package (SiP), allow for the integration of multiple components into a single compact module.</a:t>
            </a:r>
          </a:p>
          <a:p>
            <a:pPr marL="285750" indent="-285750" algn="just">
              <a:buFont typeface="Wingdings" pitchFamily="2" charset="2"/>
              <a:buChar char="§"/>
            </a:pPr>
            <a:r>
              <a:rPr lang="en-US" dirty="0"/>
              <a:t>Evans and Whittow explored the advantages of TCU-antenna integration for automotive and IoT applications, highlighting the reduction in size and weight, along with improved overall system performance. </a:t>
            </a:r>
          </a:p>
          <a:p>
            <a:pPr marL="285750" indent="-285750" algn="just">
              <a:buFont typeface="Wingdings" pitchFamily="2" charset="2"/>
              <a:buChar char="§"/>
            </a:pPr>
            <a:r>
              <a:rPr lang="en-US" dirty="0"/>
              <a:t>Integration also simplifies the manufacturing process, leading to lower costs and faster production times.</a:t>
            </a:r>
          </a:p>
          <a:p>
            <a:pPr algn="just"/>
            <a:r>
              <a:rPr lang="en-US" dirty="0"/>
              <a:t>     (Evans and Whittow, 2019).</a:t>
            </a:r>
          </a:p>
        </p:txBody>
      </p:sp>
    </p:spTree>
    <p:extLst>
      <p:ext uri="{BB962C8B-B14F-4D97-AF65-F5344CB8AC3E}">
        <p14:creationId xmlns:p14="http://schemas.microsoft.com/office/powerpoint/2010/main" val="1397973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91417"/>
            <a:ext cx="8610600" cy="6740307"/>
          </a:xfrm>
          <a:prstGeom prst="rect">
            <a:avLst/>
          </a:prstGeom>
        </p:spPr>
        <p:txBody>
          <a:bodyPr wrap="square">
            <a:spAutoFit/>
          </a:bodyPr>
          <a:lstStyle/>
          <a:p>
            <a:r>
              <a:rPr lang="en-US" sz="2000" b="1" dirty="0">
                <a:solidFill>
                  <a:schemeClr val="accent5">
                    <a:lumMod val="50000"/>
                  </a:schemeClr>
                </a:solidFill>
                <a:latin typeface="Arial Black" pitchFamily="34" charset="0"/>
              </a:rPr>
              <a:t>Research Gaps</a:t>
            </a:r>
            <a:endParaRPr lang="en-US" sz="2000" dirty="0">
              <a:solidFill>
                <a:schemeClr val="accent5">
                  <a:lumMod val="50000"/>
                </a:schemeClr>
              </a:solidFill>
              <a:latin typeface="Arial Black" pitchFamily="34" charset="0"/>
            </a:endParaRPr>
          </a:p>
          <a:p>
            <a:r>
              <a:rPr lang="en-US" dirty="0"/>
              <a:t> </a:t>
            </a:r>
          </a:p>
          <a:p>
            <a:pPr algn="just"/>
            <a:r>
              <a:rPr lang="en-US" b="1" dirty="0">
                <a:solidFill>
                  <a:schemeClr val="accent3">
                    <a:lumMod val="50000"/>
                  </a:schemeClr>
                </a:solidFill>
                <a:latin typeface="Arial Black" pitchFamily="34" charset="0"/>
              </a:rPr>
              <a:t>Multi-band and Multi-mode Antennas</a:t>
            </a:r>
          </a:p>
          <a:p>
            <a:pPr algn="just"/>
            <a:endParaRPr lang="en-US" b="1" dirty="0">
              <a:solidFill>
                <a:schemeClr val="accent3">
                  <a:lumMod val="50000"/>
                </a:schemeClr>
              </a:solidFill>
              <a:latin typeface="Arial Black" pitchFamily="34" charset="0"/>
            </a:endParaRPr>
          </a:p>
          <a:p>
            <a:pPr marL="285750" indent="-285750" algn="just">
              <a:buFont typeface="Wingdings" pitchFamily="2" charset="2"/>
              <a:buChar char="§"/>
            </a:pPr>
            <a:r>
              <a:rPr lang="en-US" dirty="0"/>
              <a:t>Bandwidth Efficiency: One of the ongoing challenges with multi-band and multi-mode antennas is the optimization of bandwidth usage. </a:t>
            </a:r>
          </a:p>
          <a:p>
            <a:pPr marL="285750" indent="-285750" algn="just">
              <a:buFont typeface="Wingdings" pitchFamily="2" charset="2"/>
              <a:buChar char="§"/>
            </a:pPr>
            <a:r>
              <a:rPr lang="en-US" dirty="0"/>
              <a:t>Many designs achieve multi-band operation by utilizing multiple resonators or tunable components, but they often suffer from limited bandwidth efficiency and suboptimal performance across bands. </a:t>
            </a:r>
          </a:p>
          <a:p>
            <a:pPr marL="285750" indent="-285750" algn="just">
              <a:buFont typeface="Wingdings" pitchFamily="2" charset="2"/>
              <a:buChar char="§"/>
            </a:pPr>
            <a:r>
              <a:rPr lang="en-US" dirty="0"/>
              <a:t>Current designs need further development in order to maximize the available bandwidth for each frequency band while maintaining compactness.</a:t>
            </a:r>
          </a:p>
          <a:p>
            <a:pPr marL="285750" indent="-285750" algn="just">
              <a:buFont typeface="Wingdings" pitchFamily="2" charset="2"/>
              <a:buChar char="§"/>
            </a:pPr>
            <a:r>
              <a:rPr lang="en-US" dirty="0"/>
              <a:t>Simultaneous Multi-mode Operation: While multi-band antennas have been widely studied, true multi-mode antennas that can operate simultaneously across multiple modes (polarization diversity, beamforming, or multi-directional transmission) still face limitations in terms of efficient implementation and integration. </a:t>
            </a:r>
          </a:p>
          <a:p>
            <a:pPr marL="285750" indent="-285750" algn="just">
              <a:buFont typeface="Wingdings" pitchFamily="2" charset="2"/>
              <a:buChar char="§"/>
            </a:pPr>
            <a:r>
              <a:rPr lang="en-US" dirty="0"/>
              <a:t>There is a need for designs that allow for concurrent mode operation with minimal performance trade-offs.</a:t>
            </a:r>
          </a:p>
          <a:p>
            <a:pPr marL="285750" indent="-285750" algn="just">
              <a:buFont typeface="Wingdings" pitchFamily="2" charset="2"/>
              <a:buChar char="§"/>
            </a:pPr>
            <a:r>
              <a:rPr lang="en-US" dirty="0"/>
              <a:t>Miniaturization for IoT and Automotive Applications: In the context of IoT and automotive systems, the demand for ultra-compact and integrated solutions is increasing. </a:t>
            </a:r>
          </a:p>
          <a:p>
            <a:pPr marL="285750" indent="-285750" algn="just">
              <a:buFont typeface="Wingdings" pitchFamily="2" charset="2"/>
              <a:buChar char="§"/>
            </a:pPr>
            <a:r>
              <a:rPr lang="en-US" dirty="0"/>
              <a:t>Further exploration of miniaturized designs with multi-band and multi-mode functionalities is needed, as current designs still face challenges in balancing size, performance, and integration. </a:t>
            </a:r>
          </a:p>
          <a:p>
            <a:pPr algn="just"/>
            <a:r>
              <a:rPr lang="en-US" dirty="0"/>
              <a:t>      (H.-J. Song, et al., 2016; S. S. Zhokov, et al., 2017).	</a:t>
            </a:r>
          </a:p>
        </p:txBody>
      </p:sp>
    </p:spTree>
    <p:extLst>
      <p:ext uri="{BB962C8B-B14F-4D97-AF65-F5344CB8AC3E}">
        <p14:creationId xmlns:p14="http://schemas.microsoft.com/office/powerpoint/2010/main" val="831378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4073" y="381000"/>
            <a:ext cx="8229600" cy="5909310"/>
          </a:xfrm>
          <a:prstGeom prst="rect">
            <a:avLst/>
          </a:prstGeom>
        </p:spPr>
        <p:txBody>
          <a:bodyPr wrap="square">
            <a:spAutoFit/>
          </a:bodyPr>
          <a:lstStyle/>
          <a:p>
            <a:pPr algn="just"/>
            <a:r>
              <a:rPr lang="en-US" b="1" dirty="0">
                <a:solidFill>
                  <a:schemeClr val="accent3">
                    <a:lumMod val="50000"/>
                  </a:schemeClr>
                </a:solidFill>
                <a:latin typeface="Arial Black" pitchFamily="34" charset="0"/>
              </a:rPr>
              <a:t>Dual-polarized Endfire Phased Array Antennas</a:t>
            </a:r>
          </a:p>
          <a:p>
            <a:pPr algn="just"/>
            <a:endParaRPr lang="en-US" b="1" dirty="0">
              <a:solidFill>
                <a:schemeClr val="accent3">
                  <a:lumMod val="50000"/>
                </a:schemeClr>
              </a:solidFill>
              <a:latin typeface="Arial Black" pitchFamily="34" charset="0"/>
            </a:endParaRPr>
          </a:p>
          <a:p>
            <a:pPr marL="285750" indent="-285750" algn="just">
              <a:buFont typeface="Wingdings" pitchFamily="2" charset="2"/>
              <a:buChar char="§"/>
            </a:pPr>
            <a:r>
              <a:rPr lang="en-US" dirty="0"/>
              <a:t>Design Complexity and Optimization: Dual-polarized endfire phased array antennas are complex to design due to the need for precise phase control and polarization alignment. </a:t>
            </a:r>
          </a:p>
          <a:p>
            <a:pPr marL="285750" indent="-285750" algn="just">
              <a:buFont typeface="Wingdings" pitchFamily="2" charset="2"/>
              <a:buChar char="§"/>
            </a:pPr>
            <a:r>
              <a:rPr lang="en-US" dirty="0"/>
              <a:t>More efficient methods for optimizing beamforming and minimizing side lobes and grating lobes are needed. </a:t>
            </a:r>
          </a:p>
          <a:p>
            <a:pPr marL="285750" indent="-285750" algn="just">
              <a:buFont typeface="Wingdings" pitchFamily="2" charset="2"/>
              <a:buChar char="§"/>
            </a:pPr>
            <a:r>
              <a:rPr lang="en-US" dirty="0"/>
              <a:t>Current methods often involve trade-offs between size, cost, and performance, and further optimization techniques are required to achieve better performance in compact systems.</a:t>
            </a:r>
          </a:p>
          <a:p>
            <a:pPr marL="285750" indent="-285750" algn="just">
              <a:buFont typeface="Wingdings" pitchFamily="2" charset="2"/>
              <a:buChar char="§"/>
            </a:pPr>
            <a:r>
              <a:rPr lang="en-US" dirty="0"/>
              <a:t>Wideband and High-Gain Performance: Achieving both wide bandwidth and high gain in a dual-polarized endfire phased array antenna remains a key challenge. </a:t>
            </a:r>
          </a:p>
          <a:p>
            <a:pPr marL="285750" indent="-285750" algn="just">
              <a:buFont typeface="Wingdings" pitchFamily="2" charset="2"/>
              <a:buChar char="§"/>
            </a:pPr>
            <a:r>
              <a:rPr lang="en-US" dirty="0"/>
              <a:t>While dual-polarized systems provide the benefit of higher communication capacity, achieving wideband operation without degrading the gain remains an area for further exploration.</a:t>
            </a:r>
          </a:p>
          <a:p>
            <a:pPr marL="285750" indent="-285750" algn="just">
              <a:buFont typeface="Wingdings" pitchFamily="2" charset="2"/>
              <a:buChar char="§"/>
            </a:pPr>
            <a:r>
              <a:rPr lang="en-US" dirty="0"/>
              <a:t>Integration with Advanced Technologies: Dual-polarized endfire phased arrays need further integration with emerging technologies such as beamforming, MIMO (Multiple-Input Multiple-Output), and adaptive filtering techniques. </a:t>
            </a:r>
          </a:p>
          <a:p>
            <a:pPr marL="285750" indent="-285750" algn="just">
              <a:buFont typeface="Wingdings" pitchFamily="2" charset="2"/>
              <a:buChar char="§"/>
            </a:pPr>
            <a:r>
              <a:rPr lang="en-US" dirty="0"/>
              <a:t>Future work should focus on enhancing the antenna’s adaptability to dynamic environments, particularly in mobile and high-speed communication systems.</a:t>
            </a:r>
          </a:p>
          <a:p>
            <a:pPr algn="just"/>
            <a:r>
              <a:rPr lang="en-US" dirty="0"/>
              <a:t>      (R. R. Zhang, et al., 2017; S. S. Gupta, et al., 2019).</a:t>
            </a:r>
          </a:p>
        </p:txBody>
      </p:sp>
    </p:spTree>
    <p:extLst>
      <p:ext uri="{BB962C8B-B14F-4D97-AF65-F5344CB8AC3E}">
        <p14:creationId xmlns:p14="http://schemas.microsoft.com/office/powerpoint/2010/main" val="1919482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457200"/>
            <a:ext cx="8534400" cy="5632311"/>
          </a:xfrm>
          <a:prstGeom prst="rect">
            <a:avLst/>
          </a:prstGeom>
        </p:spPr>
        <p:txBody>
          <a:bodyPr wrap="square">
            <a:spAutoFit/>
          </a:bodyPr>
          <a:lstStyle/>
          <a:p>
            <a:pPr algn="just"/>
            <a:r>
              <a:rPr lang="en-US" b="1" dirty="0">
                <a:solidFill>
                  <a:schemeClr val="accent3">
                    <a:lumMod val="50000"/>
                  </a:schemeClr>
                </a:solidFill>
                <a:latin typeface="Arial Black" pitchFamily="34" charset="0"/>
              </a:rPr>
              <a:t>Integrated Microwave Antenna/Sensor Systems</a:t>
            </a:r>
          </a:p>
          <a:p>
            <a:pPr algn="just"/>
            <a:endParaRPr lang="en-US" b="1" dirty="0">
              <a:solidFill>
                <a:schemeClr val="accent3">
                  <a:lumMod val="50000"/>
                </a:schemeClr>
              </a:solidFill>
              <a:latin typeface="Arial Black" pitchFamily="34" charset="0"/>
            </a:endParaRPr>
          </a:p>
          <a:p>
            <a:pPr marL="285750" indent="-285750" algn="just">
              <a:buFont typeface="Wingdings" pitchFamily="2" charset="2"/>
              <a:buChar char="§"/>
            </a:pPr>
            <a:r>
              <a:rPr lang="en-US" dirty="0"/>
              <a:t>Sensor Integration and Electromagnetic Interference (EMI): The integration of sensors with microwave antennas faces challenges related to electromagnetic interference. </a:t>
            </a:r>
          </a:p>
          <a:p>
            <a:pPr marL="285750" indent="-285750" algn="just">
              <a:buFont typeface="Wingdings" pitchFamily="2" charset="2"/>
              <a:buChar char="§"/>
            </a:pPr>
            <a:r>
              <a:rPr lang="en-US" dirty="0"/>
              <a:t>Sensor data acquisition and antenna operations can interfere with each other, leading to performance degradation. </a:t>
            </a:r>
          </a:p>
          <a:p>
            <a:pPr marL="285750" indent="-285750" algn="just">
              <a:buFont typeface="Wingdings" pitchFamily="2" charset="2"/>
              <a:buChar char="§"/>
            </a:pPr>
            <a:r>
              <a:rPr lang="en-US" dirty="0"/>
              <a:t>Research is needed to design techniques that allow for better electromagnetic compatibility (EMC) between the sensor and antenna functions.</a:t>
            </a:r>
          </a:p>
          <a:p>
            <a:pPr marL="285750" indent="-285750" algn="just">
              <a:buFont typeface="Wingdings" pitchFamily="2" charset="2"/>
              <a:buChar char="§"/>
            </a:pPr>
            <a:r>
              <a:rPr lang="en-US" dirty="0"/>
              <a:t>Miniaturization and Power Consumption: For IoT, automotive, and wearable applications, miniaturization and low power consumption are critical. </a:t>
            </a:r>
          </a:p>
          <a:p>
            <a:pPr marL="285750" indent="-285750" algn="just">
              <a:buFont typeface="Wingdings" pitchFamily="2" charset="2"/>
              <a:buChar char="§"/>
            </a:pPr>
            <a:r>
              <a:rPr lang="en-US" dirty="0"/>
              <a:t>Current integrated antenna-sensor systems often struggle to meet these requirements without sacrificing performance. </a:t>
            </a:r>
          </a:p>
          <a:p>
            <a:pPr marL="285750" indent="-285750" algn="just">
              <a:buFont typeface="Wingdings" pitchFamily="2" charset="2"/>
              <a:buChar char="§"/>
            </a:pPr>
            <a:r>
              <a:rPr lang="en-US" dirty="0"/>
              <a:t>Further work is required to create compact, low-power systems that maintain high efficiency and sensitivity.</a:t>
            </a:r>
          </a:p>
          <a:p>
            <a:pPr marL="285750" indent="-285750" algn="just">
              <a:buFont typeface="Wingdings" pitchFamily="2" charset="2"/>
              <a:buChar char="§"/>
            </a:pPr>
            <a:r>
              <a:rPr lang="en-US" dirty="0"/>
              <a:t>Multifunctionality: There is a need to develop integrated systems that not only perform communication and sensing but also incorporate features like energy harvesting, adaptive filtering, and signal processing. </a:t>
            </a:r>
          </a:p>
          <a:p>
            <a:pPr marL="285750" indent="-285750" algn="just">
              <a:buFont typeface="Wingdings" pitchFamily="2" charset="2"/>
              <a:buChar char="§"/>
            </a:pPr>
            <a:r>
              <a:rPr lang="en-US" dirty="0"/>
              <a:t>The design of multifunctional systems that can handle different types of sensor data while also providing high-performance communication is an open challenge.</a:t>
            </a:r>
          </a:p>
          <a:p>
            <a:pPr algn="just"/>
            <a:r>
              <a:rPr lang="en-US" dirty="0"/>
              <a:t>       (M. L. Li, et al., 2020; K. M. P. Kumar, et al., 2021).</a:t>
            </a:r>
          </a:p>
        </p:txBody>
      </p:sp>
    </p:spTree>
    <p:extLst>
      <p:ext uri="{BB962C8B-B14F-4D97-AF65-F5344CB8AC3E}">
        <p14:creationId xmlns:p14="http://schemas.microsoft.com/office/powerpoint/2010/main" val="3504609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3964" y="457200"/>
            <a:ext cx="8721436" cy="5078313"/>
          </a:xfrm>
          <a:prstGeom prst="rect">
            <a:avLst/>
          </a:prstGeom>
        </p:spPr>
        <p:txBody>
          <a:bodyPr wrap="square">
            <a:spAutoFit/>
          </a:bodyPr>
          <a:lstStyle/>
          <a:p>
            <a:pPr algn="just"/>
            <a:r>
              <a:rPr lang="en-US" b="1" dirty="0">
                <a:solidFill>
                  <a:schemeClr val="accent3">
                    <a:lumMod val="50000"/>
                  </a:schemeClr>
                </a:solidFill>
                <a:latin typeface="Arial Black" pitchFamily="34" charset="0"/>
              </a:rPr>
              <a:t>Cylindrical Continuous-Slot Array Antennas</a:t>
            </a:r>
          </a:p>
          <a:p>
            <a:pPr algn="just"/>
            <a:endParaRPr lang="en-US" b="1" dirty="0">
              <a:solidFill>
                <a:schemeClr val="accent3">
                  <a:lumMod val="50000"/>
                </a:schemeClr>
              </a:solidFill>
              <a:latin typeface="Arial Black" pitchFamily="34" charset="0"/>
            </a:endParaRPr>
          </a:p>
          <a:p>
            <a:pPr marL="285750" indent="-285750" algn="just">
              <a:buFont typeface="Wingdings" pitchFamily="2" charset="2"/>
              <a:buChar char="§"/>
            </a:pPr>
            <a:r>
              <a:rPr lang="en-US" dirty="0"/>
              <a:t>Narrowband vs. Broadband Performance: While cylindrical continuous-slot arrays (CCSAs) offer excellent broadband characteristics, achieving both high gain and wideband performance without sacrificing efficiency remains a challenge. </a:t>
            </a:r>
          </a:p>
          <a:p>
            <a:pPr marL="285750" indent="-285750" algn="just">
              <a:buFont typeface="Wingdings" pitchFamily="2" charset="2"/>
              <a:buChar char="§"/>
            </a:pPr>
            <a:r>
              <a:rPr lang="en-US" dirty="0"/>
              <a:t>Most CCSAs are designed for narrowband applications, but for many modern communication systems, broadband performance is critical.</a:t>
            </a:r>
          </a:p>
          <a:p>
            <a:pPr marL="285750" indent="-285750" algn="just">
              <a:buFont typeface="Wingdings" pitchFamily="2" charset="2"/>
              <a:buChar char="§"/>
            </a:pPr>
            <a:r>
              <a:rPr lang="en-US" dirty="0"/>
              <a:t>Pattern Control: One of the main challenges with CCSA antennas is controlling the radiation pattern. Though CCSAs can provide wide coverage, achieving highly directive beams or controlling side lobe levels remains a significant challenge. </a:t>
            </a:r>
          </a:p>
          <a:p>
            <a:pPr marL="285750" indent="-285750" algn="just">
              <a:buFont typeface="Wingdings" pitchFamily="2" charset="2"/>
              <a:buChar char="§"/>
            </a:pPr>
            <a:r>
              <a:rPr lang="en-US" dirty="0"/>
              <a:t>Research into innovative geometries and feeding techniques is needed to optimize radiation patterns for specific applications.</a:t>
            </a:r>
          </a:p>
          <a:p>
            <a:pPr marL="285750" indent="-285750" algn="just">
              <a:buFont typeface="Wingdings" pitchFamily="2" charset="2"/>
              <a:buChar char="§"/>
            </a:pPr>
            <a:r>
              <a:rPr lang="en-US" dirty="0"/>
              <a:t>Integration into Compact Systems: CCSAs, due to their continuous structure, are difficult to integrate into smaller or highly constrained spaces, such as in automotive systems or small satellites. </a:t>
            </a:r>
          </a:p>
          <a:p>
            <a:pPr marL="285750" indent="-285750" algn="just">
              <a:buFont typeface="Wingdings" pitchFamily="2" charset="2"/>
              <a:buChar char="§"/>
            </a:pPr>
            <a:r>
              <a:rPr lang="en-US" dirty="0"/>
              <a:t>There is a need for designs that can efficiently scale down while maintaining high performance, especially in miniaturized systems.</a:t>
            </a:r>
          </a:p>
          <a:p>
            <a:pPr algn="just"/>
            <a:r>
              <a:rPr lang="en-US" dirty="0"/>
              <a:t>     (X. Yang, et al., 2020; M. L. R. De Souza, et al., 2020).</a:t>
            </a:r>
          </a:p>
        </p:txBody>
      </p:sp>
    </p:spTree>
    <p:extLst>
      <p:ext uri="{BB962C8B-B14F-4D97-AF65-F5344CB8AC3E}">
        <p14:creationId xmlns:p14="http://schemas.microsoft.com/office/powerpoint/2010/main" val="10435181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0945" y="457200"/>
            <a:ext cx="8305800" cy="6186309"/>
          </a:xfrm>
          <a:prstGeom prst="rect">
            <a:avLst/>
          </a:prstGeom>
        </p:spPr>
        <p:txBody>
          <a:bodyPr wrap="square">
            <a:spAutoFit/>
          </a:bodyPr>
          <a:lstStyle/>
          <a:p>
            <a:pPr algn="just"/>
            <a:r>
              <a:rPr lang="en-US" b="1" dirty="0">
                <a:solidFill>
                  <a:schemeClr val="accent3">
                    <a:lumMod val="50000"/>
                  </a:schemeClr>
                </a:solidFill>
                <a:latin typeface="Arial Black" pitchFamily="34" charset="0"/>
              </a:rPr>
              <a:t>Separate Antennas from the Telematics Control Unit (TCU)</a:t>
            </a:r>
          </a:p>
          <a:p>
            <a:pPr algn="just"/>
            <a:endParaRPr lang="en-US" b="1" dirty="0">
              <a:solidFill>
                <a:schemeClr val="accent3">
                  <a:lumMod val="50000"/>
                </a:schemeClr>
              </a:solidFill>
              <a:latin typeface="Arial Black" pitchFamily="34" charset="0"/>
            </a:endParaRPr>
          </a:p>
          <a:p>
            <a:pPr marL="285750" indent="-285750" algn="just">
              <a:buFont typeface="Wingdings" pitchFamily="2" charset="2"/>
              <a:buChar char="§"/>
            </a:pPr>
            <a:r>
              <a:rPr lang="en-US" dirty="0"/>
              <a:t>Interference Mitigation: While separating antennas from the TCU helps reduce interference between the antenna and the control unit, mitigating interference from the vehicle’s metal body, electrical systems, and other communication devices remains a significant challenge. </a:t>
            </a:r>
          </a:p>
          <a:p>
            <a:pPr marL="285750" indent="-285750" algn="just">
              <a:buFont typeface="Wingdings" pitchFamily="2" charset="2"/>
              <a:buChar char="§"/>
            </a:pPr>
            <a:r>
              <a:rPr lang="en-US" dirty="0"/>
              <a:t>Research on advanced shielding techniques or intelligent antenna placement strategies to further improve isolation and reduce EMI is needed.</a:t>
            </a:r>
          </a:p>
          <a:p>
            <a:pPr marL="285750" indent="-285750" algn="just">
              <a:buFont typeface="Wingdings" pitchFamily="2" charset="2"/>
              <a:buChar char="§"/>
            </a:pPr>
            <a:r>
              <a:rPr lang="en-US" dirty="0"/>
              <a:t>Design for Multiple Communication Standards: In modern vehicles, the TCU is responsible for handling multiple communication standards simultaneously (LTE, V2X, Wi-Fi). </a:t>
            </a:r>
          </a:p>
          <a:p>
            <a:pPr marL="285750" indent="-285750" algn="just">
              <a:buFont typeface="Wingdings" pitchFamily="2" charset="2"/>
              <a:buChar char="§"/>
            </a:pPr>
            <a:r>
              <a:rPr lang="en-US" dirty="0"/>
              <a:t>Designing a separation architecture that allows seamless integration of diverse antenna systems for various communication standards remains a gap. </a:t>
            </a:r>
          </a:p>
          <a:p>
            <a:pPr marL="285750" indent="-285750" algn="just">
              <a:buFont typeface="Wingdings" pitchFamily="2" charset="2"/>
              <a:buChar char="§"/>
            </a:pPr>
            <a:r>
              <a:rPr lang="en-US" dirty="0"/>
              <a:t>Multi-functional antenna designs capable of supporting these standards without cross-interference are needed.</a:t>
            </a:r>
          </a:p>
          <a:p>
            <a:pPr marL="285750" indent="-285750" algn="just">
              <a:buFont typeface="Wingdings" pitchFamily="2" charset="2"/>
              <a:buChar char="§"/>
            </a:pPr>
            <a:r>
              <a:rPr lang="en-US" dirty="0"/>
              <a:t>Optimal Placement and Integration: The placement of antennas away from the TCU needs to be carefully optimized to ensure maximum signal reception and transmission while maintaining aesthetic and safety standards, especially in vehicles. </a:t>
            </a:r>
          </a:p>
          <a:p>
            <a:pPr marL="285750" indent="-285750" algn="just">
              <a:buFont typeface="Wingdings" pitchFamily="2" charset="2"/>
              <a:buChar char="§"/>
            </a:pPr>
            <a:r>
              <a:rPr lang="en-US" dirty="0"/>
              <a:t>Research on intelligent antenna placement algorithms, possibly based on machine learning or optimization techniques, is an area of growth.</a:t>
            </a:r>
          </a:p>
          <a:p>
            <a:pPr algn="just"/>
            <a:r>
              <a:rPr lang="en-US" dirty="0"/>
              <a:t>     (C. R. Bhatia, et al., 2019; H. H. Chen, et al., 2021).</a:t>
            </a:r>
          </a:p>
        </p:txBody>
      </p:sp>
    </p:spTree>
    <p:extLst>
      <p:ext uri="{BB962C8B-B14F-4D97-AF65-F5344CB8AC3E}">
        <p14:creationId xmlns:p14="http://schemas.microsoft.com/office/powerpoint/2010/main" val="3303158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1219200"/>
            <a:ext cx="7010400" cy="3262432"/>
          </a:xfrm>
          <a:prstGeom prst="rect">
            <a:avLst/>
          </a:prstGeom>
          <a:noFill/>
        </p:spPr>
        <p:txBody>
          <a:bodyPr wrap="square" rtlCol="0">
            <a:spAutoFit/>
          </a:bodyPr>
          <a:lstStyle/>
          <a:p>
            <a:pPr marL="342900" lvl="0" indent="-342900" algn="just">
              <a:buFont typeface="Wingdings" pitchFamily="2" charset="2"/>
              <a:buChar char="Ø"/>
            </a:pPr>
            <a:r>
              <a:rPr lang="en-US" sz="2400" b="1" dirty="0">
                <a:latin typeface="Engravers MT" pitchFamily="18" charset="0"/>
              </a:rPr>
              <a:t>INTRODUCTION</a:t>
            </a:r>
          </a:p>
          <a:p>
            <a:pPr marL="342900" indent="-342900" algn="just">
              <a:buFont typeface="Wingdings" pitchFamily="2" charset="2"/>
              <a:buChar char="Ø"/>
            </a:pPr>
            <a:r>
              <a:rPr lang="en-US" sz="2400" b="1" dirty="0">
                <a:latin typeface="Engravers MT" pitchFamily="18" charset="0"/>
              </a:rPr>
              <a:t>LITERATURE REVIEW</a:t>
            </a:r>
          </a:p>
          <a:p>
            <a:pPr marL="342900" indent="-342900" algn="just">
              <a:buFont typeface="Wingdings" pitchFamily="2" charset="2"/>
              <a:buChar char="Ø"/>
            </a:pPr>
            <a:r>
              <a:rPr lang="en-US" sz="2400" b="1" dirty="0">
                <a:latin typeface="Engravers MT" pitchFamily="18" charset="0"/>
              </a:rPr>
              <a:t>RESEARCH GAPS</a:t>
            </a:r>
          </a:p>
          <a:p>
            <a:pPr marL="342900" indent="-342900" algn="just" hangingPunct="0">
              <a:buFont typeface="Wingdings" pitchFamily="2" charset="2"/>
              <a:buChar char="Ø"/>
            </a:pPr>
            <a:r>
              <a:rPr lang="en-IN" sz="2400" b="1" dirty="0">
                <a:latin typeface="Engravers MT" pitchFamily="18" charset="0"/>
              </a:rPr>
              <a:t>MATERIAL AND METHODS</a:t>
            </a:r>
            <a:endParaRPr lang="en-US" sz="2400" b="1" dirty="0">
              <a:latin typeface="Engravers MT" pitchFamily="18" charset="0"/>
            </a:endParaRPr>
          </a:p>
          <a:p>
            <a:pPr marL="342900" indent="-342900" algn="just" hangingPunct="0">
              <a:buFont typeface="Wingdings" pitchFamily="2" charset="2"/>
              <a:buChar char="Ø"/>
            </a:pPr>
            <a:r>
              <a:rPr lang="en-IN" sz="2400" b="1" dirty="0">
                <a:latin typeface="Engravers MT" pitchFamily="18" charset="0"/>
              </a:rPr>
              <a:t>RESULTS</a:t>
            </a:r>
            <a:r>
              <a:rPr lang="en-US" sz="2400" b="1" dirty="0">
                <a:latin typeface="Engravers MT" pitchFamily="18" charset="0"/>
              </a:rPr>
              <a:t> 	</a:t>
            </a:r>
          </a:p>
          <a:p>
            <a:pPr marL="342900" lvl="0" indent="-342900" algn="just">
              <a:buFont typeface="Wingdings" pitchFamily="2" charset="2"/>
              <a:buChar char="Ø"/>
            </a:pPr>
            <a:r>
              <a:rPr lang="en-US" sz="2400" b="1" dirty="0">
                <a:latin typeface="Engravers MT" pitchFamily="18" charset="0"/>
              </a:rPr>
              <a:t>DISCUSSION</a:t>
            </a:r>
          </a:p>
          <a:p>
            <a:pPr marL="342900" lvl="0" indent="-342900" algn="just">
              <a:buFont typeface="Wingdings" pitchFamily="2" charset="2"/>
              <a:buChar char="Ø"/>
            </a:pPr>
            <a:r>
              <a:rPr lang="en-US" sz="2400" b="1" dirty="0">
                <a:latin typeface="Engravers MT" pitchFamily="18" charset="0"/>
              </a:rPr>
              <a:t>CONCLUSION </a:t>
            </a:r>
          </a:p>
          <a:p>
            <a:pPr marL="342900" indent="-342900" algn="just">
              <a:buFont typeface="Wingdings" pitchFamily="2" charset="2"/>
              <a:buChar char="Ø"/>
            </a:pPr>
            <a:r>
              <a:rPr lang="en-US" sz="2400" b="1" dirty="0">
                <a:latin typeface="Engravers MT" pitchFamily="18" charset="0"/>
              </a:rPr>
              <a:t>REFERENCES</a:t>
            </a:r>
          </a:p>
          <a:p>
            <a:pPr marL="285750" indent="-285750" algn="just">
              <a:buFont typeface="Wingdings" pitchFamily="2" charset="2"/>
              <a:buChar char="Ø"/>
            </a:pPr>
            <a:endParaRPr lang="en-US" sz="1400" dirty="0"/>
          </a:p>
        </p:txBody>
      </p:sp>
      <p:sp>
        <p:nvSpPr>
          <p:cNvPr id="3" name="TextBox 2"/>
          <p:cNvSpPr txBox="1"/>
          <p:nvPr/>
        </p:nvSpPr>
        <p:spPr>
          <a:xfrm>
            <a:off x="457200" y="357426"/>
            <a:ext cx="2236510" cy="861774"/>
          </a:xfrm>
          <a:prstGeom prst="rect">
            <a:avLst/>
          </a:prstGeom>
          <a:noFill/>
        </p:spPr>
        <p:txBody>
          <a:bodyPr wrap="none" rtlCol="0">
            <a:spAutoFit/>
          </a:bodyPr>
          <a:lstStyle/>
          <a:p>
            <a:r>
              <a:rPr lang="en-US" sz="3200" b="1" i="1" u="sng" dirty="0">
                <a:solidFill>
                  <a:schemeClr val="accent2">
                    <a:lumMod val="75000"/>
                  </a:schemeClr>
                </a:solidFill>
                <a:effectLst>
                  <a:outerShdw blurRad="38100" dist="38100" dir="2700000" algn="tl">
                    <a:srgbClr val="000000">
                      <a:alpha val="43137"/>
                    </a:srgbClr>
                  </a:outerShdw>
                </a:effectLst>
                <a:latin typeface="Arial Black" pitchFamily="34" charset="0"/>
              </a:rPr>
              <a:t>OUTLINE</a:t>
            </a:r>
          </a:p>
          <a:p>
            <a:endParaRPr lang="en-US" dirty="0"/>
          </a:p>
        </p:txBody>
      </p:sp>
    </p:spTree>
    <p:extLst>
      <p:ext uri="{BB962C8B-B14F-4D97-AF65-F5344CB8AC3E}">
        <p14:creationId xmlns:p14="http://schemas.microsoft.com/office/powerpoint/2010/main" val="36572200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10600" cy="5632311"/>
          </a:xfrm>
          <a:prstGeom prst="rect">
            <a:avLst/>
          </a:prstGeom>
        </p:spPr>
        <p:txBody>
          <a:bodyPr wrap="square">
            <a:spAutoFit/>
          </a:bodyPr>
          <a:lstStyle/>
          <a:p>
            <a:pPr algn="just"/>
            <a:r>
              <a:rPr lang="en-US" b="1" dirty="0">
                <a:solidFill>
                  <a:schemeClr val="accent3">
                    <a:lumMod val="50000"/>
                  </a:schemeClr>
                </a:solidFill>
                <a:latin typeface="Arial Black" pitchFamily="34" charset="0"/>
              </a:rPr>
              <a:t>Integrate the TCU with the Antennas</a:t>
            </a:r>
          </a:p>
          <a:p>
            <a:pPr algn="just"/>
            <a:endParaRPr lang="en-US" b="1" dirty="0">
              <a:solidFill>
                <a:schemeClr val="accent3">
                  <a:lumMod val="50000"/>
                </a:schemeClr>
              </a:solidFill>
              <a:latin typeface="Arial Black" pitchFamily="34" charset="0"/>
            </a:endParaRPr>
          </a:p>
          <a:p>
            <a:pPr marL="285750" indent="-285750" algn="just">
              <a:buFont typeface="Wingdings" pitchFamily="2" charset="2"/>
              <a:buChar char="§"/>
            </a:pPr>
            <a:r>
              <a:rPr lang="en-US" dirty="0"/>
              <a:t>Design of Integrated Systems for Multiple Applications: While integrating the TCU with antennas simplifies the design and reduces the need for additional connectors and cables, it introduces challenges in creating efficient integrated systems that can handle multiple communication modes simultaneously. </a:t>
            </a:r>
          </a:p>
          <a:p>
            <a:pPr marL="285750" indent="-285750" algn="just">
              <a:buFont typeface="Wingdings" pitchFamily="2" charset="2"/>
              <a:buChar char="§"/>
            </a:pPr>
            <a:r>
              <a:rPr lang="en-US" dirty="0"/>
              <a:t>Future research should focus on designing integrated TCUs that support multiple communication protocols, such as 5G, V2X, and Wi-Fi, without interference between the different systems.</a:t>
            </a:r>
          </a:p>
          <a:p>
            <a:pPr marL="285750" indent="-285750" algn="just">
              <a:buFont typeface="Wingdings" pitchFamily="2" charset="2"/>
              <a:buChar char="§"/>
            </a:pPr>
            <a:r>
              <a:rPr lang="en-US" dirty="0"/>
              <a:t>Thermal Management: Integrating the TCU and antennas into a single compact unit raises concerns about heat dissipation. </a:t>
            </a:r>
          </a:p>
          <a:p>
            <a:pPr marL="285750" indent="-285750" algn="just">
              <a:buFont typeface="Wingdings" pitchFamily="2" charset="2"/>
              <a:buChar char="§"/>
            </a:pPr>
            <a:r>
              <a:rPr lang="en-US" dirty="0"/>
              <a:t>As these units may become highly integrated with limited space for cooling, advanced thermal management techniques must be developed to ensure the long-term reliability of the integrated system.</a:t>
            </a:r>
          </a:p>
          <a:p>
            <a:pPr marL="285750" indent="-285750" algn="just">
              <a:buFont typeface="Wingdings" pitchFamily="2" charset="2"/>
              <a:buChar char="§"/>
            </a:pPr>
            <a:r>
              <a:rPr lang="en-US" dirty="0"/>
              <a:t>Manufacturing and Cost-Effectiveness: While integration promises benefits in terms of space, performance, and cost, it also introduces new manufacturing challenges. </a:t>
            </a:r>
          </a:p>
          <a:p>
            <a:pPr marL="285750" indent="-285750" algn="just">
              <a:buFont typeface="Wingdings" pitchFamily="2" charset="2"/>
              <a:buChar char="§"/>
            </a:pPr>
            <a:r>
              <a:rPr lang="en-US" dirty="0"/>
              <a:t>The cost-effective production of integrated TCU-antenna modules that meet the performance and regulatory requirements for automotive or communication applications needs further exploration.</a:t>
            </a:r>
          </a:p>
          <a:p>
            <a:pPr algn="just"/>
            <a:r>
              <a:rPr lang="en-US" dirty="0"/>
              <a:t>       (J. R. Evans and W. G. Whittow, 2019; D. E. Reed and B. M. Bolduc, 2020).</a:t>
            </a:r>
          </a:p>
        </p:txBody>
      </p:sp>
    </p:spTree>
    <p:extLst>
      <p:ext uri="{BB962C8B-B14F-4D97-AF65-F5344CB8AC3E}">
        <p14:creationId xmlns:p14="http://schemas.microsoft.com/office/powerpoint/2010/main" val="40245136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0"/>
            <a:ext cx="8610600" cy="7017306"/>
          </a:xfrm>
          <a:prstGeom prst="rect">
            <a:avLst/>
          </a:prstGeom>
        </p:spPr>
        <p:txBody>
          <a:bodyPr wrap="square">
            <a:spAutoFit/>
          </a:bodyPr>
          <a:lstStyle/>
          <a:p>
            <a:pPr hangingPunct="0"/>
            <a:r>
              <a:rPr lang="en-IN" b="1" dirty="0">
                <a:solidFill>
                  <a:schemeClr val="accent5">
                    <a:lumMod val="50000"/>
                  </a:schemeClr>
                </a:solidFill>
                <a:latin typeface="Arial Black" pitchFamily="34" charset="0"/>
              </a:rPr>
              <a:t>MATERIAL AND METHODS</a:t>
            </a:r>
            <a:endParaRPr lang="en-US" dirty="0">
              <a:solidFill>
                <a:schemeClr val="accent5">
                  <a:lumMod val="50000"/>
                </a:schemeClr>
              </a:solidFill>
              <a:latin typeface="Arial Black" pitchFamily="34" charset="0"/>
            </a:endParaRPr>
          </a:p>
          <a:p>
            <a:r>
              <a:rPr lang="en-US" dirty="0"/>
              <a:t> </a:t>
            </a:r>
          </a:p>
          <a:p>
            <a:pPr algn="just"/>
            <a:r>
              <a:rPr lang="en-US" b="1" dirty="0">
                <a:solidFill>
                  <a:schemeClr val="accent3">
                    <a:lumMod val="50000"/>
                  </a:schemeClr>
                </a:solidFill>
                <a:latin typeface="Arial Black" pitchFamily="34" charset="0"/>
              </a:rPr>
              <a:t>Multi-band and Multi-mode Antennas</a:t>
            </a:r>
          </a:p>
          <a:p>
            <a:pPr algn="just"/>
            <a:endParaRPr lang="en-US" b="1" dirty="0">
              <a:solidFill>
                <a:schemeClr val="accent3">
                  <a:lumMod val="50000"/>
                </a:schemeClr>
              </a:solidFill>
              <a:latin typeface="Arial Black" pitchFamily="34" charset="0"/>
            </a:endParaRPr>
          </a:p>
          <a:p>
            <a:pPr marL="285750" indent="-285750" algn="just">
              <a:buFont typeface="Wingdings" pitchFamily="2" charset="2"/>
              <a:buChar char="§"/>
            </a:pPr>
            <a:r>
              <a:rPr lang="en-US" dirty="0"/>
              <a:t>Design and Simulation: To address the bandwidth efficiency and multi-mode operation challenges, multi-band antennas are designed using a combination of resonant structures such as stacked patches, slots, and frequency selective surfaces (FSS). </a:t>
            </a:r>
          </a:p>
          <a:p>
            <a:pPr marL="285750" indent="-285750" algn="just">
              <a:buFont typeface="Wingdings" pitchFamily="2" charset="2"/>
              <a:buChar char="§"/>
            </a:pPr>
            <a:r>
              <a:rPr lang="en-US" dirty="0"/>
              <a:t>These resonant elements are chosen to support various frequency bands and modes while maintaining compactness. </a:t>
            </a:r>
          </a:p>
          <a:p>
            <a:pPr marL="285750" indent="-285750" algn="just">
              <a:buFont typeface="Wingdings" pitchFamily="2" charset="2"/>
              <a:buChar char="§"/>
            </a:pPr>
            <a:r>
              <a:rPr lang="en-US" dirty="0"/>
              <a:t>The antennas are designed to operate at multiple frequency bands, each serving different communication standards such as Wi-Fi, LTE, and V2X. Simulation tools such as CST Microwave Studio, HFSS, and COMSOL Multiphysics are used to model the electromagnetic behavior of these antennas across different frequency ranges. </a:t>
            </a:r>
          </a:p>
          <a:p>
            <a:pPr marL="285750" indent="-285750" algn="just">
              <a:buFont typeface="Wingdings" pitchFamily="2" charset="2"/>
              <a:buChar char="§"/>
            </a:pPr>
            <a:r>
              <a:rPr lang="en-US" dirty="0"/>
              <a:t>A parameter sweep is conducted to evaluate the performance of the antenna across its operating bandwidth, ensuring that the antenna operates with minimal performance degradation between different modes.</a:t>
            </a:r>
          </a:p>
          <a:p>
            <a:pPr marL="285750" indent="-285750" algn="just">
              <a:buFont typeface="Wingdings" pitchFamily="2" charset="2"/>
              <a:buChar char="§"/>
            </a:pPr>
            <a:r>
              <a:rPr lang="en-US" dirty="0"/>
              <a:t>Optimization: To improve bandwidth efficiency, optimization techniques such as genetic algorithms (GA) and particle swarm optimization (PSO) are employed to fine-tune antenna dimensions and the configuration of tunable components. </a:t>
            </a:r>
          </a:p>
          <a:p>
            <a:pPr marL="285750" indent="-285750" algn="just">
              <a:buFont typeface="Wingdings" pitchFamily="2" charset="2"/>
              <a:buChar char="§"/>
            </a:pPr>
            <a:r>
              <a:rPr lang="en-US" dirty="0"/>
              <a:t>These methods help maximize the operational bandwidth for each mode, while ensuring that the antenna remains compact for use in IoT and automotive applications.</a:t>
            </a:r>
          </a:p>
          <a:p>
            <a:pPr marL="285750" indent="-285750" algn="just">
              <a:buFont typeface="Wingdings" pitchFamily="2" charset="2"/>
              <a:buChar char="§"/>
            </a:pPr>
            <a:r>
              <a:rPr lang="en-US" dirty="0"/>
              <a:t>Measurement and Evaluation: Prototypes are fabricated using high-frequency PCB manufacturing techniques, and performance is evaluated through return loss (S11), radiation pattern, and gain measurements in an anechoic chamber. </a:t>
            </a:r>
          </a:p>
          <a:p>
            <a:pPr algn="just"/>
            <a:endParaRPr lang="en-US" dirty="0"/>
          </a:p>
        </p:txBody>
      </p:sp>
    </p:spTree>
    <p:extLst>
      <p:ext uri="{BB962C8B-B14F-4D97-AF65-F5344CB8AC3E}">
        <p14:creationId xmlns:p14="http://schemas.microsoft.com/office/powerpoint/2010/main" val="37113218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7818" y="228600"/>
            <a:ext cx="8534400" cy="6186309"/>
          </a:xfrm>
          <a:prstGeom prst="rect">
            <a:avLst/>
          </a:prstGeom>
        </p:spPr>
        <p:txBody>
          <a:bodyPr wrap="square">
            <a:spAutoFit/>
          </a:bodyPr>
          <a:lstStyle/>
          <a:p>
            <a:pPr algn="just"/>
            <a:r>
              <a:rPr lang="en-US" b="1" dirty="0">
                <a:solidFill>
                  <a:schemeClr val="accent3">
                    <a:lumMod val="50000"/>
                  </a:schemeClr>
                </a:solidFill>
                <a:latin typeface="Arial Black" pitchFamily="34" charset="0"/>
              </a:rPr>
              <a:t>Dual-polarized Endfire Phased Array Antennas</a:t>
            </a:r>
          </a:p>
          <a:p>
            <a:pPr algn="just"/>
            <a:endParaRPr lang="en-US" b="1" dirty="0">
              <a:solidFill>
                <a:schemeClr val="accent3">
                  <a:lumMod val="50000"/>
                </a:schemeClr>
              </a:solidFill>
              <a:latin typeface="Arial Black" pitchFamily="34" charset="0"/>
            </a:endParaRPr>
          </a:p>
          <a:p>
            <a:pPr marL="285750" indent="-285750" algn="just">
              <a:buFont typeface="Wingdings" pitchFamily="2" charset="2"/>
              <a:buChar char="§"/>
            </a:pPr>
            <a:r>
              <a:rPr lang="en-US" dirty="0"/>
              <a:t>Design and Simulation: The dual-polarized endfire phased array antenna is designed using a combination of dipole or microstrip-based elements to provide polarization diversity. </a:t>
            </a:r>
          </a:p>
          <a:p>
            <a:pPr marL="285750" indent="-285750" algn="just">
              <a:buFont typeface="Wingdings" pitchFamily="2" charset="2"/>
              <a:buChar char="§"/>
            </a:pPr>
            <a:r>
              <a:rPr lang="en-US" dirty="0"/>
              <a:t>To minimize beamforming complexity, a series of phase shifters and power dividers are incorporated into the design. </a:t>
            </a:r>
          </a:p>
          <a:p>
            <a:pPr marL="285750" indent="-285750" algn="just">
              <a:buFont typeface="Wingdings" pitchFamily="2" charset="2"/>
              <a:buChar char="§"/>
            </a:pPr>
            <a:r>
              <a:rPr lang="en-US" dirty="0"/>
              <a:t>A phased array design approach is used to ensure that the antenna array can steer beams in different directions while maintaining polarization diversity. </a:t>
            </a:r>
          </a:p>
          <a:p>
            <a:pPr marL="285750" indent="-285750" algn="just">
              <a:buFont typeface="Wingdings" pitchFamily="2" charset="2"/>
              <a:buChar char="§"/>
            </a:pPr>
            <a:r>
              <a:rPr lang="en-US" dirty="0"/>
              <a:t>Tools such as HFSS and CST Studio Suite are used to simulate the electromagnetic behavior of the array, optimizing the inter-element spacing, feed network, and phase shifter placement for maximum gain and minimal side lobes.</a:t>
            </a:r>
          </a:p>
          <a:p>
            <a:pPr marL="285750" indent="-285750" algn="just">
              <a:buFont typeface="Wingdings" pitchFamily="2" charset="2"/>
              <a:buChar char="§"/>
            </a:pPr>
            <a:r>
              <a:rPr lang="en-US" dirty="0"/>
              <a:t>Wideband and High-Gain Performance: To achieve both wideband and high-gain performance, multi-layered designs are used, where each layer is tuned for a different frequency band, allowing the antenna to operate efficiently over a wide frequency range. </a:t>
            </a:r>
          </a:p>
          <a:p>
            <a:pPr marL="285750" indent="-285750" algn="just">
              <a:buFont typeface="Wingdings" pitchFamily="2" charset="2"/>
              <a:buChar char="§"/>
            </a:pPr>
            <a:r>
              <a:rPr lang="en-US" dirty="0"/>
              <a:t>Integration with Emerging Technologies: Advanced beamforming techniques, including digital beamforming and adaptive filtering, are integrated with the phased array design. </a:t>
            </a:r>
          </a:p>
          <a:p>
            <a:pPr marL="285750" indent="-285750" algn="just">
              <a:buFont typeface="Wingdings" pitchFamily="2" charset="2"/>
              <a:buChar char="§"/>
            </a:pPr>
            <a:r>
              <a:rPr lang="en-US" dirty="0"/>
              <a:t>MIMO (Multiple-Input Multiple-Output) technology is incorporated to improve capacity and robustness in dynamic environments, such as mobile and vehicular communication systems.</a:t>
            </a:r>
          </a:p>
        </p:txBody>
      </p:sp>
    </p:spTree>
    <p:extLst>
      <p:ext uri="{BB962C8B-B14F-4D97-AF65-F5344CB8AC3E}">
        <p14:creationId xmlns:p14="http://schemas.microsoft.com/office/powerpoint/2010/main" val="10426552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04800"/>
            <a:ext cx="8534400" cy="6463308"/>
          </a:xfrm>
          <a:prstGeom prst="rect">
            <a:avLst/>
          </a:prstGeom>
        </p:spPr>
        <p:txBody>
          <a:bodyPr wrap="square">
            <a:spAutoFit/>
          </a:bodyPr>
          <a:lstStyle/>
          <a:p>
            <a:pPr algn="just"/>
            <a:r>
              <a:rPr lang="en-US" b="1" dirty="0">
                <a:solidFill>
                  <a:schemeClr val="accent3">
                    <a:lumMod val="50000"/>
                  </a:schemeClr>
                </a:solidFill>
                <a:latin typeface="Arial Black" pitchFamily="34" charset="0"/>
              </a:rPr>
              <a:t>Integrated Microwave Antenna/Sensor Systems</a:t>
            </a:r>
          </a:p>
          <a:p>
            <a:pPr algn="just"/>
            <a:endParaRPr lang="en-US" b="1" dirty="0">
              <a:solidFill>
                <a:schemeClr val="accent3">
                  <a:lumMod val="50000"/>
                </a:schemeClr>
              </a:solidFill>
              <a:latin typeface="Arial Black" pitchFamily="34" charset="0"/>
            </a:endParaRPr>
          </a:p>
          <a:p>
            <a:pPr marL="285750" indent="-285750" algn="just">
              <a:buFont typeface="Wingdings" pitchFamily="2" charset="2"/>
              <a:buChar char="§"/>
            </a:pPr>
            <a:r>
              <a:rPr lang="en-US" dirty="0"/>
              <a:t>Design and Simulation: Integrated antenna-sensor systems are designed by co-locating sensor elements such as temperature, humidity, or proximity sensors with the microwave antenna. </a:t>
            </a:r>
          </a:p>
          <a:p>
            <a:pPr marL="285750" indent="-285750" algn="just">
              <a:buFont typeface="Wingdings" pitchFamily="2" charset="2"/>
              <a:buChar char="§"/>
            </a:pPr>
            <a:r>
              <a:rPr lang="en-US" dirty="0"/>
              <a:t>The integration of the sensor is carried out by embedding it in the dielectric or conducting substrate of the antenna, using techniques such as printed circuit board (PCB) integration or direct bonding of sensor chips to the antenna surface. </a:t>
            </a:r>
          </a:p>
          <a:p>
            <a:pPr marL="285750" indent="-285750" algn="just">
              <a:buFont typeface="Wingdings" pitchFamily="2" charset="2"/>
              <a:buChar char="§"/>
            </a:pPr>
            <a:r>
              <a:rPr lang="en-US" dirty="0"/>
              <a:t>Electromagnetic simulations are performed using tools like CST Microwave Studio to evaluate potential interference between the sensor and the antenna. </a:t>
            </a:r>
          </a:p>
          <a:p>
            <a:pPr marL="285750" indent="-285750" algn="just">
              <a:buFont typeface="Wingdings" pitchFamily="2" charset="2"/>
              <a:buChar char="§"/>
            </a:pPr>
            <a:r>
              <a:rPr lang="en-US" dirty="0"/>
              <a:t>Simulation results are used to optimize sensor placement and antenna geometry to minimize electromagnetic interference (EMI) and maximize performance.</a:t>
            </a:r>
          </a:p>
          <a:p>
            <a:pPr marL="285750" indent="-285750" algn="just">
              <a:buFont typeface="Wingdings" pitchFamily="2" charset="2"/>
              <a:buChar char="§"/>
            </a:pPr>
            <a:r>
              <a:rPr lang="en-US" dirty="0"/>
              <a:t>Electromagnetic Interference (EMI) Mitigation: To mitigate EMI, several techniques are explored, such as the use of shielding, decoupling networks, and proper grounding.</a:t>
            </a:r>
          </a:p>
          <a:p>
            <a:pPr marL="285750" indent="-285750" algn="just">
              <a:buFont typeface="Wingdings" pitchFamily="2" charset="2"/>
              <a:buChar char="§"/>
            </a:pPr>
            <a:r>
              <a:rPr lang="en-US" dirty="0"/>
              <a:t>Additionally, adaptive filtering methods are employed in the system’s signal processing unit to further reduce interference between the antenna and sensor signals.</a:t>
            </a:r>
          </a:p>
          <a:p>
            <a:pPr marL="285750" indent="-285750" algn="just">
              <a:buFont typeface="Wingdings" pitchFamily="2" charset="2"/>
              <a:buChar char="§"/>
            </a:pPr>
            <a:r>
              <a:rPr lang="en-US" dirty="0"/>
              <a:t>Multifunctionality: The integrated system is designed to perform both sensing and communication tasks. </a:t>
            </a:r>
          </a:p>
          <a:p>
            <a:pPr marL="285750" indent="-285750" algn="just">
              <a:buFont typeface="Wingdings" pitchFamily="2" charset="2"/>
              <a:buChar char="§"/>
            </a:pPr>
            <a:r>
              <a:rPr lang="en-US" dirty="0"/>
              <a:t>Power consumption is minimized through low-power design techniques, including the use of energy harvesting components. </a:t>
            </a:r>
          </a:p>
          <a:p>
            <a:pPr marL="285750" indent="-285750" algn="just">
              <a:buFont typeface="Wingdings" pitchFamily="2" charset="2"/>
              <a:buChar char="§"/>
            </a:pPr>
            <a:r>
              <a:rPr lang="en-US" dirty="0"/>
              <a:t>The antenna-sensor system can also adapt its functionality based on the detected environmental conditions, such as adjusting the transmission power or switching between communication standards.</a:t>
            </a:r>
          </a:p>
        </p:txBody>
      </p:sp>
    </p:spTree>
    <p:extLst>
      <p:ext uri="{BB962C8B-B14F-4D97-AF65-F5344CB8AC3E}">
        <p14:creationId xmlns:p14="http://schemas.microsoft.com/office/powerpoint/2010/main" val="32109445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0"/>
            <a:ext cx="8686800" cy="5632311"/>
          </a:xfrm>
          <a:prstGeom prst="rect">
            <a:avLst/>
          </a:prstGeom>
        </p:spPr>
        <p:txBody>
          <a:bodyPr wrap="square">
            <a:spAutoFit/>
          </a:bodyPr>
          <a:lstStyle/>
          <a:p>
            <a:pPr algn="just"/>
            <a:r>
              <a:rPr lang="en-US" b="1" dirty="0">
                <a:solidFill>
                  <a:schemeClr val="accent3">
                    <a:lumMod val="50000"/>
                  </a:schemeClr>
                </a:solidFill>
                <a:latin typeface="Arial Black" pitchFamily="34" charset="0"/>
              </a:rPr>
              <a:t>Cylindrical Continuous-Slot Array Antennas</a:t>
            </a:r>
          </a:p>
          <a:p>
            <a:pPr algn="just"/>
            <a:endParaRPr lang="en-US" b="1" dirty="0">
              <a:solidFill>
                <a:schemeClr val="accent3">
                  <a:lumMod val="50000"/>
                </a:schemeClr>
              </a:solidFill>
              <a:latin typeface="Arial Black" pitchFamily="34" charset="0"/>
            </a:endParaRPr>
          </a:p>
          <a:p>
            <a:pPr marL="285750" indent="-285750" algn="just">
              <a:buFont typeface="Wingdings" pitchFamily="2" charset="2"/>
              <a:buChar char="§"/>
            </a:pPr>
            <a:r>
              <a:rPr lang="en-US" dirty="0"/>
              <a:t>Design and Simulation: CCSA antennas are designed using a continuous slot structure on a cylindrical surface, providing broadband radiation characteristics. </a:t>
            </a:r>
          </a:p>
          <a:p>
            <a:pPr marL="285750" indent="-285750" algn="just">
              <a:buFont typeface="Wingdings" pitchFamily="2" charset="2"/>
              <a:buChar char="§"/>
            </a:pPr>
            <a:r>
              <a:rPr lang="en-US" dirty="0"/>
              <a:t>The continuous slots are designed to operate over a wide frequency band by utilizing a non-uniform slot distribution to improve impedance matching across the band. </a:t>
            </a:r>
          </a:p>
          <a:p>
            <a:pPr marL="285750" indent="-285750" algn="just">
              <a:buFont typeface="Wingdings" pitchFamily="2" charset="2"/>
              <a:buChar char="§"/>
            </a:pPr>
            <a:r>
              <a:rPr lang="en-US" dirty="0"/>
              <a:t>Advanced simulation tools like HFSS and CST are used to simulate the radiation pattern and impedance characteristics of the CCSA. </a:t>
            </a:r>
          </a:p>
          <a:p>
            <a:pPr marL="285750" indent="-285750" algn="just">
              <a:buFont typeface="Wingdings" pitchFamily="2" charset="2"/>
              <a:buChar char="§"/>
            </a:pPr>
            <a:r>
              <a:rPr lang="en-US" dirty="0"/>
              <a:t>The design focuses on minimizing the effect of mutual coupling between adjacent slots and ensuring high gain across the desired operating bandwidth.</a:t>
            </a:r>
          </a:p>
          <a:p>
            <a:pPr marL="285750" indent="-285750" algn="just">
              <a:buFont typeface="Wingdings" pitchFamily="2" charset="2"/>
              <a:buChar char="§"/>
            </a:pPr>
            <a:r>
              <a:rPr lang="en-US" dirty="0"/>
              <a:t>Pattern Control: Innovative slot geometries and feeding techniques, such as aperture-coupled feeds or waveguide feeds, are explored to control the radiation pattern and reduce side lobes. </a:t>
            </a:r>
          </a:p>
          <a:p>
            <a:pPr marL="285750" indent="-285750" algn="just">
              <a:buFont typeface="Wingdings" pitchFamily="2" charset="2"/>
              <a:buChar char="§"/>
            </a:pPr>
            <a:r>
              <a:rPr lang="en-US" dirty="0"/>
              <a:t>The feed structure is optimized to provide uniform power distribution to the continuous slot array.</a:t>
            </a:r>
          </a:p>
          <a:p>
            <a:pPr marL="285750" indent="-285750" algn="just">
              <a:buFont typeface="Wingdings" pitchFamily="2" charset="2"/>
              <a:buChar char="§"/>
            </a:pPr>
            <a:r>
              <a:rPr lang="en-US" dirty="0"/>
              <a:t>Miniaturization: To address size constraints, the CCSA design is miniaturized for automotive or satellite applications. </a:t>
            </a:r>
          </a:p>
          <a:p>
            <a:pPr marL="285750" indent="-285750" algn="just">
              <a:buFont typeface="Wingdings" pitchFamily="2" charset="2"/>
              <a:buChar char="§"/>
            </a:pPr>
            <a:r>
              <a:rPr lang="en-US" dirty="0"/>
              <a:t>The scalability of the design is tested by simulating the antenna performance on different substrate materials and adjusting the slot width, depth, and length to fit within the required size constraints while maintaining performance.</a:t>
            </a:r>
          </a:p>
        </p:txBody>
      </p:sp>
    </p:spTree>
    <p:extLst>
      <p:ext uri="{BB962C8B-B14F-4D97-AF65-F5344CB8AC3E}">
        <p14:creationId xmlns:p14="http://schemas.microsoft.com/office/powerpoint/2010/main" val="15259319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001000" cy="4524315"/>
          </a:xfrm>
          <a:prstGeom prst="rect">
            <a:avLst/>
          </a:prstGeom>
        </p:spPr>
        <p:txBody>
          <a:bodyPr wrap="square">
            <a:spAutoFit/>
          </a:bodyPr>
          <a:lstStyle/>
          <a:p>
            <a:pPr algn="just"/>
            <a:r>
              <a:rPr lang="en-US" b="1" dirty="0">
                <a:solidFill>
                  <a:schemeClr val="accent3">
                    <a:lumMod val="50000"/>
                  </a:schemeClr>
                </a:solidFill>
                <a:latin typeface="Arial Black" pitchFamily="34" charset="0"/>
              </a:rPr>
              <a:t>Separation of Antennas from the Telematics Control Unit (TCU)</a:t>
            </a:r>
          </a:p>
          <a:p>
            <a:pPr algn="just"/>
            <a:endParaRPr lang="en-US" b="1" dirty="0"/>
          </a:p>
          <a:p>
            <a:pPr marL="285750" indent="-285750" algn="just">
              <a:buFont typeface="Wingdings" pitchFamily="2" charset="2"/>
              <a:buChar char="§"/>
            </a:pPr>
            <a:r>
              <a:rPr lang="en-US" dirty="0"/>
              <a:t>Design and Placement: In designs where antennas are separated from the TCU, placement is optimized using electromagnetic simulation tools to minimize interference from the vehicle’s body, electrical systems, and other communication devices. </a:t>
            </a:r>
          </a:p>
          <a:p>
            <a:pPr marL="285750" indent="-285750" algn="just">
              <a:buFont typeface="Wingdings" pitchFamily="2" charset="2"/>
              <a:buChar char="§"/>
            </a:pPr>
            <a:r>
              <a:rPr lang="en-US" dirty="0"/>
              <a:t>The placement is based on a careful analysis of the vehicle's metal structure and electrical components. Antennas are placed in locations with minimal interference and maximum coverage, such as on the roof or rearview mirror.</a:t>
            </a:r>
          </a:p>
          <a:p>
            <a:pPr marL="285750" indent="-285750" algn="just">
              <a:buFont typeface="Wingdings" pitchFamily="2" charset="2"/>
              <a:buChar char="§"/>
            </a:pPr>
            <a:r>
              <a:rPr lang="en-US" dirty="0"/>
              <a:t>Interference Mitigation: Advanced shielding and isolation techniques are employed, including using dielectric materials and conductive coatings that prevent electromagnetic interference between the TCU and antenna. </a:t>
            </a:r>
          </a:p>
          <a:p>
            <a:pPr marL="285750" indent="-285750" algn="just">
              <a:buFont typeface="Wingdings" pitchFamily="2" charset="2"/>
              <a:buChar char="§"/>
            </a:pPr>
            <a:r>
              <a:rPr lang="en-US" dirty="0"/>
              <a:t>Additionally, signal processing methods such as adaptive filtering and noise cancellation are used to further reduce interference.</a:t>
            </a:r>
          </a:p>
          <a:p>
            <a:pPr algn="just"/>
            <a:r>
              <a:rPr lang="en-US" dirty="0"/>
              <a:t> </a:t>
            </a:r>
          </a:p>
        </p:txBody>
      </p:sp>
    </p:spTree>
    <p:extLst>
      <p:ext uri="{BB962C8B-B14F-4D97-AF65-F5344CB8AC3E}">
        <p14:creationId xmlns:p14="http://schemas.microsoft.com/office/powerpoint/2010/main" val="13211285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33400"/>
            <a:ext cx="8382000" cy="4801314"/>
          </a:xfrm>
          <a:prstGeom prst="rect">
            <a:avLst/>
          </a:prstGeom>
        </p:spPr>
        <p:txBody>
          <a:bodyPr wrap="square">
            <a:spAutoFit/>
          </a:bodyPr>
          <a:lstStyle/>
          <a:p>
            <a:r>
              <a:rPr lang="en-US" b="1" dirty="0">
                <a:solidFill>
                  <a:schemeClr val="accent3">
                    <a:lumMod val="50000"/>
                  </a:schemeClr>
                </a:solidFill>
                <a:latin typeface="Arial Black" pitchFamily="34" charset="0"/>
              </a:rPr>
              <a:t>Integration of TCU with Antennas</a:t>
            </a:r>
          </a:p>
          <a:p>
            <a:endParaRPr lang="en-US" b="1" dirty="0">
              <a:solidFill>
                <a:schemeClr val="accent3">
                  <a:lumMod val="50000"/>
                </a:schemeClr>
              </a:solidFill>
              <a:latin typeface="Arial Black" pitchFamily="34" charset="0"/>
            </a:endParaRPr>
          </a:p>
          <a:p>
            <a:pPr marL="285750" indent="-285750" algn="just">
              <a:buFont typeface="Wingdings" pitchFamily="2" charset="2"/>
              <a:buChar char="§"/>
            </a:pPr>
            <a:r>
              <a:rPr lang="en-US" dirty="0"/>
              <a:t>Design of Integrated Systems: The integration of antennas with the TCU is achieved by designing compact antenna modules that combine communication functions with the TCU in a single unit. </a:t>
            </a:r>
          </a:p>
          <a:p>
            <a:pPr marL="285750" indent="-285750" algn="just">
              <a:buFont typeface="Wingdings" pitchFamily="2" charset="2"/>
              <a:buChar char="§"/>
            </a:pPr>
            <a:r>
              <a:rPr lang="en-US" dirty="0"/>
              <a:t>The antenna and TCU are co-located, and their performance is optimized to handle multiple communication standards, such as 5G, V2X, and Wi-Fi. </a:t>
            </a:r>
          </a:p>
          <a:p>
            <a:pPr marL="285750" indent="-285750" algn="just">
              <a:buFont typeface="Wingdings" pitchFamily="2" charset="2"/>
              <a:buChar char="§"/>
            </a:pPr>
            <a:r>
              <a:rPr lang="en-US" dirty="0"/>
              <a:t>Simulations are performed to analyze the co-site interference and performance degradation resulting from the integration.</a:t>
            </a:r>
          </a:p>
          <a:p>
            <a:pPr marL="285750" indent="-285750" algn="just">
              <a:buFont typeface="Wingdings" pitchFamily="2" charset="2"/>
              <a:buChar char="§"/>
            </a:pPr>
            <a:r>
              <a:rPr lang="en-US" dirty="0"/>
              <a:t>Thermal Management: Thermal analysis is conducted to ensure that the integrated system can operate efficiently in harsh automotive environments. </a:t>
            </a:r>
          </a:p>
          <a:p>
            <a:pPr marL="285750" indent="-285750" algn="just">
              <a:buFont typeface="Wingdings" pitchFamily="2" charset="2"/>
              <a:buChar char="§"/>
            </a:pPr>
            <a:r>
              <a:rPr lang="en-US" dirty="0"/>
              <a:t>Heat dissipation mechanisms, such as heat sinks, thermal vias, and passive cooling strategies, are incorporated into the design.</a:t>
            </a:r>
          </a:p>
          <a:p>
            <a:pPr marL="285750" indent="-285750" algn="just">
              <a:buFont typeface="Wingdings" pitchFamily="2" charset="2"/>
              <a:buChar char="§"/>
            </a:pPr>
            <a:r>
              <a:rPr lang="en-US" dirty="0"/>
              <a:t>Manufacturing and Cost-Effectiveness: Cost-effective manufacturing methods, such as injection molding and 3D printing, are explored for producing the integrated units. </a:t>
            </a:r>
          </a:p>
          <a:p>
            <a:pPr marL="285750" indent="-285750" algn="just">
              <a:buFont typeface="Wingdings" pitchFamily="2" charset="2"/>
              <a:buChar char="§"/>
            </a:pPr>
            <a:r>
              <a:rPr lang="en-US" dirty="0"/>
              <a:t>The assembly process is optimized to reduce production costs while ensuring high reliability and performance in automotive environments.</a:t>
            </a:r>
          </a:p>
        </p:txBody>
      </p:sp>
    </p:spTree>
    <p:extLst>
      <p:ext uri="{BB962C8B-B14F-4D97-AF65-F5344CB8AC3E}">
        <p14:creationId xmlns:p14="http://schemas.microsoft.com/office/powerpoint/2010/main" val="41762830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
            <a:ext cx="8382000" cy="6186309"/>
          </a:xfrm>
          <a:prstGeom prst="rect">
            <a:avLst/>
          </a:prstGeom>
        </p:spPr>
        <p:txBody>
          <a:bodyPr wrap="square">
            <a:spAutoFit/>
          </a:bodyPr>
          <a:lstStyle/>
          <a:p>
            <a:r>
              <a:rPr lang="en-US" dirty="0">
                <a:solidFill>
                  <a:schemeClr val="accent5">
                    <a:lumMod val="50000"/>
                  </a:schemeClr>
                </a:solidFill>
                <a:latin typeface="Arial Black" pitchFamily="34" charset="0"/>
              </a:rPr>
              <a:t>METHODOLOGY</a:t>
            </a:r>
          </a:p>
          <a:p>
            <a:r>
              <a:rPr lang="en-US" dirty="0"/>
              <a:t> </a:t>
            </a:r>
          </a:p>
          <a:p>
            <a:pPr algn="just"/>
            <a:r>
              <a:rPr lang="en-US" b="1" dirty="0">
                <a:solidFill>
                  <a:schemeClr val="accent3">
                    <a:lumMod val="50000"/>
                  </a:schemeClr>
                </a:solidFill>
                <a:latin typeface="Arial Black" pitchFamily="34" charset="0"/>
              </a:rPr>
              <a:t>Step 1: Design and Simulation</a:t>
            </a:r>
          </a:p>
          <a:p>
            <a:pPr marL="285750" indent="-285750" algn="just">
              <a:buFont typeface="Wingdings" pitchFamily="2" charset="2"/>
              <a:buChar char="§"/>
            </a:pPr>
            <a:r>
              <a:rPr lang="en-US" dirty="0"/>
              <a:t>Multi-band and Multi-mode Antennas: Use of stacked patches, slots, and frequency selective surfaces (FSS), CST Microwave Studio, HFSS, COMSOL. Design to support multiple frequency bands (Wi-Fi, LTE, V2X). Parameter sweep to evaluate performance across multiple modes</a:t>
            </a:r>
          </a:p>
          <a:p>
            <a:pPr marL="285750" indent="-285750" algn="just">
              <a:buFont typeface="Wingdings" pitchFamily="2" charset="2"/>
              <a:buChar char="§"/>
            </a:pPr>
            <a:r>
              <a:rPr lang="en-US" dirty="0"/>
              <a:t>Dual-polarized Endfire Phased Array Antennas: Design with dipole or microstrip elements for polarization diversity, HFSS, CST Studio Suite. Beamforming optimization and phase shifter design</a:t>
            </a:r>
          </a:p>
          <a:p>
            <a:pPr marL="285750" indent="-285750" algn="just">
              <a:buFont typeface="Wingdings" pitchFamily="2" charset="2"/>
              <a:buChar char="§"/>
            </a:pPr>
            <a:r>
              <a:rPr lang="en-US" dirty="0"/>
              <a:t>Integrated Microwave Antenna/Sensor Systems: Co-location of sensors with microwave antennas, CST Microwave Studio. Electromagnetic interference (EMI) mitigation</a:t>
            </a:r>
          </a:p>
          <a:p>
            <a:pPr marL="285750" indent="-285750" algn="just">
              <a:buFont typeface="Wingdings" pitchFamily="2" charset="2"/>
              <a:buChar char="§"/>
            </a:pPr>
            <a:r>
              <a:rPr lang="en-US" dirty="0"/>
              <a:t>Cylindrical Continuous-Slot Array Antennas: Design with continuous slot structure on cylindrical surface, HFSS, CST. Broadband impedance matching and pattern optimization</a:t>
            </a:r>
          </a:p>
          <a:p>
            <a:pPr marL="285750" indent="-285750" algn="just">
              <a:buFont typeface="Wingdings" pitchFamily="2" charset="2"/>
              <a:buChar char="§"/>
            </a:pPr>
            <a:r>
              <a:rPr lang="en-US" dirty="0"/>
              <a:t>Separation of Antennas from TCU: Placement optimization using electromagnetic simulation, CST Microwave Studio. Minimize interference from vehicle body and electrical systems</a:t>
            </a:r>
          </a:p>
          <a:p>
            <a:pPr marL="285750" indent="-285750" algn="just">
              <a:buFont typeface="Wingdings" pitchFamily="2" charset="2"/>
              <a:buChar char="§"/>
            </a:pPr>
            <a:r>
              <a:rPr lang="en-US" dirty="0"/>
              <a:t>Integration of TCU with Antennas: Co-location of antenna and TCU. Simulations for co-site interference analysis</a:t>
            </a:r>
          </a:p>
          <a:p>
            <a:pPr algn="just"/>
            <a:r>
              <a:rPr lang="en-US" dirty="0"/>
              <a:t> </a:t>
            </a:r>
          </a:p>
        </p:txBody>
      </p:sp>
    </p:spTree>
    <p:extLst>
      <p:ext uri="{BB962C8B-B14F-4D97-AF65-F5344CB8AC3E}">
        <p14:creationId xmlns:p14="http://schemas.microsoft.com/office/powerpoint/2010/main" val="7643475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6483" y="457200"/>
            <a:ext cx="8534400" cy="4247317"/>
          </a:xfrm>
          <a:prstGeom prst="rect">
            <a:avLst/>
          </a:prstGeom>
        </p:spPr>
        <p:txBody>
          <a:bodyPr wrap="square">
            <a:spAutoFit/>
          </a:bodyPr>
          <a:lstStyle/>
          <a:p>
            <a:pPr algn="just"/>
            <a:r>
              <a:rPr lang="en-US" b="1" dirty="0">
                <a:solidFill>
                  <a:schemeClr val="accent3">
                    <a:lumMod val="50000"/>
                  </a:schemeClr>
                </a:solidFill>
                <a:latin typeface="Arial Black" pitchFamily="34" charset="0"/>
              </a:rPr>
              <a:t>Step 2: Optimization</a:t>
            </a:r>
          </a:p>
          <a:p>
            <a:pPr marL="285750" indent="-285750" algn="just">
              <a:buFont typeface="Wingdings" pitchFamily="2" charset="2"/>
              <a:buChar char="§"/>
            </a:pPr>
            <a:r>
              <a:rPr lang="en-US" dirty="0"/>
              <a:t>Multi-band and Multi-mode Antennas: Use of Genetic Algorithms (GA) and Particle Swarm Optimization (PSO). Fine-tuning of antenna dimensions and tunable components.</a:t>
            </a:r>
          </a:p>
          <a:p>
            <a:pPr marL="285750" indent="-285750" algn="just">
              <a:buFont typeface="Wingdings" pitchFamily="2" charset="2"/>
              <a:buChar char="§"/>
            </a:pPr>
            <a:r>
              <a:rPr lang="en-US" dirty="0"/>
              <a:t>Dual-polarized Endfire Phased Array Antennas: Multi-layered designs for wideband and high-gain performance. Trade-offs between bandwidth, gain, and side lobes.</a:t>
            </a:r>
          </a:p>
          <a:p>
            <a:pPr marL="285750" indent="-285750" algn="just">
              <a:buFont typeface="Wingdings" pitchFamily="2" charset="2"/>
              <a:buChar char="§"/>
            </a:pPr>
            <a:r>
              <a:rPr lang="en-US" dirty="0"/>
              <a:t>Integrated Microwave Antenna/Sensor Systems: Integration of energy harvesting and low-power components. Optimization of sensor placement to reduce interference</a:t>
            </a:r>
          </a:p>
          <a:p>
            <a:pPr marL="285750" indent="-285750" algn="just">
              <a:buFont typeface="Wingdings" pitchFamily="2" charset="2"/>
              <a:buChar char="§"/>
            </a:pPr>
            <a:r>
              <a:rPr lang="en-US" dirty="0"/>
              <a:t>Cylindrical Continuous-Slot Array Antennas: Optimization of slot distribution and feed network for pattern control</a:t>
            </a:r>
          </a:p>
          <a:p>
            <a:pPr marL="285750" indent="-285750" algn="just">
              <a:buFont typeface="Wingdings" pitchFamily="2" charset="2"/>
              <a:buChar char="§"/>
            </a:pPr>
            <a:r>
              <a:rPr lang="en-US" dirty="0"/>
              <a:t>Separation of Antennas from TCU: Advanced shielding and isolation for interference mitigation. Antenna placement based on vehicle structure and interference sources</a:t>
            </a:r>
          </a:p>
          <a:p>
            <a:pPr marL="285750" indent="-285750" algn="just">
              <a:buFont typeface="Wingdings" pitchFamily="2" charset="2"/>
              <a:buChar char="§"/>
            </a:pPr>
            <a:r>
              <a:rPr lang="en-US" dirty="0"/>
              <a:t>Integration of TCU with Antennas: Co-simulation for co-site interference and performance degradation. Thermal management techniques for integration.</a:t>
            </a:r>
          </a:p>
          <a:p>
            <a:pPr algn="just"/>
            <a:endParaRPr lang="en-US" dirty="0"/>
          </a:p>
        </p:txBody>
      </p:sp>
    </p:spTree>
    <p:extLst>
      <p:ext uri="{BB962C8B-B14F-4D97-AF65-F5344CB8AC3E}">
        <p14:creationId xmlns:p14="http://schemas.microsoft.com/office/powerpoint/2010/main" val="26212501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1673" y="457200"/>
            <a:ext cx="8458200" cy="4247317"/>
          </a:xfrm>
          <a:prstGeom prst="rect">
            <a:avLst/>
          </a:prstGeom>
        </p:spPr>
        <p:txBody>
          <a:bodyPr wrap="square">
            <a:spAutoFit/>
          </a:bodyPr>
          <a:lstStyle/>
          <a:p>
            <a:pPr algn="just"/>
            <a:r>
              <a:rPr lang="en-US" b="1" dirty="0">
                <a:solidFill>
                  <a:schemeClr val="accent3">
                    <a:lumMod val="50000"/>
                  </a:schemeClr>
                </a:solidFill>
                <a:latin typeface="Arial Black" pitchFamily="34" charset="0"/>
              </a:rPr>
              <a:t>Step 3: Fabrication &amp; Prototyping</a:t>
            </a:r>
          </a:p>
          <a:p>
            <a:pPr marL="285750" indent="-285750" algn="just">
              <a:buFont typeface="Wingdings" pitchFamily="2" charset="2"/>
              <a:buChar char="§"/>
            </a:pPr>
            <a:r>
              <a:rPr lang="en-US" dirty="0"/>
              <a:t>Multi-band and Multi-mode Antennas: Fabricate prototypes using high-frequency PCB manufacturing. Measure return loss (S11), radiation pattern, and gain.</a:t>
            </a:r>
          </a:p>
          <a:p>
            <a:pPr marL="285750" indent="-285750" algn="just">
              <a:buFont typeface="Wingdings" pitchFamily="2" charset="2"/>
              <a:buChar char="§"/>
            </a:pPr>
            <a:r>
              <a:rPr lang="en-US" dirty="0"/>
              <a:t>Dual-polarized Endfire Phased Array Antennas: Build antenna prototypes and assemble phase shifters. Conduct radiation pattern and gain measurements.</a:t>
            </a:r>
          </a:p>
          <a:p>
            <a:pPr marL="285750" indent="-285750" algn="just">
              <a:buFont typeface="Wingdings" pitchFamily="2" charset="2"/>
              <a:buChar char="§"/>
            </a:pPr>
            <a:r>
              <a:rPr lang="en-US" dirty="0"/>
              <a:t>Integrated Microwave Antenna/Sensor Systems: Integrate sensor and antenna using PCB or chip bonding techniques. Verify functionality for sensing and communication tasks.</a:t>
            </a:r>
          </a:p>
          <a:p>
            <a:pPr marL="285750" indent="-285750" algn="just">
              <a:buFont typeface="Wingdings" pitchFamily="2" charset="2"/>
              <a:buChar char="§"/>
            </a:pPr>
            <a:r>
              <a:rPr lang="en-US" dirty="0"/>
              <a:t>Cylindrical Continuous-Slot Array Antennas: Manufacture continuous slot structures for broadband performance. Evaluate the radiation pattern and gain measurements</a:t>
            </a:r>
          </a:p>
          <a:p>
            <a:pPr marL="285750" indent="-285750" algn="just">
              <a:buFont typeface="Wingdings" pitchFamily="2" charset="2"/>
              <a:buChar char="§"/>
            </a:pPr>
            <a:r>
              <a:rPr lang="en-US" dirty="0"/>
              <a:t>Separation of Antennas from TCU: Fabricate separated antenna modules and evaluate placement. Test for interference mitigation.</a:t>
            </a:r>
          </a:p>
          <a:p>
            <a:pPr marL="285750" indent="-285750" algn="just">
              <a:buFont typeface="Wingdings" pitchFamily="2" charset="2"/>
              <a:buChar char="§"/>
            </a:pPr>
            <a:r>
              <a:rPr lang="en-US" dirty="0"/>
              <a:t>Integration of TCU with Antennas: Manufacture integrated antenna-TCU modules. Verify performance for multi-standard communication.</a:t>
            </a:r>
          </a:p>
          <a:p>
            <a:pPr algn="just"/>
            <a:r>
              <a:rPr lang="en-US" dirty="0"/>
              <a:t> </a:t>
            </a:r>
          </a:p>
        </p:txBody>
      </p:sp>
    </p:spTree>
    <p:extLst>
      <p:ext uri="{BB962C8B-B14F-4D97-AF65-F5344CB8AC3E}">
        <p14:creationId xmlns:p14="http://schemas.microsoft.com/office/powerpoint/2010/main" val="1113709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3964" y="27709"/>
            <a:ext cx="8686800" cy="7109639"/>
          </a:xfrm>
          <a:prstGeom prst="rect">
            <a:avLst/>
          </a:prstGeom>
          <a:noFill/>
        </p:spPr>
        <p:txBody>
          <a:bodyPr wrap="square" rtlCol="0">
            <a:spAutoFit/>
          </a:bodyPr>
          <a:lstStyle/>
          <a:p>
            <a:pPr lvl="0"/>
            <a:r>
              <a:rPr lang="en-US" sz="1600" b="1" dirty="0">
                <a:solidFill>
                  <a:schemeClr val="accent5">
                    <a:lumMod val="50000"/>
                  </a:schemeClr>
                </a:solidFill>
                <a:latin typeface="Arial Black" pitchFamily="34" charset="0"/>
              </a:rPr>
              <a:t>INTRODUCTION</a:t>
            </a:r>
            <a:endParaRPr lang="en-US" sz="1600" dirty="0">
              <a:solidFill>
                <a:schemeClr val="accent5">
                  <a:lumMod val="50000"/>
                </a:schemeClr>
              </a:solidFill>
              <a:latin typeface="Arial Black" pitchFamily="34" charset="0"/>
            </a:endParaRPr>
          </a:p>
          <a:p>
            <a:r>
              <a:rPr lang="en-US" sz="1200" dirty="0"/>
              <a:t> </a:t>
            </a:r>
            <a:endParaRPr lang="en-US" sz="1400" dirty="0"/>
          </a:p>
          <a:p>
            <a:pPr algn="just"/>
            <a:r>
              <a:rPr lang="en-US" sz="1400" dirty="0"/>
              <a:t> </a:t>
            </a:r>
            <a:r>
              <a:rPr lang="en-US" b="1" dirty="0">
                <a:solidFill>
                  <a:schemeClr val="accent3">
                    <a:lumMod val="50000"/>
                  </a:schemeClr>
                </a:solidFill>
                <a:latin typeface="Arial Black" pitchFamily="34" charset="0"/>
              </a:rPr>
              <a:t>Multi-band and multi-mode antennas</a:t>
            </a:r>
          </a:p>
          <a:p>
            <a:pPr marL="285750" indent="-285750" algn="just">
              <a:buFont typeface="Wingdings" pitchFamily="2" charset="2"/>
              <a:buChar char="§"/>
            </a:pPr>
            <a:r>
              <a:rPr lang="en-US" dirty="0"/>
              <a:t>With the rapid evolution of wireless communication technologies, the demand for antennas capable of operating across multiple frequency bands and modes has significantly increased. </a:t>
            </a:r>
          </a:p>
          <a:p>
            <a:pPr marL="285750" indent="-285750" algn="just">
              <a:buFont typeface="Wingdings" pitchFamily="2" charset="2"/>
              <a:buChar char="§"/>
            </a:pPr>
            <a:r>
              <a:rPr lang="en-US" dirty="0"/>
              <a:t>Multi-band and multi-mode antennas offer the flexibility to support a range of communication standards, including cellular, Wi-Fi, Bluetooth, and satellite communications, all within a single antenna system. </a:t>
            </a:r>
          </a:p>
          <a:p>
            <a:pPr marL="285750" indent="-285750" algn="just">
              <a:buFont typeface="Wingdings" pitchFamily="2" charset="2"/>
              <a:buChar char="§"/>
            </a:pPr>
            <a:r>
              <a:rPr lang="en-US" dirty="0"/>
              <a:t>These antennas are essential in modern systems such as Internet of Things (IoT) devices, autonomous vehicles, and military communications, where space and weight limitations impose a need for compact, multifunctional solutions.</a:t>
            </a:r>
          </a:p>
          <a:p>
            <a:pPr marL="285750" indent="-285750" algn="just">
              <a:buFont typeface="Wingdings" pitchFamily="2" charset="2"/>
              <a:buChar char="§"/>
            </a:pPr>
            <a:r>
              <a:rPr lang="en-US" dirty="0"/>
              <a:t>A multi-band antenna operates efficiently across multiple, distinct frequency bands, often through the use of resonant elements, parasitic structures, or reconfigurable circuits that enable switching between bands. </a:t>
            </a:r>
          </a:p>
          <a:p>
            <a:pPr marL="285750" indent="-285750" algn="just">
              <a:buFont typeface="Wingdings" pitchFamily="2" charset="2"/>
              <a:buChar char="§"/>
            </a:pPr>
            <a:r>
              <a:rPr lang="en-US" dirty="0"/>
              <a:t>These capabilities provide higher data rates, improved signal quality, and enhanced reliability. The combination of multi-band and multi-mode capabilities is particularly advantageous for integrated systems, where diverse functionalities are required from a single antenna element. </a:t>
            </a:r>
          </a:p>
          <a:p>
            <a:pPr marL="285750" indent="-285750" algn="just">
              <a:buFont typeface="Wingdings" pitchFamily="2" charset="2"/>
              <a:buChar char="§"/>
            </a:pPr>
            <a:r>
              <a:rPr lang="en-US" dirty="0"/>
              <a:t>Recent advancements in materials, manufacturing techniques, and optimization algorithms have paved the way for more efficient, smaller, and cost-effective multi-band and multi-mode antennas. </a:t>
            </a:r>
          </a:p>
          <a:p>
            <a:pPr marL="285750" indent="-285750" algn="just">
              <a:buFont typeface="Wingdings" pitchFamily="2" charset="2"/>
              <a:buChar char="§"/>
            </a:pPr>
            <a:r>
              <a:rPr lang="en-US" dirty="0"/>
              <a:t>This explores the design, integration, and performance characteristics of such antennas, offering insights into their potential applications. </a:t>
            </a:r>
          </a:p>
          <a:p>
            <a:pPr algn="just"/>
            <a:r>
              <a:rPr lang="en-US" dirty="0"/>
              <a:t>         (H.-J. Song, et al., 2016; C. A. Balanis, 2016; S. S. Zhokov, et al., 2017; L. Li, et al.,2019).</a:t>
            </a:r>
          </a:p>
          <a:p>
            <a:pPr algn="just"/>
            <a:r>
              <a:rPr lang="en-US" sz="1400" dirty="0"/>
              <a:t> </a:t>
            </a:r>
          </a:p>
        </p:txBody>
      </p:sp>
    </p:spTree>
    <p:extLst>
      <p:ext uri="{BB962C8B-B14F-4D97-AF65-F5344CB8AC3E}">
        <p14:creationId xmlns:p14="http://schemas.microsoft.com/office/powerpoint/2010/main" val="1195134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0218" y="228600"/>
            <a:ext cx="8382000" cy="5632311"/>
          </a:xfrm>
          <a:prstGeom prst="rect">
            <a:avLst/>
          </a:prstGeom>
        </p:spPr>
        <p:txBody>
          <a:bodyPr wrap="square">
            <a:spAutoFit/>
          </a:bodyPr>
          <a:lstStyle/>
          <a:p>
            <a:pPr algn="just"/>
            <a:r>
              <a:rPr lang="en-US" b="1" dirty="0">
                <a:solidFill>
                  <a:schemeClr val="accent3">
                    <a:lumMod val="50000"/>
                  </a:schemeClr>
                </a:solidFill>
                <a:latin typeface="Arial Black" pitchFamily="34" charset="0"/>
              </a:rPr>
              <a:t>Step 4: Testing &amp; Evaluation</a:t>
            </a:r>
          </a:p>
          <a:p>
            <a:pPr marL="285750" indent="-285750" algn="just">
              <a:buFont typeface="Wingdings" pitchFamily="2" charset="2"/>
              <a:buChar char="§"/>
            </a:pPr>
            <a:r>
              <a:rPr lang="en-US" dirty="0"/>
              <a:t>Multi-band and Multi-mode Antennas: Test antenna performance in an anechoic chamber. Measure efficiency across multiple modes to confirm simultaneous operation</a:t>
            </a:r>
          </a:p>
          <a:p>
            <a:pPr marL="285750" indent="-285750" algn="just">
              <a:buFont typeface="Wingdings" pitchFamily="2" charset="2"/>
              <a:buChar char="§"/>
            </a:pPr>
            <a:r>
              <a:rPr lang="en-US" dirty="0"/>
              <a:t>Dual-polarized Endfire Phased Array Antennas: Measure beamforming accuracy, gain, and side lobe levels. Evaluate performance across wide bandwidth and multiple modes</a:t>
            </a:r>
          </a:p>
          <a:p>
            <a:pPr marL="285750" indent="-285750" algn="just">
              <a:buFont typeface="Wingdings" pitchFamily="2" charset="2"/>
              <a:buChar char="§"/>
            </a:pPr>
            <a:r>
              <a:rPr lang="en-US" dirty="0"/>
              <a:t>Integrated Microwave Antenna/Sensor Systems: Measure signal integrity, EMI, and system efficiency. Test multifunctional capabilities such as adaptive filtering and energy harvesting</a:t>
            </a:r>
          </a:p>
          <a:p>
            <a:pPr marL="285750" indent="-285750" algn="just">
              <a:buFont typeface="Wingdings" pitchFamily="2" charset="2"/>
              <a:buChar char="§"/>
            </a:pPr>
            <a:r>
              <a:rPr lang="en-US" dirty="0"/>
              <a:t>Cylindrical Continuous-Slot Array Antennas: Test for broadband performance and gain across a wide frequency range. Evaluate pattern control and scalability in compact systems.</a:t>
            </a:r>
          </a:p>
          <a:p>
            <a:pPr marL="285750" indent="-285750" algn="just">
              <a:buFont typeface="Wingdings" pitchFamily="2" charset="2"/>
              <a:buChar char="§"/>
            </a:pPr>
            <a:r>
              <a:rPr lang="en-US" dirty="0"/>
              <a:t>Separation of Antennas from TCU: Test for interference between TCU and antenna, using shielded environments. Evaluate signal strength in different placement configurations.</a:t>
            </a:r>
          </a:p>
          <a:p>
            <a:pPr marL="285750" indent="-285750" algn="just">
              <a:buFont typeface="Wingdings" pitchFamily="2" charset="2"/>
              <a:buChar char="§"/>
            </a:pPr>
            <a:r>
              <a:rPr lang="en-US" dirty="0"/>
              <a:t>Integration of TCU with Antennas: Test for multi-standard communication (5G, V2X, Wi-Fi) in integrated systems. Assess heat dissipation and reliability in automotive environments.</a:t>
            </a:r>
          </a:p>
          <a:p>
            <a:pPr algn="just"/>
            <a:r>
              <a:rPr lang="en-US" dirty="0"/>
              <a:t> </a:t>
            </a:r>
          </a:p>
        </p:txBody>
      </p:sp>
    </p:spTree>
    <p:extLst>
      <p:ext uri="{BB962C8B-B14F-4D97-AF65-F5344CB8AC3E}">
        <p14:creationId xmlns:p14="http://schemas.microsoft.com/office/powerpoint/2010/main" val="21912047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457200"/>
            <a:ext cx="8534400" cy="3970318"/>
          </a:xfrm>
          <a:prstGeom prst="rect">
            <a:avLst/>
          </a:prstGeom>
        </p:spPr>
        <p:txBody>
          <a:bodyPr wrap="square">
            <a:spAutoFit/>
          </a:bodyPr>
          <a:lstStyle/>
          <a:p>
            <a:pPr algn="just"/>
            <a:r>
              <a:rPr lang="en-US" b="1" dirty="0">
                <a:solidFill>
                  <a:schemeClr val="accent3">
                    <a:lumMod val="50000"/>
                  </a:schemeClr>
                </a:solidFill>
                <a:latin typeface="Arial Black" pitchFamily="34" charset="0"/>
              </a:rPr>
              <a:t>Step 5: Optimization &amp; Final Adjustment</a:t>
            </a:r>
          </a:p>
          <a:p>
            <a:pPr marL="285750" indent="-285750" algn="just">
              <a:buFont typeface="Wingdings" pitchFamily="2" charset="2"/>
              <a:buChar char="§"/>
            </a:pPr>
            <a:r>
              <a:rPr lang="en-US" dirty="0"/>
              <a:t>Multi-band and Multi-mode Antennas: Refine antenna design based on testing results to maximize bandwidth efficiency</a:t>
            </a:r>
          </a:p>
          <a:p>
            <a:pPr marL="285750" indent="-285750" algn="just">
              <a:buFont typeface="Wingdings" pitchFamily="2" charset="2"/>
              <a:buChar char="§"/>
            </a:pPr>
            <a:r>
              <a:rPr lang="en-US" dirty="0"/>
              <a:t>Dual-polarized Endfire Phased Array Antennas: Final adjustments to phase shifters, feed network, and array configuration</a:t>
            </a:r>
          </a:p>
          <a:p>
            <a:pPr marL="285750" indent="-285750" algn="just">
              <a:buFont typeface="Wingdings" pitchFamily="2" charset="2"/>
              <a:buChar char="§"/>
            </a:pPr>
            <a:r>
              <a:rPr lang="en-US" dirty="0"/>
              <a:t>Integrated Microwave Antenna/Sensor Systems: Optimize energy consumption and multi-functional capabilities</a:t>
            </a:r>
          </a:p>
          <a:p>
            <a:pPr marL="285750" indent="-285750" algn="just">
              <a:buFont typeface="Wingdings" pitchFamily="2" charset="2"/>
              <a:buChar char="§"/>
            </a:pPr>
            <a:r>
              <a:rPr lang="en-US" dirty="0"/>
              <a:t>Cylindrical Continuous-Slot Array Antennas: Fine-tune slot distribution and feed structure for optimal pattern control</a:t>
            </a:r>
          </a:p>
          <a:p>
            <a:pPr marL="285750" indent="-285750" algn="just">
              <a:buFont typeface="Wingdings" pitchFamily="2" charset="2"/>
              <a:buChar char="§"/>
            </a:pPr>
            <a:r>
              <a:rPr lang="en-US" dirty="0"/>
              <a:t>Separation of Antennas from TCU: Further optimize antenna placement for maximum performance with minimal interference</a:t>
            </a:r>
          </a:p>
          <a:p>
            <a:pPr marL="285750" indent="-285750" algn="just">
              <a:buFont typeface="Wingdings" pitchFamily="2" charset="2"/>
              <a:buChar char="§"/>
            </a:pPr>
            <a:r>
              <a:rPr lang="en-US" dirty="0"/>
              <a:t>Integration of TCU with Antennas: Implement final thermal management solutions for long-term reliability</a:t>
            </a:r>
          </a:p>
          <a:p>
            <a:pPr algn="just"/>
            <a:r>
              <a:rPr lang="en-US" dirty="0"/>
              <a:t> </a:t>
            </a:r>
          </a:p>
        </p:txBody>
      </p:sp>
    </p:spTree>
    <p:extLst>
      <p:ext uri="{BB962C8B-B14F-4D97-AF65-F5344CB8AC3E}">
        <p14:creationId xmlns:p14="http://schemas.microsoft.com/office/powerpoint/2010/main" val="22697770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474345"/>
            <a:ext cx="8458200" cy="3693319"/>
          </a:xfrm>
          <a:prstGeom prst="rect">
            <a:avLst/>
          </a:prstGeom>
        </p:spPr>
        <p:txBody>
          <a:bodyPr wrap="square">
            <a:spAutoFit/>
          </a:bodyPr>
          <a:lstStyle/>
          <a:p>
            <a:pPr algn="just"/>
            <a:r>
              <a:rPr lang="en-US" b="1" dirty="0">
                <a:solidFill>
                  <a:schemeClr val="accent3">
                    <a:lumMod val="50000"/>
                  </a:schemeClr>
                </a:solidFill>
                <a:latin typeface="Arial Black" pitchFamily="34" charset="0"/>
              </a:rPr>
              <a:t>Step 6: Final Testing &amp; Validation</a:t>
            </a:r>
          </a:p>
          <a:p>
            <a:pPr marL="285750" indent="-285750" algn="just">
              <a:buFont typeface="Wingdings" pitchFamily="2" charset="2"/>
              <a:buChar char="§"/>
            </a:pPr>
            <a:r>
              <a:rPr lang="en-US" dirty="0"/>
              <a:t>Multi-band and Multi-mode Antennas: Confirm performance across all desired frequency bands and communication modes</a:t>
            </a:r>
          </a:p>
          <a:p>
            <a:pPr marL="285750" indent="-285750" algn="just">
              <a:buFont typeface="Wingdings" pitchFamily="2" charset="2"/>
              <a:buChar char="§"/>
            </a:pPr>
            <a:r>
              <a:rPr lang="en-US" dirty="0"/>
              <a:t>Dual-polarized Endfire Phased Array Antennas: Validate beamforming, gain, and multi-mode operation under dynamic conditions</a:t>
            </a:r>
          </a:p>
          <a:p>
            <a:pPr marL="285750" indent="-285750" algn="just">
              <a:buFont typeface="Wingdings" pitchFamily="2" charset="2"/>
              <a:buChar char="§"/>
            </a:pPr>
            <a:r>
              <a:rPr lang="en-US" dirty="0"/>
              <a:t>Integrated Microwave Antenna/Sensor Systems: Validate multifunctionality (sensing, communication, energy harvesting) and interference mitigation</a:t>
            </a:r>
          </a:p>
          <a:p>
            <a:pPr marL="285750" indent="-285750" algn="just">
              <a:buFont typeface="Wingdings" pitchFamily="2" charset="2"/>
              <a:buChar char="§"/>
            </a:pPr>
            <a:r>
              <a:rPr lang="en-US" dirty="0"/>
              <a:t>Cylindrical Continuous-Slot Array Antennas: Final validation of broadband performance and pattern control</a:t>
            </a:r>
          </a:p>
          <a:p>
            <a:pPr marL="285750" indent="-285750" algn="just">
              <a:buFont typeface="Wingdings" pitchFamily="2" charset="2"/>
              <a:buChar char="§"/>
            </a:pPr>
            <a:r>
              <a:rPr lang="en-US" dirty="0"/>
              <a:t>Separation of Antennas from TCU: Validate the separation and isolation of TCU and antenna modules</a:t>
            </a:r>
          </a:p>
          <a:p>
            <a:pPr marL="285750" indent="-285750" algn="just">
              <a:buFont typeface="Wingdings" pitchFamily="2" charset="2"/>
              <a:buChar char="§"/>
            </a:pPr>
            <a:r>
              <a:rPr lang="en-US" dirty="0"/>
              <a:t>Integration of TCU with Antennas: Perform comprehensive testing of integrated system performance, heat management, and multi-standard communication.</a:t>
            </a:r>
          </a:p>
        </p:txBody>
      </p:sp>
    </p:spTree>
    <p:extLst>
      <p:ext uri="{BB962C8B-B14F-4D97-AF65-F5344CB8AC3E}">
        <p14:creationId xmlns:p14="http://schemas.microsoft.com/office/powerpoint/2010/main" val="24896911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04800"/>
            <a:ext cx="4572000" cy="923330"/>
          </a:xfrm>
          <a:prstGeom prst="rect">
            <a:avLst/>
          </a:prstGeom>
        </p:spPr>
        <p:txBody>
          <a:bodyPr>
            <a:spAutoFit/>
          </a:bodyPr>
          <a:lstStyle/>
          <a:p>
            <a:pPr hangingPunct="0"/>
            <a:r>
              <a:rPr lang="en-IN" b="1" dirty="0">
                <a:solidFill>
                  <a:schemeClr val="accent4">
                    <a:lumMod val="50000"/>
                  </a:schemeClr>
                </a:solidFill>
                <a:latin typeface="Arial Black" pitchFamily="34" charset="0"/>
              </a:rPr>
              <a:t>3.     RESULTS</a:t>
            </a:r>
            <a:endParaRPr lang="en-US" b="1" dirty="0">
              <a:solidFill>
                <a:schemeClr val="accent4">
                  <a:lumMod val="50000"/>
                </a:schemeClr>
              </a:solidFill>
              <a:latin typeface="Arial Black" pitchFamily="34" charset="0"/>
            </a:endParaRPr>
          </a:p>
          <a:p>
            <a:r>
              <a:rPr lang="en-US" dirty="0"/>
              <a:t> </a:t>
            </a:r>
          </a:p>
          <a:p>
            <a:r>
              <a:rPr lang="en-US" b="1" dirty="0">
                <a:solidFill>
                  <a:schemeClr val="accent3">
                    <a:lumMod val="50000"/>
                  </a:schemeClr>
                </a:solidFill>
                <a:latin typeface="Arial Black" pitchFamily="34" charset="0"/>
              </a:rPr>
              <a:t>Software Implementation</a:t>
            </a:r>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599" y="1316182"/>
            <a:ext cx="4191001" cy="3962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1" y="5264007"/>
            <a:ext cx="4419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i="0" u="none" strike="noStrike" cap="none" normalizeH="0" baseline="0" dirty="0">
                <a:ln>
                  <a:noFill/>
                </a:ln>
                <a:solidFill>
                  <a:schemeClr val="tx1"/>
                </a:solidFill>
                <a:effectLst/>
                <a:latin typeface="+mj-lt"/>
                <a:ea typeface="Calibri" pitchFamily="34" charset="0"/>
                <a:cs typeface="Times New Roman" pitchFamily="18" charset="0"/>
              </a:rPr>
              <a:t>Fig.1: </a:t>
            </a:r>
            <a:r>
              <a:rPr kumimoji="0" lang="es-ES" sz="1400" i="0" u="none" strike="noStrike" cap="none" normalizeH="0" baseline="0" dirty="0">
                <a:ln>
                  <a:noFill/>
                </a:ln>
                <a:solidFill>
                  <a:schemeClr val="tx1"/>
                </a:solidFill>
                <a:effectLst/>
                <a:latin typeface="+mj-lt"/>
                <a:ea typeface="Calibri" pitchFamily="34" charset="0"/>
                <a:cs typeface="Calibri" pitchFamily="34" charset="0"/>
              </a:rPr>
              <a:t>Output of  </a:t>
            </a:r>
            <a:r>
              <a:rPr kumimoji="0" lang="en-US" sz="1400" i="0" u="none" strike="noStrike" cap="none" normalizeH="0" baseline="0" dirty="0">
                <a:ln>
                  <a:noFill/>
                </a:ln>
                <a:solidFill>
                  <a:schemeClr val="tx1"/>
                </a:solidFill>
                <a:effectLst/>
                <a:latin typeface="+mj-lt"/>
                <a:ea typeface="Calibri" pitchFamily="34" charset="0"/>
                <a:cs typeface="Calibri" pitchFamily="34" charset="0"/>
              </a:rPr>
              <a:t>Multi-Band Antenna Tuning Control in  </a:t>
            </a:r>
            <a:r>
              <a:rPr kumimoji="0" lang="es-ES" sz="1400" i="0" u="none" strike="noStrike" cap="none" normalizeH="0" baseline="0" dirty="0">
                <a:ln>
                  <a:noFill/>
                </a:ln>
                <a:solidFill>
                  <a:schemeClr val="tx1"/>
                </a:solidFill>
                <a:effectLst/>
                <a:latin typeface="+mj-lt"/>
                <a:ea typeface="Calibri" pitchFamily="34" charset="0"/>
                <a:cs typeface="Calibri" pitchFamily="34" charset="0"/>
              </a:rPr>
              <a:t>Hex number  system</a:t>
            </a:r>
            <a:endParaRPr kumimoji="0" lang="es-ES" sz="3600" i="0" u="none" strike="noStrike" cap="none" normalizeH="0" baseline="0" dirty="0">
              <a:ln>
                <a:noFill/>
              </a:ln>
              <a:solidFill>
                <a:schemeClr val="tx1"/>
              </a:solidFill>
              <a:effectLst/>
              <a:latin typeface="+mj-lt"/>
              <a:cs typeface="Arial" pitchFamily="34" charset="0"/>
            </a:endParaRPr>
          </a:p>
        </p:txBody>
      </p:sp>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pic>
        <p:nvPicPr>
          <p:cNvPr id="102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2335" y="1316183"/>
            <a:ext cx="4572000" cy="39624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6"/>
          <p:cNvSpPr>
            <a:spLocks noChangeArrowheads="1"/>
          </p:cNvSpPr>
          <p:nvPr/>
        </p:nvSpPr>
        <p:spPr bwMode="auto">
          <a:xfrm>
            <a:off x="4759034" y="5264006"/>
            <a:ext cx="403860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dirty="0">
                <a:ln>
                  <a:noFill/>
                </a:ln>
                <a:solidFill>
                  <a:schemeClr val="tx1"/>
                </a:solidFill>
                <a:effectLst/>
                <a:latin typeface="Calibri" pitchFamily="34" charset="0"/>
                <a:ea typeface="Calibri" pitchFamily="34" charset="0"/>
                <a:cs typeface="Calibri" pitchFamily="34" charset="0"/>
              </a:rPr>
              <a:t>Fig.2:</a:t>
            </a:r>
            <a:r>
              <a:rPr kumimoji="0" lang="es-ES" sz="1400" b="0" i="0" u="none" strike="noStrike" cap="none" normalizeH="0" baseline="0" dirty="0">
                <a:ln>
                  <a:noFill/>
                </a:ln>
                <a:solidFill>
                  <a:schemeClr val="tx1"/>
                </a:solidFill>
                <a:effectLst/>
                <a:latin typeface="Calibri" pitchFamily="34" charset="0"/>
                <a:ea typeface="Calibri" pitchFamily="34" charset="0"/>
                <a:cs typeface="Calibri" pitchFamily="34" charset="0"/>
              </a:rPr>
              <a:t> Output of  </a:t>
            </a:r>
            <a:r>
              <a:rPr kumimoji="0" lang="en-US" sz="1400" b="0" i="0" u="none" strike="noStrike" cap="none" normalizeH="0" baseline="0" dirty="0">
                <a:ln>
                  <a:noFill/>
                </a:ln>
                <a:solidFill>
                  <a:schemeClr val="tx1"/>
                </a:solidFill>
                <a:effectLst/>
                <a:latin typeface="Calibri" pitchFamily="34" charset="0"/>
                <a:ea typeface="Calibri" pitchFamily="34" charset="0"/>
                <a:cs typeface="Calibri" pitchFamily="34" charset="0"/>
              </a:rPr>
              <a:t>Multi-Band Antenna Tuning Control in </a:t>
            </a:r>
            <a:r>
              <a:rPr kumimoji="0" lang="es-ES" sz="1400" b="0" i="0" u="none" strike="noStrike" cap="none" normalizeH="0" baseline="0" dirty="0">
                <a:ln>
                  <a:noFill/>
                </a:ln>
                <a:solidFill>
                  <a:schemeClr val="tx1"/>
                </a:solidFill>
                <a:effectLst/>
                <a:latin typeface="Calibri" pitchFamily="34" charset="0"/>
                <a:ea typeface="Calibri" pitchFamily="34" charset="0"/>
                <a:cs typeface="Calibri" pitchFamily="34" charset="0"/>
              </a:rPr>
              <a:t>Binary number  system</a:t>
            </a:r>
            <a:endParaRPr kumimoji="0" lang="es-ES" sz="14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004362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pic>
        <p:nvPicPr>
          <p:cNvPr id="204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75" y="416764"/>
            <a:ext cx="4162425" cy="40576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61913" y="4651851"/>
            <a:ext cx="4495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dirty="0">
                <a:ln>
                  <a:noFill/>
                </a:ln>
                <a:solidFill>
                  <a:schemeClr val="tx1"/>
                </a:solidFill>
                <a:effectLst/>
                <a:latin typeface="Calibri" pitchFamily="34" charset="0"/>
                <a:ea typeface="Calibri" pitchFamily="34" charset="0"/>
                <a:cs typeface="Calibri" pitchFamily="34" charset="0"/>
              </a:rPr>
              <a:t>Fig.3:</a:t>
            </a:r>
            <a:r>
              <a:rPr kumimoji="0" lang="es-ES" sz="1400" b="0" i="0" u="none" strike="noStrike" cap="none" normalizeH="0" baseline="0" dirty="0">
                <a:ln>
                  <a:noFill/>
                </a:ln>
                <a:solidFill>
                  <a:schemeClr val="tx1"/>
                </a:solidFill>
                <a:effectLst/>
                <a:latin typeface="Calibri" pitchFamily="34" charset="0"/>
                <a:ea typeface="Calibri" pitchFamily="34" charset="0"/>
                <a:cs typeface="Calibri" pitchFamily="34" charset="0"/>
              </a:rPr>
              <a:t> Output of  </a:t>
            </a:r>
            <a:r>
              <a:rPr kumimoji="0" lang="en-US" sz="1400" b="0" i="0" u="none" strike="noStrike" cap="none" normalizeH="0" baseline="0" dirty="0">
                <a:ln>
                  <a:noFill/>
                </a:ln>
                <a:solidFill>
                  <a:schemeClr val="tx1"/>
                </a:solidFill>
                <a:effectLst/>
                <a:latin typeface="Calibri" pitchFamily="34" charset="0"/>
                <a:ea typeface="Calibri" pitchFamily="34" charset="0"/>
                <a:cs typeface="Calibri" pitchFamily="34" charset="0"/>
              </a:rPr>
              <a:t>Multi-Band Antenna Tuning Control in </a:t>
            </a:r>
            <a:r>
              <a:rPr kumimoji="0" lang="es-ES" sz="1400" b="0" i="0" u="none" strike="noStrike" cap="none" normalizeH="0" baseline="0" dirty="0">
                <a:ln>
                  <a:noFill/>
                </a:ln>
                <a:solidFill>
                  <a:schemeClr val="tx1"/>
                </a:solidFill>
                <a:effectLst/>
                <a:latin typeface="Calibri" pitchFamily="34" charset="0"/>
                <a:ea typeface="Calibri" pitchFamily="34" charset="0"/>
                <a:cs typeface="Calibri" pitchFamily="34" charset="0"/>
              </a:rPr>
              <a:t>Decimal number  system</a:t>
            </a:r>
            <a:endParaRPr kumimoji="0" lang="es-ES" sz="3600" b="0" i="0" u="none" strike="noStrike" cap="none" normalizeH="0" baseline="0" dirty="0">
              <a:ln>
                <a:noFill/>
              </a:ln>
              <a:solidFill>
                <a:schemeClr val="tx1"/>
              </a:solidFill>
              <a:effectLst/>
              <a:latin typeface="Arial" pitchFamily="34" charset="0"/>
              <a:cs typeface="Arial" pitchFamily="34" charset="0"/>
            </a:endParaRPr>
          </a:p>
        </p:txBody>
      </p:sp>
      <p:sp>
        <p:nvSpPr>
          <p:cNvPr id="4"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67225" y="457686"/>
            <a:ext cx="4324350" cy="40957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6"/>
          <p:cNvSpPr>
            <a:spLocks noChangeArrowheads="1"/>
          </p:cNvSpPr>
          <p:nvPr/>
        </p:nvSpPr>
        <p:spPr bwMode="auto">
          <a:xfrm>
            <a:off x="4457700" y="4657850"/>
            <a:ext cx="434339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dirty="0">
                <a:ln>
                  <a:noFill/>
                </a:ln>
                <a:solidFill>
                  <a:schemeClr val="tx1"/>
                </a:solidFill>
                <a:effectLst/>
                <a:latin typeface="Calibri" pitchFamily="34" charset="0"/>
                <a:ea typeface="Calibri" pitchFamily="34" charset="0"/>
                <a:cs typeface="Calibri" pitchFamily="34" charset="0"/>
              </a:rPr>
              <a:t>Fig.4:</a:t>
            </a:r>
            <a:r>
              <a:rPr kumimoji="0" lang="es-ES" sz="1400" b="0" i="0" u="none" strike="noStrike" cap="none" normalizeH="0" baseline="0" dirty="0">
                <a:ln>
                  <a:noFill/>
                </a:ln>
                <a:solidFill>
                  <a:schemeClr val="tx1"/>
                </a:solidFill>
                <a:effectLst/>
                <a:latin typeface="Calibri" pitchFamily="34" charset="0"/>
                <a:ea typeface="Calibri" pitchFamily="34" charset="0"/>
                <a:cs typeface="Calibri" pitchFamily="34" charset="0"/>
              </a:rPr>
              <a:t> Output of  </a:t>
            </a:r>
            <a:r>
              <a:rPr kumimoji="0" lang="en-US" sz="1400" b="0" i="0" u="none" strike="noStrike" cap="none" normalizeH="0" baseline="0" dirty="0">
                <a:ln>
                  <a:noFill/>
                </a:ln>
                <a:solidFill>
                  <a:schemeClr val="tx1"/>
                </a:solidFill>
                <a:effectLst/>
                <a:latin typeface="Calibri" pitchFamily="34" charset="0"/>
                <a:ea typeface="Calibri" pitchFamily="34" charset="0"/>
                <a:cs typeface="Calibri" pitchFamily="34" charset="0"/>
              </a:rPr>
              <a:t>Multi-Band Antenna Tuning Control in </a:t>
            </a:r>
            <a:r>
              <a:rPr kumimoji="0" lang="es-ES" sz="1400" b="0" i="0" u="none" strike="noStrike" cap="none" normalizeH="0" baseline="0" dirty="0">
                <a:ln>
                  <a:noFill/>
                </a:ln>
                <a:solidFill>
                  <a:schemeClr val="tx1"/>
                </a:solidFill>
                <a:effectLst/>
                <a:latin typeface="Calibri" pitchFamily="34" charset="0"/>
                <a:ea typeface="Calibri" pitchFamily="34" charset="0"/>
                <a:cs typeface="Calibri" pitchFamily="34" charset="0"/>
              </a:rPr>
              <a:t>Signed Decimal number  system</a:t>
            </a:r>
            <a:endParaRPr kumimoji="0" lang="es-ES" sz="14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8913605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pic>
        <p:nvPicPr>
          <p:cNvPr id="307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624506"/>
            <a:ext cx="4419600" cy="408622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0" y="4804285"/>
            <a:ext cx="4572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dirty="0">
                <a:ln>
                  <a:noFill/>
                </a:ln>
                <a:solidFill>
                  <a:schemeClr val="tx1"/>
                </a:solidFill>
                <a:effectLst/>
                <a:latin typeface="Calibri" pitchFamily="34" charset="0"/>
                <a:ea typeface="Calibri" pitchFamily="34" charset="0"/>
                <a:cs typeface="Calibri" pitchFamily="34" charset="0"/>
              </a:rPr>
              <a:t>Fig.5:</a:t>
            </a:r>
            <a:r>
              <a:rPr kumimoji="0" lang="es-ES" sz="1400" b="0" i="0" u="none" strike="noStrike" cap="none" normalizeH="0" baseline="0" dirty="0">
                <a:ln>
                  <a:noFill/>
                </a:ln>
                <a:solidFill>
                  <a:schemeClr val="tx1"/>
                </a:solidFill>
                <a:effectLst/>
                <a:latin typeface="Calibri" pitchFamily="34" charset="0"/>
                <a:ea typeface="Calibri" pitchFamily="34" charset="0"/>
                <a:cs typeface="Calibri" pitchFamily="34" charset="0"/>
              </a:rPr>
              <a:t> Output of  </a:t>
            </a:r>
            <a:r>
              <a:rPr kumimoji="0" lang="en-US" sz="1400" b="0" i="0" u="none" strike="noStrike" cap="none" normalizeH="0" baseline="0" dirty="0">
                <a:ln>
                  <a:noFill/>
                </a:ln>
                <a:solidFill>
                  <a:schemeClr val="tx1"/>
                </a:solidFill>
                <a:effectLst/>
                <a:latin typeface="Calibri" pitchFamily="34" charset="0"/>
                <a:ea typeface="Calibri" pitchFamily="34" charset="0"/>
                <a:cs typeface="Calibri" pitchFamily="34" charset="0"/>
              </a:rPr>
              <a:t>Multi-Band Antenna Tuning Control in </a:t>
            </a:r>
            <a:r>
              <a:rPr kumimoji="0" lang="es-ES" sz="1400" b="0" i="0" u="none" strike="noStrike" cap="none" normalizeH="0" baseline="0" dirty="0">
                <a:ln>
                  <a:noFill/>
                </a:ln>
                <a:solidFill>
                  <a:schemeClr val="tx1"/>
                </a:solidFill>
                <a:effectLst/>
                <a:latin typeface="Calibri" pitchFamily="34" charset="0"/>
                <a:ea typeface="Calibri" pitchFamily="34" charset="0"/>
                <a:cs typeface="Calibri" pitchFamily="34" charset="0"/>
              </a:rPr>
              <a:t>ASCII number  system</a:t>
            </a:r>
            <a:endParaRPr kumimoji="0" lang="es-ES" sz="1400" b="0" i="0" u="none" strike="noStrike" cap="none" normalizeH="0" baseline="0" dirty="0">
              <a:ln>
                <a:noFill/>
              </a:ln>
              <a:solidFill>
                <a:schemeClr val="tx1"/>
              </a:solidFill>
              <a:effectLst/>
              <a:latin typeface="Arial" pitchFamily="34" charset="0"/>
              <a:cs typeface="Arial" pitchFamily="34" charset="0"/>
            </a:endParaRPr>
          </a:p>
        </p:txBody>
      </p:sp>
      <p:sp>
        <p:nvSpPr>
          <p:cNvPr id="4"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pic>
        <p:nvPicPr>
          <p:cNvPr id="307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624506"/>
            <a:ext cx="4114800" cy="408622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6"/>
          <p:cNvSpPr>
            <a:spLocks noChangeArrowheads="1"/>
          </p:cNvSpPr>
          <p:nvPr/>
        </p:nvSpPr>
        <p:spPr bwMode="auto">
          <a:xfrm>
            <a:off x="4592782" y="4773076"/>
            <a:ext cx="4419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200" b="1" i="0" u="none" strike="noStrike" cap="none" normalizeH="0" baseline="0" dirty="0">
                <a:ln>
                  <a:noFill/>
                </a:ln>
                <a:solidFill>
                  <a:schemeClr val="tx1"/>
                </a:solidFill>
                <a:effectLst/>
                <a:latin typeface="Calibri" pitchFamily="34" charset="0"/>
                <a:ea typeface="Calibri" pitchFamily="34" charset="0"/>
                <a:cs typeface="Calibri" pitchFamily="34" charset="0"/>
              </a:rPr>
              <a:t>Fig.6:</a:t>
            </a:r>
            <a:r>
              <a:rPr kumimoji="0" lang="es-ES" sz="1200" b="0" i="0" u="none" strike="noStrike" cap="none" normalizeH="0" baseline="0" dirty="0">
                <a:ln>
                  <a:noFill/>
                </a:ln>
                <a:solidFill>
                  <a:schemeClr val="tx1"/>
                </a:solidFill>
                <a:effectLst/>
                <a:latin typeface="Calibri" pitchFamily="34" charset="0"/>
                <a:ea typeface="Calibri" pitchFamily="34" charset="0"/>
                <a:cs typeface="Calibri" pitchFamily="34" charset="0"/>
              </a:rPr>
              <a:t> Output of  </a:t>
            </a:r>
            <a:r>
              <a:rPr kumimoji="0" lang="en-US" sz="1200" b="0" i="0" u="none" strike="noStrike" cap="none" normalizeH="0" baseline="0" dirty="0">
                <a:ln>
                  <a:noFill/>
                </a:ln>
                <a:solidFill>
                  <a:schemeClr val="tx1"/>
                </a:solidFill>
                <a:effectLst/>
                <a:latin typeface="Calibri" pitchFamily="34" charset="0"/>
                <a:ea typeface="Calibri" pitchFamily="34" charset="0"/>
                <a:cs typeface="Calibri" pitchFamily="34" charset="0"/>
              </a:rPr>
              <a:t>Multi-Band Antenna Tuning Control in </a:t>
            </a:r>
            <a:r>
              <a:rPr kumimoji="0" lang="es-ES" sz="1200" b="0" i="0" u="none" strike="noStrike" cap="none" normalizeH="0" baseline="0" dirty="0">
                <a:ln>
                  <a:noFill/>
                </a:ln>
                <a:solidFill>
                  <a:schemeClr val="tx1"/>
                </a:solidFill>
                <a:effectLst/>
                <a:latin typeface="Calibri" pitchFamily="34" charset="0"/>
                <a:ea typeface="Calibri" pitchFamily="34" charset="0"/>
                <a:cs typeface="Calibri" pitchFamily="34" charset="0"/>
              </a:rPr>
              <a:t>Analogue number  system</a:t>
            </a:r>
            <a:endParaRPr kumimoji="0" lang="es-ES" sz="32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149469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52400"/>
            <a:ext cx="8458200" cy="769441"/>
          </a:xfrm>
          <a:prstGeom prst="rect">
            <a:avLst/>
          </a:prstGeom>
          <a:noFill/>
        </p:spPr>
        <p:txBody>
          <a:bodyPr wrap="square" rtlCol="0">
            <a:spAutoFit/>
          </a:bodyPr>
          <a:lstStyle/>
          <a:p>
            <a:r>
              <a:rPr lang="en-US" sz="1600" b="1" dirty="0">
                <a:latin typeface="Arial Black" pitchFamily="34" charset="0"/>
              </a:rPr>
              <a:t> </a:t>
            </a:r>
            <a:endParaRPr lang="en-US" sz="1600" dirty="0">
              <a:latin typeface="Arial Black" pitchFamily="34" charset="0"/>
            </a:endParaRPr>
          </a:p>
          <a:p>
            <a:r>
              <a:rPr lang="en-US" sz="1400" dirty="0"/>
              <a:t> </a:t>
            </a:r>
          </a:p>
          <a:p>
            <a:r>
              <a:rPr lang="en-US" sz="1400" dirty="0"/>
              <a:t> </a:t>
            </a:r>
          </a:p>
        </p:txBody>
      </p:sp>
      <p:sp>
        <p:nvSpPr>
          <p:cNvPr id="3" name="Rectangle 2"/>
          <p:cNvSpPr/>
          <p:nvPr/>
        </p:nvSpPr>
        <p:spPr>
          <a:xfrm>
            <a:off x="304800" y="537120"/>
            <a:ext cx="8458200" cy="4801314"/>
          </a:xfrm>
          <a:prstGeom prst="rect">
            <a:avLst/>
          </a:prstGeom>
        </p:spPr>
        <p:txBody>
          <a:bodyPr wrap="square">
            <a:spAutoFit/>
          </a:bodyPr>
          <a:lstStyle/>
          <a:p>
            <a:pPr algn="just"/>
            <a:r>
              <a:rPr lang="en-US" b="1" dirty="0">
                <a:solidFill>
                  <a:schemeClr val="accent3">
                    <a:lumMod val="50000"/>
                  </a:schemeClr>
                </a:solidFill>
                <a:latin typeface="Arial Black" pitchFamily="34" charset="0"/>
              </a:rPr>
              <a:t>Explanation:</a:t>
            </a:r>
          </a:p>
          <a:p>
            <a:pPr marL="285750" indent="-285750" algn="just">
              <a:buFont typeface="Wingdings" pitchFamily="2" charset="2"/>
              <a:buChar char="§"/>
            </a:pPr>
            <a:r>
              <a:rPr lang="en-US" dirty="0"/>
              <a:t>Antenna Tuning Control: This module simulates the logic for tuning an antenna to different frequency bands. </a:t>
            </a:r>
          </a:p>
          <a:p>
            <a:pPr marL="285750" indent="-285750" algn="just">
              <a:buFont typeface="Wingdings" pitchFamily="2" charset="2"/>
              <a:buChar char="§"/>
            </a:pPr>
            <a:r>
              <a:rPr lang="en-US" dirty="0"/>
              <a:t>The band_select input (2 bits) determines the frequency band (Wi-Fi, LTE, V2X), and based on that, the tuning_control output changes to control different switches or components (such as varactors, filters, or impedance matching circuits) for each frequency band.</a:t>
            </a:r>
          </a:p>
          <a:p>
            <a:pPr marL="285750" indent="-285750" algn="just">
              <a:buFont typeface="Wingdings" pitchFamily="2" charset="2"/>
              <a:buChar char="§"/>
            </a:pPr>
            <a:r>
              <a:rPr lang="en-US" dirty="0"/>
              <a:t>Testbench: The testbench initializes the signals, applies a clock, and simulates the behavior of the antenna tuning control. </a:t>
            </a:r>
          </a:p>
          <a:p>
            <a:pPr marL="285750" indent="-285750" algn="just">
              <a:buFont typeface="Wingdings" pitchFamily="2" charset="2"/>
              <a:buChar char="§"/>
            </a:pPr>
            <a:r>
              <a:rPr lang="en-US" dirty="0"/>
              <a:t>It sequentially tests different band selections and prints the corresponding tuning_control output.</a:t>
            </a:r>
          </a:p>
          <a:p>
            <a:pPr marL="285750" indent="-285750" algn="just">
              <a:buFont typeface="Wingdings" pitchFamily="2" charset="2"/>
              <a:buChar char="§"/>
            </a:pPr>
            <a:r>
              <a:rPr lang="en-US" dirty="0"/>
              <a:t>Clock and Reset: The clock signal is generated using a simple always block, and the reset is asserted for a short period to initialize the system.</a:t>
            </a:r>
          </a:p>
          <a:p>
            <a:pPr marL="285750" indent="-285750" algn="just">
              <a:buFont typeface="Wingdings" pitchFamily="2" charset="2"/>
              <a:buChar char="§"/>
            </a:pPr>
            <a:r>
              <a:rPr lang="en-US" dirty="0"/>
              <a:t>Band Selection Testing: The testbench simulates the operation of selecting different bands (Wi-Fi, LTE, V2X) by setting the band_select input and waits for a short time to observe the output. </a:t>
            </a:r>
          </a:p>
          <a:p>
            <a:pPr marL="285750" indent="-285750" algn="just">
              <a:buFont typeface="Wingdings" pitchFamily="2" charset="2"/>
              <a:buChar char="§"/>
            </a:pPr>
            <a:r>
              <a:rPr lang="en-US" dirty="0"/>
              <a:t>The tuning_control is expected to change based on the input band_select.</a:t>
            </a:r>
          </a:p>
        </p:txBody>
      </p:sp>
    </p:spTree>
    <p:extLst>
      <p:ext uri="{BB962C8B-B14F-4D97-AF65-F5344CB8AC3E}">
        <p14:creationId xmlns:p14="http://schemas.microsoft.com/office/powerpoint/2010/main" val="35850373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63308"/>
          </a:xfrm>
          <a:prstGeom prst="rect">
            <a:avLst/>
          </a:prstGeom>
        </p:spPr>
        <p:txBody>
          <a:bodyPr wrap="square">
            <a:spAutoFit/>
          </a:bodyPr>
          <a:lstStyle/>
          <a:p>
            <a:pPr lvl="0"/>
            <a:r>
              <a:rPr lang="en-US" dirty="0">
                <a:solidFill>
                  <a:schemeClr val="accent5">
                    <a:lumMod val="50000"/>
                  </a:schemeClr>
                </a:solidFill>
                <a:latin typeface="Arial Black" pitchFamily="34" charset="0"/>
              </a:rPr>
              <a:t>DISCUSSION</a:t>
            </a:r>
          </a:p>
          <a:p>
            <a:r>
              <a:rPr lang="en-US" dirty="0"/>
              <a:t> </a:t>
            </a:r>
          </a:p>
          <a:p>
            <a:pPr marL="285750" indent="-285750" algn="just">
              <a:buFont typeface="Wingdings" pitchFamily="2" charset="2"/>
              <a:buChar char="§"/>
            </a:pPr>
            <a:r>
              <a:rPr lang="en-US" dirty="0"/>
              <a:t>The integration and design of modern antenna systems, such as multi-band and multi-mode antennas, dual-polarized endfire phased arrays, and integrated antenna-sensor systems, are critical to meeting the demands of current and future wireless communication systems, particularly in IoT and automotive applications. </a:t>
            </a:r>
          </a:p>
          <a:p>
            <a:pPr marL="285750" indent="-285750" algn="just">
              <a:buFont typeface="Wingdings" pitchFamily="2" charset="2"/>
              <a:buChar char="§"/>
            </a:pPr>
            <a:r>
              <a:rPr lang="en-US" dirty="0"/>
              <a:t>Multi-band and multi-mode antennas offer flexibility by supporting multiple communication standards (Wi-Fi, LTE, V2X), but their design must balance performance with compactness, bandwidth efficiency, and simultaneous operation across various modes. </a:t>
            </a:r>
          </a:p>
          <a:p>
            <a:pPr marL="285750" indent="-285750" algn="just">
              <a:buFont typeface="Wingdings" pitchFamily="2" charset="2"/>
              <a:buChar char="§"/>
            </a:pPr>
            <a:r>
              <a:rPr lang="en-US" dirty="0"/>
              <a:t>Advances in optimization algorithms, such as genetic algorithms and particle swarm optimization, are pivotal in enhancing antenna efficiency and minimizing performance degradation across bands. </a:t>
            </a:r>
          </a:p>
          <a:p>
            <a:pPr marL="285750" indent="-285750" algn="just">
              <a:buFont typeface="Wingdings" pitchFamily="2" charset="2"/>
              <a:buChar char="§"/>
            </a:pPr>
            <a:r>
              <a:rPr lang="en-US" dirty="0"/>
              <a:t>Dual-polarized endfire phased arrays, with their ability to support polarization diversity and beamforming, offer significant advantages in high-speed, mobile communication environments. </a:t>
            </a:r>
          </a:p>
          <a:p>
            <a:pPr marL="285750" indent="-285750" algn="just">
              <a:buFont typeface="Wingdings" pitchFamily="2" charset="2"/>
              <a:buChar char="§"/>
            </a:pPr>
            <a:r>
              <a:rPr lang="en-US" dirty="0"/>
              <a:t>The separation of antennas from the telematics control unit (TCU) can reduce interference, but optimizing antenna placement for various communication standards and integrating antennas with the TCU for seamless operation requires careful attention to system integration, interference mitigation, and thermal management. </a:t>
            </a:r>
          </a:p>
          <a:p>
            <a:pPr marL="285750" indent="-285750" algn="just">
              <a:buFont typeface="Wingdings" pitchFamily="2" charset="2"/>
              <a:buChar char="§"/>
            </a:pPr>
            <a:r>
              <a:rPr lang="en-US" dirty="0"/>
              <a:t>Future research must continue to focus on efficient integration, miniaturization, and multi-functional designs to meet the evolving demands of modern communication systems.</a:t>
            </a:r>
          </a:p>
        </p:txBody>
      </p:sp>
    </p:spTree>
    <p:extLst>
      <p:ext uri="{BB962C8B-B14F-4D97-AF65-F5344CB8AC3E}">
        <p14:creationId xmlns:p14="http://schemas.microsoft.com/office/powerpoint/2010/main" val="27556862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7818" y="121552"/>
            <a:ext cx="8763000" cy="523220"/>
          </a:xfrm>
          <a:prstGeom prst="rect">
            <a:avLst/>
          </a:prstGeom>
          <a:noFill/>
        </p:spPr>
        <p:txBody>
          <a:bodyPr wrap="square" rtlCol="0">
            <a:spAutoFit/>
          </a:bodyPr>
          <a:lstStyle/>
          <a:p>
            <a:r>
              <a:rPr lang="en-US" sz="1400" dirty="0"/>
              <a:t> </a:t>
            </a:r>
          </a:p>
          <a:p>
            <a:pPr algn="just"/>
            <a:endParaRPr lang="en-US" sz="1400" dirty="0"/>
          </a:p>
        </p:txBody>
      </p:sp>
      <p:sp>
        <p:nvSpPr>
          <p:cNvPr id="3" name="Rectangle 2"/>
          <p:cNvSpPr/>
          <p:nvPr/>
        </p:nvSpPr>
        <p:spPr>
          <a:xfrm>
            <a:off x="200890" y="128479"/>
            <a:ext cx="8769927" cy="6740307"/>
          </a:xfrm>
          <a:prstGeom prst="rect">
            <a:avLst/>
          </a:prstGeom>
        </p:spPr>
        <p:txBody>
          <a:bodyPr wrap="square">
            <a:spAutoFit/>
          </a:bodyPr>
          <a:lstStyle/>
          <a:p>
            <a:pPr lvl="0"/>
            <a:r>
              <a:rPr lang="en-US" dirty="0">
                <a:solidFill>
                  <a:schemeClr val="accent5">
                    <a:lumMod val="50000"/>
                  </a:schemeClr>
                </a:solidFill>
                <a:latin typeface="Arial Black" pitchFamily="34" charset="0"/>
              </a:rPr>
              <a:t>CONCLUSION</a:t>
            </a:r>
          </a:p>
          <a:p>
            <a:pPr marL="285750" indent="-285750" algn="just">
              <a:buFont typeface="Wingdings" pitchFamily="2" charset="2"/>
              <a:buChar char="§"/>
            </a:pPr>
            <a:r>
              <a:rPr lang="en-US" dirty="0"/>
              <a:t>The development of advanced antenna systems, such as multi-band and multi-mode antennas, dual-polarized endfire phased arrays, and integrated microwave antenna/sensor solutions, plays a crucial role in meeting the growing demands of modern communication systems, particularly in IoT and automotive applications. </a:t>
            </a:r>
          </a:p>
          <a:p>
            <a:pPr marL="285750" indent="-285750" algn="just">
              <a:buFont typeface="Wingdings" pitchFamily="2" charset="2"/>
              <a:buChar char="§"/>
            </a:pPr>
            <a:r>
              <a:rPr lang="en-US" dirty="0"/>
              <a:t>Multi-band and multi-mode antennas offer versatility by supporting multiple communication standards, but the challenge remains in optimizing bandwidth efficiency and ensuring seamless multi-mode operation. </a:t>
            </a:r>
          </a:p>
          <a:p>
            <a:pPr marL="285750" indent="-285750" algn="just">
              <a:buFont typeface="Wingdings" pitchFamily="2" charset="2"/>
              <a:buChar char="§"/>
            </a:pPr>
            <a:r>
              <a:rPr lang="en-US" dirty="0"/>
              <a:t>Dual-polarized endfire phased array antennas provide significant advantages in terms of polarization diversity and beamforming, yet improving their wideband performance and reducing design complexity continue to be key research areas. </a:t>
            </a:r>
          </a:p>
          <a:p>
            <a:pPr marL="285750" indent="-285750" algn="just">
              <a:buFont typeface="Wingdings" pitchFamily="2" charset="2"/>
              <a:buChar char="§"/>
            </a:pPr>
            <a:r>
              <a:rPr lang="en-US" dirty="0"/>
              <a:t>The integration of sensors with microwave antennas introduces new possibilities for multifunctional systems, but ensuring electromagnetic compatibility and minimizing interference between components is essential. </a:t>
            </a:r>
          </a:p>
          <a:p>
            <a:pPr marL="285750" indent="-285750" algn="just">
              <a:buFont typeface="Wingdings" pitchFamily="2" charset="2"/>
              <a:buChar char="§"/>
            </a:pPr>
            <a:r>
              <a:rPr lang="en-US" dirty="0"/>
              <a:t>Cylindrical continuous-slot array antennas are promising for broadband applications, but achieving efficient radiation pattern control and miniaturization remains a challenge.</a:t>
            </a:r>
          </a:p>
          <a:p>
            <a:pPr marL="285750" indent="-285750" algn="just">
              <a:buFont typeface="Wingdings" pitchFamily="2" charset="2"/>
              <a:buChar char="§"/>
            </a:pPr>
            <a:r>
              <a:rPr lang="en-US" dirty="0"/>
              <a:t> Additionally, the separation and integration of antennas with the telematics control unit (TCU) offer distinct advantages in reducing interference and optimizing system performance.</a:t>
            </a:r>
          </a:p>
          <a:p>
            <a:pPr marL="285750" indent="-285750" algn="just">
              <a:buFont typeface="Wingdings" pitchFamily="2" charset="2"/>
              <a:buChar char="§"/>
            </a:pPr>
            <a:r>
              <a:rPr lang="en-US" dirty="0"/>
              <a:t> However, careful attention to antenna placement, shielding, and thermal management is required to ensure reliable operation in dynamic environments. </a:t>
            </a:r>
          </a:p>
          <a:p>
            <a:pPr marL="285750" indent="-285750" algn="just">
              <a:buFont typeface="Wingdings" pitchFamily="2" charset="2"/>
              <a:buChar char="§"/>
            </a:pPr>
            <a:r>
              <a:rPr lang="en-US" dirty="0"/>
              <a:t>Future research should focus on enhancing integration, miniaturization, and multi-functional capabilities to meet the evolving needs of next-generation communication systems.</a:t>
            </a:r>
          </a:p>
        </p:txBody>
      </p:sp>
    </p:spTree>
    <p:extLst>
      <p:ext uri="{BB962C8B-B14F-4D97-AF65-F5344CB8AC3E}">
        <p14:creationId xmlns:p14="http://schemas.microsoft.com/office/powerpoint/2010/main" val="12731086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10600" cy="6955750"/>
          </a:xfrm>
          <a:prstGeom prst="rect">
            <a:avLst/>
          </a:prstGeom>
          <a:noFill/>
        </p:spPr>
        <p:txBody>
          <a:bodyPr wrap="square" rtlCol="0">
            <a:spAutoFit/>
          </a:bodyPr>
          <a:lstStyle/>
          <a:p>
            <a:r>
              <a:rPr lang="en-US" sz="1600" b="1" dirty="0">
                <a:latin typeface="Arial Black" pitchFamily="34" charset="0"/>
              </a:rPr>
              <a:t> </a:t>
            </a:r>
            <a:r>
              <a:rPr lang="en-US" sz="1400" b="1" dirty="0">
                <a:latin typeface="Arial Black" pitchFamily="34" charset="0"/>
              </a:rPr>
              <a:t> </a:t>
            </a:r>
            <a:r>
              <a:rPr lang="en-US" b="1" dirty="0">
                <a:solidFill>
                  <a:schemeClr val="accent5">
                    <a:lumMod val="50000"/>
                  </a:schemeClr>
                </a:solidFill>
                <a:latin typeface="Arial Black" pitchFamily="34" charset="0"/>
              </a:rPr>
              <a:t>REFERENCES:</a:t>
            </a:r>
            <a:endParaRPr lang="en-US" dirty="0">
              <a:solidFill>
                <a:schemeClr val="accent5">
                  <a:lumMod val="50000"/>
                </a:schemeClr>
              </a:solidFill>
              <a:latin typeface="Arial Black" pitchFamily="34" charset="0"/>
            </a:endParaRPr>
          </a:p>
          <a:p>
            <a:r>
              <a:rPr lang="en-US" sz="1400" dirty="0"/>
              <a:t>	</a:t>
            </a:r>
          </a:p>
          <a:p>
            <a:pPr marL="342900" lvl="0" indent="-342900" algn="just">
              <a:buFont typeface="+mj-lt"/>
              <a:buAutoNum type="arabicPeriod"/>
            </a:pPr>
            <a:r>
              <a:rPr lang="en-US" sz="1600" dirty="0"/>
              <a:t>H.-J. Song, et al., "A review of multi-band antennas for wireless communication," IEEE Antennas and Propagation Magazine, vol. 58, no. 5, pp. 9-25, 2016.</a:t>
            </a:r>
          </a:p>
          <a:p>
            <a:pPr marL="342900" lvl="0" indent="-342900" algn="just">
              <a:buFont typeface="+mj-lt"/>
              <a:buAutoNum type="arabicPeriod"/>
            </a:pPr>
            <a:r>
              <a:rPr lang="en-US" sz="1600" dirty="0"/>
              <a:t>C. A. Balanis, Antenna Theory: Analysis and Design, 4th ed., Wiley, 2016.</a:t>
            </a:r>
          </a:p>
          <a:p>
            <a:pPr marL="342900" lvl="0" indent="-342900" algn="just">
              <a:buFont typeface="+mj-lt"/>
              <a:buAutoNum type="arabicPeriod"/>
            </a:pPr>
            <a:r>
              <a:rPr lang="en-US" sz="1600" dirty="0"/>
              <a:t>S. S. Zhokov, et al.,"Design of multi-mode antennas for modern communication systems," Journal of Electromagnetic Waves and Applications, vol. 31, no. 14, pp. 1503-1517, 2017.</a:t>
            </a:r>
          </a:p>
          <a:p>
            <a:pPr marL="342900" lvl="0" indent="-342900" algn="just">
              <a:buFont typeface="+mj-lt"/>
              <a:buAutoNum type="arabicPeriod"/>
            </a:pPr>
            <a:r>
              <a:rPr lang="en-US" sz="1600" dirty="0"/>
              <a:t>L. Li, et al., "Multi-band and multi-mode antenna design for integrated wireless communication systems," IEEE Transactions on Antennas and Propagation, vol. 67, no. 10, pp. 6308-6315, 2019.</a:t>
            </a:r>
          </a:p>
          <a:p>
            <a:pPr marL="342900" lvl="0" indent="-342900" algn="just">
              <a:buFont typeface="+mj-lt"/>
              <a:buAutoNum type="arabicPeriod"/>
            </a:pPr>
            <a:r>
              <a:rPr lang="en-US" sz="1600" dirty="0"/>
              <a:t>R. R. Zhanga, et al., "Design and analysis of dual-polarized phased array antennas for satellite communication," IEEE Transactions on Antennas and Propagation, vol. 65, no. 9, pp. 4510-4518, 2017.</a:t>
            </a:r>
          </a:p>
          <a:p>
            <a:pPr marL="342900" lvl="0" indent="-342900" algn="just">
              <a:buFont typeface="+mj-lt"/>
              <a:buAutoNum type="arabicPeriod"/>
            </a:pPr>
            <a:r>
              <a:rPr lang="en-US" sz="1600" dirty="0"/>
              <a:t>S. S. Gupta, et al., "Endfire phased array antennas with dual polarization for high-gain communication," Journal of Electromagnetic Waves and Applications, vol. 33, no. 11, pp. 1461-1472, 2019.</a:t>
            </a:r>
          </a:p>
          <a:p>
            <a:pPr marL="342900" lvl="0" indent="-342900" algn="just">
              <a:buFont typeface="+mj-lt"/>
              <a:buAutoNum type="arabicPeriod"/>
            </a:pPr>
            <a:r>
              <a:rPr lang="en-US" sz="1600" dirty="0"/>
              <a:t>J. C. Lin, et al., "Dual-polarized phased array antennas for radar and communication systems," IEEE Antennas and Propagation Magazine, vol. 62, no. 1, pp. 39-48, 2020.</a:t>
            </a:r>
          </a:p>
          <a:p>
            <a:pPr marL="342900" lvl="0" indent="-342900" algn="just">
              <a:buFont typeface="+mj-lt"/>
              <a:buAutoNum type="arabicPeriod"/>
            </a:pPr>
            <a:r>
              <a:rPr lang="en-US" sz="1600" dirty="0"/>
              <a:t>L. R. Vázquez, et al., "Design considerations for endfire phased arrays with dual polarization," Proceedings of the IEEE International Symposium on Antennas and Propagation, 2018.</a:t>
            </a:r>
          </a:p>
          <a:p>
            <a:pPr marL="342900" lvl="0" indent="-342900" algn="just">
              <a:buFont typeface="+mj-lt"/>
              <a:buAutoNum type="arabicPeriod"/>
            </a:pPr>
            <a:r>
              <a:rPr lang="en-US" sz="1600" dirty="0"/>
              <a:t>Z. Zhang, et al., "Integrated microwave antenna and sensor systems for next-generation wireless networks," IEEE Transactions on Antennas and Propagation, vol. 68, no. 3, pp. 1251-1260, 2020.</a:t>
            </a:r>
          </a:p>
          <a:p>
            <a:pPr marL="342900" lvl="0" indent="-342900" algn="just">
              <a:buFont typeface="+mj-lt"/>
              <a:buAutoNum type="arabicPeriod"/>
            </a:pPr>
            <a:r>
              <a:rPr lang="en-US" sz="1600" dirty="0"/>
              <a:t>K. M. P. Kumar, et al., "Design and application of integrated microwave antenna-sensor systems," Journal of Microwaves, Optoelectronics and Electromagnetic Applications, vol. 21, no. 4, pp. 331-340, 2021.</a:t>
            </a:r>
          </a:p>
          <a:p>
            <a:endParaRPr lang="en-US" sz="1400" dirty="0"/>
          </a:p>
          <a:p>
            <a:pPr lvl="0" hangingPunct="0"/>
            <a:endParaRPr lang="en-US" sz="1400" dirty="0"/>
          </a:p>
          <a:p>
            <a:r>
              <a:rPr lang="en-US" sz="1400" dirty="0"/>
              <a:t> </a:t>
            </a:r>
          </a:p>
          <a:p>
            <a:r>
              <a:rPr lang="en-US" sz="1400" dirty="0"/>
              <a:t> </a:t>
            </a:r>
          </a:p>
        </p:txBody>
      </p:sp>
    </p:spTree>
    <p:extLst>
      <p:ext uri="{BB962C8B-B14F-4D97-AF65-F5344CB8AC3E}">
        <p14:creationId xmlns:p14="http://schemas.microsoft.com/office/powerpoint/2010/main" val="145260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763000" cy="523220"/>
          </a:xfrm>
          <a:prstGeom prst="rect">
            <a:avLst/>
          </a:prstGeom>
          <a:noFill/>
        </p:spPr>
        <p:txBody>
          <a:bodyPr wrap="square" rtlCol="0">
            <a:spAutoFit/>
          </a:bodyPr>
          <a:lstStyle/>
          <a:p>
            <a:pPr algn="just"/>
            <a:r>
              <a:rPr lang="en-US" sz="1400" dirty="0"/>
              <a:t> </a:t>
            </a:r>
          </a:p>
          <a:p>
            <a:pPr algn="just"/>
            <a:endParaRPr lang="en-US" sz="1400" dirty="0"/>
          </a:p>
        </p:txBody>
      </p:sp>
      <p:sp>
        <p:nvSpPr>
          <p:cNvPr id="3" name="Rectangle 2"/>
          <p:cNvSpPr/>
          <p:nvPr/>
        </p:nvSpPr>
        <p:spPr>
          <a:xfrm>
            <a:off x="207818" y="76200"/>
            <a:ext cx="8783782" cy="7294305"/>
          </a:xfrm>
          <a:prstGeom prst="rect">
            <a:avLst/>
          </a:prstGeom>
        </p:spPr>
        <p:txBody>
          <a:bodyPr wrap="square">
            <a:spAutoFit/>
          </a:bodyPr>
          <a:lstStyle/>
          <a:p>
            <a:pPr algn="just"/>
            <a:r>
              <a:rPr lang="en-US" b="1" dirty="0">
                <a:solidFill>
                  <a:schemeClr val="accent3">
                    <a:lumMod val="50000"/>
                  </a:schemeClr>
                </a:solidFill>
                <a:latin typeface="Arial Black" pitchFamily="34" charset="0"/>
              </a:rPr>
              <a:t>Dual-polarized endfire phased array antenna</a:t>
            </a:r>
          </a:p>
          <a:p>
            <a:pPr marL="285750" indent="-285750" algn="just">
              <a:buFont typeface="Wingdings" pitchFamily="2" charset="2"/>
              <a:buChar char="§"/>
            </a:pPr>
            <a:r>
              <a:rPr lang="en-US" dirty="0"/>
              <a:t>The dual-polarized endfire phased array antenna is a crucial technology for modern communication, radar, and sensing systems. </a:t>
            </a:r>
          </a:p>
          <a:p>
            <a:pPr marL="285750" indent="-285750" algn="just">
              <a:buFont typeface="Wingdings" pitchFamily="2" charset="2"/>
              <a:buChar char="§"/>
            </a:pPr>
            <a:r>
              <a:rPr lang="en-US" dirty="0"/>
              <a:t>This antenna configuration combines the advantages of polarization diversity and phased array beamforming, making it particularly valuable for applications that require high directivity, improved signal integrity, and versatile communication links. </a:t>
            </a:r>
          </a:p>
          <a:p>
            <a:pPr marL="285750" indent="-285750" algn="just">
              <a:buFont typeface="Wingdings" pitchFamily="2" charset="2"/>
              <a:buChar char="§"/>
            </a:pPr>
            <a:r>
              <a:rPr lang="en-US" dirty="0"/>
              <a:t>The dual-polarization feature allows for the simultaneous transmission and reception of two orthogonal polarization states, typically linear (horizontal and vertical) or circular, which significantly enhances the system's reliability and capacity, particularly in multipath and high-interference environments. </a:t>
            </a:r>
          </a:p>
          <a:p>
            <a:pPr marL="285750" indent="-285750" algn="just">
              <a:buFont typeface="Wingdings" pitchFamily="2" charset="2"/>
              <a:buChar char="§"/>
            </a:pPr>
            <a:r>
              <a:rPr lang="en-US" dirty="0"/>
              <a:t>Endfire phased arrays are known for their ability to concentrate energy in the forward direction, making them ideal for directional communication and radar applications. </a:t>
            </a:r>
          </a:p>
          <a:p>
            <a:pPr marL="285750" indent="-285750" algn="just">
              <a:buFont typeface="Wingdings" pitchFamily="2" charset="2"/>
              <a:buChar char="§"/>
            </a:pPr>
            <a:r>
              <a:rPr lang="en-US" dirty="0"/>
              <a:t>The phased array aspect of the antenna allows for electronic beam steering, eliminating the need for mechanical movement and providing faster, more precise control over the beam’s direction. </a:t>
            </a:r>
          </a:p>
          <a:p>
            <a:pPr marL="285750" indent="-285750" algn="just">
              <a:buFont typeface="Wingdings" pitchFamily="2" charset="2"/>
              <a:buChar char="§"/>
            </a:pPr>
            <a:r>
              <a:rPr lang="en-US" dirty="0"/>
              <a:t>This combination of polarization and beamforming enables higher data throughput, reduced interference, and robust signal reception over a wide range of frequencies. </a:t>
            </a:r>
          </a:p>
          <a:p>
            <a:pPr marL="285750" indent="-285750" algn="just">
              <a:buFont typeface="Wingdings" pitchFamily="2" charset="2"/>
              <a:buChar char="§"/>
            </a:pPr>
            <a:r>
              <a:rPr lang="en-US" dirty="0"/>
              <a:t>The integration of dual-polarization and endfire array configurations has been explored in various studies, demonstrating improved performance in wireless communication, satellite systems, and radar. </a:t>
            </a:r>
          </a:p>
          <a:p>
            <a:pPr marL="285750" indent="-285750" algn="just">
              <a:buFont typeface="Wingdings" pitchFamily="2" charset="2"/>
              <a:buChar char="§"/>
            </a:pPr>
            <a:r>
              <a:rPr lang="en-US" dirty="0"/>
              <a:t>This focuses on the design considerations, challenges, and performance evaluations of dual-polarized endfire phased array antennas in the context of next-generation communication systems (R. R. Zhanga, et al., 2017; S. S. Gupta, et al.,2019 ; J. C. Lin, et al.,2020; L. R. Vázquez, et al.,2018).</a:t>
            </a:r>
          </a:p>
          <a:p>
            <a:pPr algn="just"/>
            <a:endParaRPr lang="en-US" dirty="0"/>
          </a:p>
        </p:txBody>
      </p:sp>
    </p:spTree>
    <p:extLst>
      <p:ext uri="{BB962C8B-B14F-4D97-AF65-F5344CB8AC3E}">
        <p14:creationId xmlns:p14="http://schemas.microsoft.com/office/powerpoint/2010/main" val="29872450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2022764"/>
            <a:ext cx="7144906" cy="1862048"/>
          </a:xfrm>
          <a:prstGeom prst="rect">
            <a:avLst/>
          </a:prstGeom>
          <a:noFill/>
        </p:spPr>
        <p:txBody>
          <a:bodyPr wrap="none" rtlCol="0">
            <a:spAutoFit/>
          </a:bodyPr>
          <a:lstStyle/>
          <a:p>
            <a:pPr algn="ctr"/>
            <a:r>
              <a:rPr lang="en-US" sz="11500" b="1" i="1" u="sng" dirty="0">
                <a:solidFill>
                  <a:schemeClr val="accent2">
                    <a:lumMod val="75000"/>
                  </a:schemeClr>
                </a:solidFill>
                <a:effectLst>
                  <a:outerShdw blurRad="38100" dist="38100" dir="2700000" algn="tl">
                    <a:srgbClr val="000000">
                      <a:alpha val="43137"/>
                    </a:srgbClr>
                  </a:outerShdw>
                </a:effectLst>
                <a:latin typeface="Arial Black" pitchFamily="34" charset="0"/>
              </a:rPr>
              <a:t>THANKS</a:t>
            </a:r>
          </a:p>
        </p:txBody>
      </p:sp>
    </p:spTree>
    <p:extLst>
      <p:ext uri="{BB962C8B-B14F-4D97-AF65-F5344CB8AC3E}">
        <p14:creationId xmlns:p14="http://schemas.microsoft.com/office/powerpoint/2010/main" val="1770495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534400" cy="707886"/>
          </a:xfrm>
          <a:prstGeom prst="rect">
            <a:avLst/>
          </a:prstGeom>
          <a:noFill/>
        </p:spPr>
        <p:txBody>
          <a:bodyPr wrap="square" rtlCol="0">
            <a:spAutoFit/>
          </a:bodyPr>
          <a:lstStyle/>
          <a:p>
            <a:pPr algn="just"/>
            <a:r>
              <a:rPr lang="en-US" sz="1400" dirty="0"/>
              <a:t> </a:t>
            </a:r>
          </a:p>
          <a:p>
            <a:pPr algn="just"/>
            <a:endParaRPr lang="en-US" sz="1200" dirty="0"/>
          </a:p>
          <a:p>
            <a:pPr algn="just"/>
            <a:endParaRPr lang="en-US" sz="1400" dirty="0"/>
          </a:p>
        </p:txBody>
      </p:sp>
      <p:sp>
        <p:nvSpPr>
          <p:cNvPr id="3" name="TextBox 2"/>
          <p:cNvSpPr txBox="1"/>
          <p:nvPr/>
        </p:nvSpPr>
        <p:spPr>
          <a:xfrm>
            <a:off x="228600" y="145402"/>
            <a:ext cx="8382000" cy="6740307"/>
          </a:xfrm>
          <a:prstGeom prst="rect">
            <a:avLst/>
          </a:prstGeom>
          <a:noFill/>
        </p:spPr>
        <p:txBody>
          <a:bodyPr wrap="square" rtlCol="0">
            <a:spAutoFit/>
          </a:bodyPr>
          <a:lstStyle/>
          <a:p>
            <a:pPr algn="just"/>
            <a:r>
              <a:rPr lang="en-US" b="1" dirty="0">
                <a:solidFill>
                  <a:schemeClr val="accent3">
                    <a:lumMod val="50000"/>
                  </a:schemeClr>
                </a:solidFill>
                <a:latin typeface="Arial Black" pitchFamily="34" charset="0"/>
              </a:rPr>
              <a:t>Integrated microwave antenna/sensor</a:t>
            </a:r>
          </a:p>
          <a:p>
            <a:pPr marL="285750" indent="-285750" algn="just">
              <a:buFont typeface="Wingdings" pitchFamily="2" charset="2"/>
              <a:buChar char="§"/>
            </a:pPr>
            <a:r>
              <a:rPr lang="en-US" dirty="0"/>
              <a:t>Integrated microwave antenna-sensor systems are at the forefront of modern wireless communication, radar, and sensing technologies. </a:t>
            </a:r>
          </a:p>
          <a:p>
            <a:pPr marL="285750" indent="-285750" algn="just">
              <a:buFont typeface="Wingdings" pitchFamily="2" charset="2"/>
              <a:buChar char="§"/>
            </a:pPr>
            <a:r>
              <a:rPr lang="en-US" dirty="0"/>
              <a:t>These systems combine traditional antenna functionality with sensor capabilities, enabling more compact, efficient, and multifunctional devices. </a:t>
            </a:r>
          </a:p>
          <a:p>
            <a:pPr marL="285750" indent="-285750" algn="just">
              <a:buFont typeface="Wingdings" pitchFamily="2" charset="2"/>
              <a:buChar char="§"/>
            </a:pPr>
            <a:r>
              <a:rPr lang="en-US" dirty="0"/>
              <a:t>The integration of sensors directly into antenna structures offers the potential for enhanced performance, reduced size, and cost, which are critical for applications in IoT, autonomous systems, automotive radar, and environmental monitoring. </a:t>
            </a:r>
          </a:p>
          <a:p>
            <a:pPr marL="285750" indent="-285750" algn="just">
              <a:buFont typeface="Wingdings" pitchFamily="2" charset="2"/>
              <a:buChar char="§"/>
            </a:pPr>
            <a:r>
              <a:rPr lang="en-US" dirty="0"/>
              <a:t>An integrated microwave antenna-sensor system typically merges electromagnetic wave transmission/reception with sensing elements such as temperature, pressure, or environmental sensors, leveraging microwave frequencies for both data communication and real-time measurement. </a:t>
            </a:r>
          </a:p>
          <a:p>
            <a:pPr marL="285750" indent="-285750" algn="just">
              <a:buFont typeface="Wingdings" pitchFamily="2" charset="2"/>
              <a:buChar char="§"/>
            </a:pPr>
            <a:r>
              <a:rPr lang="en-US" dirty="0"/>
              <a:t>This integration not only improves the overall system efficiency but also simplifies the design by combining multiple functionalities into a single compact form factor. </a:t>
            </a:r>
          </a:p>
          <a:p>
            <a:pPr marL="285750" indent="-285750" algn="just">
              <a:buFont typeface="Wingdings" pitchFamily="2" charset="2"/>
              <a:buChar char="§"/>
            </a:pPr>
            <a:r>
              <a:rPr lang="en-US" dirty="0"/>
              <a:t>Techniques such as metamaterial-based designs, flexible substrates, and miniaturization technologies are enabling new possibilities in the design of multifunctional, integrated systems. </a:t>
            </a:r>
          </a:p>
          <a:p>
            <a:pPr marL="285750" indent="-285750" algn="just">
              <a:buFont typeface="Wingdings" pitchFamily="2" charset="2"/>
              <a:buChar char="§"/>
            </a:pPr>
            <a:r>
              <a:rPr lang="en-US" dirty="0"/>
              <a:t>These innovations are expected to support the development of next-generation sensor networks, autonomous vehicles, and advanced radar technologies. </a:t>
            </a:r>
          </a:p>
          <a:p>
            <a:pPr marL="285750" indent="-285750" algn="just">
              <a:buFont typeface="Wingdings" pitchFamily="2" charset="2"/>
              <a:buChar char="§"/>
            </a:pPr>
            <a:r>
              <a:rPr lang="en-US" dirty="0"/>
              <a:t>This examines the design principles, challenges, and applications of integrated microwave antenna-sensor systems.</a:t>
            </a:r>
          </a:p>
          <a:p>
            <a:pPr algn="just"/>
            <a:r>
              <a:rPr lang="en-US" dirty="0"/>
              <a:t>     (Z. Zhang, et al., 2020; K. M. P. Kumar, et al., 2021; M. L. Li, et al., 2020; S. K. Sharma,       </a:t>
            </a:r>
          </a:p>
          <a:p>
            <a:pPr algn="just"/>
            <a:r>
              <a:rPr lang="en-US" dirty="0"/>
              <a:t>      et al., 2018).</a:t>
            </a:r>
          </a:p>
          <a:p>
            <a:pPr algn="just"/>
            <a:endParaRPr lang="en-US" dirty="0"/>
          </a:p>
        </p:txBody>
      </p:sp>
    </p:spTree>
    <p:extLst>
      <p:ext uri="{BB962C8B-B14F-4D97-AF65-F5344CB8AC3E}">
        <p14:creationId xmlns:p14="http://schemas.microsoft.com/office/powerpoint/2010/main" val="3387483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610600" cy="5632311"/>
          </a:xfrm>
          <a:prstGeom prst="rect">
            <a:avLst/>
          </a:prstGeom>
        </p:spPr>
        <p:txBody>
          <a:bodyPr wrap="square">
            <a:spAutoFit/>
          </a:bodyPr>
          <a:lstStyle/>
          <a:p>
            <a:pPr algn="just"/>
            <a:r>
              <a:rPr lang="en-US" b="1" dirty="0">
                <a:solidFill>
                  <a:schemeClr val="accent3">
                    <a:lumMod val="50000"/>
                  </a:schemeClr>
                </a:solidFill>
                <a:latin typeface="Arial Black" pitchFamily="34" charset="0"/>
              </a:rPr>
              <a:t>Cylindrical continuous-slot array</a:t>
            </a:r>
          </a:p>
          <a:p>
            <a:pPr marL="285750" indent="-285750" algn="just">
              <a:buFont typeface="Wingdings" pitchFamily="2" charset="2"/>
              <a:buChar char="§"/>
            </a:pPr>
            <a:r>
              <a:rPr lang="en-US" dirty="0"/>
              <a:t>The cylindrical continuous-slot array (CCSA) antenna is a unique and innovative antenna design that offers significant advantages in terms of wideband performance, compactness, and efficient radiation characteristics. </a:t>
            </a:r>
          </a:p>
          <a:p>
            <a:pPr marL="285750" indent="-285750" algn="just">
              <a:buFont typeface="Wingdings" pitchFamily="2" charset="2"/>
              <a:buChar char="§"/>
            </a:pPr>
            <a:r>
              <a:rPr lang="en-US" dirty="0"/>
              <a:t>Unlike traditional patch or dipole antennas, the CCSA utilizes a continuous conducting strip wrapped around a cylindrical surface, creating an array that radiates efficiently over a broad frequency range. </a:t>
            </a:r>
          </a:p>
          <a:p>
            <a:pPr marL="285750" indent="-285750" algn="just">
              <a:buFont typeface="Wingdings" pitchFamily="2" charset="2"/>
              <a:buChar char="§"/>
            </a:pPr>
            <a:r>
              <a:rPr lang="en-US" dirty="0"/>
              <a:t>This continuous-slot design allows for a high level of flexibility in terms of frequency coverage and radiation pattern control, making it particularly suitable for applications in communication systems, radar, and remote sensing, where wide bandwidth and directional properties are critical. </a:t>
            </a:r>
          </a:p>
          <a:p>
            <a:pPr marL="285750" indent="-285750" algn="just">
              <a:buFont typeface="Wingdings" pitchFamily="2" charset="2"/>
              <a:buChar char="§"/>
            </a:pPr>
            <a:r>
              <a:rPr lang="en-US" dirty="0"/>
              <a:t>Additionally, the CCSA can be designed to achieve a near omnidirectional radiation pattern or a more directive beam, depending on the application requirements.</a:t>
            </a:r>
          </a:p>
          <a:p>
            <a:pPr marL="285750" indent="-285750" algn="just">
              <a:buFont typeface="Wingdings" pitchFamily="2" charset="2"/>
              <a:buChar char="§"/>
            </a:pPr>
            <a:r>
              <a:rPr lang="en-US" dirty="0"/>
              <a:t>The research into CCSA antennas has expanded due to their potential for integration into compact, high-performance systems, such as satellite communication, automotive radar, and wireless network infrastructures. </a:t>
            </a:r>
          </a:p>
          <a:p>
            <a:pPr marL="285750" indent="-285750" algn="just">
              <a:buFont typeface="Wingdings" pitchFamily="2" charset="2"/>
              <a:buChar char="§"/>
            </a:pPr>
            <a:r>
              <a:rPr lang="en-US" dirty="0"/>
              <a:t>This discusses the design considerations, challenges, and recent advancements in cylindrical continuous-slot array antennas </a:t>
            </a:r>
          </a:p>
          <a:p>
            <a:pPr algn="just"/>
            <a:r>
              <a:rPr lang="en-US" dirty="0"/>
              <a:t>     (R. Garg and P. J. Bahl, 2001; L. K. K. Choi, et al., 2016; X. Yang, et al., 2020; M. L. R. De      </a:t>
            </a:r>
          </a:p>
          <a:p>
            <a:pPr algn="just"/>
            <a:r>
              <a:rPr lang="en-US" dirty="0"/>
              <a:t>      Souza, et al., 2020).</a:t>
            </a:r>
          </a:p>
        </p:txBody>
      </p:sp>
    </p:spTree>
    <p:extLst>
      <p:ext uri="{BB962C8B-B14F-4D97-AF65-F5344CB8AC3E}">
        <p14:creationId xmlns:p14="http://schemas.microsoft.com/office/powerpoint/2010/main" val="2516678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982" y="228600"/>
            <a:ext cx="8818418" cy="6463308"/>
          </a:xfrm>
          <a:prstGeom prst="rect">
            <a:avLst/>
          </a:prstGeom>
        </p:spPr>
        <p:txBody>
          <a:bodyPr wrap="square">
            <a:spAutoFit/>
          </a:bodyPr>
          <a:lstStyle/>
          <a:p>
            <a:pPr algn="just"/>
            <a:r>
              <a:rPr lang="en-US" b="1" dirty="0">
                <a:solidFill>
                  <a:schemeClr val="accent3">
                    <a:lumMod val="50000"/>
                  </a:schemeClr>
                </a:solidFill>
                <a:latin typeface="Arial Black" pitchFamily="34" charset="0"/>
              </a:rPr>
              <a:t>Separate antennas from the telematics control unit (TCU)</a:t>
            </a:r>
          </a:p>
          <a:p>
            <a:pPr marL="285750" indent="-285750" algn="just">
              <a:buFont typeface="Wingdings" pitchFamily="2" charset="2"/>
              <a:buChar char="§"/>
            </a:pPr>
            <a:r>
              <a:rPr lang="en-US" dirty="0"/>
              <a:t>In modern communication and automotive systems, the telematics control unit (TCU) plays a crucial role in managing vehicle connectivity, including wireless communication for navigation, safety, and infotainment. </a:t>
            </a:r>
          </a:p>
          <a:p>
            <a:pPr marL="285750" indent="-285750" algn="just">
              <a:buFont typeface="Wingdings" pitchFamily="2" charset="2"/>
              <a:buChar char="§"/>
            </a:pPr>
            <a:r>
              <a:rPr lang="en-US" dirty="0"/>
              <a:t>Traditionally, antennas used for these functions are integrated directly into the TCU, but recent advancements in antenna technology have led to a growing trend of separating antennas from the TCU. </a:t>
            </a:r>
          </a:p>
          <a:p>
            <a:pPr marL="285750" indent="-285750" algn="just">
              <a:buFont typeface="Wingdings" pitchFamily="2" charset="2"/>
              <a:buChar char="§"/>
            </a:pPr>
            <a:r>
              <a:rPr lang="en-US" dirty="0"/>
              <a:t>This separation offers several advantages, including improved antenna performance, reduced interference, and greater design flexibility. </a:t>
            </a:r>
          </a:p>
          <a:p>
            <a:pPr marL="285750" indent="-285750" algn="just">
              <a:buFont typeface="Wingdings" pitchFamily="2" charset="2"/>
              <a:buChar char="§"/>
            </a:pPr>
            <a:r>
              <a:rPr lang="en-US" dirty="0"/>
              <a:t>By decoupling antennas from the TCU, manufacturers can optimize antenna placement for better signal reception and minimize electromagnetic interference (EMI) between the antenna and the control unit. </a:t>
            </a:r>
          </a:p>
          <a:p>
            <a:pPr marL="285750" indent="-285750" algn="just">
              <a:buFont typeface="Wingdings" pitchFamily="2" charset="2"/>
              <a:buChar char="§"/>
            </a:pPr>
            <a:r>
              <a:rPr lang="en-US" dirty="0"/>
              <a:t>This also enables the use of specialized antenna designs, such as multi-band, multi-mode, or diversity antennas, which improve communication reliability and capacity, especially in environments with high interference or complex signal propagation conditions. </a:t>
            </a:r>
          </a:p>
          <a:p>
            <a:pPr marL="285750" indent="-285750" algn="just">
              <a:buFont typeface="Wingdings" pitchFamily="2" charset="2"/>
              <a:buChar char="§"/>
            </a:pPr>
            <a:r>
              <a:rPr lang="en-US" dirty="0"/>
              <a:t>Furthermore, separating antennas from the TCU allows for easier integration of advanced features such as vehicle-to-everything (V2X) communication, enhanced GPS, and long-range wireless connectivity, all of which require high-performance antenna systems. </a:t>
            </a:r>
          </a:p>
          <a:p>
            <a:pPr marL="285750" indent="-285750" algn="just">
              <a:buFont typeface="Wingdings" pitchFamily="2" charset="2"/>
              <a:buChar char="§"/>
            </a:pPr>
            <a:r>
              <a:rPr lang="en-US" dirty="0"/>
              <a:t>This examines the benefits and challenges of separating antennas from the TCU, exploring design strategies for achieving optimal antenna performance and integration in automotive and IoT systems. </a:t>
            </a:r>
          </a:p>
          <a:p>
            <a:pPr algn="just"/>
            <a:r>
              <a:rPr lang="en-US" dirty="0"/>
              <a:t>      (C. R. Bhatia, et al.,2019; P. L. D. Cuervo, et al.,2019; H. H. Chen, et al.,2021;J. R. Evans       </a:t>
            </a:r>
          </a:p>
          <a:p>
            <a:pPr algn="just"/>
            <a:r>
              <a:rPr lang="en-US" dirty="0"/>
              <a:t>        and W. G. Whittow,2019).</a:t>
            </a:r>
          </a:p>
        </p:txBody>
      </p:sp>
    </p:spTree>
    <p:extLst>
      <p:ext uri="{BB962C8B-B14F-4D97-AF65-F5344CB8AC3E}">
        <p14:creationId xmlns:p14="http://schemas.microsoft.com/office/powerpoint/2010/main" val="635118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10600" cy="6463308"/>
          </a:xfrm>
          <a:prstGeom prst="rect">
            <a:avLst/>
          </a:prstGeom>
        </p:spPr>
        <p:txBody>
          <a:bodyPr wrap="square">
            <a:spAutoFit/>
          </a:bodyPr>
          <a:lstStyle/>
          <a:p>
            <a:pPr algn="just"/>
            <a:r>
              <a:rPr lang="en-US" b="1" dirty="0">
                <a:solidFill>
                  <a:schemeClr val="accent3">
                    <a:lumMod val="50000"/>
                  </a:schemeClr>
                </a:solidFill>
                <a:latin typeface="Arial Black" pitchFamily="34" charset="0"/>
              </a:rPr>
              <a:t>Integrate the TCU with the antennas</a:t>
            </a:r>
          </a:p>
          <a:p>
            <a:pPr marL="285750" indent="-285750" algn="just">
              <a:buFont typeface="Wingdings" pitchFamily="2" charset="2"/>
              <a:buChar char="§"/>
            </a:pPr>
            <a:r>
              <a:rPr lang="en-US" dirty="0"/>
              <a:t>The integration of the telematics control unit (TCU) with antennas is an emerging trend in modern wireless communication systems, particularly in automotive and Internet of Things (IoT) applications. </a:t>
            </a:r>
          </a:p>
          <a:p>
            <a:pPr marL="285750" indent="-285750" algn="just">
              <a:buFont typeface="Wingdings" pitchFamily="2" charset="2"/>
              <a:buChar char="§"/>
            </a:pPr>
            <a:r>
              <a:rPr lang="en-US" dirty="0"/>
              <a:t>The TCU, responsible for managing communication between a vehicle and external networks (such as GPS, cellular, V2X, and Wi-Fi), traditionally interfaces with separate antennas. </a:t>
            </a:r>
          </a:p>
          <a:p>
            <a:pPr marL="285750" indent="-285750" algn="just">
              <a:buFont typeface="Wingdings" pitchFamily="2" charset="2"/>
              <a:buChar char="§"/>
            </a:pPr>
            <a:r>
              <a:rPr lang="en-US" dirty="0"/>
              <a:t>However, integrating the TCU directly with antennas offers several key advantages, including reduced form factor, improved system efficiency, and streamlined vehicle design.</a:t>
            </a:r>
          </a:p>
          <a:p>
            <a:pPr marL="285750" indent="-285750" algn="just">
              <a:buFont typeface="Wingdings" pitchFamily="2" charset="2"/>
              <a:buChar char="§"/>
            </a:pPr>
            <a:r>
              <a:rPr lang="en-US" dirty="0"/>
              <a:t>Integrating the TCU with antennas allows for the elimination of coaxial cables and connectors, reducing the weight, complexity, and potential for signal loss due to physical separation. </a:t>
            </a:r>
          </a:p>
          <a:p>
            <a:pPr marL="285750" indent="-285750" algn="just">
              <a:buFont typeface="Wingdings" pitchFamily="2" charset="2"/>
              <a:buChar char="§"/>
            </a:pPr>
            <a:r>
              <a:rPr lang="en-US" dirty="0"/>
              <a:t>This integration also improves signal integrity by minimizing interference and optimizing the placement of antennas within the vehicle’s structure. </a:t>
            </a:r>
          </a:p>
          <a:p>
            <a:pPr marL="285750" indent="-285750" algn="just">
              <a:buFont typeface="Wingdings" pitchFamily="2" charset="2"/>
              <a:buChar char="§"/>
            </a:pPr>
            <a:r>
              <a:rPr lang="en-US" dirty="0"/>
              <a:t>The integration process often involves advanced packaging techniques, such as system-on-package (SoP) or system-in-package (SiP), to combine the antenna and TCU into a single unit. </a:t>
            </a:r>
          </a:p>
          <a:p>
            <a:pPr marL="285750" indent="-285750" algn="just">
              <a:buFont typeface="Wingdings" pitchFamily="2" charset="2"/>
              <a:buChar char="§"/>
            </a:pPr>
            <a:r>
              <a:rPr lang="en-US" dirty="0"/>
              <a:t>This can lead to reduced manufacturing costs, easier installation, and enhanced overall performance, especially in applications requiring multi-band and multi-mode communication. </a:t>
            </a:r>
          </a:p>
          <a:p>
            <a:pPr algn="just"/>
            <a:r>
              <a:rPr lang="en-US" dirty="0"/>
              <a:t>      (S. H. Lee, et al., 2019; J. P. Zeng, et al.,2021; S. K. Sharma, et al.,2020; D. E. Reed and B.     </a:t>
            </a:r>
          </a:p>
          <a:p>
            <a:pPr algn="just"/>
            <a:r>
              <a:rPr lang="en-US" dirty="0"/>
              <a:t>        M. Bolduc,2020).</a:t>
            </a:r>
          </a:p>
        </p:txBody>
      </p:sp>
    </p:spTree>
    <p:extLst>
      <p:ext uri="{BB962C8B-B14F-4D97-AF65-F5344CB8AC3E}">
        <p14:creationId xmlns:p14="http://schemas.microsoft.com/office/powerpoint/2010/main" val="992510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1672" y="152400"/>
            <a:ext cx="8534400" cy="6463308"/>
          </a:xfrm>
          <a:prstGeom prst="rect">
            <a:avLst/>
          </a:prstGeom>
        </p:spPr>
        <p:txBody>
          <a:bodyPr wrap="square">
            <a:spAutoFit/>
          </a:bodyPr>
          <a:lstStyle/>
          <a:p>
            <a:r>
              <a:rPr lang="en-US" b="1" dirty="0">
                <a:solidFill>
                  <a:schemeClr val="accent5">
                    <a:lumMod val="50000"/>
                  </a:schemeClr>
                </a:solidFill>
                <a:latin typeface="Arial Black" pitchFamily="34" charset="0"/>
              </a:rPr>
              <a:t>Literature Review</a:t>
            </a:r>
          </a:p>
          <a:p>
            <a:endParaRPr lang="en-US" dirty="0">
              <a:latin typeface="Arial Black" pitchFamily="34" charset="0"/>
            </a:endParaRPr>
          </a:p>
          <a:p>
            <a:r>
              <a:rPr lang="en-US" b="1" dirty="0">
                <a:solidFill>
                  <a:schemeClr val="accent3">
                    <a:lumMod val="50000"/>
                  </a:schemeClr>
                </a:solidFill>
                <a:latin typeface="Arial Black" pitchFamily="34" charset="0"/>
              </a:rPr>
              <a:t>Multi-band and Multi-mode Antennas</a:t>
            </a:r>
          </a:p>
          <a:p>
            <a:pPr marL="285750" indent="-285750" algn="just">
              <a:buFont typeface="Wingdings" pitchFamily="2" charset="2"/>
              <a:buChar char="§"/>
            </a:pPr>
            <a:r>
              <a:rPr lang="en-US" dirty="0"/>
              <a:t>Multi-band and multi-mode antennas are designed to operate across several frequency bands and support different modes of operation, which makes them highly attractive for modern communication systems. </a:t>
            </a:r>
          </a:p>
          <a:p>
            <a:pPr marL="285750" indent="-285750" algn="just">
              <a:buFont typeface="Wingdings" pitchFamily="2" charset="2"/>
              <a:buChar char="§"/>
            </a:pPr>
            <a:r>
              <a:rPr lang="en-US" dirty="0"/>
              <a:t>Multi-band antennas can support multiple wireless communication standards such as Wi-Fi, Bluetooth, cellular, and satellite communications within a single antenna structure.</a:t>
            </a:r>
          </a:p>
          <a:p>
            <a:pPr marL="285750" indent="-285750" algn="just">
              <a:buFont typeface="Wingdings" pitchFamily="2" charset="2"/>
              <a:buChar char="§"/>
            </a:pPr>
            <a:r>
              <a:rPr lang="en-US" dirty="0"/>
              <a:t>This capability is particularly important in the context of devices like smartphones, automotive systems, and IoT applications, where space and cost limitations necessitate compact and versatile antenna solutions.</a:t>
            </a:r>
          </a:p>
          <a:p>
            <a:pPr marL="285750" indent="-285750" algn="just">
              <a:buFont typeface="Wingdings" pitchFamily="2" charset="2"/>
              <a:buChar char="§"/>
            </a:pPr>
            <a:r>
              <a:rPr lang="en-US" dirty="0"/>
              <a:t>Multi-band Antenna Designs: Multi-band antennas are typically designed by using techniques like resonance control, reconfigurability, and parasitic elements. One common approach involves using multi-resonant structures, where each resonance corresponds to a specific operating frequency band. </a:t>
            </a:r>
          </a:p>
          <a:p>
            <a:pPr marL="285750" indent="-285750" algn="just">
              <a:buFont typeface="Wingdings" pitchFamily="2" charset="2"/>
              <a:buChar char="§"/>
            </a:pPr>
            <a:r>
              <a:rPr lang="en-US" dirty="0"/>
              <a:t>Multi-mode Antenna Designs: Multi-mode antennas, on the other hand, support multiple modes of operation, such as polarization diversity, beam steering, and multi-directional transmission. </a:t>
            </a:r>
          </a:p>
          <a:p>
            <a:pPr marL="285750" indent="-285750" algn="just">
              <a:buFont typeface="Wingdings" pitchFamily="2" charset="2"/>
              <a:buChar char="§"/>
            </a:pPr>
            <a:r>
              <a:rPr lang="en-US" dirty="0"/>
              <a:t>The most common modes are linear polarization, circular polarization, and sometimes elliptical polarization, all of which provide significant performance improvements, particularly in environments with high interference or multipath fading.</a:t>
            </a:r>
          </a:p>
          <a:p>
            <a:pPr algn="just"/>
            <a:r>
              <a:rPr lang="en-US" dirty="0"/>
              <a:t>      (C. A. Balanis, 2016; H.-J. Song et al., 2016).</a:t>
            </a:r>
          </a:p>
        </p:txBody>
      </p:sp>
    </p:spTree>
    <p:extLst>
      <p:ext uri="{BB962C8B-B14F-4D97-AF65-F5344CB8AC3E}">
        <p14:creationId xmlns:p14="http://schemas.microsoft.com/office/powerpoint/2010/main" val="40704315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TotalTime>
  <Words>7394</Words>
  <Application>Microsoft Office PowerPoint</Application>
  <PresentationFormat>On-screen Show (4:3)</PresentationFormat>
  <Paragraphs>387</Paragraphs>
  <Slides>40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Arial</vt:lpstr>
      <vt:lpstr>Arial Black</vt:lpstr>
      <vt:lpstr>Calibri</vt:lpstr>
      <vt:lpstr>Engravers MT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Satyendra</dc:creator>
  <cp:lastModifiedBy>Advocate Dr Kazi Abdul Mannan</cp:lastModifiedBy>
  <cp:revision>96</cp:revision>
  <dcterms:created xsi:type="dcterms:W3CDTF">2024-05-05T02:29:03Z</dcterms:created>
  <dcterms:modified xsi:type="dcterms:W3CDTF">2024-12-15T05:28:12Z</dcterms:modified>
</cp:coreProperties>
</file>